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70" r:id="rId8"/>
    <p:sldId id="260" r:id="rId9"/>
    <p:sldId id="261" r:id="rId10"/>
    <p:sldId id="262" r:id="rId11"/>
    <p:sldId id="263" r:id="rId12"/>
    <p:sldId id="271" r:id="rId13"/>
    <p:sldId id="272" r:id="rId14"/>
    <p:sldId id="273"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9CF37F-8ECA-4BD0-B7DB-D8B502C305D6}" v="136" dt="2025-08-15T15:27:05.597"/>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A1ADEA7-6A9D-D171-8DBC-727BD33D86A3}"/>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5C60D9B6-5056-20E2-2F48-91CBBBB40C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8F1E6166-6FF2-9DC0-CDE6-68C0C355102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6061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BB431D5-BF0B-237F-06EA-327F22618481}"/>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A41D4B52-7090-79E3-97D4-BF20971301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BE663C55-44CB-8358-BABC-F4249C24E74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03982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a:extLst>
            <a:ext uri="{FF2B5EF4-FFF2-40B4-BE49-F238E27FC236}">
              <a16:creationId xmlns:a16="http://schemas.microsoft.com/office/drawing/2014/main" id="{49D5E6A6-0BCF-BE33-B7C1-6F8441DB615D}"/>
            </a:ext>
          </a:extLst>
        </p:cNvPr>
        <p:cNvGrpSpPr/>
        <p:nvPr/>
      </p:nvGrpSpPr>
      <p:grpSpPr>
        <a:xfrm>
          <a:off x="0" y="0"/>
          <a:ext cx="0" cy="0"/>
          <a:chOff x="0" y="0"/>
          <a:chExt cx="0" cy="0"/>
        </a:xfrm>
      </p:grpSpPr>
      <p:sp>
        <p:nvSpPr>
          <p:cNvPr id="164" name="Google Shape;164;p5:notes">
            <a:extLst>
              <a:ext uri="{FF2B5EF4-FFF2-40B4-BE49-F238E27FC236}">
                <a16:creationId xmlns:a16="http://schemas.microsoft.com/office/drawing/2014/main" id="{73A1B236-AE27-7F99-A23D-6057BE92A43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a:extLst>
              <a:ext uri="{FF2B5EF4-FFF2-40B4-BE49-F238E27FC236}">
                <a16:creationId xmlns:a16="http://schemas.microsoft.com/office/drawing/2014/main" id="{5812D56E-38D3-589C-D2DC-A696839C23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8273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4619608-C621-FAA5-0CD7-22737638B1D8}"/>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327EF940-A10F-DCC4-7066-88FCE16C90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028E01B2-9A4C-368A-3E04-631189FC0D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0239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4.png"/><Relationship Id="rId2" Type="http://schemas.microsoft.com/office/2007/relationships/media" Target="../media/media1.m4a"/><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hyperlink" Target="https://google.github.io/googletest/reference/testing.html" TargetMode="External"/><Relationship Id="rId13" Type="http://schemas.openxmlformats.org/officeDocument/2006/relationships/hyperlink" Target="https://wiki.sei.cmu.edu/confluence/display/seccode/Top%2B10%2BSecure%2BCoding%2BPractices" TargetMode="External"/><Relationship Id="rId3" Type="http://schemas.openxmlformats.org/officeDocument/2006/relationships/notesSlide" Target="../notesSlides/notesSlide17.xml"/><Relationship Id="rId7" Type="http://schemas.openxmlformats.org/officeDocument/2006/relationships/hyperlink" Target="https://www.geeksforgeeks.org/c/dangling-void-null-wild-pointers/" TargetMode="External"/><Relationship Id="rId12" Type="http://schemas.openxmlformats.org/officeDocument/2006/relationships/hyperlink" Target="https://wiki.sei.cmu.edu/confluence/display/c/MSC14-C.+Do+not+introduce+unnecessary+platform+dependencies" TargetMode="Externa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geeksforgeeks.org/devops/devops-tutorial/" TargetMode="External"/><Relationship Id="rId11" Type="http://schemas.openxmlformats.org/officeDocument/2006/relationships/hyperlink" Target="https://cyscale.com/blog/types-of-encryption/" TargetMode="External"/><Relationship Id="rId5" Type="http://schemas.openxmlformats.org/officeDocument/2006/relationships/hyperlink" Target="https://www.fortinet.com/resources/cyberglossary/aaa-security" TargetMode="External"/><Relationship Id="rId15" Type="http://schemas.openxmlformats.org/officeDocument/2006/relationships/image" Target="../media/image3.png"/><Relationship Id="rId10" Type="http://schemas.openxmlformats.org/officeDocument/2006/relationships/hyperlink" Target="https://www.cm-alliance.com/cybersecurity-blog/how-to-create-an-effective-cybersecurity-policy" TargetMode="External"/><Relationship Id="rId4" Type="http://schemas.openxmlformats.org/officeDocument/2006/relationships/hyperlink" Target="https://adabeat.com/insight/how-memory-leaks-leave-the-door-open-for-hackers-and-how-functional-programming-can-remedy-that/" TargetMode="External"/><Relationship Id="rId9" Type="http://schemas.openxmlformats.org/officeDocument/2006/relationships/hyperlink" Target="https://purplesec.us/learn/cybersecurity-strategy/" TargetMode="External"/><Relationship Id="rId14" Type="http://schemas.openxmlformats.org/officeDocument/2006/relationships/hyperlink" Target="https://wiki.sei.cmu.edu/confluence/display/c/EXP08-C.+Ensure+pointer+arithmetic+is+used+correctly"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a:t>Noelle Bishop</a:t>
            </a:r>
            <a:endParaRPr dirty="0"/>
          </a:p>
        </p:txBody>
      </p:sp>
      <p:pic>
        <p:nvPicPr>
          <p:cNvPr id="146" name="Google Shape;146;p1" descr="Green Pace logo"/>
          <p:cNvPicPr preferRelativeResize="0"/>
          <p:nvPr/>
        </p:nvPicPr>
        <p:blipFill>
          <a:blip r:embed="rId6">
            <a:alphaModFix/>
          </a:blip>
          <a:stretch>
            <a:fillRect/>
          </a:stretch>
        </p:blipFill>
        <p:spPr>
          <a:xfrm>
            <a:off x="7440774" y="659854"/>
            <a:ext cx="2921424" cy="3786772"/>
          </a:xfrm>
          <a:prstGeom prst="rect">
            <a:avLst/>
          </a:prstGeom>
          <a:noFill/>
          <a:ln>
            <a:noFill/>
          </a:ln>
        </p:spPr>
      </p:pic>
      <p:pic>
        <p:nvPicPr>
          <p:cNvPr id="24" name="Audio 23">
            <a:hlinkClick r:id="" action="ppaction://media"/>
            <a:extLst>
              <a:ext uri="{FF2B5EF4-FFF2-40B4-BE49-F238E27FC236}">
                <a16:creationId xmlns:a16="http://schemas.microsoft.com/office/drawing/2014/main" id="{A2D4705F-EC75-F079-8C39-88C447569082}"/>
              </a:ext>
            </a:extLst>
          </p:cNvPr>
          <p:cNvPicPr>
            <a:picLocks noChangeAspect="1"/>
          </p:cNvPicPr>
          <p:nvPr>
            <a:audioFile r:link="rId3"/>
            <p:extLst>
              <p:ext uri="{DAA4B4D4-6D71-4841-9C94-3DE7FCFB9230}">
                <p14:media xmlns:p14="http://schemas.microsoft.com/office/powerpoint/2010/main" r:embed="rId2"/>
              </p:ext>
            </p:extLst>
          </p:nvPr>
        </p:nvPicPr>
        <p:blipFill>
          <a:blip r:embed="rId7"/>
          <a:srcRect l="-118750" t="-118750" r="-118750" b="-118750"/>
          <a:stretch>
            <a:fillRect/>
          </a:stretch>
        </p:blipFill>
        <p:spPr>
          <a:xfrm>
            <a:off x="10052304" y="4718304"/>
            <a:ext cx="2057400" cy="2057400"/>
          </a:xfrm>
          <a:prstGeom prst="ellipse">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7219"/>
    </mc:Choice>
    <mc:Fallback xmlns="">
      <p:transition spd="slow" advTm="172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5EB45B2A-C364-3A2C-DC87-5ACCB6AE99BC}"/>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0512D5F5-81BC-AF50-0F35-0FDA167DC4FB}"/>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Is erasing an empty vector safe?</a:t>
            </a:r>
            <a:endParaRPr dirty="0"/>
          </a:p>
        </p:txBody>
      </p:sp>
      <p:sp>
        <p:nvSpPr>
          <p:cNvPr id="196" name="Google Shape;196;g9504e29505_0_0">
            <a:extLst>
              <a:ext uri="{FF2B5EF4-FFF2-40B4-BE49-F238E27FC236}">
                <a16:creationId xmlns:a16="http://schemas.microsoft.com/office/drawing/2014/main" id="{360F6B61-FACB-16A6-B704-A4AAA3FBB832}"/>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Vulnerability: Undefined behavior from an edge case</a:t>
            </a:r>
            <a:endParaRPr dirty="0"/>
          </a:p>
        </p:txBody>
      </p:sp>
      <p:pic>
        <p:nvPicPr>
          <p:cNvPr id="197" name="Google Shape;197;g9504e29505_0_0" descr="Green Pace logo">
            <a:extLst>
              <a:ext uri="{FF2B5EF4-FFF2-40B4-BE49-F238E27FC236}">
                <a16:creationId xmlns:a16="http://schemas.microsoft.com/office/drawing/2014/main" id="{E86048FE-993F-E00C-0710-8506F0BB15E3}"/>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D984A192-9816-F89A-4E96-53C55479C63C}"/>
              </a:ext>
            </a:extLst>
          </p:cNvPr>
          <p:cNvPicPr>
            <a:picLocks noChangeAspect="1"/>
          </p:cNvPicPr>
          <p:nvPr/>
        </p:nvPicPr>
        <p:blipFill>
          <a:blip r:embed="rId5"/>
          <a:stretch>
            <a:fillRect/>
          </a:stretch>
        </p:blipFill>
        <p:spPr>
          <a:xfrm>
            <a:off x="685800" y="2870938"/>
            <a:ext cx="7458075" cy="1514475"/>
          </a:xfrm>
          <a:prstGeom prst="rect">
            <a:avLst/>
          </a:prstGeom>
        </p:spPr>
      </p:pic>
      <p:pic>
        <p:nvPicPr>
          <p:cNvPr id="4" name="Picture 3" descr="A screenshot of a computer program&#10;&#10;AI-generated content may be incorrect.">
            <a:extLst>
              <a:ext uri="{FF2B5EF4-FFF2-40B4-BE49-F238E27FC236}">
                <a16:creationId xmlns:a16="http://schemas.microsoft.com/office/drawing/2014/main" id="{E25CD9E7-02DB-9F16-A58C-7541CB103C4A}"/>
              </a:ext>
            </a:extLst>
          </p:cNvPr>
          <p:cNvPicPr>
            <a:picLocks noChangeAspect="1"/>
          </p:cNvPicPr>
          <p:nvPr/>
        </p:nvPicPr>
        <p:blipFill>
          <a:blip r:embed="rId6">
            <a:extLst>
              <a:ext uri="{28A0092B-C50C-407E-A947-70E740481C1C}">
                <a14:useLocalDpi xmlns:a14="http://schemas.microsoft.com/office/drawing/2010/main" val="0"/>
              </a:ext>
            </a:extLst>
          </a:blip>
          <a:srcRect t="68874" r="54105" b="26588"/>
          <a:stretch>
            <a:fillRect/>
          </a:stretch>
        </p:blipFill>
        <p:spPr>
          <a:xfrm>
            <a:off x="685800" y="5152704"/>
            <a:ext cx="3475352" cy="298764"/>
          </a:xfrm>
          <a:prstGeom prst="rect">
            <a:avLst/>
          </a:prstGeom>
          <a:ln>
            <a:solidFill>
              <a:schemeClr val="accent1"/>
            </a:solidFill>
          </a:ln>
        </p:spPr>
      </p:pic>
    </p:spTree>
    <p:custDataLst>
      <p:tags r:id="rId1"/>
    </p:custDataLst>
    <p:extLst>
      <p:ext uri="{BB962C8B-B14F-4D97-AF65-F5344CB8AC3E}">
        <p14:creationId xmlns:p14="http://schemas.microsoft.com/office/powerpoint/2010/main" val="3375443790"/>
      </p:ext>
    </p:extLst>
  </p:cSld>
  <p:clrMapOvr>
    <a:masterClrMapping/>
  </p:clrMapOvr>
  <mc:AlternateContent xmlns:mc="http://schemas.openxmlformats.org/markup-compatibility/2006" xmlns:p14="http://schemas.microsoft.com/office/powerpoint/2010/main">
    <mc:Choice Requires="p14">
      <p:transition spd="slow" p14:dur="2000" advTm="18749"/>
    </mc:Choice>
    <mc:Fallback xmlns="">
      <p:transition spd="slow" advTm="18749"/>
    </mc:Fallback>
  </mc:AlternateContent>
  <p:extLst>
    <p:ext uri="{3A86A75C-4F4B-4683-9AE1-C65F6400EC91}">
      <p14:laserTraceLst xmlns:p14="http://schemas.microsoft.com/office/powerpoint/2010/main">
        <p14:tracePtLst>
          <p14:tracePt t="326" x="9369425" y="6762750"/>
          <p14:tracePt t="328" x="9731375" y="6732588"/>
          <p14:tracePt t="331" x="10188575" y="6669088"/>
          <p14:tracePt t="337" x="11325225" y="6511925"/>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BAF4E51D-DA3D-624A-5DC2-D570299CC823}"/>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49D9E4AE-0733-892D-1206-47305BF5A2BC}"/>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Does erase() clear the vector and is its size reset?</a:t>
            </a:r>
            <a:endParaRPr dirty="0"/>
          </a:p>
        </p:txBody>
      </p:sp>
      <p:sp>
        <p:nvSpPr>
          <p:cNvPr id="196" name="Google Shape;196;g9504e29505_0_0">
            <a:extLst>
              <a:ext uri="{FF2B5EF4-FFF2-40B4-BE49-F238E27FC236}">
                <a16:creationId xmlns:a16="http://schemas.microsoft.com/office/drawing/2014/main" id="{05B29100-B450-1226-392A-613195301DAF}"/>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Vulnerability: Using more memory than intended if erase() fails</a:t>
            </a:r>
            <a:endParaRPr dirty="0"/>
          </a:p>
        </p:txBody>
      </p:sp>
      <p:pic>
        <p:nvPicPr>
          <p:cNvPr id="197" name="Google Shape;197;g9504e29505_0_0" descr="Green Pace logo">
            <a:extLst>
              <a:ext uri="{FF2B5EF4-FFF2-40B4-BE49-F238E27FC236}">
                <a16:creationId xmlns:a16="http://schemas.microsoft.com/office/drawing/2014/main" id="{D09426DE-7634-1E22-5DAD-3CFB42CF939B}"/>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6534067B-4B48-23F5-6937-E7E898740595}"/>
              </a:ext>
            </a:extLst>
          </p:cNvPr>
          <p:cNvPicPr>
            <a:picLocks noChangeAspect="1"/>
          </p:cNvPicPr>
          <p:nvPr/>
        </p:nvPicPr>
        <p:blipFill>
          <a:blip r:embed="rId5"/>
          <a:stretch>
            <a:fillRect/>
          </a:stretch>
        </p:blipFill>
        <p:spPr>
          <a:xfrm>
            <a:off x="834805" y="2878301"/>
            <a:ext cx="4800600" cy="2562225"/>
          </a:xfrm>
          <a:prstGeom prst="rect">
            <a:avLst/>
          </a:prstGeom>
        </p:spPr>
      </p:pic>
      <p:pic>
        <p:nvPicPr>
          <p:cNvPr id="4" name="Picture 3" descr="A screenshot of a computer program&#10;&#10;AI-generated content may be incorrect.">
            <a:extLst>
              <a:ext uri="{FF2B5EF4-FFF2-40B4-BE49-F238E27FC236}">
                <a16:creationId xmlns:a16="http://schemas.microsoft.com/office/drawing/2014/main" id="{EA9EE1EB-E491-8CBA-1B57-BF835E8362FC}"/>
              </a:ext>
            </a:extLst>
          </p:cNvPr>
          <p:cNvPicPr>
            <a:picLocks noChangeAspect="1"/>
          </p:cNvPicPr>
          <p:nvPr/>
        </p:nvPicPr>
        <p:blipFill>
          <a:blip r:embed="rId6">
            <a:extLst>
              <a:ext uri="{28A0092B-C50C-407E-A947-70E740481C1C}">
                <a14:useLocalDpi xmlns:a14="http://schemas.microsoft.com/office/drawing/2010/main" val="0"/>
              </a:ext>
            </a:extLst>
          </a:blip>
          <a:srcRect t="54022" r="51355" b="41577"/>
          <a:stretch>
            <a:fillRect/>
          </a:stretch>
        </p:blipFill>
        <p:spPr>
          <a:xfrm>
            <a:off x="6438193" y="3916949"/>
            <a:ext cx="3683582" cy="289711"/>
          </a:xfrm>
          <a:prstGeom prst="rect">
            <a:avLst/>
          </a:prstGeom>
          <a:ln>
            <a:solidFill>
              <a:schemeClr val="accent1"/>
            </a:solidFill>
          </a:ln>
        </p:spPr>
      </p:pic>
    </p:spTree>
    <p:custDataLst>
      <p:tags r:id="rId1"/>
    </p:custDataLst>
    <p:extLst>
      <p:ext uri="{BB962C8B-B14F-4D97-AF65-F5344CB8AC3E}">
        <p14:creationId xmlns:p14="http://schemas.microsoft.com/office/powerpoint/2010/main" val="2651445842"/>
      </p:ext>
    </p:extLst>
  </p:cSld>
  <p:clrMapOvr>
    <a:masterClrMapping/>
  </p:clrMapOvr>
  <mc:AlternateContent xmlns:mc="http://schemas.openxmlformats.org/markup-compatibility/2006" xmlns:p14="http://schemas.microsoft.com/office/powerpoint/2010/main">
    <mc:Choice Requires="p14">
      <p:transition spd="slow" p14:dur="2000" advTm="48614"/>
    </mc:Choice>
    <mc:Fallback xmlns="">
      <p:transition spd="slow" advTm="4861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041277" y="1742364"/>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07E09F21-E015-6A9A-AC22-664D6A8360C8}"/>
              </a:ext>
            </a:extLst>
          </p:cNvPr>
          <p:cNvSpPr txBox="1"/>
          <p:nvPr/>
        </p:nvSpPr>
        <p:spPr>
          <a:xfrm>
            <a:off x="7188926" y="5861249"/>
            <a:ext cx="5579702" cy="307777"/>
          </a:xfrm>
          <a:prstGeom prst="rect">
            <a:avLst/>
          </a:prstGeom>
          <a:noFill/>
        </p:spPr>
        <p:txBody>
          <a:bodyPr wrap="square" rtlCol="0">
            <a:spAutoFit/>
          </a:bodyPr>
          <a:lstStyle/>
          <a:p>
            <a:r>
              <a:rPr lang="en-US" i="1" dirty="0">
                <a:solidFill>
                  <a:schemeClr val="bg1"/>
                </a:solidFill>
              </a:rPr>
              <a:t>Information provided by Geeks for Geeks (2025a).</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65222"/>
    </mc:Choice>
    <mc:Fallback xmlns="">
      <p:transition spd="slow" advTm="6522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4418091"/>
            <a:ext cx="10820400" cy="1800594"/>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err="1"/>
              <a:t>DevSecOps</a:t>
            </a:r>
            <a:r>
              <a:rPr lang="en-US" dirty="0"/>
              <a:t>: Continuous integration/Continuous delivery + security </a:t>
            </a:r>
            <a:r>
              <a:rPr lang="en-US" sz="1100" dirty="0"/>
              <a:t>(Geeks for Geeks, 2025)</a:t>
            </a:r>
            <a:endParaRPr sz="1000" dirty="0"/>
          </a:p>
          <a:p>
            <a:pPr marL="685800" lvl="1" indent="-228600" algn="l" rtl="0">
              <a:lnSpc>
                <a:spcPct val="90000"/>
              </a:lnSpc>
              <a:spcBef>
                <a:spcPts val="500"/>
              </a:spcBef>
              <a:spcAft>
                <a:spcPts val="0"/>
              </a:spcAft>
              <a:buClr>
                <a:schemeClr val="lt1"/>
              </a:buClr>
              <a:buSzPts val="2000"/>
              <a:buChar char="•"/>
            </a:pPr>
            <a:r>
              <a:rPr lang="en-US" dirty="0"/>
              <a:t>Automation tools are used in pre-production </a:t>
            </a:r>
            <a:r>
              <a:rPr lang="en-US" i="1" dirty="0"/>
              <a:t>and </a:t>
            </a:r>
            <a:r>
              <a:rPr lang="en-US" dirty="0"/>
              <a:t>production</a:t>
            </a:r>
          </a:p>
          <a:p>
            <a:pPr marL="1143000" lvl="2" indent="-228600">
              <a:buSzPts val="2000"/>
            </a:pPr>
            <a:r>
              <a:rPr lang="en-US" sz="1400" dirty="0"/>
              <a:t>Build</a:t>
            </a:r>
          </a:p>
          <a:p>
            <a:pPr marL="1143000" lvl="2" indent="-228600">
              <a:buSzPts val="2000"/>
            </a:pPr>
            <a:r>
              <a:rPr lang="en-US" sz="1400" dirty="0"/>
              <a:t>Verify and Test</a:t>
            </a:r>
          </a:p>
          <a:p>
            <a:pPr marL="1143000" lvl="2" indent="-228600">
              <a:buSzPts val="2000"/>
            </a:pPr>
            <a:r>
              <a:rPr lang="en-US" sz="1400" dirty="0"/>
              <a:t>Transition and health check (deploy)</a:t>
            </a:r>
          </a:p>
          <a:p>
            <a:pPr marL="1143000" lvl="2" indent="-228600">
              <a:buSzPts val="2000"/>
            </a:pPr>
            <a:r>
              <a:rPr lang="en-US" sz="1400" dirty="0"/>
              <a:t>Maintain and stabilize</a:t>
            </a:r>
            <a:endParaRPr sz="14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a:extLst>
              <a:ext uri="{FF2B5EF4-FFF2-40B4-BE49-F238E27FC236}">
                <a16:creationId xmlns:a16="http://schemas.microsoft.com/office/drawing/2014/main" id="{7089E95E-36F1-2C45-8E4B-9E5DB35507B1}"/>
              </a:ext>
            </a:extLst>
          </p:cNvPr>
          <p:cNvPicPr preferRelativeResize="0">
            <a:picLocks/>
          </p:cNvPicPr>
          <p:nvPr/>
        </p:nvPicPr>
        <p:blipFill rotWithShape="1">
          <a:blip r:embed="rId5">
            <a:alphaModFix/>
          </a:blip>
          <a:srcRect/>
          <a:stretch/>
        </p:blipFill>
        <p:spPr>
          <a:xfrm>
            <a:off x="2895600" y="1276540"/>
            <a:ext cx="6323720" cy="2987994"/>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0280"/>
    </mc:Choice>
    <mc:Fallback xmlns="">
      <p:transition spd="slow" advTm="10028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000"/>
            </a:pPr>
            <a:r>
              <a:rPr lang="en-US" sz="2400" dirty="0"/>
              <a:t>Acting Now vs. Waiting</a:t>
            </a:r>
          </a:p>
          <a:p>
            <a:pPr marL="685800" lvl="1" indent="-228600">
              <a:spcBef>
                <a:spcPts val="0"/>
              </a:spcBef>
              <a:buSzPts val="2000"/>
            </a:pPr>
            <a:r>
              <a:rPr lang="en-US" dirty="0"/>
              <a:t>Preventative measures now = less damage control later</a:t>
            </a:r>
          </a:p>
          <a:p>
            <a:pPr marL="685800" lvl="1" indent="-228600">
              <a:spcBef>
                <a:spcPts val="0"/>
              </a:spcBef>
              <a:buSzPts val="2000"/>
            </a:pPr>
            <a:r>
              <a:rPr lang="en-US" dirty="0"/>
              <a:t>Errors caught sooner in SDLC, easier to fix</a:t>
            </a:r>
          </a:p>
          <a:p>
            <a:pPr marL="685800" lvl="1" indent="-228600">
              <a:spcBef>
                <a:spcPts val="0"/>
              </a:spcBef>
              <a:buSzPts val="2000"/>
            </a:pPr>
            <a:r>
              <a:rPr lang="en-US" dirty="0"/>
              <a:t>Easier to implement tests early and build from there</a:t>
            </a:r>
          </a:p>
          <a:p>
            <a:pPr marL="685800" lvl="1" indent="-228600">
              <a:spcBef>
                <a:spcPts val="0"/>
              </a:spcBef>
              <a:buSzPts val="2000"/>
            </a:pPr>
            <a:endParaRPr lang="en-US" sz="2400" dirty="0"/>
          </a:p>
          <a:p>
            <a:pPr indent="-457200">
              <a:spcBef>
                <a:spcPts val="0"/>
              </a:spcBef>
              <a:buSzPts val="2000"/>
            </a:pPr>
            <a:r>
              <a:rPr lang="en-US" sz="2400" dirty="0"/>
              <a:t>Steps for Preventative Security:</a:t>
            </a:r>
          </a:p>
          <a:p>
            <a:pPr marL="800100" lvl="1">
              <a:spcBef>
                <a:spcPts val="0"/>
              </a:spcBef>
              <a:buSzPts val="2000"/>
              <a:buFont typeface="+mj-lt"/>
              <a:buAutoNum type="arabicPeriod"/>
            </a:pPr>
            <a:r>
              <a:rPr lang="en-US" dirty="0"/>
              <a:t>Adopt </a:t>
            </a:r>
            <a:r>
              <a:rPr lang="en-US" dirty="0" err="1"/>
              <a:t>DevSecOps</a:t>
            </a:r>
            <a:r>
              <a:rPr lang="en-US" dirty="0"/>
              <a:t> model</a:t>
            </a:r>
          </a:p>
          <a:p>
            <a:pPr marL="800100" lvl="1">
              <a:spcBef>
                <a:spcPts val="0"/>
              </a:spcBef>
              <a:buSzPts val="2000"/>
              <a:buFont typeface="+mj-lt"/>
              <a:buAutoNum type="arabicPeriod"/>
            </a:pPr>
            <a:r>
              <a:rPr lang="en-US" dirty="0"/>
              <a:t>Familiarize with coding standards</a:t>
            </a:r>
          </a:p>
          <a:p>
            <a:pPr marL="800100" lvl="1">
              <a:spcBef>
                <a:spcPts val="0"/>
              </a:spcBef>
              <a:buSzPts val="2000"/>
              <a:buFont typeface="+mj-lt"/>
              <a:buAutoNum type="arabicPeriod"/>
            </a:pPr>
            <a:r>
              <a:rPr lang="en-US" dirty="0"/>
              <a:t>Apply defense in depth</a:t>
            </a:r>
          </a:p>
          <a:p>
            <a:pPr marL="800100" lvl="1">
              <a:spcBef>
                <a:spcPts val="0"/>
              </a:spcBef>
              <a:buSzPts val="2000"/>
              <a:buFont typeface="+mj-lt"/>
              <a:buAutoNum type="arabicPeriod"/>
            </a:pPr>
            <a:r>
              <a:rPr lang="en-US" dirty="0"/>
              <a:t>Research past breaches, common vulnerabilities</a:t>
            </a:r>
          </a:p>
          <a:p>
            <a:pPr marL="800100" lvl="1">
              <a:spcBef>
                <a:spcPts val="0"/>
              </a:spcBef>
              <a:buSzPts val="2000"/>
              <a:buFont typeface="+mj-lt"/>
              <a:buAutoNum type="arabicPeriod"/>
            </a:pPr>
            <a:r>
              <a:rPr lang="en-US" dirty="0"/>
              <a:t>Test early and often</a:t>
            </a:r>
          </a:p>
          <a:p>
            <a:pPr marL="800100" lvl="1">
              <a:spcBef>
                <a:spcPts val="0"/>
              </a:spcBef>
              <a:buSzPts val="2000"/>
              <a:buFont typeface="+mj-lt"/>
              <a:buAutoNum type="arabicPeriod"/>
            </a:pPr>
            <a:r>
              <a:rPr lang="en-US" dirty="0"/>
              <a:t>Employ quality assurance staff and measures</a:t>
            </a:r>
          </a:p>
          <a:p>
            <a:pPr marL="800100" lvl="1">
              <a:spcBef>
                <a:spcPts val="0"/>
              </a:spcBef>
              <a:buSzPts val="2000"/>
              <a:buFont typeface="+mj-lt"/>
              <a:buAutoNum type="arabicPeriod"/>
            </a:pPr>
            <a:r>
              <a:rPr lang="en-US" dirty="0"/>
              <a:t>Write human readable comments</a:t>
            </a:r>
          </a:p>
          <a:p>
            <a:pPr marL="457200" lvl="1" indent="0">
              <a:spcBef>
                <a:spcPts val="0"/>
              </a:spcBef>
              <a:buSzPts val="2000"/>
              <a:buNone/>
            </a:pPr>
            <a:endParaRPr lang="en-US" sz="2000" dirty="0"/>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4929"/>
    </mc:Choice>
    <mc:Fallback xmlns="">
      <p:transition spd="slow" advTm="8492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spcBef>
                <a:spcPts val="0"/>
              </a:spcBef>
              <a:buNone/>
            </a:pPr>
            <a:endParaRPr lang="en-US" sz="2800" dirty="0"/>
          </a:p>
          <a:p>
            <a:pPr marL="1257300" lvl="2">
              <a:spcBef>
                <a:spcPts val="0"/>
              </a:spcBef>
            </a:pPr>
            <a:r>
              <a:rPr lang="en-US" sz="2800" dirty="0"/>
              <a:t>Existing security policy is not a catch-all</a:t>
            </a:r>
          </a:p>
          <a:p>
            <a:pPr marL="1257300" lvl="2">
              <a:spcBef>
                <a:spcPts val="0"/>
              </a:spcBef>
            </a:pPr>
            <a:endParaRPr lang="en-US" sz="2800" dirty="0"/>
          </a:p>
          <a:p>
            <a:pPr marL="1257300" lvl="2">
              <a:spcBef>
                <a:spcPts val="0"/>
              </a:spcBef>
            </a:pPr>
            <a:r>
              <a:rPr lang="en-US" sz="2800" dirty="0"/>
              <a:t>More non-compliant and compliant code examples</a:t>
            </a:r>
          </a:p>
          <a:p>
            <a:pPr marL="1257300" lvl="2">
              <a:spcBef>
                <a:spcPts val="0"/>
              </a:spcBef>
            </a:pPr>
            <a:endParaRPr lang="en-US" sz="2800" dirty="0"/>
          </a:p>
          <a:p>
            <a:pPr marL="1257300" lvl="2">
              <a:spcBef>
                <a:spcPts val="0"/>
              </a:spcBef>
            </a:pPr>
            <a:r>
              <a:rPr lang="en-US" sz="2800" dirty="0"/>
              <a:t>More SEI standards matched to overarching topics</a:t>
            </a:r>
          </a:p>
          <a:p>
            <a:pPr marL="1257300" lvl="2">
              <a:spcBef>
                <a:spcPts val="0"/>
              </a:spcBef>
            </a:pPr>
            <a:endParaRPr lang="en-US" sz="2800" dirty="0"/>
          </a:p>
          <a:p>
            <a:pPr marL="1257300" lvl="2">
              <a:spcBef>
                <a:spcPts val="0"/>
              </a:spcBef>
            </a:pPr>
            <a:r>
              <a:rPr lang="en-US" sz="2800" dirty="0"/>
              <a:t>Decide on tools for each standard</a:t>
            </a:r>
            <a:endParaRPr sz="28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5929"/>
    </mc:Choice>
    <mc:Fallback xmlns="">
      <p:transition spd="slow" advTm="45929"/>
    </mc:Fallback>
  </mc:AlternateContent>
  <p:extLst>
    <p:ext uri="{3A86A75C-4F4B-4683-9AE1-C65F6400EC91}">
      <p14:laserTraceLst xmlns:p14="http://schemas.microsoft.com/office/powerpoint/2010/main">
        <p14:tracePtLst>
          <p14:tracePt t="16339" x="12176125" y="2254250"/>
          <p14:tracePt t="16341" x="12160250" y="2254250"/>
          <p14:tracePt t="16346" x="12144375" y="2254250"/>
          <p14:tracePt t="16364" x="12080875" y="2254250"/>
          <p14:tracePt t="16381" x="12050713" y="2270125"/>
          <p14:tracePt t="16400" x="11987213" y="2286000"/>
          <p14:tracePt t="16412" x="11939588" y="2301875"/>
          <p14:tracePt t="16430" x="11860213" y="2317750"/>
          <p14:tracePt t="16449" x="11782425" y="2333625"/>
          <p14:tracePt t="16467" x="11703050" y="2365375"/>
          <p14:tracePt t="16479" x="11655425" y="2365375"/>
          <p14:tracePt t="16497" x="11591925" y="2381250"/>
          <p14:tracePt t="16515" x="11530013" y="2397125"/>
          <p14:tracePt t="16527" x="11498263" y="2411413"/>
          <p14:tracePt t="16545" x="11434763" y="2427288"/>
          <p14:tracePt t="16564" x="11387138" y="2443163"/>
          <p14:tracePt t="16581" x="11339513" y="2459038"/>
          <p14:tracePt t="16600" x="11309350" y="2474913"/>
          <p14:tracePt t="16612" x="11277600" y="2490788"/>
          <p14:tracePt t="16630" x="11245850" y="2490788"/>
          <p14:tracePt t="16648" x="11198225" y="2506663"/>
          <p14:tracePt t="16667" x="11134725" y="2538413"/>
          <p14:tracePt t="16679" x="11088688" y="2554288"/>
          <p14:tracePt t="16697" x="11041063" y="2570163"/>
          <p14:tracePt t="16715" x="11009313" y="2586038"/>
          <p14:tracePt t="16733" x="10977563" y="2601913"/>
          <p14:tracePt t="16745" x="10945813" y="2617788"/>
          <p14:tracePt t="16763" x="10914063" y="2617788"/>
          <p14:tracePt t="16782" x="10882313" y="2632075"/>
          <p14:tracePt t="17824" x="10866438" y="2632075"/>
          <p14:tracePt t="17832" x="10850563" y="2632075"/>
          <p14:tracePt t="17834" x="10836275" y="2632075"/>
          <p14:tracePt t="17836" x="10820400" y="2632075"/>
          <p14:tracePt t="17848" x="10725150" y="2632075"/>
          <p14:tracePt t="17867" x="10583863" y="2663825"/>
          <p14:tracePt t="17878" x="10520363" y="2663825"/>
          <p14:tracePt t="17897" x="10425113" y="2679700"/>
          <p14:tracePt t="17915" x="10363200" y="2695575"/>
          <p14:tracePt t="17933" x="10315575" y="2695575"/>
          <p14:tracePt t="17945" x="10283825" y="2711450"/>
          <p14:tracePt t="17964" x="10252075" y="2727325"/>
          <p14:tracePt t="17982" x="10220325" y="2727325"/>
          <p14:tracePt t="18000" x="10188575" y="2727325"/>
          <p14:tracePt t="18012" x="10156825" y="2743200"/>
          <p14:tracePt t="18030" x="10094913" y="2759075"/>
          <p14:tracePt t="18048" x="10047288" y="2774950"/>
          <p14:tracePt t="18066" x="9983788" y="2790825"/>
          <p14:tracePt t="18078" x="9952038" y="2790825"/>
          <p14:tracePt t="18097" x="9936163" y="2790825"/>
          <p14:tracePt t="18115" x="9904413" y="2806700"/>
          <p14:tracePt t="18133" x="9874250" y="2806700"/>
          <p14:tracePt t="18145" x="9858375" y="2806700"/>
          <p14:tracePt t="18163" x="9842500" y="2806700"/>
          <p14:tracePt t="18228" x="9826625" y="2806700"/>
          <p14:tracePt t="18237" x="9810750" y="2806700"/>
          <p14:tracePt t="18273" x="9794875" y="2806700"/>
          <p14:tracePt t="18317" x="9779000" y="2806700"/>
          <p14:tracePt t="18672" x="9794875" y="2806700"/>
          <p14:tracePt t="18676" x="9810750" y="2806700"/>
          <p14:tracePt t="18679" x="9826625" y="2806700"/>
          <p14:tracePt t="18684" x="9858375" y="2806700"/>
          <p14:tracePt t="18697" x="9952038" y="2806700"/>
          <p14:tracePt t="18715" x="10110788" y="2822575"/>
          <p14:tracePt t="18716" x="10125075" y="2822575"/>
          <p14:tracePt t="18733" x="10363200" y="2854325"/>
          <p14:tracePt t="18745" x="10536238" y="2868613"/>
          <p14:tracePt t="18764" x="10725150" y="2884488"/>
          <p14:tracePt t="18782" x="10882313" y="2916238"/>
          <p14:tracePt t="18800" x="11041063" y="2947988"/>
          <p14:tracePt t="18812" x="11118850" y="2963863"/>
          <p14:tracePt t="18830" x="11182350" y="2979738"/>
          <p14:tracePt t="18848" x="11198225" y="2979738"/>
          <p14:tracePt t="18866" x="11229975" y="2995613"/>
          <p14:tracePt t="18878" x="11261725" y="2995613"/>
          <p14:tracePt t="18897" x="11293475" y="3011488"/>
          <p14:tracePt t="18915" x="11325225" y="3059113"/>
          <p14:tracePt t="18933" x="11371263" y="3074988"/>
          <p14:tracePt t="18945" x="11387138" y="3105150"/>
          <p14:tracePt t="18964" x="11434763" y="3152775"/>
          <p14:tracePt t="18981" x="11450638" y="3200400"/>
          <p14:tracePt t="19000" x="11498263" y="3248025"/>
          <p14:tracePt t="19012" x="11514138" y="3279775"/>
          <p14:tracePt t="19030" x="11530013" y="3311525"/>
          <p14:tracePt t="19048" x="11530013" y="3341688"/>
          <p14:tracePt t="19066" x="11530013" y="3357563"/>
          <p14:tracePt t="19079" x="11530013" y="3373438"/>
          <p14:tracePt t="19097" x="11530013" y="3389313"/>
          <p14:tracePt t="19115" x="11530013" y="3421063"/>
          <p14:tracePt t="19133" x="11530013" y="3436938"/>
          <p14:tracePt t="19145" x="11530013" y="3452813"/>
          <p14:tracePt t="19201" x="11530013" y="3468688"/>
          <p14:tracePt t="20820" x="11530013" y="3484563"/>
          <p14:tracePt t="20822" x="11530013" y="3500438"/>
          <p14:tracePt t="20829" x="11545888" y="3516313"/>
          <p14:tracePt t="20832" x="11545888" y="3532188"/>
          <p14:tracePt t="20848" x="11591925" y="3594100"/>
          <p14:tracePt t="20866" x="11639550" y="3657600"/>
          <p14:tracePt t="20879" x="11655425" y="3705225"/>
          <p14:tracePt t="20896" x="11671300" y="3768725"/>
          <p14:tracePt t="20915" x="11687175" y="3846513"/>
          <p14:tracePt t="20933" x="11687175" y="3878263"/>
          <p14:tracePt t="20945" x="11687175" y="3910013"/>
          <p14:tracePt t="20964" x="11671300" y="3957638"/>
          <p14:tracePt t="20982" x="11639550" y="4019550"/>
          <p14:tracePt t="21000" x="11591925" y="4067175"/>
          <p14:tracePt t="21012" x="11561763" y="4098925"/>
          <p14:tracePt t="21030" x="11482388" y="4162425"/>
          <p14:tracePt t="21048" x="11387138" y="4225925"/>
          <p14:tracePt t="21066" x="11277600" y="4287838"/>
          <p14:tracePt t="21079" x="11229975" y="4335463"/>
          <p14:tracePt t="21097" x="11182350" y="4383088"/>
          <p14:tracePt t="21115" x="11150600" y="4398963"/>
          <p14:tracePt t="21311" x="11166475" y="4398963"/>
          <p14:tracePt t="21317" x="11182350" y="4398963"/>
          <p14:tracePt t="21323" x="11198225" y="4398963"/>
          <p14:tracePt t="21333" x="11229975" y="4398963"/>
          <p14:tracePt t="21345" x="11277600" y="4367213"/>
          <p14:tracePt t="21363" x="11325225" y="4335463"/>
          <p14:tracePt t="21382" x="11387138" y="4287838"/>
          <p14:tracePt t="21400" x="11434763" y="4240213"/>
          <p14:tracePt t="21412" x="11466513" y="4225925"/>
          <p14:tracePt t="21430" x="11498263" y="4178300"/>
          <p14:tracePt t="21448" x="11514138" y="4162425"/>
          <p14:tracePt t="21466" x="11514138" y="4130675"/>
          <p14:tracePt t="21479" x="11530013" y="4114800"/>
          <p14:tracePt t="21497" x="11545888" y="4083050"/>
          <p14:tracePt t="21515" x="11545888" y="4051300"/>
          <p14:tracePt t="21533" x="11545888" y="4019550"/>
          <p14:tracePt t="21545" x="11545888" y="4003675"/>
          <p14:tracePt t="21563" x="11545888" y="3973513"/>
          <p14:tracePt t="21581" x="11530013" y="3973513"/>
          <p14:tracePt t="24771" x="11514138" y="3973513"/>
          <p14:tracePt t="24777" x="11498263" y="3957638"/>
          <p14:tracePt t="24781" x="11482388" y="3957638"/>
          <p14:tracePt t="24783" x="11466513" y="3957638"/>
          <p14:tracePt t="24800" x="11387138" y="3925888"/>
          <p14:tracePt t="24812" x="11309350" y="3894138"/>
          <p14:tracePt t="24830" x="11261725" y="3878263"/>
          <p14:tracePt t="24831" x="11245850" y="3878263"/>
          <p14:tracePt t="24848" x="11229975" y="3862388"/>
          <p14:tracePt t="29331" x="11245850" y="3862388"/>
          <p14:tracePt t="29335" x="11261725" y="3862388"/>
          <p14:tracePt t="29339" x="11277600" y="3862388"/>
          <p14:tracePt t="29345" x="11309350" y="3862388"/>
          <p14:tracePt t="29363" x="11355388" y="3862388"/>
          <p14:tracePt t="29381" x="11387138" y="3862388"/>
          <p14:tracePt t="29400" x="11387138" y="3878263"/>
          <p14:tracePt t="29412" x="11418888" y="3894138"/>
          <p14:tracePt t="29430" x="11466513" y="3910013"/>
          <p14:tracePt t="29448" x="11514138" y="3941763"/>
          <p14:tracePt t="29467" x="11530013" y="3989388"/>
          <p14:tracePt t="29479" x="11530013" y="4019550"/>
          <p14:tracePt t="29497" x="11545888" y="4083050"/>
          <p14:tracePt t="29515" x="11545888" y="4194175"/>
          <p14:tracePt t="29533" x="11498263" y="4335463"/>
          <p14:tracePt t="29546" x="11434763" y="4492625"/>
          <p14:tracePt t="29564" x="11261725" y="4776788"/>
          <p14:tracePt t="29582" x="11072813" y="5013325"/>
          <p14:tracePt t="29600" x="10882313" y="5202238"/>
          <p14:tracePt t="29612" x="10741025" y="5313363"/>
          <p14:tracePt t="29630" x="10520363" y="5422900"/>
          <p14:tracePt t="29648" x="10267950" y="5486400"/>
          <p14:tracePt t="29666" x="9952038" y="5518150"/>
          <p14:tracePt t="29680" x="9652000" y="5549900"/>
          <p14:tracePt t="29697" x="9321800" y="5549900"/>
          <p14:tracePt t="29715" x="8942388" y="5549900"/>
          <p14:tracePt t="29733" x="8548688" y="5518150"/>
          <p14:tracePt t="29745" x="8375650" y="5486400"/>
          <p14:tracePt t="29764" x="8216900" y="5454650"/>
          <p14:tracePt t="29782" x="8169275" y="5454650"/>
          <p14:tracePt t="29997" x="8185150" y="5454650"/>
          <p14:tracePt t="30002" x="8201025" y="5454650"/>
          <p14:tracePt t="30015" x="8216900" y="5454650"/>
          <p14:tracePt t="30025" x="8232775" y="5454650"/>
          <p14:tracePt t="30032" x="8248650" y="5454650"/>
          <p14:tracePt t="30048" x="8296275" y="5438775"/>
          <p14:tracePt t="30066" x="8359775" y="5438775"/>
          <p14:tracePt t="30079" x="8407400" y="5422900"/>
          <p14:tracePt t="30097" x="8437563" y="5422900"/>
          <p14:tracePt t="30115" x="8453438" y="5422900"/>
          <p14:tracePt t="43207" x="8469313" y="5422900"/>
          <p14:tracePt t="43211" x="8485188" y="5422900"/>
          <p14:tracePt t="43212" x="8516938" y="5422900"/>
          <p14:tracePt t="43218" x="8580438" y="5422900"/>
          <p14:tracePt t="43218" x="8612188" y="5438775"/>
          <p14:tracePt t="43231" x="8896350" y="5549900"/>
          <p14:tracePt t="43249" x="8974138" y="5611813"/>
          <p14:tracePt t="43616" x="8990013" y="5611813"/>
          <p14:tracePt t="43630" x="9005888" y="5611813"/>
          <p14:tracePt t="43634" x="9021763" y="5611813"/>
          <p14:tracePt t="43644" x="9053513" y="5597525"/>
          <p14:tracePt t="43648" x="9053513" y="5581650"/>
          <p14:tracePt t="43649" x="9069388" y="5581650"/>
          <p14:tracePt t="43666" x="9085263" y="5581650"/>
          <p14:tracePt t="43679" x="9085263" y="5565775"/>
          <p14:tracePt t="43719" x="9085263" y="5549900"/>
          <p14:tracePt t="43775" x="9069388" y="5549900"/>
          <p14:tracePt t="43887" x="9085263" y="5549900"/>
          <p14:tracePt t="43889" x="9101138" y="5549900"/>
          <p14:tracePt t="43890" x="9132888" y="5549900"/>
          <p14:tracePt t="43898" x="9210675" y="5549900"/>
          <p14:tracePt t="43915" x="9747250" y="5549900"/>
          <p14:tracePt t="43933" x="10567988" y="5518150"/>
          <p14:tracePt t="43945" x="11166475" y="5454650"/>
          <p14:tracePt t="43963" x="12128500" y="5407025"/>
          <p14:tracePt t="45150" x="2271713" y="6684963"/>
          <p14:tracePt t="45151" x="2349500" y="6526213"/>
          <p14:tracePt t="45164" x="2886075" y="5470525"/>
          <p14:tracePt t="45182" x="3863975" y="3027363"/>
          <p14:tracePt t="45200" x="4243388" y="1087438"/>
          <p14:tracePt t="45212" x="4321175" y="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Defense in depth starts with awareness, secure coding culture </a:t>
            </a:r>
            <a:r>
              <a:rPr lang="en-US" sz="1600" i="1" dirty="0"/>
              <a:t>(Hancock, 2025)</a:t>
            </a:r>
          </a:p>
          <a:p>
            <a:pPr marL="228600" lvl="0" indent="-228600" algn="l" rtl="0">
              <a:lnSpc>
                <a:spcPct val="90000"/>
              </a:lnSpc>
              <a:spcBef>
                <a:spcPts val="0"/>
              </a:spcBef>
              <a:spcAft>
                <a:spcPts val="0"/>
              </a:spcAft>
              <a:buClr>
                <a:schemeClr val="lt1"/>
              </a:buClr>
              <a:buSzPts val="2200"/>
              <a:buChar char="•"/>
            </a:pPr>
            <a:endParaRPr lang="en-US" sz="2000" i="1" dirty="0"/>
          </a:p>
          <a:p>
            <a:pPr marL="228600" lvl="0" indent="-228600" algn="l" rtl="0">
              <a:lnSpc>
                <a:spcPct val="90000"/>
              </a:lnSpc>
              <a:spcBef>
                <a:spcPts val="0"/>
              </a:spcBef>
              <a:spcAft>
                <a:spcPts val="0"/>
              </a:spcAft>
              <a:buClr>
                <a:schemeClr val="lt1"/>
              </a:buClr>
              <a:buSzPts val="2200"/>
              <a:buChar char="•"/>
            </a:pPr>
            <a:r>
              <a:rPr lang="en-US" dirty="0"/>
              <a:t>Regular evaluation of policy and risks </a:t>
            </a:r>
            <a:r>
              <a:rPr lang="en-US" sz="1600" i="1" dirty="0"/>
              <a:t>(Henry, 2022)</a:t>
            </a:r>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Comprehensive automation tools recommended:</a:t>
            </a:r>
          </a:p>
          <a:p>
            <a:pPr marL="685800" lvl="1" indent="-228600">
              <a:spcBef>
                <a:spcPts val="0"/>
              </a:spcBef>
              <a:buSzPts val="2200"/>
            </a:pPr>
            <a:r>
              <a:rPr lang="en-US" dirty="0" err="1"/>
              <a:t>CppCheck</a:t>
            </a:r>
            <a:endParaRPr lang="en-US" dirty="0"/>
          </a:p>
          <a:p>
            <a:pPr marL="685800" lvl="1" indent="-228600">
              <a:spcBef>
                <a:spcPts val="0"/>
              </a:spcBef>
              <a:buSzPts val="2200"/>
            </a:pPr>
            <a:r>
              <a:rPr lang="en-US" dirty="0" err="1"/>
              <a:t>Polyspace</a:t>
            </a:r>
            <a:r>
              <a:rPr lang="en-US" dirty="0"/>
              <a:t> Bug Finder</a:t>
            </a:r>
          </a:p>
          <a:p>
            <a:pPr marL="685800" lvl="1" indent="-228600">
              <a:spcBef>
                <a:spcPts val="0"/>
              </a:spcBef>
              <a:buSzPts val="2200"/>
            </a:pPr>
            <a:r>
              <a:rPr lang="en-US" dirty="0"/>
              <a:t>Astrée</a:t>
            </a:r>
          </a:p>
          <a:p>
            <a:pPr marL="685800" lvl="1" indent="-228600">
              <a:spcBef>
                <a:spcPts val="0"/>
              </a:spcBef>
              <a:buSzPts val="2200"/>
            </a:pPr>
            <a:r>
              <a:rPr lang="en-US" dirty="0" err="1"/>
              <a:t>CodeSonar</a:t>
            </a:r>
            <a:endParaRPr lang="en-US" dirty="0"/>
          </a:p>
          <a:p>
            <a:pPr marL="685800" lvl="1" indent="-228600">
              <a:spcBef>
                <a:spcPts val="0"/>
              </a:spcBef>
              <a:buSzPts val="2200"/>
            </a:pPr>
            <a:r>
              <a:rPr lang="en-US" dirty="0"/>
              <a:t>Clang</a:t>
            </a:r>
          </a:p>
          <a:p>
            <a:pPr marL="685800" lvl="1" indent="-228600">
              <a:spcBef>
                <a:spcPts val="0"/>
              </a:spcBef>
              <a:buSzPts val="2200"/>
            </a:pPr>
            <a:endParaRPr lang="en-US" dirty="0"/>
          </a:p>
          <a:p>
            <a:pPr marL="228600" lvl="0" indent="-228600" algn="l" rtl="0">
              <a:lnSpc>
                <a:spcPct val="90000"/>
              </a:lnSpc>
              <a:spcBef>
                <a:spcPts val="0"/>
              </a:spcBef>
              <a:spcAft>
                <a:spcPts val="0"/>
              </a:spcAft>
              <a:buClr>
                <a:schemeClr val="lt1"/>
              </a:buClr>
              <a:buSzPts val="2200"/>
              <a:buChar char="•"/>
            </a:pPr>
            <a:r>
              <a:rPr lang="en-US" dirty="0"/>
              <a:t>SEI standards to adopt for future vulnerability prevention:</a:t>
            </a:r>
          </a:p>
          <a:p>
            <a:pPr marL="685800" lvl="1" indent="-228600">
              <a:spcBef>
                <a:spcPts val="0"/>
              </a:spcBef>
              <a:buSzPts val="2200"/>
            </a:pPr>
            <a:r>
              <a:rPr lang="en-US" sz="1600" dirty="0"/>
              <a:t>EXPO8-C. Ensure pointer arithmetic is used correctly. (Pointers) </a:t>
            </a:r>
            <a:r>
              <a:rPr lang="en-US" sz="1400" i="1" dirty="0"/>
              <a:t>(Tucker &amp; Svoboda, 2025)</a:t>
            </a:r>
          </a:p>
          <a:p>
            <a:pPr marL="685800" lvl="1" indent="-228600">
              <a:spcBef>
                <a:spcPts val="0"/>
              </a:spcBef>
              <a:buSzPts val="2200"/>
            </a:pPr>
            <a:r>
              <a:rPr lang="en-US" sz="1600" dirty="0"/>
              <a:t>MSC14-C. Do not introduce unnecessary platform dependencies. (Data Type) </a:t>
            </a:r>
            <a:r>
              <a:rPr lang="en-US" sz="1400" i="1" dirty="0"/>
              <a:t>(Seacord &amp; Britton, 2025)</a:t>
            </a:r>
          </a:p>
          <a:p>
            <a:pPr marL="457200" lvl="1" indent="0">
              <a:spcBef>
                <a:spcPts val="0"/>
              </a:spcBef>
              <a:buSzPts val="2200"/>
              <a:buNone/>
            </a:pPr>
            <a:endParaRPr lang="en-US" sz="1400" i="1" dirty="0"/>
          </a:p>
          <a:p>
            <a:pPr marL="685800" lvl="1" indent="-228600">
              <a:spcBef>
                <a:spcPts val="0"/>
              </a:spcBef>
              <a:buSzPts val="2200"/>
            </a:pPr>
            <a:endParaRPr lang="en-US" sz="1600" dirty="0"/>
          </a:p>
          <a:p>
            <a:pPr marL="685800" lvl="1" indent="-228600">
              <a:spcBef>
                <a:spcPts val="0"/>
              </a:spcBef>
              <a:buSzPts val="2200"/>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77103"/>
    </mc:Choice>
    <mc:Fallback xmlns="">
      <p:transition spd="slow" advTm="77103"/>
    </mc:Fallback>
  </mc:AlternateContent>
  <p:extLst>
    <p:ext uri="{3A86A75C-4F4B-4683-9AE1-C65F6400EC91}">
      <p14:laserTraceLst xmlns:p14="http://schemas.microsoft.com/office/powerpoint/2010/main">
        <p14:tracePtLst>
          <p14:tracePt t="5861" x="12160250" y="2238375"/>
          <p14:tracePt t="5877" x="12144375" y="2238375"/>
          <p14:tracePt t="5900" x="12128500" y="2238375"/>
          <p14:tracePt t="5913" x="12112625" y="2238375"/>
          <p14:tracePt t="5925" x="12096750" y="2238375"/>
          <p14:tracePt t="5931" x="12080875" y="2238375"/>
          <p14:tracePt t="5939" x="12066588" y="2238375"/>
          <p14:tracePt t="5956" x="12034838" y="2238375"/>
          <p14:tracePt t="5975" x="11987213" y="2222500"/>
          <p14:tracePt t="5987" x="11939588" y="2222500"/>
          <p14:tracePt t="6005" x="11876088" y="2222500"/>
          <p14:tracePt t="6023" x="11814175" y="2222500"/>
          <p14:tracePt t="6041" x="11750675" y="2222500"/>
          <p14:tracePt t="6053" x="11718925" y="2222500"/>
          <p14:tracePt t="6072" x="11687175" y="2222500"/>
          <p14:tracePt t="6090" x="11623675" y="2238375"/>
          <p14:tracePt t="6108" x="11561763" y="2254250"/>
          <p14:tracePt t="6120" x="11545888" y="2270125"/>
          <p14:tracePt t="6138" x="11514138" y="2301875"/>
          <p14:tracePt t="6157" x="11498263" y="2301875"/>
          <p14:tracePt t="6175" x="11482388" y="2301875"/>
          <p14:tracePt t="6187" x="11466513" y="2317750"/>
          <p14:tracePt t="6205" x="11450638" y="2333625"/>
          <p14:tracePt t="6223" x="11418888" y="2365375"/>
          <p14:tracePt t="6282" x="11403013" y="2365375"/>
          <p14:tracePt t="6304" x="11403013" y="2381250"/>
          <p14:tracePt t="6483" x="11387138" y="2381250"/>
          <p14:tracePt t="6500" x="11387138" y="2397125"/>
          <p14:tracePt t="6504" x="11371263" y="2397125"/>
          <p14:tracePt t="6523" x="11355388" y="2397125"/>
          <p14:tracePt t="20976" x="11339513" y="2397125"/>
          <p14:tracePt t="20983" x="11325225" y="2397125"/>
          <p14:tracePt t="20985" x="11309350" y="2411413"/>
          <p14:tracePt t="20993" x="11277600" y="2427288"/>
          <p14:tracePt t="21005" x="11198225" y="2443163"/>
          <p14:tracePt t="21024" x="11056938" y="2490788"/>
          <p14:tracePt t="21042" x="10898188" y="2554288"/>
          <p14:tracePt t="21053" x="10804525" y="2601913"/>
          <p14:tracePt t="21071" x="10645775" y="2663825"/>
          <p14:tracePt t="21089" x="10488613" y="2727325"/>
          <p14:tracePt t="21108" x="10299700" y="2790825"/>
          <p14:tracePt t="21120" x="10156825" y="2838450"/>
          <p14:tracePt t="21138" x="9952038" y="2900363"/>
          <p14:tracePt t="21157" x="9763125" y="2947988"/>
          <p14:tracePt t="21174" x="9605963" y="3011488"/>
          <p14:tracePt t="21187" x="9526588" y="3027363"/>
          <p14:tracePt t="21205" x="9385300" y="3043238"/>
          <p14:tracePt t="21224" x="9242425" y="3074988"/>
          <p14:tracePt t="21242" x="9132888" y="3105150"/>
          <p14:tracePt t="21253" x="9085263" y="3105150"/>
          <p14:tracePt t="21272" x="8990013" y="3121025"/>
          <p14:tracePt t="21290" x="8880475" y="3121025"/>
          <p14:tracePt t="21308" x="8785225" y="3121025"/>
          <p14:tracePt t="21321" x="8689975" y="3121025"/>
          <p14:tracePt t="21339" x="8612188" y="3121025"/>
          <p14:tracePt t="21356" x="8564563" y="3121025"/>
          <p14:tracePt t="21375" x="8516938" y="3121025"/>
          <p14:tracePt t="21387" x="8469313" y="3121025"/>
          <p14:tracePt t="21405" x="8437563" y="3121025"/>
          <p14:tracePt t="21423" x="8407400" y="3105150"/>
          <p14:tracePt t="21441" x="8391525" y="3105150"/>
          <p14:tracePt t="21453" x="8375650" y="3089275"/>
          <p14:tracePt t="21472" x="8359775" y="3089275"/>
          <p14:tracePt t="21490" x="8328025" y="3074988"/>
          <p14:tracePt t="21508" x="8312150" y="3074988"/>
          <p14:tracePt t="21520" x="8296275" y="3059113"/>
          <p14:tracePt t="21550" x="8280400" y="3059113"/>
          <p14:tracePt t="21568" x="8264525" y="3059113"/>
          <p14:tracePt t="21575" x="8264525" y="3043238"/>
          <p14:tracePt t="21587" x="8232775" y="3043238"/>
          <p14:tracePt t="21605" x="8216900" y="3043238"/>
          <p14:tracePt t="21623" x="8201025" y="3043238"/>
          <p14:tracePt t="21641" x="8201025" y="3027363"/>
          <p14:tracePt t="21653" x="8185150" y="3027363"/>
          <p14:tracePt t="21671" x="8169275" y="3027363"/>
          <p14:tracePt t="29077" x="8185150" y="3027363"/>
          <p14:tracePt t="29080" x="8201025" y="3043238"/>
          <p14:tracePt t="29084" x="8232775" y="3043238"/>
          <p14:tracePt t="29089" x="8248650" y="3059113"/>
          <p14:tracePt t="29090" x="8264525" y="3059113"/>
          <p14:tracePt t="29108" x="8407400" y="3152775"/>
          <p14:tracePt t="29127" x="8532813" y="3232150"/>
          <p14:tracePt t="29139" x="8596313" y="3279775"/>
          <p14:tracePt t="29157" x="8643938" y="3325813"/>
          <p14:tracePt t="29174" x="8674100" y="3341688"/>
          <p14:tracePt t="29193" x="8674100" y="3357563"/>
          <p14:tracePt t="29205" x="8689975" y="3357563"/>
          <p14:tracePt t="29224" x="8705850" y="3389313"/>
          <p14:tracePt t="29241" x="8721725" y="3421063"/>
          <p14:tracePt t="29259" x="8737600" y="3468688"/>
          <p14:tracePt t="29271" x="8737600" y="3484563"/>
          <p14:tracePt t="29290" x="8737600" y="3532188"/>
          <p14:tracePt t="29308" x="8737600" y="3578225"/>
          <p14:tracePt t="29327" x="8737600" y="3609975"/>
          <p14:tracePt t="29338" x="8737600" y="3641725"/>
          <p14:tracePt t="29356" x="8737600" y="3657600"/>
          <p14:tracePt t="40191" x="8737600" y="3673475"/>
          <p14:tracePt t="40197" x="8721725" y="3673475"/>
          <p14:tracePt t="40199" x="8721725" y="3689350"/>
          <p14:tracePt t="40212" x="8674100" y="3721100"/>
          <p14:tracePt t="40223" x="8628063" y="3752850"/>
          <p14:tracePt t="40241" x="8548688" y="3798888"/>
          <p14:tracePt t="40259" x="8485188" y="3830638"/>
          <p14:tracePt t="40272" x="8421688" y="3846513"/>
          <p14:tracePt t="40290" x="8343900" y="3862388"/>
          <p14:tracePt t="40308" x="8216900" y="3910013"/>
          <p14:tracePt t="40327" x="8107363" y="3925888"/>
          <p14:tracePt t="40339" x="8012113" y="3941763"/>
          <p14:tracePt t="40356" x="7854950" y="3989388"/>
          <p14:tracePt t="40374" x="7650163" y="4035425"/>
          <p14:tracePt t="40393" x="7429500" y="4083050"/>
          <p14:tracePt t="40405" x="7286625" y="4098925"/>
          <p14:tracePt t="40423" x="7081838" y="4114800"/>
          <p14:tracePt t="40442" x="6924675" y="4114800"/>
          <p14:tracePt t="40460" x="6829425" y="4114800"/>
          <p14:tracePt t="40472" x="6797675" y="4114800"/>
          <p14:tracePt t="40491" x="6781800" y="4114800"/>
          <p14:tracePt t="40563" x="6765925" y="4114800"/>
          <p14:tracePt t="40575" x="6750050" y="4114800"/>
          <p14:tracePt t="40586" x="6734175" y="4114800"/>
          <p14:tracePt t="40593" x="6718300" y="4114800"/>
          <p14:tracePt t="40600" x="6718300" y="4098925"/>
          <p14:tracePt t="40605" x="6704013" y="4098925"/>
          <p14:tracePt t="40605" x="6688138" y="4098925"/>
          <p14:tracePt t="40623" x="6656388" y="4098925"/>
          <p14:tracePt t="40642" x="6545263" y="4067175"/>
          <p14:tracePt t="40660" x="6435725" y="4067175"/>
          <p14:tracePt t="40671" x="6356350" y="4051300"/>
          <p14:tracePt t="40690" x="6229350" y="4035425"/>
          <p14:tracePt t="40709" x="6072188" y="4035425"/>
          <p14:tracePt t="40726" x="5946775" y="4019550"/>
          <p14:tracePt t="40727" x="5930900" y="4019550"/>
          <p14:tracePt t="40738" x="5867400" y="4019550"/>
          <p14:tracePt t="40757" x="5740400" y="4019550"/>
          <p14:tracePt t="40775" x="5630863" y="4019550"/>
          <p14:tracePt t="40793" x="5551488" y="4019550"/>
          <p14:tracePt t="40805" x="5503863" y="4019550"/>
          <p14:tracePt t="40823" x="5441950" y="4019550"/>
          <p14:tracePt t="40842" x="5378450" y="4003675"/>
          <p14:tracePt t="40859" x="5314950" y="4003675"/>
          <p14:tracePt t="40871" x="5267325" y="4003675"/>
          <p14:tracePt t="40890" x="5173663" y="4003675"/>
          <p14:tracePt t="40908" x="5094288" y="4003675"/>
          <p14:tracePt t="40927" x="5030788" y="4003675"/>
          <p14:tracePt t="40938" x="4999038" y="4003675"/>
          <p14:tracePt t="40956" x="4984750" y="4003675"/>
          <p14:tracePt t="41549" x="4999038" y="4003675"/>
          <p14:tracePt t="41565" x="5014913" y="4003675"/>
          <p14:tracePt t="41580" x="5030788" y="4003675"/>
          <p14:tracePt t="41586" x="5046663" y="4003675"/>
          <p14:tracePt t="41603" x="5062538" y="4003675"/>
          <p14:tracePt t="41620" x="5078413" y="4003675"/>
          <p14:tracePt t="41645" x="5094288" y="4003675"/>
          <p14:tracePt t="41655" x="5110163" y="4003675"/>
          <p14:tracePt t="41684" x="5126038" y="4003675"/>
          <p14:tracePt t="41708" x="5141913" y="4003675"/>
          <p14:tracePt t="41726" x="5157788" y="4003675"/>
          <p14:tracePt t="41741" x="5173663" y="4003675"/>
          <p14:tracePt t="41745" x="5189538" y="4003675"/>
          <p14:tracePt t="41761" x="5205413" y="4003675"/>
          <p14:tracePt t="41763" x="5205413" y="4019550"/>
          <p14:tracePt t="41782" x="5221288" y="4019550"/>
          <p14:tracePt t="41793" x="5221288" y="4035425"/>
          <p14:tracePt t="41806" x="5237163" y="4035425"/>
          <p14:tracePt t="41823" x="5251450" y="4035425"/>
          <p14:tracePt t="41842" x="5267325" y="4051300"/>
          <p14:tracePt t="41860" x="5283200" y="4083050"/>
          <p14:tracePt t="41871" x="5299075" y="4098925"/>
          <p14:tracePt t="41890" x="5299075" y="4114800"/>
          <p14:tracePt t="41908" x="5299075" y="4130675"/>
          <p14:tracePt t="41926" x="5299075" y="4146550"/>
          <p14:tracePt t="41967" x="5299075" y="4162425"/>
          <p14:tracePt t="41981" x="5299075" y="4178300"/>
          <p14:tracePt t="41990" x="5299075" y="4194175"/>
          <p14:tracePt t="41996" x="5299075" y="4210050"/>
          <p14:tracePt t="42006" x="5299075" y="4225925"/>
          <p14:tracePt t="42024" x="5283200" y="4225925"/>
          <p14:tracePt t="42041" x="5283200" y="4240213"/>
          <p14:tracePt t="42096" x="5283200" y="4256088"/>
          <p14:tracePt t="42100" x="5267325" y="4256088"/>
          <p14:tracePt t="42106" x="5267325" y="4271963"/>
          <p14:tracePt t="42114" x="5251450" y="4271963"/>
          <p14:tracePt t="42128" x="5237163" y="4271963"/>
          <p14:tracePt t="42139" x="5237163" y="4287838"/>
          <p14:tracePt t="42163" x="5221288" y="4287838"/>
          <p14:tracePt t="42185" x="5221288" y="4303713"/>
          <p14:tracePt t="42195" x="5205413" y="4303713"/>
          <p14:tracePt t="42211" x="5189538" y="4303713"/>
          <p14:tracePt t="42223" x="5173663" y="4303713"/>
          <p14:tracePt t="42259" x="5157788" y="4303713"/>
          <p14:tracePt t="42276" x="5141913" y="4303713"/>
          <p14:tracePt t="42316" x="5126038" y="4303713"/>
          <p14:tracePt t="42565" x="5110163" y="4303713"/>
          <p14:tracePt t="42573" x="5094288" y="4303713"/>
          <p14:tracePt t="42608" x="5078413" y="4303713"/>
          <p14:tracePt t="43294" x="5078413" y="4319588"/>
          <p14:tracePt t="43325" x="5078413" y="4335463"/>
          <p14:tracePt t="43332" x="5094288" y="4351338"/>
          <p14:tracePt t="43342" x="5110163" y="4351338"/>
          <p14:tracePt t="43344" x="5110163" y="4367213"/>
          <p14:tracePt t="43356" x="5110163" y="4383088"/>
          <p14:tracePt t="43375" x="5110163" y="4398963"/>
          <p14:tracePt t="43393" x="5126038" y="4414838"/>
          <p14:tracePt t="43405" x="5126038" y="4430713"/>
          <p14:tracePt t="43423" x="5126038" y="4446588"/>
          <p14:tracePt t="43442" x="5110163" y="4492625"/>
          <p14:tracePt t="43460" x="5094288" y="4508500"/>
          <p14:tracePt t="43472" x="5078413" y="4540250"/>
          <p14:tracePt t="43490" x="5062538" y="4556125"/>
          <p14:tracePt t="43508" x="5030788" y="4572000"/>
          <p14:tracePt t="43526" x="4984750" y="4572000"/>
          <p14:tracePt t="43538" x="4953000" y="4572000"/>
          <p14:tracePt t="43557" x="4905375" y="4572000"/>
          <p14:tracePt t="43575" x="4889500" y="4572000"/>
          <p14:tracePt t="43593" x="4873625" y="4572000"/>
          <p14:tracePt t="43605" x="4841875" y="4572000"/>
          <p14:tracePt t="43623" x="4810125" y="4572000"/>
          <p14:tracePt t="43641" x="4778375" y="4572000"/>
          <p14:tracePt t="43660" x="4762500" y="4572000"/>
          <p14:tracePt t="43660" x="4748213" y="4572000"/>
          <p14:tracePt t="43679" x="4732338" y="4572000"/>
          <p14:tracePt t="43690" x="4716463" y="4572000"/>
          <p14:tracePt t="43708" x="4700588" y="4572000"/>
          <p14:tracePt t="43734" x="4684713" y="4572000"/>
          <p14:tracePt t="43758" x="4668838" y="4572000"/>
          <p14:tracePt t="43773" x="4652963" y="4572000"/>
          <p14:tracePt t="43820" x="4637088" y="4572000"/>
          <p14:tracePt t="43845" x="4621213" y="4572000"/>
          <p14:tracePt t="43871" x="4605338" y="4572000"/>
          <p14:tracePt t="43899" x="4589463" y="4572000"/>
          <p14:tracePt t="43913" x="4589463" y="4556125"/>
          <p14:tracePt t="43917" x="4573588" y="4556125"/>
          <p14:tracePt t="43945" x="4557713" y="4556125"/>
          <p14:tracePt t="43964" x="4541838" y="4556125"/>
          <p14:tracePt t="43987" x="4525963" y="4556125"/>
          <p14:tracePt t="44018" x="4511675" y="4556125"/>
          <p14:tracePt t="44584" x="4525963" y="4556125"/>
          <p14:tracePt t="44614" x="4541838" y="4556125"/>
          <p14:tracePt t="44631" x="4557713" y="4556125"/>
          <p14:tracePt t="44640" x="4573588" y="4556125"/>
          <p14:tracePt t="44645" x="4589463" y="4556125"/>
          <p14:tracePt t="44653" x="4605338" y="4556125"/>
          <p14:tracePt t="44661" x="4621213" y="4556125"/>
          <p14:tracePt t="44673" x="4637088" y="4556125"/>
          <p14:tracePt t="44690" x="4668838" y="4556125"/>
          <p14:tracePt t="44708" x="4700588" y="4556125"/>
          <p14:tracePt t="44726" x="4732338" y="4572000"/>
          <p14:tracePt t="44738" x="4748213" y="4572000"/>
          <p14:tracePt t="44757" x="4762500" y="4587875"/>
          <p14:tracePt t="44775" x="4794250" y="4603750"/>
          <p14:tracePt t="44793" x="4810125" y="4619625"/>
          <p14:tracePt t="44805" x="4826000" y="4619625"/>
          <p14:tracePt t="44823" x="4826000" y="4635500"/>
          <p14:tracePt t="44841" x="4841875" y="4667250"/>
          <p14:tracePt t="44862" x="4841875" y="4683125"/>
          <p14:tracePt t="44884" x="4841875" y="4697413"/>
          <p14:tracePt t="44970" x="4841875" y="4713288"/>
          <p14:tracePt t="44987" x="4826000" y="4713288"/>
          <p14:tracePt t="44994" x="4826000" y="4729163"/>
          <p14:tracePt t="45006" x="4810125" y="4729163"/>
          <p14:tracePt t="45022" x="4794250" y="4729163"/>
          <p14:tracePt t="45026" x="4778375" y="4729163"/>
          <p14:tracePt t="45042" x="4762500" y="4729163"/>
          <p14:tracePt t="45060" x="4716463" y="4729163"/>
          <p14:tracePt t="45072" x="4700588" y="4729163"/>
          <p14:tracePt t="45090" x="4684713" y="4729163"/>
          <p14:tracePt t="45108" x="4652963" y="4729163"/>
          <p14:tracePt t="45127" x="4637088" y="4729163"/>
          <p14:tracePt t="45167" x="4621213" y="4729163"/>
          <p14:tracePt t="45187" x="4605338" y="4729163"/>
          <p14:tracePt t="45205" x="4589463" y="4729163"/>
          <p14:tracePt t="45215" x="4573588" y="4729163"/>
          <p14:tracePt t="45268" x="4557713" y="4729163"/>
          <p14:tracePt t="45275" x="4557713" y="4745038"/>
          <p14:tracePt t="45294" x="4541838" y="4745038"/>
          <p14:tracePt t="45509" x="4525963" y="4745038"/>
          <p14:tracePt t="45518" x="4511675" y="4745038"/>
          <p14:tracePt t="45562" x="4495800" y="4745038"/>
          <p14:tracePt t="45586" x="4479925" y="4745038"/>
          <p14:tracePt t="45960" x="4495800" y="4745038"/>
          <p14:tracePt t="45973" x="4495800" y="4760913"/>
          <p14:tracePt t="45975" x="4511675" y="4760913"/>
          <p14:tracePt t="45981" x="4525963" y="4760913"/>
          <p14:tracePt t="45993" x="4541838" y="4760913"/>
          <p14:tracePt t="46005" x="4557713" y="4760913"/>
          <p14:tracePt t="46023" x="4605338" y="4792663"/>
          <p14:tracePt t="46041" x="4621213" y="4808538"/>
          <p14:tracePt t="46060" x="4652963" y="4808538"/>
          <p14:tracePt t="46071" x="4668838" y="4808538"/>
          <p14:tracePt t="46090" x="4668838" y="4824413"/>
          <p14:tracePt t="46108" x="4684713" y="4824413"/>
          <p14:tracePt t="46126" x="4684713" y="4840288"/>
          <p14:tracePt t="46172" x="4684713" y="4856163"/>
          <p14:tracePt t="46183" x="4684713" y="4872038"/>
          <p14:tracePt t="46197" x="4684713" y="4887913"/>
          <p14:tracePt t="46217" x="4684713" y="4903788"/>
          <p14:tracePt t="46237" x="4684713" y="4918075"/>
          <p14:tracePt t="46243" x="4668838" y="4918075"/>
          <p14:tracePt t="46253" x="4668838" y="4933950"/>
          <p14:tracePt t="46260" x="4652963" y="4933950"/>
          <p14:tracePt t="46290" x="4637088" y="4933950"/>
          <p14:tracePt t="46349" x="4621213" y="4933950"/>
          <p14:tracePt t="46370" x="4621213" y="4949825"/>
          <p14:tracePt t="46374" x="4605338" y="4949825"/>
          <p14:tracePt t="46400" x="4589463" y="4949825"/>
          <p14:tracePt t="46411" x="4573588" y="4949825"/>
          <p14:tracePt t="46442" x="4557713" y="4949825"/>
          <p14:tracePt t="47442" x="4573588" y="4949825"/>
          <p14:tracePt t="47450" x="4589463" y="4933950"/>
          <p14:tracePt t="47460" x="4605338" y="4918075"/>
          <p14:tracePt t="47466" x="4621213" y="4918075"/>
          <p14:tracePt t="47472" x="4637088" y="4903788"/>
          <p14:tracePt t="47490" x="4700588" y="4887913"/>
          <p14:tracePt t="47509" x="4794250" y="4872038"/>
          <p14:tracePt t="47527" x="4937125" y="4856163"/>
          <p14:tracePt t="47538" x="5062538" y="4840288"/>
          <p14:tracePt t="47556" x="5378450" y="4824413"/>
          <p14:tracePt t="47575" x="5819775" y="4792663"/>
          <p14:tracePt t="47593" x="6356350" y="4760913"/>
          <p14:tracePt t="47605" x="6797675" y="4713288"/>
          <p14:tracePt t="47624" x="7539038" y="4667250"/>
          <p14:tracePt t="47642" x="8169275" y="4635500"/>
          <p14:tracePt t="47660" x="8643938" y="4619625"/>
          <p14:tracePt t="47671" x="8880475" y="4603750"/>
          <p14:tracePt t="47690" x="9117013" y="4587875"/>
          <p14:tracePt t="47708" x="9226550" y="4587875"/>
          <p14:tracePt t="47727" x="9274175" y="4587875"/>
          <p14:tracePt t="47738" x="9290050" y="4587875"/>
          <p14:tracePt t="47756" x="9305925" y="4587875"/>
          <p14:tracePt t="47775" x="9321800" y="4587875"/>
          <p14:tracePt t="47793" x="9337675" y="4587875"/>
          <p14:tracePt t="47805" x="9353550" y="4587875"/>
          <p14:tracePt t="47823" x="9369425" y="4587875"/>
          <p14:tracePt t="47842" x="9399588" y="4603750"/>
          <p14:tracePt t="47860" x="9415463" y="4619625"/>
          <p14:tracePt t="47871" x="9431338" y="4635500"/>
          <p14:tracePt t="47890" x="9463088" y="4667250"/>
          <p14:tracePt t="47908" x="9510713" y="4683125"/>
          <p14:tracePt t="47926" x="9558338" y="4713288"/>
          <p14:tracePt t="47939" x="9590088" y="4729163"/>
          <p14:tracePt t="47957" x="9636125" y="4760913"/>
          <p14:tracePt t="47975" x="9683750" y="4792663"/>
          <p14:tracePt t="47993" x="9731375" y="4808538"/>
          <p14:tracePt t="48006" x="9763125" y="4824413"/>
          <p14:tracePt t="48024" x="9794875" y="4856163"/>
          <p14:tracePt t="48042" x="9826625" y="4887913"/>
          <p14:tracePt t="48060" x="9842500" y="4918075"/>
          <p14:tracePt t="48073" x="9858375" y="4918075"/>
          <p14:tracePt t="48090" x="9858375" y="4933950"/>
          <p14:tracePt t="48442" x="9874250" y="4933950"/>
          <p14:tracePt t="48450" x="9888538" y="4933950"/>
          <p14:tracePt t="48454" x="9904413" y="4933950"/>
          <p14:tracePt t="48460" x="9936163" y="4933950"/>
          <p14:tracePt t="48472" x="9999663" y="4933950"/>
          <p14:tracePt t="48491" x="10063163" y="4933950"/>
          <p14:tracePt t="48508" x="10094913" y="4933950"/>
          <p14:tracePt t="48526" x="10110788" y="4933950"/>
          <p14:tracePt t="48690" x="10110788" y="4949825"/>
          <p14:tracePt t="48693" x="10094913" y="4949825"/>
          <p14:tracePt t="48703" x="10079038" y="4949825"/>
          <p14:tracePt t="48709" x="10079038" y="4965700"/>
          <p14:tracePt t="48727" x="10031413" y="4981575"/>
          <p14:tracePt t="48738" x="10015538" y="4997450"/>
          <p14:tracePt t="48757" x="9967913" y="5013325"/>
          <p14:tracePt t="48775" x="9904413" y="5029200"/>
          <p14:tracePt t="48793" x="9826625" y="5045075"/>
          <p14:tracePt t="48805" x="9794875" y="5060950"/>
          <p14:tracePt t="48823" x="9763125" y="5060950"/>
          <p14:tracePt t="52406" x="9779000" y="5060950"/>
          <p14:tracePt t="52411" x="9794875" y="5060950"/>
          <p14:tracePt t="52419" x="9810750" y="5060950"/>
          <p14:tracePt t="52437" x="9826625" y="5060950"/>
          <p14:tracePt t="53094" x="9826625" y="5076825"/>
          <p14:tracePt t="53101" x="9826625" y="5092700"/>
          <p14:tracePt t="53105" x="9810750" y="5092700"/>
          <p14:tracePt t="53108" x="9810750" y="5108575"/>
          <p14:tracePt t="53109" x="9810750" y="5124450"/>
          <p14:tracePt t="53126" x="9763125" y="5154613"/>
          <p14:tracePt t="53138" x="9747250" y="5186363"/>
          <p14:tracePt t="53157" x="9731375" y="5218113"/>
          <p14:tracePt t="53175" x="9731375" y="5265738"/>
          <p14:tracePt t="53194" x="9715500" y="5313363"/>
          <p14:tracePt t="53206" x="9715500" y="5329238"/>
          <p14:tracePt t="53223" x="9715500" y="5345113"/>
          <p14:tracePt t="53241" x="9715500" y="5375275"/>
          <p14:tracePt t="53361" x="9731375" y="5375275"/>
          <p14:tracePt t="53365" x="9747250" y="5375275"/>
          <p14:tracePt t="53369" x="9763125" y="5375275"/>
          <p14:tracePt t="53375" x="9794875" y="5375275"/>
          <p14:tracePt t="53393" x="9874250" y="5375275"/>
          <p14:tracePt t="53405" x="9920288" y="5375275"/>
          <p14:tracePt t="53424" x="9983788" y="5375275"/>
          <p14:tracePt t="53442" x="10047288" y="5375275"/>
          <p14:tracePt t="53459" x="10079038" y="5375275"/>
          <p14:tracePt t="53472" x="10125075" y="5375275"/>
          <p14:tracePt t="53490" x="10172700" y="5375275"/>
          <p14:tracePt t="53509" x="10204450" y="5375275"/>
          <p14:tracePt t="53527" x="10236200" y="5391150"/>
          <p14:tracePt t="53538" x="10267950" y="5422900"/>
          <p14:tracePt t="53557" x="10299700" y="5470525"/>
          <p14:tracePt t="53575" x="10315575" y="5518150"/>
          <p14:tracePt t="53593" x="10315575" y="5549900"/>
          <p14:tracePt t="53605" x="10315575" y="5565775"/>
          <p14:tracePt t="53623" x="10315575" y="5581650"/>
          <p14:tracePt t="53641" x="10315575" y="5597525"/>
          <p14:tracePt t="53920" x="10331450" y="5597525"/>
          <p14:tracePt t="53926" x="10347325" y="5597525"/>
          <p14:tracePt t="53927" x="10363200" y="5597525"/>
          <p14:tracePt t="53931" x="10377488" y="5597525"/>
          <p14:tracePt t="53939" x="10425113" y="5581650"/>
          <p14:tracePt t="53957" x="10520363" y="5565775"/>
          <p14:tracePt t="53975" x="10614025" y="5549900"/>
          <p14:tracePt t="53993" x="10677525" y="5549900"/>
          <p14:tracePt t="54006" x="10741025" y="5549900"/>
          <p14:tracePt t="54023" x="10788650" y="5549900"/>
          <p14:tracePt t="54041" x="10836275" y="5549900"/>
          <p14:tracePt t="54060" x="10882313" y="5565775"/>
          <p14:tracePt t="54072" x="10914063" y="5581650"/>
          <p14:tracePt t="54090" x="10929938" y="5597525"/>
          <p14:tracePt t="54108" x="10929938" y="5627688"/>
          <p14:tracePt t="54126" x="10961688" y="5643563"/>
          <p14:tracePt t="54139" x="10961688" y="5675313"/>
          <p14:tracePt t="54157" x="10961688" y="5691188"/>
          <p14:tracePt t="54175" x="10961688" y="5722938"/>
          <p14:tracePt t="54643" x="10945813" y="5722938"/>
          <p14:tracePt t="54656" x="10929938" y="5722938"/>
          <p14:tracePt t="55379" x="10929938" y="5707063"/>
          <p14:tracePt t="55381" x="10929938" y="5691188"/>
          <p14:tracePt t="55387" x="10929938" y="5675313"/>
          <p14:tracePt t="55393" x="10929938" y="5659438"/>
          <p14:tracePt t="55405" x="10929938" y="5611813"/>
          <p14:tracePt t="55423" x="10929938" y="5549900"/>
          <p14:tracePt t="55442" x="10929938" y="5470525"/>
          <p14:tracePt t="55460" x="10914063" y="5391150"/>
          <p14:tracePt t="55472" x="10914063" y="5329238"/>
          <p14:tracePt t="55491" x="10898188" y="5249863"/>
          <p14:tracePt t="55508" x="10882313" y="5202238"/>
          <p14:tracePt t="55526" x="10866438" y="5186363"/>
          <p14:tracePt t="55538" x="10866438" y="5170488"/>
          <p14:tracePt t="55577" x="10850563" y="5170488"/>
          <p14:tracePt t="55605" x="10836275" y="5154613"/>
          <p14:tracePt t="55616" x="10820400" y="5154613"/>
          <p14:tracePt t="55645" x="10804525" y="5154613"/>
          <p14:tracePt t="55654" x="10804525" y="5140325"/>
          <p14:tracePt t="55672" x="10788650" y="5124450"/>
          <p14:tracePt t="55686" x="10772775" y="5124450"/>
          <p14:tracePt t="55699" x="10756900" y="5124450"/>
          <p14:tracePt t="55821" x="10741025" y="5124450"/>
          <p14:tracePt t="55828" x="10741025" y="5108575"/>
          <p14:tracePt t="55831" x="10725150" y="5108575"/>
          <p14:tracePt t="55851" x="10709275" y="5108575"/>
          <p14:tracePt t="55860" x="10693400" y="5092700"/>
          <p14:tracePt t="58761" x="10677525" y="5092700"/>
          <p14:tracePt t="58770" x="10661650" y="5108575"/>
          <p14:tracePt t="58774" x="10661650" y="5124450"/>
          <p14:tracePt t="58776" x="10661650" y="5140325"/>
          <p14:tracePt t="58793" x="10693400" y="5124450"/>
          <p14:tracePt t="58805" x="10725150" y="5045075"/>
          <p14:tracePt t="59114" x="10725150" y="5060950"/>
          <p14:tracePt t="59117" x="10725150" y="5076825"/>
          <p14:tracePt t="59121" x="10725150" y="5092700"/>
          <p14:tracePt t="59126" x="10725150" y="5108575"/>
          <p14:tracePt t="59138" x="10756900" y="5140325"/>
          <p14:tracePt t="59157" x="10756900" y="5124450"/>
          <p14:tracePt t="59175" x="10741025" y="5108575"/>
          <p14:tracePt t="59376" x="10725150" y="5108575"/>
          <p14:tracePt t="59381" x="10709275" y="5108575"/>
          <p14:tracePt t="59387" x="10693400" y="5108575"/>
          <p14:tracePt t="59393" x="10677525" y="5108575"/>
          <p14:tracePt t="59405" x="10629900" y="5124450"/>
          <p14:tracePt t="59423" x="10567988" y="5154613"/>
          <p14:tracePt t="59441" x="10536238" y="5154613"/>
          <p14:tracePt t="59460" x="10472738" y="5170488"/>
          <p14:tracePt t="59472" x="10409238" y="5170488"/>
          <p14:tracePt t="59490" x="10347325" y="5170488"/>
          <p14:tracePt t="59509" x="10283825" y="5170488"/>
          <p14:tracePt t="59526" x="10220325" y="5170488"/>
          <p14:tracePt t="59538" x="10156825" y="5170488"/>
          <p14:tracePt t="59556" x="10047288" y="5170488"/>
          <p14:tracePt t="59575" x="9920288" y="5170488"/>
          <p14:tracePt t="59593" x="9842500" y="5170488"/>
          <p14:tracePt t="59605" x="9810750" y="5170488"/>
          <p14:tracePt t="60168" x="9826625" y="5170488"/>
          <p14:tracePt t="60171" x="9842500" y="5170488"/>
          <p14:tracePt t="60198" x="9858375" y="5170488"/>
          <p14:tracePt t="60209" x="9874250" y="5170488"/>
          <p14:tracePt t="60218" x="9888538" y="5170488"/>
          <p14:tracePt t="60222" x="9904413" y="5170488"/>
          <p14:tracePt t="60228" x="9920288" y="5170488"/>
          <p14:tracePt t="60242" x="9952038" y="5170488"/>
          <p14:tracePt t="60260" x="9983788" y="5170488"/>
          <p14:tracePt t="60272" x="10015538" y="5170488"/>
          <p14:tracePt t="60290" x="10047288" y="5170488"/>
          <p14:tracePt t="60309" x="10063163" y="5170488"/>
          <p14:tracePt t="60553" x="10047288" y="5170488"/>
          <p14:tracePt t="60556" x="10047288" y="5186363"/>
          <p14:tracePt t="60561" x="10031413" y="5186363"/>
          <p14:tracePt t="60575" x="9999663" y="5218113"/>
          <p14:tracePt t="60593" x="9936163" y="5249863"/>
          <p14:tracePt t="60606" x="9920288" y="5281613"/>
          <p14:tracePt t="60624" x="9874250" y="5313363"/>
          <p14:tracePt t="60641" x="9842500" y="5329238"/>
          <p14:tracePt t="60659" x="9826625" y="5360988"/>
          <p14:tracePt t="60672" x="9810750" y="5360988"/>
          <p14:tracePt t="60690" x="9810750" y="5375275"/>
          <p14:tracePt t="60708" x="9794875" y="5375275"/>
          <p14:tracePt t="60727" x="9794875" y="5391150"/>
          <p14:tracePt t="61076" x="9794875" y="5407025"/>
          <p14:tracePt t="61078" x="9779000" y="5422900"/>
          <p14:tracePt t="61084" x="9763125" y="5422900"/>
          <p14:tracePt t="61090" x="9747250" y="5438775"/>
          <p14:tracePt t="61109" x="9731375" y="5486400"/>
          <p14:tracePt t="61126" x="9699625" y="5502275"/>
          <p14:tracePt t="61139" x="9683750" y="5502275"/>
          <p14:tracePt t="61157" x="9667875" y="5518150"/>
          <p14:tracePt t="61176" x="9667875" y="5534025"/>
          <p14:tracePt t="61193" x="9652000" y="5534025"/>
          <p14:tracePt t="61205" x="9652000" y="5549900"/>
          <p14:tracePt t="62095" x="9652000" y="5534025"/>
          <p14:tracePt t="62103" x="9667875" y="5518150"/>
          <p14:tracePt t="62112" x="9683750" y="5502275"/>
          <p14:tracePt t="62113" x="9699625" y="5502275"/>
          <p14:tracePt t="62127" x="9731375" y="5470525"/>
          <p14:tracePt t="62138" x="9779000" y="5454650"/>
          <p14:tracePt t="62157" x="9842500" y="5407025"/>
          <p14:tracePt t="62175" x="9920288" y="5375275"/>
          <p14:tracePt t="62193" x="9983788" y="5345113"/>
          <p14:tracePt t="62205" x="10031413" y="5329238"/>
          <p14:tracePt t="62224" x="10110788" y="5313363"/>
          <p14:tracePt t="62241" x="10172700" y="5281613"/>
          <p14:tracePt t="62260" x="10236200" y="5265738"/>
          <p14:tracePt t="62272" x="10283825" y="5265738"/>
          <p14:tracePt t="62290" x="10347325" y="5249863"/>
          <p14:tracePt t="62308" x="10425113" y="5249863"/>
          <p14:tracePt t="62326" x="10536238" y="5233988"/>
          <p14:tracePt t="62339" x="10629900" y="5233988"/>
          <p14:tracePt t="62357" x="10741025" y="5233988"/>
          <p14:tracePt t="62375" x="10850563" y="5233988"/>
          <p14:tracePt t="62393" x="10961688" y="5233988"/>
          <p14:tracePt t="62406" x="11041063" y="5233988"/>
          <p14:tracePt t="62423" x="11118850" y="5249863"/>
          <p14:tracePt t="62441" x="11198225" y="5265738"/>
          <p14:tracePt t="62460" x="11293475" y="5281613"/>
          <p14:tracePt t="62472" x="11355388" y="5297488"/>
          <p14:tracePt t="62491" x="11418888" y="5329238"/>
          <p14:tracePt t="62509" x="11466513" y="5360988"/>
          <p14:tracePt t="62526" x="11514138" y="5391150"/>
          <p14:tracePt t="62538" x="11545888" y="5422900"/>
          <p14:tracePt t="62557" x="11591925" y="5454650"/>
          <p14:tracePt t="62575" x="11639550" y="5502275"/>
          <p14:tracePt t="62594" x="11671300" y="5549900"/>
          <p14:tracePt t="62605" x="11687175" y="5565775"/>
          <p14:tracePt t="62623" x="11687175" y="5611813"/>
          <p14:tracePt t="62641" x="11718925" y="5643563"/>
          <p14:tracePt t="62660" x="11718925" y="5707063"/>
          <p14:tracePt t="62671" x="11734800" y="5722938"/>
          <p14:tracePt t="62690" x="11734800" y="5786438"/>
          <p14:tracePt t="62709" x="11734800" y="5832475"/>
          <p14:tracePt t="62726" x="11734800" y="5864225"/>
          <p14:tracePt t="62727" x="11734800" y="5880100"/>
          <p14:tracePt t="62738" x="11734800" y="5895975"/>
          <p14:tracePt t="62757" x="11734800" y="5943600"/>
          <p14:tracePt t="62775" x="11734800" y="5975350"/>
          <p14:tracePt t="62793" x="11734800" y="6007100"/>
          <p14:tracePt t="62805" x="11734800" y="6022975"/>
          <p14:tracePt t="62824" x="11734800" y="6069013"/>
          <p14:tracePt t="62841" x="11718925" y="6084888"/>
          <p14:tracePt t="62860" x="11703050" y="6116638"/>
          <p14:tracePt t="62872" x="11687175" y="6132513"/>
          <p14:tracePt t="62890" x="11671300" y="6148388"/>
          <p14:tracePt t="62909" x="11623675" y="6180138"/>
          <p14:tracePt t="62927" x="11577638" y="6211888"/>
          <p14:tracePt t="62938" x="11545888" y="6243638"/>
          <p14:tracePt t="62957" x="11482388" y="6275388"/>
          <p14:tracePt t="62975" x="11403013" y="6289675"/>
          <p14:tracePt t="62993" x="11339513" y="6321425"/>
          <p14:tracePt t="63005" x="11293475" y="6337300"/>
          <p14:tracePt t="63024" x="11214100" y="6353175"/>
          <p14:tracePt t="63042" x="11150600" y="6353175"/>
          <p14:tracePt t="63060" x="11088688" y="6369050"/>
          <p14:tracePt t="63072" x="11025188" y="6384925"/>
          <p14:tracePt t="63090" x="10945813" y="6384925"/>
          <p14:tracePt t="63108" x="10866438" y="6384925"/>
          <p14:tracePt t="63126" x="10772775" y="6384925"/>
          <p14:tracePt t="63139" x="10709275" y="6400800"/>
          <p14:tracePt t="63157" x="10629900" y="6400800"/>
          <p14:tracePt t="63175" x="10536238" y="6400800"/>
          <p14:tracePt t="63193" x="10456863" y="6416675"/>
          <p14:tracePt t="63205" x="10393363" y="6416675"/>
          <p14:tracePt t="63224" x="10299700" y="6432550"/>
          <p14:tracePt t="63241" x="10220325" y="6432550"/>
          <p14:tracePt t="63260" x="10140950" y="6448425"/>
          <p14:tracePt t="63271" x="10094913" y="6448425"/>
          <p14:tracePt t="63290" x="10015538" y="6448425"/>
          <p14:tracePt t="63308" x="9936163" y="6448425"/>
          <p14:tracePt t="63326" x="9842500" y="6448425"/>
          <p14:tracePt t="63339" x="9763125" y="6448425"/>
          <p14:tracePt t="63357" x="9652000" y="6464300"/>
          <p14:tracePt t="63375" x="9558338" y="6464300"/>
          <p14:tracePt t="63393" x="9447213" y="6464300"/>
          <p14:tracePt t="63406" x="9385300" y="6464300"/>
          <p14:tracePt t="63423" x="9290050" y="6464300"/>
          <p14:tracePt t="63441" x="9194800" y="6464300"/>
          <p14:tracePt t="63460" x="9117013" y="6464300"/>
          <p14:tracePt t="63471" x="9069388" y="6464300"/>
          <p14:tracePt t="63490" x="8990013" y="6480175"/>
          <p14:tracePt t="63508" x="8896350" y="6480175"/>
          <p14:tracePt t="63526" x="8816975" y="6496050"/>
          <p14:tracePt t="63538" x="8737600" y="6511925"/>
          <p14:tracePt t="63557" x="8658225" y="6511925"/>
          <p14:tracePt t="63575" x="8580438" y="6526213"/>
          <p14:tracePt t="63593" x="8485188" y="6526213"/>
          <p14:tracePt t="63605" x="8437563" y="6542088"/>
          <p14:tracePt t="63623" x="8359775" y="6542088"/>
          <p14:tracePt t="63641" x="8280400" y="6557963"/>
          <p14:tracePt t="63660" x="8154988" y="6557963"/>
          <p14:tracePt t="63672" x="8075613" y="6573838"/>
          <p14:tracePt t="63690" x="7948613" y="6573838"/>
          <p14:tracePt t="63709" x="7807325" y="6573838"/>
          <p14:tracePt t="63727" x="7666038" y="6573838"/>
          <p14:tracePt t="63738" x="7570788" y="6573838"/>
          <p14:tracePt t="63757" x="7459663" y="6573838"/>
          <p14:tracePt t="63775" x="7366000" y="6573838"/>
          <p14:tracePt t="63793" x="7286625" y="6573838"/>
          <p14:tracePt t="63805" x="7239000" y="6573838"/>
          <p14:tracePt t="63823" x="7177088" y="6573838"/>
          <p14:tracePt t="63842" x="7097713" y="6573838"/>
          <p14:tracePt t="63860" x="7050088" y="6573838"/>
          <p14:tracePt t="63872" x="7018338" y="6573838"/>
          <p14:tracePt t="63890" x="6986588" y="6573838"/>
          <p14:tracePt t="63908" x="6970713" y="6573838"/>
          <p14:tracePt t="63932" x="6954838" y="6573838"/>
          <p14:tracePt t="63976" x="6940550" y="6573838"/>
          <p14:tracePt t="64103" x="6924675" y="6573838"/>
          <p14:tracePt t="64111" x="6908800" y="6573838"/>
          <p14:tracePt t="64113" x="6908800" y="6557963"/>
          <p14:tracePt t="64126" x="6861175" y="6542088"/>
          <p14:tracePt t="64139" x="6797675" y="6526213"/>
          <p14:tracePt t="64157" x="6734175" y="6511925"/>
          <p14:tracePt t="64175" x="6672263" y="6496050"/>
          <p14:tracePt t="64193" x="6592888" y="6480175"/>
          <p14:tracePt t="64205" x="6545263" y="6464300"/>
          <p14:tracePt t="64224" x="6481763" y="6464300"/>
          <p14:tracePt t="64242" x="6451600" y="6448425"/>
          <p14:tracePt t="64260" x="6435725" y="6448425"/>
          <p14:tracePt t="68698" x="6419850" y="6448425"/>
          <p14:tracePt t="75460" x="6403975" y="6448425"/>
          <p14:tracePt t="75461" x="6403975" y="6432550"/>
          <p14:tracePt t="75465" x="6372225" y="6416675"/>
          <p14:tracePt t="75478" x="6229350" y="6384925"/>
          <p14:tracePt t="75490" x="6119813" y="6369050"/>
          <p14:tracePt t="75509" x="5992813" y="6369050"/>
          <p14:tracePt t="75527" x="5976938" y="6353175"/>
          <p14:tracePt t="75539" x="5930900" y="6337300"/>
          <p14:tracePt t="75557" x="5788025" y="6321425"/>
          <p14:tracePt t="75575" x="5567363" y="6289675"/>
          <p14:tracePt t="75593" x="5378450" y="6259513"/>
          <p14:tracePt t="75605" x="5283200" y="6243638"/>
          <p14:tracePt t="75623" x="5157788" y="6227763"/>
          <p14:tracePt t="75642" x="5014913" y="6227763"/>
          <p14:tracePt t="75660" x="4826000" y="6227763"/>
          <p14:tracePt t="75672" x="4652963" y="6227763"/>
          <p14:tracePt t="75691" x="4337050" y="6321425"/>
          <p14:tracePt t="75709" x="4037013" y="6432550"/>
          <p14:tracePt t="75727" x="3784600" y="6573838"/>
          <p14:tracePt t="75728" x="3754438" y="6573838"/>
          <p14:tracePt t="75738" x="3627438" y="6653213"/>
          <p14:tracePt t="75757" x="3422650" y="676275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marL="0" indent="-457200">
              <a:lnSpc>
                <a:spcPct val="200000"/>
              </a:lnSpc>
              <a:spcBef>
                <a:spcPts val="0"/>
              </a:spcBef>
              <a:buSzPts val="2200"/>
              <a:buNone/>
            </a:pPr>
            <a:r>
              <a:rPr lang="en-US" sz="1400" dirty="0" err="1">
                <a:latin typeface="Times New Roman" panose="02020603050405020304" pitchFamily="18" charset="0"/>
                <a:cs typeface="Times New Roman" panose="02020603050405020304" pitchFamily="18" charset="0"/>
              </a:rPr>
              <a:t>AdaBeat</a:t>
            </a:r>
            <a:r>
              <a:rPr lang="en-US" sz="1400" dirty="0">
                <a:latin typeface="Times New Roman" panose="02020603050405020304" pitchFamily="18" charset="0"/>
                <a:cs typeface="Times New Roman" panose="02020603050405020304" pitchFamily="18" charset="0"/>
              </a:rPr>
              <a:t>. (n.d.). </a:t>
            </a:r>
            <a:r>
              <a:rPr lang="en-US" sz="1400" i="1" dirty="0">
                <a:latin typeface="Times New Roman" panose="02020603050405020304" pitchFamily="18" charset="0"/>
                <a:cs typeface="Times New Roman" panose="02020603050405020304" pitchFamily="18" charset="0"/>
              </a:rPr>
              <a:t>How memory leaks leave the door open for hackers and how Functional Programming can remedy that. </a:t>
            </a:r>
            <a:r>
              <a:rPr lang="en-US" sz="1400" dirty="0">
                <a:latin typeface="Times New Roman" panose="02020603050405020304" pitchFamily="18" charset="0"/>
                <a:cs typeface="Times New Roman" panose="02020603050405020304" pitchFamily="18" charset="0"/>
              </a:rPr>
              <a:t>Retrieved August 14, 2025, from </a:t>
            </a:r>
            <a:r>
              <a:rPr lang="en-US" sz="1400" dirty="0">
                <a:latin typeface="Times New Roman" panose="02020603050405020304" pitchFamily="18" charset="0"/>
                <a:cs typeface="Times New Roman" panose="02020603050405020304" pitchFamily="18" charset="0"/>
                <a:hlinkClick r:id="rId4"/>
              </a:rPr>
              <a:t>https://adabeat.com/insight/how-memory-leaks-leave-the-door-open-for-hackers-and-how-functional-programming-can-remedy-that/</a:t>
            </a:r>
            <a:r>
              <a:rPr lang="en-US" sz="1400" dirty="0">
                <a:latin typeface="Times New Roman" panose="02020603050405020304" pitchFamily="18" charset="0"/>
                <a:cs typeface="Times New Roman" panose="02020603050405020304" pitchFamily="18" charset="0"/>
              </a:rPr>
              <a:t> </a:t>
            </a:r>
          </a:p>
          <a:p>
            <a:pPr marL="0" indent="-457200">
              <a:lnSpc>
                <a:spcPct val="200000"/>
              </a:lnSpc>
              <a:spcBef>
                <a:spcPts val="0"/>
              </a:spcBef>
              <a:buSzPts val="2200"/>
              <a:buNone/>
            </a:pPr>
            <a:r>
              <a:rPr lang="en-US" sz="1400" dirty="0">
                <a:latin typeface="Times New Roman" panose="02020603050405020304" pitchFamily="18" charset="0"/>
                <a:cs typeface="Times New Roman" panose="02020603050405020304" pitchFamily="18" charset="0"/>
              </a:rPr>
              <a:t>Fortinet. (2025).  </a:t>
            </a:r>
            <a:r>
              <a:rPr lang="en-US" sz="1400" i="1" dirty="0">
                <a:latin typeface="Times New Roman" panose="02020603050405020304" pitchFamily="18" charset="0"/>
                <a:cs typeface="Times New Roman" panose="02020603050405020304" pitchFamily="18" charset="0"/>
              </a:rPr>
              <a:t>What is authentication, authorization, and accounting (AAA) security? </a:t>
            </a:r>
            <a:r>
              <a:rPr lang="en-US" sz="1400" dirty="0">
                <a:latin typeface="Times New Roman" panose="02020603050405020304" pitchFamily="18" charset="0"/>
                <a:cs typeface="Times New Roman" panose="02020603050405020304" pitchFamily="18" charset="0"/>
                <a:hlinkClick r:id="rId5"/>
              </a:rPr>
              <a:t>https://www.fortinet.com/resources/cyberglossary/aaa-security</a:t>
            </a:r>
            <a:r>
              <a:rPr lang="en-US" sz="1400" dirty="0">
                <a:latin typeface="Times New Roman" panose="02020603050405020304" pitchFamily="18" charset="0"/>
                <a:cs typeface="Times New Roman" panose="02020603050405020304" pitchFamily="18" charset="0"/>
              </a:rPr>
              <a:t> </a:t>
            </a:r>
          </a:p>
          <a:p>
            <a:pPr marL="0" lvl="0" indent="-457200">
              <a:lnSpc>
                <a:spcPct val="200000"/>
              </a:lnSpc>
              <a:spcBef>
                <a:spcPts val="0"/>
              </a:spcBef>
              <a:buSzPts val="2200"/>
              <a:buNone/>
            </a:pPr>
            <a:r>
              <a:rPr lang="en-US" sz="1400" dirty="0">
                <a:latin typeface="Times New Roman" panose="02020603050405020304" pitchFamily="18" charset="0"/>
                <a:cs typeface="Times New Roman" panose="02020603050405020304" pitchFamily="18" charset="0"/>
              </a:rPr>
              <a:t>Geeks for Geeks. (2025a, August 2). </a:t>
            </a:r>
            <a:r>
              <a:rPr lang="en-US" sz="1400" i="1" dirty="0">
                <a:latin typeface="Times New Roman" panose="02020603050405020304" pitchFamily="18" charset="0"/>
                <a:cs typeface="Times New Roman" panose="02020603050405020304" pitchFamily="18" charset="0"/>
              </a:rPr>
              <a:t>DevOps tutorial. </a:t>
            </a:r>
            <a:r>
              <a:rPr lang="en-US" sz="1400" dirty="0">
                <a:latin typeface="Times New Roman" panose="02020603050405020304" pitchFamily="18" charset="0"/>
                <a:cs typeface="Times New Roman" panose="02020603050405020304" pitchFamily="18" charset="0"/>
                <a:hlinkClick r:id="rId6"/>
              </a:rPr>
              <a:t>https://www.geeksforgeeks.org/devops/devops-tutorial/</a:t>
            </a:r>
            <a:endParaRPr lang="en-US" sz="1400" dirty="0">
              <a:latin typeface="Times New Roman" panose="02020603050405020304" pitchFamily="18" charset="0"/>
              <a:cs typeface="Times New Roman" panose="02020603050405020304" pitchFamily="18" charset="0"/>
            </a:endParaRPr>
          </a:p>
          <a:p>
            <a:pPr marL="0" lvl="0" indent="-457200">
              <a:lnSpc>
                <a:spcPct val="200000"/>
              </a:lnSpc>
              <a:spcBef>
                <a:spcPts val="0"/>
              </a:spcBef>
              <a:buSzPts val="2200"/>
              <a:buNone/>
            </a:pPr>
            <a:r>
              <a:rPr lang="en-US" sz="1400" dirty="0">
                <a:latin typeface="Times New Roman" panose="02020603050405020304" pitchFamily="18" charset="0"/>
                <a:cs typeface="Times New Roman" panose="02020603050405020304" pitchFamily="18" charset="0"/>
              </a:rPr>
              <a:t>Geeks for Geeks. (2025b, January 10). </a:t>
            </a:r>
            <a:r>
              <a:rPr lang="en-US" sz="1400" i="1" dirty="0">
                <a:latin typeface="Times New Roman" panose="02020603050405020304" pitchFamily="18" charset="0"/>
                <a:cs typeface="Times New Roman" panose="02020603050405020304" pitchFamily="18" charset="0"/>
              </a:rPr>
              <a:t>Dangling, void, null, and wild pointers in C. </a:t>
            </a:r>
            <a:r>
              <a:rPr lang="en-US" sz="1400" dirty="0">
                <a:latin typeface="Times New Roman" panose="02020603050405020304" pitchFamily="18" charset="0"/>
                <a:cs typeface="Times New Roman" panose="02020603050405020304" pitchFamily="18" charset="0"/>
                <a:hlinkClick r:id="rId7"/>
              </a:rPr>
              <a:t>https://www.geeksforgeeks.org/c/dangling-void-null-wild-pointers/</a:t>
            </a:r>
            <a:r>
              <a:rPr lang="en-US" sz="1400" dirty="0">
                <a:latin typeface="Times New Roman" panose="02020603050405020304" pitchFamily="18" charset="0"/>
                <a:cs typeface="Times New Roman" panose="02020603050405020304" pitchFamily="18" charset="0"/>
              </a:rPr>
              <a:t> </a:t>
            </a:r>
          </a:p>
          <a:p>
            <a:pPr marL="0" lvl="0" indent="-457200">
              <a:lnSpc>
                <a:spcPct val="200000"/>
              </a:lnSpc>
              <a:spcBef>
                <a:spcPts val="0"/>
              </a:spcBef>
              <a:buSzPts val="2200"/>
              <a:buNone/>
            </a:pPr>
            <a:r>
              <a:rPr lang="en-US" sz="1400" dirty="0" err="1">
                <a:latin typeface="Times New Roman" panose="02020603050405020304" pitchFamily="18" charset="0"/>
                <a:cs typeface="Times New Roman" panose="02020603050405020304" pitchFamily="18" charset="0"/>
              </a:rPr>
              <a:t>GoogleTest</a:t>
            </a:r>
            <a:r>
              <a:rPr lang="en-US" sz="1400" dirty="0">
                <a:latin typeface="Times New Roman" panose="02020603050405020304" pitchFamily="18" charset="0"/>
                <a:cs typeface="Times New Roman" panose="02020603050405020304" pitchFamily="18" charset="0"/>
              </a:rPr>
              <a:t>. (n.d.). </a:t>
            </a:r>
            <a:r>
              <a:rPr lang="en-US" sz="1400" i="1" dirty="0">
                <a:latin typeface="Times New Roman" panose="02020603050405020304" pitchFamily="18" charset="0"/>
                <a:cs typeface="Times New Roman" panose="02020603050405020304" pitchFamily="18" charset="0"/>
              </a:rPr>
              <a:t>Testing reference. </a:t>
            </a:r>
            <a:r>
              <a:rPr lang="en-US" sz="1400" dirty="0">
                <a:latin typeface="Times New Roman" panose="02020603050405020304" pitchFamily="18" charset="0"/>
                <a:cs typeface="Times New Roman" panose="02020603050405020304" pitchFamily="18" charset="0"/>
              </a:rPr>
              <a:t>Retrieved August 14, 2025, from </a:t>
            </a:r>
            <a:r>
              <a:rPr lang="en-US" sz="1400" dirty="0">
                <a:latin typeface="Times New Roman" panose="02020603050405020304" pitchFamily="18" charset="0"/>
                <a:cs typeface="Times New Roman" panose="02020603050405020304" pitchFamily="18" charset="0"/>
                <a:hlinkClick r:id="rId8"/>
              </a:rPr>
              <a:t>https://google.github.io/googletest/reference/testing.html</a:t>
            </a:r>
            <a:r>
              <a:rPr lang="en-US" sz="1400" dirty="0">
                <a:latin typeface="Times New Roman" panose="02020603050405020304" pitchFamily="18" charset="0"/>
                <a:cs typeface="Times New Roman" panose="02020603050405020304" pitchFamily="18" charset="0"/>
              </a:rPr>
              <a:t> </a:t>
            </a:r>
          </a:p>
          <a:p>
            <a:pPr marL="0" lvl="0" indent="-457200">
              <a:lnSpc>
                <a:spcPct val="200000"/>
              </a:lnSpc>
              <a:spcBef>
                <a:spcPts val="0"/>
              </a:spcBef>
              <a:buSzPts val="2200"/>
              <a:buNone/>
            </a:pPr>
            <a:r>
              <a:rPr lang="en-US" sz="1400" dirty="0">
                <a:latin typeface="Times New Roman" panose="02020603050405020304" pitchFamily="18" charset="0"/>
                <a:cs typeface="Times New Roman" panose="02020603050405020304" pitchFamily="18" charset="0"/>
              </a:rPr>
              <a:t>Hancock, G. (2025, May 2). </a:t>
            </a:r>
            <a:r>
              <a:rPr lang="en-US" sz="1400" i="1" dirty="0">
                <a:latin typeface="Times New Roman" panose="02020603050405020304" pitchFamily="18" charset="0"/>
                <a:cs typeface="Times New Roman" panose="02020603050405020304" pitchFamily="18" charset="0"/>
              </a:rPr>
              <a:t>How to develop an effective cybersecurity strategy.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PurpleSec</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9"/>
              </a:rPr>
              <a:t>https://purplesec.us/learn/cybersecurity-strategy/</a:t>
            </a:r>
            <a:r>
              <a:rPr lang="en-US" sz="1400" dirty="0">
                <a:latin typeface="Times New Roman" panose="02020603050405020304" pitchFamily="18" charset="0"/>
                <a:cs typeface="Times New Roman" panose="02020603050405020304" pitchFamily="18" charset="0"/>
              </a:rPr>
              <a:t> </a:t>
            </a:r>
          </a:p>
          <a:p>
            <a:pPr marL="0" lvl="0" indent="-457200">
              <a:lnSpc>
                <a:spcPct val="200000"/>
              </a:lnSpc>
              <a:spcBef>
                <a:spcPts val="0"/>
              </a:spcBef>
              <a:buSzPts val="2200"/>
              <a:buNone/>
            </a:pPr>
            <a:r>
              <a:rPr lang="en-US" sz="1400" dirty="0">
                <a:latin typeface="Times New Roman" panose="02020603050405020304" pitchFamily="18" charset="0"/>
                <a:cs typeface="Times New Roman" panose="02020603050405020304" pitchFamily="18" charset="0"/>
              </a:rPr>
              <a:t>Henry, E. (2022, January 6). </a:t>
            </a:r>
            <a:r>
              <a:rPr lang="en-US" sz="1400" i="1" dirty="0">
                <a:latin typeface="Times New Roman" panose="02020603050405020304" pitchFamily="18" charset="0"/>
                <a:cs typeface="Times New Roman" panose="02020603050405020304" pitchFamily="18" charset="0"/>
              </a:rPr>
              <a:t>How to create an effective cybersecurity policy. </a:t>
            </a:r>
            <a:r>
              <a:rPr lang="en-US" sz="1400" dirty="0">
                <a:latin typeface="Times New Roman" panose="02020603050405020304" pitchFamily="18" charset="0"/>
                <a:cs typeface="Times New Roman" panose="02020603050405020304" pitchFamily="18" charset="0"/>
              </a:rPr>
              <a:t>Cyber Management Alliance. </a:t>
            </a:r>
            <a:r>
              <a:rPr lang="en-US" sz="1400" dirty="0">
                <a:latin typeface="Times New Roman" panose="02020603050405020304" pitchFamily="18" charset="0"/>
                <a:cs typeface="Times New Roman" panose="02020603050405020304" pitchFamily="18" charset="0"/>
                <a:hlinkClick r:id="rId10"/>
              </a:rPr>
              <a:t>https://www.cm-alliance.com/cybersecurity-blog/how-to-create-an-effective-cybersecurity-policy</a:t>
            </a:r>
            <a:r>
              <a:rPr lang="en-US" sz="1400" dirty="0">
                <a:latin typeface="Times New Roman" panose="02020603050405020304" pitchFamily="18" charset="0"/>
                <a:cs typeface="Times New Roman" panose="02020603050405020304" pitchFamily="18" charset="0"/>
              </a:rPr>
              <a:t> </a:t>
            </a:r>
          </a:p>
          <a:p>
            <a:pPr marL="0" lvl="0" indent="-457200">
              <a:lnSpc>
                <a:spcPct val="200000"/>
              </a:lnSpc>
              <a:spcBef>
                <a:spcPts val="0"/>
              </a:spcBef>
              <a:buSzPts val="2200"/>
              <a:buNone/>
            </a:pPr>
            <a:r>
              <a:rPr lang="en-US" sz="1400" dirty="0" err="1">
                <a:latin typeface="Times New Roman" panose="02020603050405020304" pitchFamily="18" charset="0"/>
                <a:cs typeface="Times New Roman" panose="02020603050405020304" pitchFamily="18" charset="0"/>
              </a:rPr>
              <a:t>Lupsan</a:t>
            </a:r>
            <a:r>
              <a:rPr lang="en-US" sz="1400" dirty="0">
                <a:latin typeface="Times New Roman" panose="02020603050405020304" pitchFamily="18" charset="0"/>
                <a:cs typeface="Times New Roman" panose="02020603050405020304" pitchFamily="18" charset="0"/>
              </a:rPr>
              <a:t>, S. (2022, August 9). </a:t>
            </a:r>
            <a:r>
              <a:rPr lang="en-US" sz="1400" i="1" dirty="0">
                <a:latin typeface="Times New Roman" panose="02020603050405020304" pitchFamily="18" charset="0"/>
                <a:cs typeface="Times New Roman" panose="02020603050405020304" pitchFamily="18" charset="0"/>
              </a:rPr>
              <a:t>Types of encryption for in motion, in use, at rest data. </a:t>
            </a:r>
            <a:r>
              <a:rPr lang="en-US" sz="1400" dirty="0" err="1">
                <a:latin typeface="Times New Roman" panose="02020603050405020304" pitchFamily="18" charset="0"/>
                <a:cs typeface="Times New Roman" panose="02020603050405020304" pitchFamily="18" charset="0"/>
              </a:rPr>
              <a:t>Cyscale</a:t>
            </a:r>
            <a:r>
              <a:rPr lang="en-US" sz="1400" dirty="0">
                <a:latin typeface="Times New Roman" panose="02020603050405020304" pitchFamily="18" charset="0"/>
                <a:cs typeface="Times New Roman" panose="02020603050405020304" pitchFamily="18" charset="0"/>
              </a:rPr>
              <a:t>.</a:t>
            </a:r>
            <a:r>
              <a:rPr lang="en-US" sz="1400" i="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11"/>
              </a:rPr>
              <a:t>https://cyscale.com/blog/types-of-encryption/</a:t>
            </a:r>
            <a:r>
              <a:rPr lang="en-US" sz="1400" dirty="0">
                <a:latin typeface="Times New Roman" panose="02020603050405020304" pitchFamily="18" charset="0"/>
                <a:cs typeface="Times New Roman" panose="02020603050405020304" pitchFamily="18" charset="0"/>
              </a:rPr>
              <a:t> </a:t>
            </a:r>
          </a:p>
          <a:p>
            <a:pPr marL="0" indent="-457200">
              <a:lnSpc>
                <a:spcPct val="200000"/>
              </a:lnSpc>
              <a:spcBef>
                <a:spcPts val="0"/>
              </a:spcBef>
              <a:buSzPts val="2200"/>
              <a:buNone/>
            </a:pPr>
            <a:r>
              <a:rPr lang="en-US" sz="1400" dirty="0">
                <a:latin typeface="Times New Roman" panose="02020603050405020304" pitchFamily="18" charset="0"/>
                <a:cs typeface="Times New Roman" panose="02020603050405020304" pitchFamily="18" charset="0"/>
              </a:rPr>
              <a:t>Seacord, R. &amp; Britton, J.</a:t>
            </a:r>
            <a:r>
              <a:rPr lang="en-US" sz="1400" i="1" dirty="0">
                <a:latin typeface="Times New Roman" panose="02020603050405020304" pitchFamily="18" charset="0"/>
                <a:cs typeface="Times New Roman" panose="02020603050405020304" pitchFamily="18" charset="0"/>
              </a:rPr>
              <a:t> MSC14-C. Do not introduce unnecessary platform dependencies. </a:t>
            </a:r>
            <a:r>
              <a:rPr lang="en-US" sz="1400" dirty="0">
                <a:latin typeface="Times New Roman" panose="02020603050405020304" pitchFamily="18" charset="0"/>
                <a:cs typeface="Times New Roman" panose="02020603050405020304" pitchFamily="18" charset="0"/>
              </a:rPr>
              <a:t>Software Engineering Institute. </a:t>
            </a:r>
            <a:r>
              <a:rPr lang="en-US" sz="1400" dirty="0">
                <a:latin typeface="Times New Roman" panose="02020603050405020304" pitchFamily="18" charset="0"/>
                <a:cs typeface="Times New Roman" panose="02020603050405020304" pitchFamily="18" charset="0"/>
                <a:hlinkClick r:id="rId12"/>
              </a:rPr>
              <a:t>https://wiki.sei.cmu.edu/confluence/display/c/MSC14-C.+Do+not+introduce+unnecessary+platform+dependencies</a:t>
            </a:r>
            <a:r>
              <a:rPr lang="en-US" sz="1400" dirty="0">
                <a:latin typeface="Times New Roman" panose="02020603050405020304" pitchFamily="18" charset="0"/>
                <a:cs typeface="Times New Roman" panose="02020603050405020304" pitchFamily="18" charset="0"/>
              </a:rPr>
              <a:t> </a:t>
            </a:r>
          </a:p>
          <a:p>
            <a:pPr marL="0" lvl="0" indent="-457200">
              <a:lnSpc>
                <a:spcPct val="200000"/>
              </a:lnSpc>
              <a:spcBef>
                <a:spcPts val="0"/>
              </a:spcBef>
              <a:buSzPts val="2200"/>
              <a:buNone/>
            </a:pPr>
            <a:r>
              <a:rPr lang="en-US" sz="1400" dirty="0">
                <a:latin typeface="Times New Roman" panose="02020603050405020304" pitchFamily="18" charset="0"/>
                <a:cs typeface="Times New Roman" panose="02020603050405020304" pitchFamily="18" charset="0"/>
              </a:rPr>
              <a:t>Seacord, R. &amp; </a:t>
            </a:r>
            <a:r>
              <a:rPr lang="en-US" sz="1400" dirty="0" err="1">
                <a:latin typeface="Times New Roman" panose="02020603050405020304" pitchFamily="18" charset="0"/>
                <a:cs typeface="Times New Roman" panose="02020603050405020304" pitchFamily="18" charset="0"/>
              </a:rPr>
              <a:t>Schiela</a:t>
            </a:r>
            <a:r>
              <a:rPr lang="en-US" sz="1400" dirty="0">
                <a:latin typeface="Times New Roman" panose="02020603050405020304" pitchFamily="18" charset="0"/>
                <a:cs typeface="Times New Roman" panose="02020603050405020304" pitchFamily="18" charset="0"/>
              </a:rPr>
              <a:t>, R. (2018, May 2). </a:t>
            </a:r>
            <a:r>
              <a:rPr lang="en-US" sz="1400" i="1" dirty="0">
                <a:latin typeface="Times New Roman" panose="02020603050405020304" pitchFamily="18" charset="0"/>
                <a:cs typeface="Times New Roman" panose="02020603050405020304" pitchFamily="18" charset="0"/>
              </a:rPr>
              <a:t>Top 10 secure coding practices. </a:t>
            </a:r>
            <a:r>
              <a:rPr lang="en-US" sz="1400" dirty="0">
                <a:latin typeface="Times New Roman" panose="02020603050405020304" pitchFamily="18" charset="0"/>
                <a:cs typeface="Times New Roman" panose="02020603050405020304" pitchFamily="18" charset="0"/>
              </a:rPr>
              <a:t>Software Engineering Institute. </a:t>
            </a:r>
            <a:r>
              <a:rPr lang="en-US" sz="1400" dirty="0">
                <a:latin typeface="Times New Roman" panose="02020603050405020304" pitchFamily="18" charset="0"/>
                <a:cs typeface="Times New Roman" panose="02020603050405020304" pitchFamily="18" charset="0"/>
                <a:hlinkClick r:id="rId13"/>
              </a:rPr>
              <a:t>https://wiki.sei.cmu.edu/confluence/display/seccode/Top%2B10%2BSecure%2BCoding%2BPractices</a:t>
            </a:r>
            <a:endParaRPr lang="en-US" sz="1400" dirty="0">
              <a:latin typeface="Times New Roman" panose="02020603050405020304" pitchFamily="18" charset="0"/>
              <a:cs typeface="Times New Roman" panose="02020603050405020304" pitchFamily="18" charset="0"/>
            </a:endParaRPr>
          </a:p>
          <a:p>
            <a:pPr marL="0" lvl="0" indent="-457200">
              <a:lnSpc>
                <a:spcPct val="200000"/>
              </a:lnSpc>
              <a:spcBef>
                <a:spcPts val="0"/>
              </a:spcBef>
              <a:buSzPts val="2200"/>
              <a:buNone/>
            </a:pPr>
            <a:r>
              <a:rPr lang="en-US" sz="1400" dirty="0">
                <a:latin typeface="Times New Roman" panose="02020603050405020304" pitchFamily="18" charset="0"/>
                <a:cs typeface="Times New Roman" panose="02020603050405020304" pitchFamily="18" charset="0"/>
              </a:rPr>
              <a:t>Tucker, B. &amp; Svoboda, D. </a:t>
            </a:r>
            <a:r>
              <a:rPr lang="en-US" sz="1400" i="1" dirty="0">
                <a:latin typeface="Times New Roman" panose="02020603050405020304" pitchFamily="18" charset="0"/>
                <a:cs typeface="Times New Roman" panose="02020603050405020304" pitchFamily="18" charset="0"/>
              </a:rPr>
              <a:t>EXP08-C. Ensure pointer arithmetic is used correctly. </a:t>
            </a:r>
            <a:r>
              <a:rPr lang="en-US" sz="1400" dirty="0">
                <a:latin typeface="Times New Roman" panose="02020603050405020304" pitchFamily="18" charset="0"/>
                <a:cs typeface="Times New Roman" panose="02020603050405020304" pitchFamily="18" charset="0"/>
              </a:rPr>
              <a:t>Software Engineering Institute. </a:t>
            </a:r>
            <a:r>
              <a:rPr lang="en-US" sz="1400" dirty="0">
                <a:latin typeface="Times New Roman" panose="02020603050405020304" pitchFamily="18" charset="0"/>
                <a:cs typeface="Times New Roman" panose="02020603050405020304" pitchFamily="18" charset="0"/>
                <a:hlinkClick r:id="rId14"/>
              </a:rPr>
              <a:t>https://wiki.sei.cmu.edu/confluence/display/c/EXP08-C.+Ensure+pointer+arithmetic+is+used+correctly</a:t>
            </a:r>
            <a:r>
              <a:rPr lang="en-US" sz="1400" dirty="0">
                <a:latin typeface="Times New Roman" panose="02020603050405020304" pitchFamily="18" charset="0"/>
                <a:cs typeface="Times New Roman" panose="02020603050405020304" pitchFamily="18" charset="0"/>
              </a:rPr>
              <a:t> </a:t>
            </a:r>
          </a:p>
        </p:txBody>
      </p:sp>
      <p:pic>
        <p:nvPicPr>
          <p:cNvPr id="239" name="Google Shape;239;p14" descr="Green Pace logo"/>
          <p:cNvPicPr preferRelativeResize="0"/>
          <p:nvPr/>
        </p:nvPicPr>
        <p:blipFill>
          <a:blip r:embed="rId1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498"/>
    </mc:Choice>
    <mc:Fallback xmlns="">
      <p:transition spd="slow" advTm="15498"/>
    </mc:Fallback>
  </mc:AlternateContent>
  <p:extLst>
    <p:ext uri="{3A86A75C-4F4B-4683-9AE1-C65F6400EC91}">
      <p14:laserTraceLst xmlns:p14="http://schemas.microsoft.com/office/powerpoint/2010/main">
        <p14:tracePtLst>
          <p14:tracePt t="13794" x="12018963" y="409575"/>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1322788" y="1915957"/>
            <a:ext cx="9215445" cy="4673794"/>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8073"/>
    </mc:Choice>
    <mc:Fallback xmlns="">
      <p:transition spd="slow" advTm="48073"/>
    </mc:Fallback>
  </mc:AlternateContent>
  <p:extLst>
    <p:ext uri="{3A86A75C-4F4B-4683-9AE1-C65F6400EC91}">
      <p14:laserTraceLst xmlns:p14="http://schemas.microsoft.com/office/powerpoint/2010/main">
        <p14:tracePtLst>
          <p14:tracePt t="10756" x="12160250" y="3546475"/>
          <p14:tracePt t="10759" x="12128500" y="3546475"/>
          <p14:tracePt t="10778" x="11860213" y="3562350"/>
          <p14:tracePt t="10796" x="11687175" y="3578225"/>
          <p14:tracePt t="10808" x="11639550" y="3594100"/>
          <p14:tracePt t="10826" x="11577638" y="3609975"/>
          <p14:tracePt t="10844" x="11514138" y="3673475"/>
          <p14:tracePt t="10863" x="11434763" y="3752850"/>
          <p14:tracePt t="10874" x="11355388" y="3830638"/>
          <p14:tracePt t="10892" x="11293475" y="3894138"/>
          <p14:tracePt t="10911" x="11229975" y="4003675"/>
          <p14:tracePt t="10929" x="11182350" y="4114800"/>
          <p14:tracePt t="10941" x="11150600" y="4194175"/>
          <p14:tracePt t="10959" x="11088688" y="4319588"/>
          <p14:tracePt t="10978" x="11025188" y="4460875"/>
          <p14:tracePt t="10996" x="10977563" y="4619625"/>
          <p14:tracePt t="11007" x="10945813" y="4697413"/>
          <p14:tracePt t="11026" x="10914063" y="4808538"/>
          <p14:tracePt t="11044" x="10882313" y="4887913"/>
          <p14:tracePt t="11062" x="10836275" y="4965700"/>
          <p14:tracePt t="11063" x="10836275" y="4981575"/>
          <p14:tracePt t="11075" x="10788650" y="5045075"/>
          <p14:tracePt t="11093" x="10693400" y="5218113"/>
          <p14:tracePt t="11111" x="10552113" y="5391150"/>
          <p14:tracePt t="11129" x="10393363" y="5581650"/>
          <p14:tracePt t="11141" x="10299700" y="5675313"/>
          <p14:tracePt t="11159" x="10110788" y="5848350"/>
          <p14:tracePt t="11177" x="9842500" y="6054725"/>
          <p14:tracePt t="11196" x="9542463" y="6227763"/>
          <p14:tracePt t="11207" x="9321800" y="6321425"/>
          <p14:tracePt t="11226" x="9037638" y="6400800"/>
          <p14:tracePt t="11244" x="8737600" y="6448425"/>
          <p14:tracePt t="11245" x="8705850" y="6448425"/>
          <p14:tracePt t="11262" x="8421688" y="6496050"/>
          <p14:tracePt t="11274" x="8201025" y="6511925"/>
          <p14:tracePt t="11292" x="7902575" y="6542088"/>
          <p14:tracePt t="11310" x="7650163" y="6573838"/>
          <p14:tracePt t="11329" x="7413625" y="6573838"/>
          <p14:tracePt t="11341" x="7286625" y="6573838"/>
          <p14:tracePt t="11359" x="7050088" y="6573838"/>
          <p14:tracePt t="11378" x="6781800" y="6573838"/>
          <p14:tracePt t="11396" x="6529388" y="6573838"/>
          <p14:tracePt t="11407" x="6403975" y="6573838"/>
          <p14:tracePt t="11426" x="6199188" y="6557963"/>
          <p14:tracePt t="11444" x="6024563" y="6557963"/>
          <p14:tracePt t="11463" x="5803900" y="6526213"/>
          <p14:tracePt t="11474" x="5646738" y="6526213"/>
          <p14:tracePt t="11492" x="5410200" y="6496050"/>
          <p14:tracePt t="11510" x="5221288" y="6464300"/>
          <p14:tracePt t="11529" x="5046663" y="6416675"/>
          <p14:tracePt t="11542" x="4921250" y="6400800"/>
          <p14:tracePt t="11559" x="4778375" y="6369050"/>
          <p14:tracePt t="11577" x="4605338" y="6305550"/>
          <p14:tracePt t="11595" x="4464050" y="6275388"/>
          <p14:tracePt t="11608" x="4384675" y="6243638"/>
          <p14:tracePt t="11625" x="4259263" y="6180138"/>
          <p14:tracePt t="11643" x="4132263" y="6132513"/>
          <p14:tracePt t="11662" x="3959225" y="6038850"/>
          <p14:tracePt t="11674" x="3863975" y="5991225"/>
          <p14:tracePt t="11693" x="3722688" y="5895975"/>
          <p14:tracePt t="11711" x="3643313" y="5832475"/>
          <p14:tracePt t="11729" x="3563938" y="5770563"/>
          <p14:tracePt t="11741" x="3502025" y="5707063"/>
          <p14:tracePt t="11760" x="3406775" y="5611813"/>
          <p14:tracePt t="11778" x="3327400" y="5518150"/>
          <p14:tracePt t="11795" x="3265488" y="5422900"/>
          <p14:tracePt t="11807" x="3233738" y="5345113"/>
          <p14:tracePt t="11826" x="3170238" y="5186363"/>
          <p14:tracePt t="11844" x="3138488" y="5013325"/>
          <p14:tracePt t="11862" x="3122613" y="4840288"/>
          <p14:tracePt t="11874" x="3122613" y="4729163"/>
          <p14:tracePt t="11893" x="3154363" y="4556125"/>
          <p14:tracePt t="11911" x="3201988" y="4383088"/>
          <p14:tracePt t="11928" x="3249613" y="4225925"/>
          <p14:tracePt t="11941" x="3295650" y="4146550"/>
          <p14:tracePt t="11959" x="3359150" y="4019550"/>
          <p14:tracePt t="11977" x="3470275" y="3862388"/>
          <p14:tracePt t="11996" x="3579813" y="3689350"/>
          <p14:tracePt t="11997" x="3595688" y="3673475"/>
          <p14:tracePt t="12008" x="3675063" y="3578225"/>
          <p14:tracePt t="12026" x="3832225" y="3405188"/>
          <p14:tracePt t="12044" x="4006850" y="3248025"/>
          <p14:tracePt t="12062" x="4211638" y="3105150"/>
          <p14:tracePt t="12075" x="4368800" y="2995613"/>
          <p14:tracePt t="12092" x="4621213" y="2838450"/>
          <p14:tracePt t="12110" x="4921250" y="2679700"/>
          <p14:tracePt t="12128" x="5221288" y="2554288"/>
          <p14:tracePt t="12141" x="5426075" y="2459038"/>
          <p14:tracePt t="12159" x="5710238" y="2381250"/>
          <p14:tracePt t="12177" x="5992813" y="2301875"/>
          <p14:tracePt t="12196" x="6199188" y="2270125"/>
          <p14:tracePt t="12207" x="6276975" y="2254250"/>
          <p14:tracePt t="12226" x="6403975" y="2238375"/>
          <p14:tracePt t="12244" x="6545263" y="2222500"/>
          <p14:tracePt t="12262" x="6765925" y="2190750"/>
          <p14:tracePt t="12274" x="6924675" y="2190750"/>
          <p14:tracePt t="12293" x="7161213" y="2174875"/>
          <p14:tracePt t="12310" x="7381875" y="2174875"/>
          <p14:tracePt t="12329" x="7570788" y="2160588"/>
          <p14:tracePt t="12341" x="7696200" y="2160588"/>
          <p14:tracePt t="12359" x="7918450" y="2160588"/>
          <p14:tracePt t="12377" x="8123238" y="2160588"/>
          <p14:tracePt t="12396" x="8312150" y="2160588"/>
          <p14:tracePt t="12407" x="8437563" y="2174875"/>
          <p14:tracePt t="12426" x="8596313" y="2190750"/>
          <p14:tracePt t="12444" x="8705850" y="2222500"/>
          <p14:tracePt t="12462" x="8864600" y="2238375"/>
          <p14:tracePt t="12463" x="8896350" y="2254250"/>
          <p14:tracePt t="12474" x="9037638" y="2270125"/>
          <p14:tracePt t="12493" x="9385300" y="2333625"/>
          <p14:tracePt t="12511" x="9636125" y="2381250"/>
          <p14:tracePt t="12529" x="9810750" y="2411413"/>
          <p14:tracePt t="12541" x="9920288" y="2443163"/>
          <p14:tracePt t="12559" x="10031413" y="2459038"/>
          <p14:tracePt t="12577" x="10125075" y="2490788"/>
          <p14:tracePt t="12595" x="10188575" y="2522538"/>
          <p14:tracePt t="12607" x="10220325" y="2522538"/>
          <p14:tracePt t="12626" x="10283825" y="2538413"/>
          <p14:tracePt t="12644" x="10347325" y="2570163"/>
          <p14:tracePt t="12662" x="10440988" y="2617788"/>
          <p14:tracePt t="12674" x="10536238" y="2663825"/>
          <p14:tracePt t="12693" x="10693400" y="2759075"/>
          <p14:tracePt t="12711" x="10804525" y="2838450"/>
          <p14:tracePt t="12729" x="10914063" y="2916238"/>
          <p14:tracePt t="12741" x="10977563" y="2979738"/>
          <p14:tracePt t="12759" x="11102975" y="3074988"/>
          <p14:tracePt t="12777" x="11198225" y="3152775"/>
          <p14:tracePt t="12795" x="11214100" y="3168650"/>
          <p14:tracePt t="13088" x="11198225" y="3168650"/>
          <p14:tracePt t="13090" x="11198225" y="3152775"/>
          <p14:tracePt t="13094" x="11182350" y="3152775"/>
          <p14:tracePt t="13110" x="11102975" y="3089275"/>
          <p14:tracePt t="13129" x="10993438" y="3011488"/>
          <p14:tracePt t="13141" x="10882313" y="2947988"/>
          <p14:tracePt t="13159" x="10741025" y="2884488"/>
          <p14:tracePt t="13178" x="10567988" y="2822575"/>
          <p14:tracePt t="13195" x="10331450" y="2759075"/>
          <p14:tracePt t="13207" x="10079038" y="2711450"/>
          <p14:tracePt t="13226" x="9667875" y="2632075"/>
          <p14:tracePt t="13244" x="9132888" y="2570163"/>
          <p14:tracePt t="13262" x="8516938" y="2554288"/>
          <p14:tracePt t="13274" x="8139113" y="2554288"/>
          <p14:tracePt t="13293" x="7618413" y="2554288"/>
          <p14:tracePt t="13310" x="7302500" y="2554288"/>
          <p14:tracePt t="13329" x="7113588" y="2554288"/>
          <p14:tracePt t="13341" x="7050088" y="2554288"/>
          <p14:tracePt t="13359" x="6986588" y="2554288"/>
          <p14:tracePt t="13377" x="6954838" y="2554288"/>
          <p14:tracePt t="13449" x="6954838" y="2570163"/>
          <p14:tracePt t="13461" x="6986588" y="2586038"/>
          <p14:tracePt t="13467" x="7002463" y="2586038"/>
          <p14:tracePt t="13469" x="7018338" y="2601913"/>
          <p14:tracePt t="13481" x="7081838" y="2617788"/>
          <p14:tracePt t="13492" x="7113588" y="2617788"/>
          <p14:tracePt t="13511" x="7129463" y="2617788"/>
          <p14:tracePt t="13580" x="7113588" y="2617788"/>
          <p14:tracePt t="13584" x="7097713" y="2617788"/>
          <p14:tracePt t="13588" x="7065963" y="2617788"/>
          <p14:tracePt t="13596" x="7002463" y="2617788"/>
          <p14:tracePt t="13608" x="6861175" y="2601913"/>
          <p14:tracePt t="13627" x="6529388" y="2586038"/>
          <p14:tracePt t="13645" x="6215063" y="2538413"/>
          <p14:tracePt t="13662" x="5976938" y="2506663"/>
          <p14:tracePt t="13674" x="5883275" y="2490788"/>
          <p14:tracePt t="13692" x="5788025" y="2474913"/>
          <p14:tracePt t="13711" x="5772150" y="2474913"/>
          <p14:tracePt t="13794" x="5788025" y="2474913"/>
          <p14:tracePt t="13796" x="5803900" y="2474913"/>
          <p14:tracePt t="13801" x="5819775" y="2474913"/>
          <p14:tracePt t="13814" x="5883275" y="2474913"/>
          <p14:tracePt t="13826" x="5946775" y="2474913"/>
          <p14:tracePt t="13845" x="6088063" y="2474913"/>
          <p14:tracePt t="13862" x="6183313" y="2474913"/>
          <p14:tracePt t="13874" x="6199188" y="2474913"/>
          <p14:tracePt t="13892" x="6215063" y="2474913"/>
          <p14:tracePt t="13975" x="6199188" y="2474913"/>
          <p14:tracePt t="13982" x="6183313" y="2474913"/>
          <p14:tracePt t="13987" x="6167438" y="2474913"/>
          <p14:tracePt t="13995" x="6135688" y="2474913"/>
          <p14:tracePt t="14007" x="6072188" y="2474913"/>
          <p14:tracePt t="14026" x="5976938" y="2474913"/>
          <p14:tracePt t="14044" x="5946775" y="2474913"/>
          <p14:tracePt t="14129" x="5962650" y="2474913"/>
          <p14:tracePt t="14131" x="5976938" y="2474913"/>
          <p14:tracePt t="14135" x="6024563" y="2474913"/>
          <p14:tracePt t="14147" x="6183313" y="2474913"/>
          <p14:tracePt t="14160" x="6372225" y="2474913"/>
          <p14:tracePt t="14177" x="6577013" y="2474913"/>
          <p14:tracePt t="14195" x="6704013" y="2474913"/>
          <p14:tracePt t="14207" x="6734175" y="2474913"/>
          <p14:tracePt t="14492" x="6734175" y="2459038"/>
          <p14:tracePt t="14494" x="6718300" y="2459038"/>
          <p14:tracePt t="14498" x="6704013" y="2443163"/>
          <p14:tracePt t="14510" x="6640513" y="2411413"/>
          <p14:tracePt t="14528" x="6561138" y="2365375"/>
          <p14:tracePt t="14541" x="6497638" y="2333625"/>
          <p14:tracePt t="14559" x="6388100" y="2317750"/>
          <p14:tracePt t="14578" x="6261100" y="2286000"/>
          <p14:tracePt t="14596" x="6199188" y="2286000"/>
          <p14:tracePt t="14739" x="6199188" y="2270125"/>
          <p14:tracePt t="14749" x="6215063" y="2270125"/>
          <p14:tracePt t="14751" x="6229350" y="2270125"/>
          <p14:tracePt t="14759" x="6245225" y="2270125"/>
          <p14:tracePt t="14777" x="6276975" y="2270125"/>
          <p14:tracePt t="14795" x="6324600" y="2270125"/>
          <p14:tracePt t="14808" x="6372225" y="2270125"/>
          <p14:tracePt t="14826" x="6435725" y="2270125"/>
          <p14:tracePt t="14844" x="6529388" y="2301875"/>
          <p14:tracePt t="14845" x="6545263" y="2301875"/>
          <p14:tracePt t="14862" x="6608763" y="2333625"/>
          <p14:tracePt t="14875" x="6656388" y="2349500"/>
          <p14:tracePt t="14892" x="6688138" y="2349500"/>
          <p14:tracePt t="14911" x="6704013" y="2365375"/>
          <p14:tracePt t="14929" x="6734175" y="2397125"/>
          <p14:tracePt t="14941" x="6750050" y="2397125"/>
          <p14:tracePt t="14959" x="6765925" y="2411413"/>
          <p14:tracePt t="14977" x="6797675" y="2427288"/>
          <p14:tracePt t="14995" x="6813550" y="2427288"/>
          <p14:tracePt t="15012" x="6813550" y="2443163"/>
          <p14:tracePt t="15026" x="6813550" y="2459038"/>
          <p14:tracePt t="15044" x="6813550" y="2490788"/>
          <p14:tracePt t="15062" x="6813550" y="2554288"/>
          <p14:tracePt t="15075" x="6813550" y="2601913"/>
          <p14:tracePt t="15092" x="6813550" y="2647950"/>
          <p14:tracePt t="15110" x="6765925" y="2711450"/>
          <p14:tracePt t="15129" x="6704013" y="2774950"/>
          <p14:tracePt t="15141" x="6672263" y="2790825"/>
          <p14:tracePt t="15159" x="6624638" y="2838450"/>
          <p14:tracePt t="15178" x="6577013" y="2868613"/>
          <p14:tracePt t="15195" x="6529388" y="2884488"/>
          <p14:tracePt t="15208" x="6497638" y="2916238"/>
          <p14:tracePt t="15226" x="6481763" y="2932113"/>
          <p14:tracePt t="15244" x="6451600" y="2932113"/>
          <p14:tracePt t="15263" x="6419850" y="2947988"/>
          <p14:tracePt t="15274" x="6403975" y="2979738"/>
          <p14:tracePt t="15292" x="6372225" y="2995613"/>
          <p14:tracePt t="15310" x="6356350" y="3011488"/>
          <p14:tracePt t="15354" x="6356350" y="3027363"/>
          <p14:tracePt t="15356" x="6356350" y="3043238"/>
          <p14:tracePt t="15362" x="6356350" y="3059113"/>
          <p14:tracePt t="15377" x="6403975" y="3105150"/>
          <p14:tracePt t="15395" x="6465888" y="3152775"/>
          <p14:tracePt t="15407" x="6529388" y="3200400"/>
          <p14:tracePt t="15426" x="6624638" y="3263900"/>
          <p14:tracePt t="15444" x="6672263" y="3295650"/>
          <p14:tracePt t="15462" x="6688138" y="3311525"/>
          <p14:tracePt t="15474" x="6688138" y="3325813"/>
          <p14:tracePt t="15493" x="6688138" y="3373438"/>
          <p14:tracePt t="15510" x="6672263" y="3421063"/>
          <p14:tracePt t="15529" x="6624638" y="3484563"/>
          <p14:tracePt t="15541" x="6545263" y="3532188"/>
          <p14:tracePt t="15559" x="6403975" y="3609975"/>
          <p14:tracePt t="15578" x="6229350" y="3705225"/>
          <p14:tracePt t="15595" x="6103938" y="3768725"/>
          <p14:tracePt t="15607" x="6040438" y="3798888"/>
          <p14:tracePt t="15626" x="5992813" y="3846513"/>
          <p14:tracePt t="15644" x="5976938" y="3894138"/>
          <p14:tracePt t="15662" x="5976938" y="3910013"/>
          <p14:tracePt t="15674" x="5976938" y="3925888"/>
          <p14:tracePt t="15693" x="6040438" y="3973513"/>
          <p14:tracePt t="15711" x="6119813" y="4019550"/>
          <p14:tracePt t="15729" x="6199188" y="4067175"/>
          <p14:tracePt t="15741" x="6245225" y="4098925"/>
          <p14:tracePt t="15759" x="6308725" y="4146550"/>
          <p14:tracePt t="15777" x="6324600" y="4178300"/>
          <p14:tracePt t="15778" x="6324600" y="4194175"/>
          <p14:tracePt t="15796" x="6324600" y="4225925"/>
          <p14:tracePt t="15807" x="6324600" y="4240213"/>
          <p14:tracePt t="15826" x="6308725" y="4287838"/>
          <p14:tracePt t="15844" x="6229350" y="4351338"/>
          <p14:tracePt t="15862" x="6103938" y="4430713"/>
          <p14:tracePt t="15874" x="6024563" y="4460875"/>
          <p14:tracePt t="15892" x="5915025" y="4524375"/>
          <p14:tracePt t="15910" x="5835650" y="4572000"/>
          <p14:tracePt t="15929" x="5819775" y="4619625"/>
          <p14:tracePt t="15941" x="5819775" y="4635500"/>
          <p14:tracePt t="15959" x="5819775" y="4683125"/>
          <p14:tracePt t="15977" x="5867400" y="4745038"/>
          <p14:tracePt t="15995" x="5946775" y="4824413"/>
          <p14:tracePt t="16008" x="6008688" y="4872038"/>
          <p14:tracePt t="16025" x="6103938" y="4965700"/>
          <p14:tracePt t="16044" x="6167438" y="5045075"/>
          <p14:tracePt t="16062" x="6199188" y="5092700"/>
          <p14:tracePt t="16074" x="6199188" y="5108575"/>
          <p14:tracePt t="16092" x="6199188" y="5124450"/>
          <p14:tracePt t="16110" x="6199188" y="5140325"/>
          <p14:tracePt t="16128" x="6135688" y="5170488"/>
          <p14:tracePt t="16141" x="6088063" y="5202238"/>
          <p14:tracePt t="16159" x="6008688" y="5233988"/>
          <p14:tracePt t="16177" x="5962650" y="5281613"/>
          <p14:tracePt t="16195" x="5915025" y="5329238"/>
          <p14:tracePt t="16207" x="5899150" y="5345113"/>
          <p14:tracePt t="16225" x="5899150" y="5391150"/>
          <p14:tracePt t="16244" x="5899150" y="5422900"/>
          <p14:tracePt t="16262" x="5915025" y="5470525"/>
          <p14:tracePt t="16274" x="5930900" y="5502275"/>
          <p14:tracePt t="16292" x="5962650" y="5518150"/>
          <p14:tracePt t="16310" x="5992813" y="5534025"/>
          <p14:tracePt t="16329" x="6024563" y="5549900"/>
          <p14:tracePt t="16994" x="6008688" y="5549900"/>
          <p14:tracePt t="16995" x="6008688" y="5565775"/>
          <p14:tracePt t="17001" x="6008688" y="5581650"/>
          <p14:tracePt t="17014" x="5992813" y="5627688"/>
          <p14:tracePt t="17026" x="5976938" y="5675313"/>
          <p14:tracePt t="17044" x="5962650" y="5738813"/>
          <p14:tracePt t="17062" x="5962650" y="5786438"/>
          <p14:tracePt t="17075" x="5962650" y="5864225"/>
          <p14:tracePt t="17093" x="5962650" y="5959475"/>
          <p14:tracePt t="17111" x="5962650" y="6100763"/>
          <p14:tracePt t="17129" x="5962650" y="6227763"/>
          <p14:tracePt t="17141" x="5976938" y="6321425"/>
          <p14:tracePt t="17159" x="6056313" y="6448425"/>
          <p14:tracePt t="17178" x="6229350" y="6573838"/>
          <p14:tracePt t="17195" x="6529388" y="6637338"/>
          <p14:tracePt t="17207" x="6734175" y="6637338"/>
          <p14:tracePt t="17226" x="7081838" y="6605588"/>
          <p14:tracePt t="17244" x="7570788" y="6464300"/>
          <p14:tracePt t="17262" x="8248650" y="6275388"/>
          <p14:tracePt t="17274" x="8848725" y="6148388"/>
          <p14:tracePt t="17293" x="9731375" y="6007100"/>
          <p14:tracePt t="17310" x="10347325" y="5818188"/>
          <p14:tracePt t="17329" x="10693400" y="5643563"/>
          <p14:tracePt t="17341" x="10866438" y="5486400"/>
          <p14:tracePt t="17359" x="11025188" y="5281613"/>
          <p14:tracePt t="17377" x="11198225" y="5029200"/>
          <p14:tracePt t="17396" x="11371263" y="4729163"/>
          <p14:tracePt t="17408" x="11498263" y="4508500"/>
          <p14:tracePt t="17425" x="11734800" y="4114800"/>
          <p14:tracePt t="17444" x="12018963" y="3641725"/>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2203273958"/>
              </p:ext>
            </p:extLst>
          </p:nvPr>
        </p:nvGraphicFramePr>
        <p:xfrm>
          <a:off x="221325" y="1876691"/>
          <a:ext cx="5133314" cy="3629722"/>
        </p:xfrm>
        <a:graphic>
          <a:graphicData uri="http://schemas.openxmlformats.org/drawingml/2006/table">
            <a:tbl>
              <a:tblPr firstRow="1" firstCol="1">
                <a:noFill/>
                <a:tableStyleId>{802198C4-3087-4945-87E3-76CBB3509B7E}</a:tableStyleId>
              </a:tblPr>
              <a:tblGrid>
                <a:gridCol w="2525916">
                  <a:extLst>
                    <a:ext uri="{9D8B030D-6E8A-4147-A177-3AD203B41FA5}">
                      <a16:colId xmlns:a16="http://schemas.microsoft.com/office/drawing/2014/main" val="20000"/>
                    </a:ext>
                  </a:extLst>
                </a:gridCol>
                <a:gridCol w="2607398">
                  <a:extLst>
                    <a:ext uri="{9D8B030D-6E8A-4147-A177-3AD203B41FA5}">
                      <a16:colId xmlns:a16="http://schemas.microsoft.com/office/drawing/2014/main" val="20001"/>
                    </a:ext>
                  </a:extLst>
                </a:gridCol>
              </a:tblGrid>
              <a:tr h="2043300">
                <a:tc>
                  <a:txBody>
                    <a:bodyPr/>
                    <a:lstStyle/>
                    <a:p>
                      <a:pPr marL="0" marR="0" lvl="0" indent="0" algn="ctr" rtl="0">
                        <a:lnSpc>
                          <a:spcPct val="100000"/>
                        </a:lnSpc>
                        <a:spcBef>
                          <a:spcPts val="0"/>
                        </a:spcBef>
                        <a:spcAft>
                          <a:spcPts val="0"/>
                        </a:spcAft>
                        <a:buClr>
                          <a:srgbClr val="000000"/>
                        </a:buClr>
                        <a:buSzPts val="3600"/>
                        <a:buFont typeface="Arial"/>
                        <a:buNone/>
                      </a:pPr>
                      <a:r>
                        <a:rPr lang="en-US" sz="2800" b="1" u="none" strike="noStrike" cap="none" dirty="0">
                          <a:solidFill>
                            <a:schemeClr val="tx1"/>
                          </a:solidFill>
                        </a:rPr>
                        <a:t>Likely</a:t>
                      </a:r>
                      <a:endParaRPr sz="1100" b="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Data Value</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String Correctness</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SQL Injection</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Memory Protection</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Exceptions</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Buffer Overflow</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Encapsulation</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Pointers</a:t>
                      </a:r>
                      <a:endParaRPr sz="1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800" b="1" u="none" strike="noStrike" cap="none" dirty="0">
                          <a:solidFill>
                            <a:schemeClr val="tx1"/>
                          </a:solidFill>
                        </a:rPr>
                        <a:t>Priority</a:t>
                      </a:r>
                      <a:endParaRPr sz="1100" b="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Data Value</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String Correctness</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SQL Injection</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Memory Protection</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Exceptions</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Buffer Overflow</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Encapsulation</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Pointers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313272">
                <a:tc>
                  <a:txBody>
                    <a:bodyPr/>
                    <a:lstStyle/>
                    <a:p>
                      <a:pPr marL="0" marR="0" lvl="0" indent="0" algn="ctr" rtl="0">
                        <a:lnSpc>
                          <a:spcPct val="100000"/>
                        </a:lnSpc>
                        <a:spcBef>
                          <a:spcPts val="0"/>
                        </a:spcBef>
                        <a:spcAft>
                          <a:spcPts val="0"/>
                        </a:spcAft>
                        <a:buClr>
                          <a:srgbClr val="000000"/>
                        </a:buClr>
                        <a:buSzPts val="3600"/>
                        <a:buFont typeface="Arial"/>
                        <a:buNone/>
                      </a:pPr>
                      <a:r>
                        <a:rPr lang="en-US" sz="2800" b="1" u="none" strike="noStrike" cap="none" dirty="0">
                          <a:solidFill>
                            <a:schemeClr val="tx1"/>
                          </a:solidFill>
                        </a:rPr>
                        <a:t>Low priority</a:t>
                      </a:r>
                      <a:endParaRPr sz="1100" b="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Data Type</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Assertions</a:t>
                      </a:r>
                      <a:endParaRPr sz="7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800" b="1" u="none" strike="noStrike" cap="none" dirty="0">
                          <a:solidFill>
                            <a:schemeClr val="tx1"/>
                          </a:solidFill>
                        </a:rPr>
                        <a:t>Unlikely</a:t>
                      </a:r>
                      <a:endParaRPr sz="1100" b="1"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Data Type</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1400" u="none" strike="noStrike" cap="none" dirty="0">
                          <a:solidFill>
                            <a:schemeClr val="tx1"/>
                          </a:solidFill>
                        </a:rPr>
                        <a:t>Assertions</a:t>
                      </a:r>
                      <a:endParaRPr sz="7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6" name="Picture 5">
            <a:extLst>
              <a:ext uri="{FF2B5EF4-FFF2-40B4-BE49-F238E27FC236}">
                <a16:creationId xmlns:a16="http://schemas.microsoft.com/office/drawing/2014/main" id="{C19C8E70-E6EC-73F1-2964-6061E1F82106}"/>
              </a:ext>
            </a:extLst>
          </p:cNvPr>
          <p:cNvPicPr>
            <a:picLocks noChangeAspect="1"/>
          </p:cNvPicPr>
          <p:nvPr/>
        </p:nvPicPr>
        <p:blipFill>
          <a:blip r:embed="rId5"/>
          <a:stretch>
            <a:fillRect/>
          </a:stretch>
        </p:blipFill>
        <p:spPr>
          <a:xfrm>
            <a:off x="5503021" y="2057401"/>
            <a:ext cx="6647391" cy="3268301"/>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2278"/>
    </mc:Choice>
    <mc:Fallback xmlns="">
      <p:transition spd="slow" advTm="42278"/>
    </mc:Fallback>
  </mc:AlternateContent>
  <p:extLst>
    <p:ext uri="{3A86A75C-4F4B-4683-9AE1-C65F6400EC91}">
      <p14:laserTraceLst xmlns:p14="http://schemas.microsoft.com/office/powerpoint/2010/main">
        <p14:tracePtLst>
          <p14:tracePt t="5675" x="1782763" y="6810375"/>
          <p14:tracePt t="5680" x="1751013" y="6762750"/>
          <p14:tracePt t="5681" x="1751013" y="6746875"/>
          <p14:tracePt t="5686" x="1735138" y="6716713"/>
          <p14:tracePt t="5687" x="1719263" y="6700838"/>
          <p14:tracePt t="5705" x="1703388" y="6573838"/>
          <p14:tracePt t="5716" x="1735138" y="6496050"/>
          <p14:tracePt t="5735" x="1955800" y="6353175"/>
          <p14:tracePt t="5754" x="2333625" y="6259513"/>
          <p14:tracePt t="5771" x="2681288" y="6243638"/>
          <p14:tracePt t="5784" x="2870200" y="6243638"/>
          <p14:tracePt t="5801" x="3090863" y="6259513"/>
          <p14:tracePt t="5819" x="3186113" y="6305550"/>
          <p14:tracePt t="5838" x="3186113" y="6321425"/>
          <p14:tracePt t="5850" x="3186113" y="6353175"/>
          <p14:tracePt t="5868" x="3106738" y="6432550"/>
          <p14:tracePt t="5886" x="2949575" y="6526213"/>
          <p14:tracePt t="5905" x="2776538" y="6589713"/>
          <p14:tracePt t="5916" x="2728913" y="6605588"/>
          <p14:tracePt t="5934" x="2665413" y="6605588"/>
          <p14:tracePt t="5953" x="2633663" y="6605588"/>
          <p14:tracePt t="12620" x="2649538" y="6605588"/>
          <p14:tracePt t="12625" x="2665413" y="6605588"/>
          <p14:tracePt t="12629" x="2681288" y="6605588"/>
          <p14:tracePt t="12638" x="2713038" y="6573838"/>
          <p14:tracePt t="12650" x="2776538" y="6557963"/>
          <p14:tracePt t="12668" x="2838450" y="6557963"/>
          <p14:tracePt t="12686" x="2854325" y="6557963"/>
          <p14:tracePt t="12749" x="2854325" y="6542088"/>
          <p14:tracePt t="12758" x="2854325" y="6526213"/>
          <p14:tracePt t="12764" x="2854325" y="6511925"/>
          <p14:tracePt t="12771" x="2838450" y="6496050"/>
          <p14:tracePt t="12772" x="2822575" y="6480175"/>
          <p14:tracePt t="12783" x="2806700" y="6432550"/>
          <p14:tracePt t="12802" x="2713038" y="6305550"/>
          <p14:tracePt t="12820" x="2617788" y="6148388"/>
          <p14:tracePt t="12838" x="2524125" y="5991225"/>
          <p14:tracePt t="12850" x="2476500" y="5895975"/>
          <p14:tracePt t="12868" x="2428875" y="5802313"/>
          <p14:tracePt t="12886" x="2397125" y="5722938"/>
          <p14:tracePt t="12905" x="2397125" y="5643563"/>
          <p14:tracePt t="12917" x="2397125" y="5611813"/>
          <p14:tracePt t="12935" x="2397125" y="5581650"/>
          <p14:tracePt t="12953" x="2413000" y="5549900"/>
          <p14:tracePt t="12972" x="2428875" y="5518150"/>
          <p14:tracePt t="12983" x="2460625" y="5486400"/>
          <p14:tracePt t="13002" x="2492375" y="5438775"/>
          <p14:tracePt t="13019" x="2555875" y="5407025"/>
          <p14:tracePt t="13038" x="2633663" y="5375275"/>
          <p14:tracePt t="13050" x="2681288" y="5360988"/>
          <p14:tracePt t="13068" x="2776538" y="5345113"/>
          <p14:tracePt t="13086" x="2838450" y="5345113"/>
          <p14:tracePt t="13104" x="2886075" y="5329238"/>
          <p14:tracePt t="13117" x="2917825" y="5329238"/>
          <p14:tracePt t="13134" x="2965450" y="5329238"/>
          <p14:tracePt t="13153" x="3013075" y="5329238"/>
          <p14:tracePt t="13171" x="3044825" y="5345113"/>
          <p14:tracePt t="13183" x="3059113" y="5345113"/>
          <p14:tracePt t="13202" x="3074988" y="5360988"/>
          <p14:tracePt t="13220" x="3138488" y="5407025"/>
          <p14:tracePt t="13238" x="3186113" y="5438775"/>
          <p14:tracePt t="13250" x="3217863" y="5454650"/>
          <p14:tracePt t="13268" x="3249613" y="5470525"/>
          <p14:tracePt t="13286" x="3265488" y="5470525"/>
          <p14:tracePt t="13343" x="3281363" y="5470525"/>
          <p14:tracePt t="13350" x="3281363" y="5454650"/>
          <p14:tracePt t="13354" x="3281363" y="5438775"/>
          <p14:tracePt t="13360" x="3281363" y="5422900"/>
          <p14:tracePt t="13371" x="3281363" y="5407025"/>
          <p14:tracePt t="13383" x="3281363" y="5375275"/>
          <p14:tracePt t="13402" x="3233738" y="5345113"/>
          <p14:tracePt t="13419" x="3186113" y="5313363"/>
          <p14:tracePt t="13438" x="3138488" y="5313363"/>
          <p14:tracePt t="13450" x="3122613" y="5313363"/>
          <p14:tracePt t="13527" x="3122613" y="5329238"/>
          <p14:tracePt t="13530" x="3138488" y="5329238"/>
          <p14:tracePt t="13535" x="3154363" y="5329238"/>
          <p14:tracePt t="13541" x="3170238" y="5345113"/>
          <p14:tracePt t="13552" x="3201988" y="5360988"/>
          <p14:tracePt t="13572" x="3281363" y="5360988"/>
          <p14:tracePt t="13584" x="3327400" y="5360988"/>
          <p14:tracePt t="13601" x="3390900" y="5360988"/>
          <p14:tracePt t="13619" x="3438525" y="5360988"/>
          <p14:tracePt t="13638" x="3454400" y="5360988"/>
          <p14:tracePt t="13696" x="3438525" y="5360988"/>
          <p14:tracePt t="13699" x="3422650" y="5360988"/>
          <p14:tracePt t="13703" x="3406775" y="5360988"/>
          <p14:tracePt t="13707" x="3390900" y="5360988"/>
          <p14:tracePt t="13717" x="3343275" y="5360988"/>
          <p14:tracePt t="13735" x="3217863" y="5360988"/>
          <p14:tracePt t="13754" x="3106738" y="5360988"/>
          <p14:tracePt t="13771" x="3013075" y="5360988"/>
          <p14:tracePt t="13783" x="2981325" y="5360988"/>
          <p14:tracePt t="13861" x="2997200" y="5360988"/>
          <p14:tracePt t="13867" x="3013075" y="5360988"/>
          <p14:tracePt t="13871" x="3028950" y="5360988"/>
          <p14:tracePt t="13878" x="3044825" y="5360988"/>
          <p14:tracePt t="13886" x="3090863" y="5360988"/>
          <p14:tracePt t="13905" x="3186113" y="5375275"/>
          <p14:tracePt t="13916" x="3233738" y="5391150"/>
          <p14:tracePt t="13935" x="3295650" y="5391150"/>
          <p14:tracePt t="13953" x="3343275" y="5391150"/>
          <p14:tracePt t="14052" x="3327400" y="5391150"/>
          <p14:tracePt t="14054" x="3311525" y="5391150"/>
          <p14:tracePt t="14058" x="3295650" y="5391150"/>
          <p14:tracePt t="14068" x="3249613" y="5391150"/>
          <p14:tracePt t="14087" x="3154363" y="5391150"/>
          <p14:tracePt t="14105" x="3028950" y="5391150"/>
          <p14:tracePt t="14116" x="2933700" y="5391150"/>
          <p14:tracePt t="14135" x="2806700" y="5391150"/>
          <p14:tracePt t="14153" x="2697163" y="5407025"/>
          <p14:tracePt t="14172" x="2540000" y="5438775"/>
          <p14:tracePt t="14183" x="2460625" y="5438775"/>
          <p14:tracePt t="14202" x="2303463" y="5470525"/>
          <p14:tracePt t="14220" x="2144713" y="5486400"/>
          <p14:tracePt t="14238" x="1955800" y="5486400"/>
          <p14:tracePt t="14250" x="1814513" y="5486400"/>
          <p14:tracePt t="14268" x="1592263" y="5470525"/>
          <p14:tracePt t="14286" x="1325563" y="5438775"/>
          <p14:tracePt t="14305" x="1073150" y="5407025"/>
          <p14:tracePt t="14317" x="977900" y="5391150"/>
          <p14:tracePt t="14335" x="914400" y="5391150"/>
          <p14:tracePt t="14353" x="882650" y="5391150"/>
          <p14:tracePt t="14443" x="898525" y="5391150"/>
          <p14:tracePt t="14449" x="914400" y="5391150"/>
          <p14:tracePt t="14453" x="930275" y="5391150"/>
          <p14:tracePt t="14455" x="946150" y="5391150"/>
          <p14:tracePt t="14468" x="1041400" y="5391150"/>
          <p14:tracePt t="14486" x="1214438" y="5422900"/>
          <p14:tracePt t="14505" x="1325563" y="5438775"/>
          <p14:tracePt t="14517" x="1387475" y="5454650"/>
          <p14:tracePt t="14534" x="1435100" y="5454650"/>
          <p14:tracePt t="14553" x="1466850" y="5454650"/>
          <p14:tracePt t="14571" x="1482725" y="5454650"/>
          <p14:tracePt t="14640" x="1466850" y="5454650"/>
          <p14:tracePt t="14646" x="1450975" y="5454650"/>
          <p14:tracePt t="14652" x="1435100" y="5454650"/>
          <p14:tracePt t="14656" x="1419225" y="5454650"/>
          <p14:tracePt t="14668" x="1371600" y="5454650"/>
          <p14:tracePt t="14687" x="1325563" y="5454650"/>
          <p14:tracePt t="14704" x="1309688" y="5454650"/>
          <p14:tracePt t="14789" x="1325563" y="5454650"/>
          <p14:tracePt t="14792" x="1341438" y="5454650"/>
          <p14:tracePt t="14796" x="1355725" y="5454650"/>
          <p14:tracePt t="14801" x="1371600" y="5470525"/>
          <p14:tracePt t="14802" x="1387475" y="5470525"/>
          <p14:tracePt t="14819" x="1498600" y="5470525"/>
          <p14:tracePt t="14838" x="1592263" y="5470525"/>
          <p14:tracePt t="14850" x="1624013" y="5470525"/>
          <p14:tracePt t="14868" x="1655763" y="5470525"/>
          <p14:tracePt t="14942" x="1639888" y="5486400"/>
          <p14:tracePt t="14948" x="1624013" y="5486400"/>
          <p14:tracePt t="14956" x="1608138" y="5486400"/>
          <p14:tracePt t="14962" x="1592263" y="5486400"/>
          <p14:tracePt t="14971" x="1577975" y="5486400"/>
          <p14:tracePt t="14983" x="1546225" y="5486400"/>
          <p14:tracePt t="15001" x="1514475" y="5486400"/>
          <p14:tracePt t="15019" x="1498600" y="5486400"/>
          <p14:tracePt t="15153" x="1514475" y="5486400"/>
          <p14:tracePt t="15157" x="1530350" y="5486400"/>
          <p14:tracePt t="15175" x="1546225" y="5486400"/>
          <p14:tracePt t="16365" x="1546225" y="5502275"/>
          <p14:tracePt t="16370" x="1546225" y="5518150"/>
          <p14:tracePt t="16372" x="1546225" y="5534025"/>
          <p14:tracePt t="16383" x="1546225" y="5581650"/>
          <p14:tracePt t="16402" x="1498600" y="5675313"/>
          <p14:tracePt t="16420" x="1435100" y="5754688"/>
          <p14:tracePt t="16438" x="1355725" y="5864225"/>
          <p14:tracePt t="16450" x="1309688" y="5911850"/>
          <p14:tracePt t="16469" x="1214438" y="5991225"/>
          <p14:tracePt t="16486" x="1119188" y="6069013"/>
          <p14:tracePt t="16505" x="962025" y="6164263"/>
          <p14:tracePt t="16517" x="820738" y="6243638"/>
          <p14:tracePt t="16535" x="614363" y="6337300"/>
          <p14:tracePt t="16553" x="441325" y="6400800"/>
          <p14:tracePt t="16572" x="284163" y="6432550"/>
          <p14:tracePt t="16583" x="188913" y="6464300"/>
          <p14:tracePt t="16601" x="31750" y="6496050"/>
          <p14:tracePt t="24200" x="31750" y="773113"/>
          <p14:tracePt t="24202" x="63500" y="757238"/>
          <p14:tracePt t="24220" x="377825" y="677863"/>
          <p14:tracePt t="24238" x="677863" y="598488"/>
          <p14:tracePt t="24250" x="882650" y="552450"/>
          <p14:tracePt t="24269" x="1214438" y="504825"/>
          <p14:tracePt t="24286" x="1530350" y="473075"/>
          <p14:tracePt t="24304" x="1844675" y="457200"/>
          <p14:tracePt t="24317" x="2066925" y="425450"/>
          <p14:tracePt t="24335" x="2397125" y="393700"/>
          <p14:tracePt t="24353" x="2681288" y="377825"/>
          <p14:tracePt t="24371" x="2901950" y="377825"/>
          <p14:tracePt t="24383" x="3028950" y="393700"/>
          <p14:tracePt t="24401" x="3217863" y="441325"/>
          <p14:tracePt t="24420" x="3390900" y="520700"/>
          <p14:tracePt t="24438" x="3579813" y="661988"/>
          <p14:tracePt t="24450" x="3706813" y="757238"/>
          <p14:tracePt t="24468" x="3848100" y="866775"/>
          <p14:tracePt t="24487" x="3927475" y="930275"/>
          <p14:tracePt t="24504" x="3959225" y="993775"/>
          <p14:tracePt t="24517" x="3975100" y="1025525"/>
          <p14:tracePt t="24535" x="4022725" y="1087438"/>
          <p14:tracePt t="24553" x="4052888" y="1150938"/>
          <p14:tracePt t="24571" x="4068763" y="1166813"/>
          <p14:tracePt t="24583" x="4084638" y="1182688"/>
          <p14:tracePt t="24602" x="4084638" y="1214438"/>
          <p14:tracePt t="24629" x="4084638" y="1230313"/>
          <p14:tracePt t="24739" x="4084638" y="1246188"/>
          <p14:tracePt t="24747" x="4084638" y="1260475"/>
          <p14:tracePt t="24749" x="4100513" y="1260475"/>
          <p14:tracePt t="24757" x="4100513" y="1276350"/>
          <p14:tracePt t="24771" x="4100513" y="1308100"/>
          <p14:tracePt t="24784" x="4116388" y="1308100"/>
          <p14:tracePt t="24802" x="4116388" y="1323975"/>
          <p14:tracePt t="24828" x="4132263" y="1339850"/>
          <p14:tracePt t="24838" x="4148138" y="1339850"/>
          <p14:tracePt t="24850" x="4164013" y="1371600"/>
          <p14:tracePt t="24869" x="4179888" y="1387475"/>
          <p14:tracePt t="24886" x="4195763" y="1419225"/>
          <p14:tracePt t="24904" x="4211638" y="1435100"/>
          <p14:tracePt t="24916" x="4227513" y="1450975"/>
          <p14:tracePt t="24935" x="4227513" y="1466850"/>
          <p14:tracePt t="24953" x="4243388" y="1482725"/>
          <p14:tracePt t="24971" x="4273550" y="1497013"/>
          <p14:tracePt t="25357" x="4289425" y="1497013"/>
          <p14:tracePt t="25363" x="4305300" y="1497013"/>
          <p14:tracePt t="25367" x="4321175" y="1497013"/>
          <p14:tracePt t="25371" x="4337050" y="1497013"/>
          <p14:tracePt t="25384" x="4416425" y="1497013"/>
          <p14:tracePt t="25401" x="4511675" y="1528763"/>
          <p14:tracePt t="25420" x="4557713" y="1528763"/>
          <p14:tracePt t="25438" x="4605338" y="1528763"/>
          <p14:tracePt t="25450" x="4652963" y="1528763"/>
          <p14:tracePt t="25468" x="4684713" y="1528763"/>
          <p14:tracePt t="25486" x="4716463" y="1544638"/>
          <p14:tracePt t="25505" x="4762500" y="1544638"/>
          <p14:tracePt t="25516" x="4778375" y="1544638"/>
          <p14:tracePt t="25535" x="4841875" y="1560513"/>
          <p14:tracePt t="25553" x="4857750" y="1560513"/>
          <p14:tracePt t="25571" x="4905375" y="1560513"/>
          <p14:tracePt t="25583" x="4921250" y="1560513"/>
          <p14:tracePt t="25601" x="4953000" y="1576388"/>
          <p14:tracePt t="25620" x="4984750" y="1576388"/>
          <p14:tracePt t="25638" x="5014913" y="1592263"/>
          <p14:tracePt t="25652" x="5030788" y="1592263"/>
          <p14:tracePt t="25668" x="5046663" y="1608138"/>
          <p14:tracePt t="25686" x="5078413" y="1639888"/>
          <p14:tracePt t="25704" x="5126038" y="1687513"/>
          <p14:tracePt t="25717" x="5157788" y="1717675"/>
          <p14:tracePt t="25735" x="5173663" y="1749425"/>
          <p14:tracePt t="25753" x="5189538" y="1781175"/>
          <p14:tracePt t="25771" x="5189538" y="1797050"/>
          <p14:tracePt t="25784" x="5189538" y="1812925"/>
          <p14:tracePt t="25801" x="5189538" y="1860550"/>
          <p14:tracePt t="25819" x="5189538" y="1892300"/>
          <p14:tracePt t="25838" x="5173663" y="1954213"/>
          <p14:tracePt t="25850" x="5157788" y="2001838"/>
          <p14:tracePt t="25869" x="5141913" y="2065338"/>
          <p14:tracePt t="25887" x="5126038" y="2128838"/>
          <p14:tracePt t="25905" x="5126038" y="2206625"/>
          <p14:tracePt t="25917" x="5110163" y="2270125"/>
          <p14:tracePt t="25935" x="5110163" y="2365375"/>
          <p14:tracePt t="25953" x="5078413" y="2443163"/>
          <p14:tracePt t="25971" x="5062538" y="2506663"/>
          <p14:tracePt t="25983" x="5062538" y="2570163"/>
          <p14:tracePt t="26002" x="5046663" y="2663825"/>
          <p14:tracePt t="26019" x="5030788" y="2743200"/>
          <p14:tracePt t="26038" x="5014913" y="2822575"/>
          <p14:tracePt t="26050" x="4999038" y="2854325"/>
          <p14:tracePt t="26068" x="4999038" y="2916238"/>
          <p14:tracePt t="26086" x="4984750" y="2963863"/>
          <p14:tracePt t="26105" x="4968875" y="3027363"/>
          <p14:tracePt t="26117" x="4968875" y="3043238"/>
          <p14:tracePt t="26135" x="4968875" y="3074988"/>
          <p14:tracePt t="26153" x="4968875" y="3105150"/>
          <p14:tracePt t="26171" x="4968875" y="3136900"/>
          <p14:tracePt t="26183" x="4968875" y="3152775"/>
          <p14:tracePt t="26202" x="4968875" y="3168650"/>
          <p14:tracePt t="26219" x="4968875" y="3184525"/>
          <p14:tracePt t="26238" x="4968875" y="3216275"/>
          <p14:tracePt t="26250" x="4968875" y="3248025"/>
          <p14:tracePt t="26268" x="4968875" y="3279775"/>
          <p14:tracePt t="26286" x="4968875" y="3311525"/>
          <p14:tracePt t="26304" x="4968875" y="3325813"/>
          <p14:tracePt t="26318" x="4968875" y="3341688"/>
          <p14:tracePt t="26335" x="4968875" y="3357563"/>
          <p14:tracePt t="26353" x="4968875" y="3373438"/>
          <p14:tracePt t="26371" x="4968875" y="3389313"/>
          <p14:tracePt t="26383" x="4968875" y="3405188"/>
          <p14:tracePt t="26401" x="4984750" y="3405188"/>
          <p14:tracePt t="26430" x="4984750" y="3421063"/>
          <p14:tracePt t="26501" x="4984750" y="3436938"/>
          <p14:tracePt t="32885" x="4984750" y="3452813"/>
          <p14:tracePt t="32891" x="4984750" y="3468688"/>
          <p14:tracePt t="32893" x="4984750" y="3484563"/>
          <p14:tracePt t="32905" x="4999038" y="3516313"/>
          <p14:tracePt t="32917" x="4999038" y="3578225"/>
          <p14:tracePt t="32935" x="5014913" y="3657600"/>
          <p14:tracePt t="32953" x="5062538" y="3736975"/>
          <p14:tracePt t="32972" x="5094288" y="3830638"/>
          <p14:tracePt t="32984" x="5110163" y="3862388"/>
          <p14:tracePt t="33001" x="5126038" y="3910013"/>
          <p14:tracePt t="33020" x="5126038" y="3957638"/>
          <p14:tracePt t="33038" x="5141913" y="4003675"/>
          <p14:tracePt t="33050" x="5141913" y="4067175"/>
          <p14:tracePt t="33068" x="5173663" y="4146550"/>
          <p14:tracePt t="33086" x="5173663" y="4240213"/>
          <p14:tracePt t="33105" x="5189538" y="4335463"/>
          <p14:tracePt t="33116" x="5205413" y="4398963"/>
          <p14:tracePt t="33135" x="5205413" y="4508500"/>
          <p14:tracePt t="33153" x="5221288" y="4619625"/>
          <p14:tracePt t="33171" x="5221288" y="4745038"/>
          <p14:tracePt t="33183" x="5221288" y="4824413"/>
          <p14:tracePt t="33202" x="5221288" y="4965700"/>
          <p14:tracePt t="33220" x="5237163" y="5092700"/>
          <p14:tracePt t="33238" x="5251450" y="5202238"/>
          <p14:tracePt t="33251" x="5267325" y="5297488"/>
          <p14:tracePt t="33268" x="5299075" y="5438775"/>
          <p14:tracePt t="33286" x="5362575" y="5534025"/>
          <p14:tracePt t="33304" x="5426075" y="5611813"/>
          <p14:tracePt t="33317" x="5457825" y="5659438"/>
          <p14:tracePt t="33335" x="5535613" y="5738813"/>
          <p14:tracePt t="33353" x="5614988" y="5802313"/>
          <p14:tracePt t="33371" x="5678488" y="5848350"/>
          <p14:tracePt t="33383" x="5740400" y="5864225"/>
          <p14:tracePt t="33401" x="5835650" y="5911850"/>
          <p14:tracePt t="33420" x="5976938" y="5943600"/>
          <p14:tracePt t="33438" x="6135688" y="5991225"/>
          <p14:tracePt t="33450" x="6245225" y="6007100"/>
          <p14:tracePt t="33468" x="6388100" y="6038850"/>
          <p14:tracePt t="33487" x="6561138" y="6054725"/>
          <p14:tracePt t="33505" x="6813550" y="6084888"/>
          <p14:tracePt t="33517" x="7018338" y="6116638"/>
          <p14:tracePt t="33535" x="7286625" y="6180138"/>
          <p14:tracePt t="33554" x="7507288" y="6196013"/>
          <p14:tracePt t="33571" x="7650163" y="6211888"/>
          <p14:tracePt t="33583" x="7743825" y="6243638"/>
          <p14:tracePt t="33601" x="7870825" y="6259513"/>
          <p14:tracePt t="33619" x="8012113" y="6275388"/>
          <p14:tracePt t="33638" x="8154988" y="6275388"/>
          <p14:tracePt t="33650" x="8232775" y="6275388"/>
          <p14:tracePt t="33668" x="8391525" y="6259513"/>
          <p14:tracePt t="33687" x="8628063" y="6227763"/>
          <p14:tracePt t="33705" x="8832850" y="6196013"/>
          <p14:tracePt t="33717" x="8942388" y="6180138"/>
          <p14:tracePt t="33735" x="9069388" y="6164263"/>
          <p14:tracePt t="33753" x="9163050" y="6148388"/>
          <p14:tracePt t="33771" x="9242425" y="6116638"/>
          <p14:tracePt t="33784" x="9290050" y="6100763"/>
          <p14:tracePt t="33802" x="9369425" y="6084888"/>
          <p14:tracePt t="33820" x="9431338" y="6054725"/>
          <p14:tracePt t="33838" x="9447213" y="6038850"/>
          <p14:tracePt t="33850" x="9463088" y="6038850"/>
          <p14:tracePt t="33868" x="9494838" y="6022975"/>
          <p14:tracePt t="33886" x="9510713" y="5991225"/>
          <p14:tracePt t="33904" x="9542463" y="5959475"/>
          <p14:tracePt t="33916" x="9558338" y="5927725"/>
          <p14:tracePt t="33935" x="9574213" y="5911850"/>
          <p14:tracePt t="33953" x="9574213" y="5895975"/>
          <p14:tracePt t="33971" x="9590088" y="5895975"/>
          <p14:tracePt t="33983" x="9590088" y="5880100"/>
          <p14:tracePt t="34002" x="9590088" y="5864225"/>
          <p14:tracePt t="34020" x="9590088" y="5848350"/>
          <p14:tracePt t="34037" x="9621838" y="5818188"/>
          <p14:tracePt t="34050" x="9621838" y="5802313"/>
          <p14:tracePt t="34068" x="9636125" y="5770563"/>
          <p14:tracePt t="34086" x="9636125" y="5738813"/>
          <p14:tracePt t="34104" x="9636125" y="5722938"/>
          <p14:tracePt t="34117" x="9652000" y="5722938"/>
          <p14:tracePt t="34135" x="9652000" y="5707063"/>
          <p14:tracePt t="34153" x="9652000" y="5675313"/>
          <p14:tracePt t="34171" x="9652000" y="5659438"/>
          <p14:tracePt t="34227" x="9652000" y="5643563"/>
          <p14:tracePt t="34251" x="9652000" y="5627688"/>
          <p14:tracePt t="34267" x="9652000" y="5611813"/>
          <p14:tracePt t="34279" x="9652000" y="5597525"/>
          <p14:tracePt t="34379" x="9652000" y="5581650"/>
          <p14:tracePt t="34455" x="9652000" y="5565775"/>
          <p14:tracePt t="34644" x="9652000" y="5549900"/>
          <p14:tracePt t="34658" x="9652000" y="5534025"/>
          <p14:tracePt t="34698" x="9652000" y="5518150"/>
          <p14:tracePt t="35048" x="9636125" y="5518150"/>
          <p14:tracePt t="35066" x="9636125" y="5502275"/>
          <p14:tracePt t="35068" x="9621838" y="5502275"/>
          <p14:tracePt t="35085" x="9605963" y="5502275"/>
          <p14:tracePt t="35152" x="9590088" y="5502275"/>
          <p14:tracePt t="40976" x="9590088" y="5518150"/>
          <p14:tracePt t="40982" x="9590088" y="5534025"/>
          <p14:tracePt t="40984" x="9590088" y="5549900"/>
          <p14:tracePt t="40990" x="9574213" y="5565775"/>
          <p14:tracePt t="41001" x="9574213" y="5611813"/>
          <p14:tracePt t="41020" x="9558338" y="5691188"/>
          <p14:tracePt t="41038" x="9542463" y="5754688"/>
          <p14:tracePt t="41050" x="9542463" y="5802313"/>
          <p14:tracePt t="41069" x="9510713" y="5911850"/>
          <p14:tracePt t="41087" x="9478963" y="6054725"/>
          <p14:tracePt t="41104" x="9447213" y="6164263"/>
          <p14:tracePt t="41116" x="9415463" y="6259513"/>
          <p14:tracePt t="41135" x="9337675" y="6416675"/>
          <p14:tracePt t="41153" x="9242425" y="6605588"/>
          <p14:tracePt t="41171" x="9132888" y="676275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a:extLst>
            <a:ext uri="{FF2B5EF4-FFF2-40B4-BE49-F238E27FC236}">
              <a16:creationId xmlns:a16="http://schemas.microsoft.com/office/drawing/2014/main" id="{265A7CAD-766E-0B80-9634-2513D0122F40}"/>
            </a:ext>
          </a:extLst>
        </p:cNvPr>
        <p:cNvGrpSpPr/>
        <p:nvPr/>
      </p:nvGrpSpPr>
      <p:grpSpPr>
        <a:xfrm>
          <a:off x="0" y="0"/>
          <a:ext cx="0" cy="0"/>
          <a:chOff x="0" y="0"/>
          <a:chExt cx="0" cy="0"/>
        </a:xfrm>
      </p:grpSpPr>
      <p:sp>
        <p:nvSpPr>
          <p:cNvPr id="167" name="Google Shape;167;p5">
            <a:extLst>
              <a:ext uri="{FF2B5EF4-FFF2-40B4-BE49-F238E27FC236}">
                <a16:creationId xmlns:a16="http://schemas.microsoft.com/office/drawing/2014/main" id="{3C1DB628-CEEE-0547-8701-1DE8AF267A19}"/>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a:extLst>
              <a:ext uri="{FF2B5EF4-FFF2-40B4-BE49-F238E27FC236}">
                <a16:creationId xmlns:a16="http://schemas.microsoft.com/office/drawing/2014/main" id="{825AE775-EF8D-E800-DCD0-7718F32E5548}"/>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39A4D01B-F8D0-065F-24C7-D141B0F94D74}"/>
              </a:ext>
            </a:extLst>
          </p:cNvPr>
          <p:cNvGraphicFramePr>
            <a:graphicFrameLocks noGrp="1"/>
          </p:cNvGraphicFramePr>
          <p:nvPr>
            <p:extLst>
              <p:ext uri="{D42A27DB-BD31-4B8C-83A1-F6EECF244321}">
                <p14:modId xmlns:p14="http://schemas.microsoft.com/office/powerpoint/2010/main" val="4209704900"/>
              </p:ext>
            </p:extLst>
          </p:nvPr>
        </p:nvGraphicFramePr>
        <p:xfrm>
          <a:off x="221322" y="1683946"/>
          <a:ext cx="10862752" cy="5128057"/>
        </p:xfrm>
        <a:graphic>
          <a:graphicData uri="http://schemas.openxmlformats.org/drawingml/2006/table">
            <a:tbl>
              <a:tblPr firstRow="1" bandRow="1">
                <a:tableStyleId>{802198C4-3087-4945-87E3-76CBB3509B7E}</a:tableStyleId>
              </a:tblPr>
              <a:tblGrid>
                <a:gridCol w="5431376">
                  <a:extLst>
                    <a:ext uri="{9D8B030D-6E8A-4147-A177-3AD203B41FA5}">
                      <a16:colId xmlns:a16="http://schemas.microsoft.com/office/drawing/2014/main" val="2456732272"/>
                    </a:ext>
                  </a:extLst>
                </a:gridCol>
                <a:gridCol w="5431376">
                  <a:extLst>
                    <a:ext uri="{9D8B030D-6E8A-4147-A177-3AD203B41FA5}">
                      <a16:colId xmlns:a16="http://schemas.microsoft.com/office/drawing/2014/main" val="196762289"/>
                    </a:ext>
                  </a:extLst>
                </a:gridCol>
              </a:tblGrid>
              <a:tr h="349325">
                <a:tc>
                  <a:txBody>
                    <a:bodyPr/>
                    <a:lstStyle/>
                    <a:p>
                      <a:pPr algn="ctr"/>
                      <a:r>
                        <a:rPr lang="en-US" sz="1600" b="1" dirty="0">
                          <a:solidFill>
                            <a:schemeClr val="bg1"/>
                          </a:solidFill>
                        </a:rPr>
                        <a:t>Principles </a:t>
                      </a:r>
                      <a:r>
                        <a:rPr lang="en-US" sz="1600" b="0" i="1" dirty="0">
                          <a:solidFill>
                            <a:schemeClr val="bg1"/>
                          </a:solidFill>
                        </a:rPr>
                        <a:t>(Seacord &amp; </a:t>
                      </a:r>
                      <a:r>
                        <a:rPr lang="en-US" sz="1600" b="0" i="1" dirty="0" err="1">
                          <a:solidFill>
                            <a:schemeClr val="bg1"/>
                          </a:solidFill>
                        </a:rPr>
                        <a:t>Schiela</a:t>
                      </a:r>
                      <a:r>
                        <a:rPr lang="en-US" sz="1600" b="0" i="1" dirty="0">
                          <a:solidFill>
                            <a:schemeClr val="bg1"/>
                          </a:solidFill>
                        </a:rPr>
                        <a:t>, 2018)</a:t>
                      </a:r>
                    </a:p>
                  </a:txBody>
                  <a:tcPr anchor="ctr"/>
                </a:tc>
                <a:tc>
                  <a:txBody>
                    <a:bodyPr/>
                    <a:lstStyle/>
                    <a:p>
                      <a:pPr algn="ctr"/>
                      <a:r>
                        <a:rPr lang="en-US" sz="1600" b="1" dirty="0">
                          <a:solidFill>
                            <a:schemeClr val="bg1"/>
                          </a:solidFill>
                        </a:rPr>
                        <a:t>Associated Coding Standards</a:t>
                      </a:r>
                    </a:p>
                  </a:txBody>
                  <a:tcPr anchor="ctr"/>
                </a:tc>
                <a:extLst>
                  <a:ext uri="{0D108BD9-81ED-4DB2-BD59-A6C34878D82A}">
                    <a16:rowId xmlns:a16="http://schemas.microsoft.com/office/drawing/2014/main" val="339599728"/>
                  </a:ext>
                </a:extLst>
              </a:tr>
              <a:tr h="44953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1. Adopt a Secure Coding Standard</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STD-005-CPP (Memory Protection)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STD-007-CPP (Exceptions)</a:t>
                      </a:r>
                    </a:p>
                  </a:txBody>
                  <a:tcPr anchor="ctr"/>
                </a:tc>
                <a:extLst>
                  <a:ext uri="{0D108BD9-81ED-4DB2-BD59-A6C34878D82A}">
                    <a16:rowId xmlns:a16="http://schemas.microsoft.com/office/drawing/2014/main" val="740468576"/>
                  </a:ext>
                </a:extLst>
              </a:tr>
              <a:tr h="629347">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2. Architect and Design for Security Policies</a:t>
                      </a:r>
                    </a:p>
                  </a:txBody>
                  <a:tcPr marL="63500" marR="63500" marT="63500" marB="63500" anchor="ctr"/>
                </a:tc>
                <a:tc>
                  <a:txBody>
                    <a:bodyPr/>
                    <a:lstStyle/>
                    <a:p>
                      <a:r>
                        <a:rPr lang="en-US" sz="1200" dirty="0">
                          <a:solidFill>
                            <a:schemeClr val="bg1"/>
                          </a:solidFill>
                        </a:rPr>
                        <a:t>STD-005-CPP (Memory Protection)</a:t>
                      </a:r>
                    </a:p>
                    <a:p>
                      <a:r>
                        <a:rPr lang="en-US" sz="1200" dirty="0">
                          <a:solidFill>
                            <a:schemeClr val="bg1"/>
                          </a:solidFill>
                        </a:rPr>
                        <a:t>STD-006-CPP (Assertions)</a:t>
                      </a:r>
                    </a:p>
                    <a:p>
                      <a:r>
                        <a:rPr lang="en-US" sz="1200" dirty="0">
                          <a:solidFill>
                            <a:schemeClr val="bg1"/>
                          </a:solidFill>
                        </a:rPr>
                        <a:t>STD-007-CPP (Exceptions)</a:t>
                      </a:r>
                    </a:p>
                  </a:txBody>
                  <a:tcPr anchor="ctr"/>
                </a:tc>
                <a:extLst>
                  <a:ext uri="{0D108BD9-81ED-4DB2-BD59-A6C34878D82A}">
                    <a16:rowId xmlns:a16="http://schemas.microsoft.com/office/drawing/2014/main" val="1227015555"/>
                  </a:ext>
                </a:extLst>
              </a:tr>
              <a:tr h="44953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3. Keep It Simple</a:t>
                      </a:r>
                    </a:p>
                  </a:txBody>
                  <a:tcPr marL="63500" marR="63500" marT="63500" marB="63500" anchor="ctr"/>
                </a:tc>
                <a:tc>
                  <a:txBody>
                    <a:bodyPr/>
                    <a:lstStyle/>
                    <a:p>
                      <a:r>
                        <a:rPr lang="en-US" sz="1200" dirty="0">
                          <a:solidFill>
                            <a:schemeClr val="bg1"/>
                          </a:solidFill>
                        </a:rPr>
                        <a:t>STD-001-CPP (Data Type)</a:t>
                      </a:r>
                    </a:p>
                    <a:p>
                      <a:r>
                        <a:rPr lang="en-US" sz="1200" dirty="0">
                          <a:solidFill>
                            <a:schemeClr val="bg1"/>
                          </a:solidFill>
                        </a:rPr>
                        <a:t>STD-010-CPP (Pointers)</a:t>
                      </a:r>
                    </a:p>
                  </a:txBody>
                  <a:tcPr anchor="ctr"/>
                </a:tc>
                <a:extLst>
                  <a:ext uri="{0D108BD9-81ED-4DB2-BD59-A6C34878D82A}">
                    <a16:rowId xmlns:a16="http://schemas.microsoft.com/office/drawing/2014/main" val="2686132310"/>
                  </a:ext>
                </a:extLst>
              </a:tr>
              <a:tr h="44953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4. Validate</a:t>
                      </a:r>
                      <a:r>
                        <a:rPr lang="en-US" sz="1200" b="1" dirty="0">
                          <a:solidFill>
                            <a:schemeClr val="bg1"/>
                          </a:solidFill>
                          <a:effectLst/>
                          <a:latin typeface="Calibri" panose="020F0502020204030204" pitchFamily="34" charset="0"/>
                          <a:ea typeface="Calibri" panose="020F0502020204030204" pitchFamily="34" charset="0"/>
                        </a:rPr>
                        <a:t> </a:t>
                      </a:r>
                      <a:r>
                        <a:rPr lang="en-US" sz="1200" dirty="0">
                          <a:solidFill>
                            <a:schemeClr val="bg1"/>
                          </a:solidFill>
                          <a:effectLst/>
                          <a:latin typeface="Calibri" panose="020F0502020204030204" pitchFamily="34" charset="0"/>
                          <a:ea typeface="Calibri" panose="020F0502020204030204" pitchFamily="34" charset="0"/>
                        </a:rPr>
                        <a:t>Input Data</a:t>
                      </a:r>
                    </a:p>
                  </a:txBody>
                  <a:tcPr marL="63500" marR="63500" marT="63500" marB="63500" anchor="ctr"/>
                </a:tc>
                <a:tc>
                  <a:txBody>
                    <a:bodyPr/>
                    <a:lstStyle/>
                    <a:p>
                      <a:r>
                        <a:rPr lang="en-US" sz="1200" dirty="0">
                          <a:solidFill>
                            <a:schemeClr val="bg1"/>
                          </a:solidFill>
                        </a:rPr>
                        <a:t>STD-003-CPP (String Correctness)</a:t>
                      </a:r>
                    </a:p>
                    <a:p>
                      <a:r>
                        <a:rPr lang="en-US" sz="1200" dirty="0">
                          <a:solidFill>
                            <a:schemeClr val="bg1"/>
                          </a:solidFill>
                        </a:rPr>
                        <a:t>STD-004-CPP (SQL Injection)</a:t>
                      </a:r>
                    </a:p>
                  </a:txBody>
                  <a:tcPr anchor="ctr"/>
                </a:tc>
                <a:extLst>
                  <a:ext uri="{0D108BD9-81ED-4DB2-BD59-A6C34878D82A}">
                    <a16:rowId xmlns:a16="http://schemas.microsoft.com/office/drawing/2014/main" val="1059458671"/>
                  </a:ext>
                </a:extLst>
              </a:tr>
              <a:tr h="537690">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5. Sanitize Data Sent to Other Systems</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STD-003-CPP (String Correctness)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STD-004-CPP (SQL Injection)</a:t>
                      </a:r>
                    </a:p>
                  </a:txBody>
                  <a:tcPr anchor="ctr"/>
                </a:tc>
                <a:extLst>
                  <a:ext uri="{0D108BD9-81ED-4DB2-BD59-A6C34878D82A}">
                    <a16:rowId xmlns:a16="http://schemas.microsoft.com/office/drawing/2014/main" val="386268854"/>
                  </a:ext>
                </a:extLst>
              </a:tr>
              <a:tr h="550523">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6. Heed Compiler Warnings</a:t>
                      </a:r>
                    </a:p>
                  </a:txBody>
                  <a:tcPr marL="63500" marR="63500" marT="63500" marB="63500" anchor="ctr"/>
                </a:tc>
                <a:tc>
                  <a:txBody>
                    <a:bodyPr/>
                    <a:lstStyle/>
                    <a:p>
                      <a:r>
                        <a:rPr lang="en-US" sz="1200" dirty="0">
                          <a:solidFill>
                            <a:schemeClr val="bg1"/>
                          </a:solidFill>
                        </a:rPr>
                        <a:t>STD-002-CPP (Data Value)</a:t>
                      </a:r>
                    </a:p>
                    <a:p>
                      <a:r>
                        <a:rPr lang="en-US" sz="1200" dirty="0">
                          <a:solidFill>
                            <a:schemeClr val="bg1"/>
                          </a:solidFill>
                        </a:rPr>
                        <a:t>STD-008-CPP (Buffer Overflow)</a:t>
                      </a:r>
                    </a:p>
                  </a:txBody>
                  <a:tcPr anchor="ctr"/>
                </a:tc>
                <a:extLst>
                  <a:ext uri="{0D108BD9-81ED-4DB2-BD59-A6C34878D82A}">
                    <a16:rowId xmlns:a16="http://schemas.microsoft.com/office/drawing/2014/main" val="4165899541"/>
                  </a:ext>
                </a:extLst>
              </a:tr>
              <a:tr h="380375">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7. Default Deny</a:t>
                      </a:r>
                    </a:p>
                  </a:txBody>
                  <a:tcPr marL="63500" marR="63500" marT="63500" marB="63500" anchor="ctr"/>
                </a:tc>
                <a:tc>
                  <a:txBody>
                    <a:bodyPr/>
                    <a:lstStyle/>
                    <a:p>
                      <a:pPr algn="l"/>
                      <a:r>
                        <a:rPr lang="en-US" sz="1200" dirty="0">
                          <a:solidFill>
                            <a:schemeClr val="bg1"/>
                          </a:solidFill>
                        </a:rPr>
                        <a:t>STD-009-CPP (Encapsulation)</a:t>
                      </a:r>
                    </a:p>
                  </a:txBody>
                  <a:tcPr anchor="ctr"/>
                </a:tc>
                <a:extLst>
                  <a:ext uri="{0D108BD9-81ED-4DB2-BD59-A6C34878D82A}">
                    <a16:rowId xmlns:a16="http://schemas.microsoft.com/office/drawing/2014/main" val="721167779"/>
                  </a:ext>
                </a:extLst>
              </a:tr>
              <a:tr h="44953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8. Adhere to the Principle of Least Privilege</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STD-004-CPP (SQL Injection)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STD-009-CPP (Encapsulation)</a:t>
                      </a:r>
                    </a:p>
                  </a:txBody>
                  <a:tcPr anchor="ctr"/>
                </a:tc>
                <a:extLst>
                  <a:ext uri="{0D108BD9-81ED-4DB2-BD59-A6C34878D82A}">
                    <a16:rowId xmlns:a16="http://schemas.microsoft.com/office/drawing/2014/main" val="1095520523"/>
                  </a:ext>
                </a:extLst>
              </a:tr>
              <a:tr h="44953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9. Use Effective Quality Assurance Techniques</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STD-006-CPP (Assertions)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STD-008-CPP (Buffer Overflow)</a:t>
                      </a:r>
                    </a:p>
                  </a:txBody>
                  <a:tcPr anchor="ctr"/>
                </a:tc>
                <a:extLst>
                  <a:ext uri="{0D108BD9-81ED-4DB2-BD59-A6C34878D82A}">
                    <a16:rowId xmlns:a16="http://schemas.microsoft.com/office/drawing/2014/main" val="2963164766"/>
                  </a:ext>
                </a:extLst>
              </a:tr>
              <a:tr h="38406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10. Practice Defense in Depth </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STD-007-CPP (Exceptions)</a:t>
                      </a:r>
                    </a:p>
                  </a:txBody>
                  <a:tcPr anchor="ctr"/>
                </a:tc>
                <a:extLst>
                  <a:ext uri="{0D108BD9-81ED-4DB2-BD59-A6C34878D82A}">
                    <a16:rowId xmlns:a16="http://schemas.microsoft.com/office/drawing/2014/main" val="3355022855"/>
                  </a:ext>
                </a:extLst>
              </a:tr>
            </a:tbl>
          </a:graphicData>
        </a:graphic>
      </p:graphicFrame>
    </p:spTree>
    <p:custDataLst>
      <p:tags r:id="rId1"/>
    </p:custDataLst>
    <p:extLst>
      <p:ext uri="{BB962C8B-B14F-4D97-AF65-F5344CB8AC3E}">
        <p14:creationId xmlns:p14="http://schemas.microsoft.com/office/powerpoint/2010/main" val="3966645785"/>
      </p:ext>
    </p:extLst>
  </p:cSld>
  <p:clrMapOvr>
    <a:masterClrMapping/>
  </p:clrMapOvr>
  <mc:AlternateContent xmlns:mc="http://schemas.openxmlformats.org/markup-compatibility/2006" xmlns:p14="http://schemas.microsoft.com/office/powerpoint/2010/main">
    <mc:Choice Requires="p14">
      <p:transition spd="slow" p14:dur="2000" advTm="61988"/>
    </mc:Choice>
    <mc:Fallback xmlns="">
      <p:transition spd="slow" advTm="61988"/>
    </mc:Fallback>
  </mc:AlternateContent>
  <p:extLst>
    <p:ext uri="{3A86A75C-4F4B-4683-9AE1-C65F6400EC91}">
      <p14:laserTraceLst xmlns:p14="http://schemas.microsoft.com/office/powerpoint/2010/main">
        <p14:tracePtLst>
          <p14:tracePt t="21839" x="12144375" y="425450"/>
          <p14:tracePt t="21840" x="12128500" y="425450"/>
          <p14:tracePt t="21846" x="12034838" y="441325"/>
          <p14:tracePt t="21865" x="11814175" y="441325"/>
          <p14:tracePt t="21877" x="11655425" y="457200"/>
          <p14:tracePt t="21895" x="11309350" y="488950"/>
          <p14:tracePt t="21913" x="10914063" y="552450"/>
          <p14:tracePt t="21931" x="10520363" y="598488"/>
          <p14:tracePt t="21944" x="10236200" y="646113"/>
          <p14:tracePt t="21962" x="9794875" y="725488"/>
          <p14:tracePt t="21980" x="9305925" y="819150"/>
          <p14:tracePt t="21998" x="8769350" y="962025"/>
          <p14:tracePt t="22010" x="8437563" y="1039813"/>
          <p14:tracePt t="22028" x="7980363" y="1150938"/>
          <p14:tracePt t="22046" x="7602538" y="1246188"/>
          <p14:tracePt t="22064" x="7286625" y="1355725"/>
          <p14:tracePt t="22076" x="7065963" y="1435100"/>
          <p14:tracePt t="22095" x="6750050" y="1560513"/>
          <p14:tracePt t="22113" x="6481763" y="1687513"/>
          <p14:tracePt t="22131" x="6229350" y="1797050"/>
          <p14:tracePt t="22143" x="6088063" y="1876425"/>
          <p14:tracePt t="22162" x="5867400" y="1970088"/>
          <p14:tracePt t="22179" x="5694363" y="2033588"/>
          <p14:tracePt t="22198" x="5583238" y="2081213"/>
          <p14:tracePt t="22210" x="5519738" y="2097088"/>
          <p14:tracePt t="22228" x="5394325" y="2128838"/>
          <p14:tracePt t="22246" x="5283200" y="2174875"/>
          <p14:tracePt t="22264" x="5237163" y="2174875"/>
          <p14:tracePt t="22277" x="5221288" y="2174875"/>
          <p14:tracePt t="22317" x="5205413" y="2174875"/>
          <p14:tracePt t="22319" x="5205413" y="2190750"/>
          <p14:tracePt t="22331" x="5189538" y="2190750"/>
          <p14:tracePt t="22343" x="5157788" y="2190750"/>
          <p14:tracePt t="22361" x="5141913" y="2206625"/>
          <p14:tracePt t="22380" x="5110163" y="2206625"/>
          <p14:tracePt t="22398" x="5094288" y="2206625"/>
          <p14:tracePt t="22410" x="5078413" y="2206625"/>
          <p14:tracePt t="22428" x="5030788" y="2222500"/>
          <p14:tracePt t="22446" x="5014913" y="2238375"/>
          <p14:tracePt t="22487" x="4999038" y="2238375"/>
          <p14:tracePt t="22501" x="4984750" y="2238375"/>
          <p14:tracePt t="22509" x="4968875" y="2238375"/>
          <p14:tracePt t="22517" x="4968875" y="2254250"/>
          <p14:tracePt t="22531" x="4953000" y="2254250"/>
          <p14:tracePt t="22603" x="4937125" y="2254250"/>
          <p14:tracePt t="22704" x="4937125" y="2270125"/>
          <p14:tracePt t="22716" x="4953000" y="2270125"/>
          <p14:tracePt t="22718" x="4953000" y="2286000"/>
          <p14:tracePt t="22722" x="4968875" y="2286000"/>
          <p14:tracePt t="22731" x="4999038" y="2301875"/>
          <p14:tracePt t="22743" x="5014913" y="2317750"/>
          <p14:tracePt t="22761" x="5046663" y="2333625"/>
          <p14:tracePt t="22780" x="5078413" y="2349500"/>
          <p14:tracePt t="22798" x="5110163" y="2365375"/>
          <p14:tracePt t="22810" x="5126038" y="2381250"/>
          <p14:tracePt t="22829" x="5141913" y="2381250"/>
          <p14:tracePt t="22862" x="5141913" y="2397125"/>
          <p14:tracePt t="22908" x="5141913" y="2411413"/>
          <p14:tracePt t="22924" x="5141913" y="2427288"/>
          <p14:tracePt t="22932" x="5141913" y="2443163"/>
          <p14:tracePt t="22940" x="5126038" y="2443163"/>
          <p14:tracePt t="22948" x="5126038" y="2459038"/>
          <p14:tracePt t="22962" x="5110163" y="2474913"/>
          <p14:tracePt t="22980" x="5094288" y="2506663"/>
          <p14:tracePt t="22998" x="5062538" y="2538413"/>
          <p14:tracePt t="23010" x="5030788" y="2570163"/>
          <p14:tracePt t="23028" x="4999038" y="2632075"/>
          <p14:tracePt t="23047" x="4968875" y="2647950"/>
          <p14:tracePt t="23065" x="4953000" y="2663825"/>
          <p14:tracePt t="23171" x="4937125" y="2663825"/>
          <p14:tracePt t="23177" x="4921250" y="2663825"/>
          <p14:tracePt t="23207" x="4921250" y="2679700"/>
          <p14:tracePt t="32781" x="4905375" y="2663825"/>
          <p14:tracePt t="32787" x="4905375" y="2647950"/>
          <p14:tracePt t="32793" x="4905375" y="2632075"/>
          <p14:tracePt t="32797" x="4889500" y="2617788"/>
          <p14:tracePt t="32816" x="4889500" y="2586038"/>
          <p14:tracePt t="32829" x="4889500" y="2570163"/>
          <p14:tracePt t="32887" x="4873625" y="2570163"/>
          <p14:tracePt t="32889" x="4873625" y="2554288"/>
          <p14:tracePt t="32901" x="4873625" y="2538413"/>
          <p14:tracePt t="32907" x="4873625" y="2522538"/>
          <p14:tracePt t="32913" x="4857750" y="2490788"/>
          <p14:tracePt t="32931" x="4841875" y="2427288"/>
          <p14:tracePt t="32949" x="4826000" y="2381250"/>
          <p14:tracePt t="32961" x="4826000" y="2365375"/>
          <p14:tracePt t="33051" x="4826000" y="2381250"/>
          <p14:tracePt t="33055" x="4826000" y="2397125"/>
          <p14:tracePt t="33058" x="4826000" y="2427288"/>
          <p14:tracePt t="33064" x="4826000" y="2443163"/>
          <p14:tracePt t="33064" x="4826000" y="2474913"/>
          <p14:tracePt t="33083" x="4794250" y="2586038"/>
          <p14:tracePt t="33095" x="4794250" y="2679700"/>
          <p14:tracePt t="33113" x="4794250" y="2759075"/>
          <p14:tracePt t="33131" x="4794250" y="2854325"/>
          <p14:tracePt t="33149" x="4794250" y="2916238"/>
          <p14:tracePt t="33162" x="4794250" y="2932113"/>
          <p14:tracePt t="33180" x="4794250" y="2963863"/>
          <p14:tracePt t="33198" x="4794250" y="2979738"/>
          <p14:tracePt t="33308" x="4810125" y="2979738"/>
          <p14:tracePt t="33316" x="4810125" y="2963863"/>
          <p14:tracePt t="33318" x="4810125" y="2947988"/>
          <p14:tracePt t="33332" x="4826000" y="2868613"/>
          <p14:tracePt t="33344" x="4826000" y="2790825"/>
          <p14:tracePt t="33362" x="4857750" y="2679700"/>
          <p14:tracePt t="33380" x="4857750" y="2586038"/>
          <p14:tracePt t="33398" x="4873625" y="2522538"/>
          <p14:tracePt t="33416" x="4873625" y="2490788"/>
          <p14:tracePt t="33428" x="4873625" y="2474913"/>
          <p14:tracePt t="33502" x="4873625" y="2490788"/>
          <p14:tracePt t="33504" x="4873625" y="2506663"/>
          <p14:tracePt t="33506" x="4873625" y="2522538"/>
          <p14:tracePt t="33513" x="4873625" y="2554288"/>
          <p14:tracePt t="33531" x="4841875" y="2727325"/>
          <p14:tracePt t="33549" x="4841875" y="2854325"/>
          <p14:tracePt t="33561" x="4841875" y="2916238"/>
          <p14:tracePt t="33580" x="4841875" y="2979738"/>
          <p14:tracePt t="33598" x="4841875" y="2995613"/>
          <p14:tracePt t="33689" x="4841875" y="2979738"/>
          <p14:tracePt t="33691" x="4841875" y="2963863"/>
          <p14:tracePt t="33694" x="4841875" y="2947988"/>
          <p14:tracePt t="33700" x="4841875" y="2932113"/>
          <p14:tracePt t="33713" x="4841875" y="2854325"/>
          <p14:tracePt t="33731" x="4841875" y="2743200"/>
          <p14:tracePt t="33749" x="4841875" y="2663825"/>
          <p14:tracePt t="33762" x="4841875" y="2601913"/>
          <p14:tracePt t="33780" x="4841875" y="2554288"/>
          <p14:tracePt t="34044" x="4826000" y="2570163"/>
          <p14:tracePt t="34048" x="4810125" y="2586038"/>
          <p14:tracePt t="34052" x="4810125" y="2617788"/>
          <p14:tracePt t="34064" x="4778375" y="2647950"/>
          <p14:tracePt t="34083" x="4778375" y="2663825"/>
          <p14:tracePt t="34095" x="4748213" y="2647950"/>
          <p14:tracePt t="34113" x="4732338" y="2586038"/>
          <p14:tracePt t="34447" x="4762500" y="2586038"/>
          <p14:tracePt t="34451" x="4762500" y="2601913"/>
          <p14:tracePt t="34459" x="4778375" y="2617788"/>
          <p14:tracePt t="34464" x="4794250" y="2617788"/>
          <p14:tracePt t="34483" x="4794250" y="2663825"/>
          <p14:tracePt t="34497" x="4794250" y="2679700"/>
          <p14:tracePt t="34513" x="4778375" y="2711450"/>
          <p14:tracePt t="34531" x="4748213" y="2727325"/>
          <p14:tracePt t="34549" x="4748213" y="2759075"/>
          <p14:tracePt t="34561" x="4748213" y="2774950"/>
          <p14:tracePt t="34579" x="4732338" y="2822575"/>
          <p14:tracePt t="34598" x="4700588" y="2884488"/>
          <p14:tracePt t="34616" x="4652963" y="2963863"/>
          <p14:tracePt t="34628" x="4621213" y="2995613"/>
          <p14:tracePt t="34646" x="4589463" y="3059113"/>
          <p14:tracePt t="34665" x="4557713" y="3121025"/>
          <p14:tracePt t="34683" x="4525963" y="3184525"/>
          <p14:tracePt t="34694" x="4511675" y="3216275"/>
          <p14:tracePt t="34713" x="4495800" y="3279775"/>
          <p14:tracePt t="34732" x="4479925" y="3325813"/>
          <p14:tracePt t="34750" x="4464050" y="3389313"/>
          <p14:tracePt t="34762" x="4464050" y="3436938"/>
          <p14:tracePt t="34780" x="4448175" y="3516313"/>
          <p14:tracePt t="34798" x="4432300" y="3594100"/>
          <p14:tracePt t="34816" x="4432300" y="3689350"/>
          <p14:tracePt t="34828" x="4432300" y="3752850"/>
          <p14:tracePt t="34846" x="4416425" y="3814763"/>
          <p14:tracePt t="34865" x="4400550" y="3894138"/>
          <p14:tracePt t="34882" x="4400550" y="3957638"/>
          <p14:tracePt t="34895" x="4384675" y="4003675"/>
          <p14:tracePt t="34913" x="4384675" y="4114800"/>
          <p14:tracePt t="34931" x="4368800" y="4210050"/>
          <p14:tracePt t="34950" x="4352925" y="4303713"/>
          <p14:tracePt t="34962" x="4337050" y="4367213"/>
          <p14:tracePt t="34980" x="4321175" y="4460875"/>
          <p14:tracePt t="34998" x="4321175" y="4540250"/>
          <p14:tracePt t="35016" x="4305300" y="4603750"/>
          <p14:tracePt t="35028" x="4305300" y="4635500"/>
          <p14:tracePt t="35047" x="4305300" y="4667250"/>
          <p14:tracePt t="35065" x="4305300" y="4745038"/>
          <p14:tracePt t="35083" x="4273550" y="4856163"/>
          <p14:tracePt t="35095" x="4259263" y="4933950"/>
          <p14:tracePt t="35113" x="4243388" y="5029200"/>
          <p14:tracePt t="35131" x="4243388" y="5108575"/>
          <p14:tracePt t="35149" x="4243388" y="5186363"/>
          <p14:tracePt t="35161" x="4243388" y="5233988"/>
          <p14:tracePt t="35180" x="4243388" y="5329238"/>
          <p14:tracePt t="35198" x="4243388" y="5422900"/>
          <p14:tracePt t="35216" x="4259263" y="5502275"/>
          <p14:tracePt t="35229" x="4259263" y="5549900"/>
          <p14:tracePt t="35247" x="4273550" y="5611813"/>
          <p14:tracePt t="35265" x="4273550" y="5675313"/>
          <p14:tracePt t="35283" x="4273550" y="5738813"/>
          <p14:tracePt t="35295" x="4273550" y="5770563"/>
          <p14:tracePt t="35313" x="4289425" y="5818188"/>
          <p14:tracePt t="35331" x="4305300" y="5880100"/>
          <p14:tracePt t="35349" x="4305300" y="5959475"/>
          <p14:tracePt t="35361" x="4321175" y="6022975"/>
          <p14:tracePt t="35380" x="4321175" y="6084888"/>
          <p14:tracePt t="35398" x="4321175" y="6132513"/>
          <p14:tracePt t="35416" x="4337050" y="6164263"/>
          <p14:tracePt t="35448" x="4337050" y="6180138"/>
          <p14:tracePt t="35476" x="4352925" y="6180138"/>
          <p14:tracePt t="37086" x="4352925" y="6164263"/>
          <p14:tracePt t="37089" x="4352925" y="6148388"/>
          <p14:tracePt t="37095" x="4352925" y="6132513"/>
          <p14:tracePt t="37101" x="4352925" y="6100763"/>
          <p14:tracePt t="37113" x="4352925" y="6038850"/>
          <p14:tracePt t="37131" x="4337050" y="5927725"/>
          <p14:tracePt t="37150" x="4321175" y="5802313"/>
          <p14:tracePt t="37162" x="4305300" y="5707063"/>
          <p14:tracePt t="37180" x="4259263" y="5486400"/>
          <p14:tracePt t="37198" x="4227513" y="5313363"/>
          <p14:tracePt t="37216" x="4211638" y="5186363"/>
          <p14:tracePt t="37228" x="4195763" y="5092700"/>
          <p14:tracePt t="37246" x="4179888" y="4918075"/>
          <p14:tracePt t="37265" x="4164013" y="4651375"/>
          <p14:tracePt t="37283" x="4164013" y="4508500"/>
          <p14:tracePt t="37295" x="4164013" y="4446588"/>
          <p14:tracePt t="37314" x="4164013" y="4367213"/>
          <p14:tracePt t="37331" x="4164013" y="4256088"/>
          <p14:tracePt t="37349" x="4179888" y="4098925"/>
          <p14:tracePt t="37361" x="4195763" y="3989388"/>
          <p14:tracePt t="37380" x="4211638" y="3862388"/>
          <p14:tracePt t="37398" x="4227513" y="3768725"/>
          <p14:tracePt t="37416" x="4243388" y="3673475"/>
          <p14:tracePt t="37428" x="4243388" y="3641725"/>
          <p14:tracePt t="37446" x="4259263" y="3594100"/>
          <p14:tracePt t="37465" x="4259263" y="3578225"/>
          <p14:tracePt t="37483" x="4259263" y="3562350"/>
          <p14:tracePt t="37495" x="4273550" y="3532188"/>
          <p14:tracePt t="37513" x="4273550" y="3468688"/>
          <p14:tracePt t="37531" x="4273550" y="3405188"/>
          <p14:tracePt t="37549" x="4273550" y="3389313"/>
          <p14:tracePt t="38798" x="4289425" y="3389313"/>
          <p14:tracePt t="38823" x="4289425" y="3405188"/>
          <p14:tracePt t="38835" x="4305300" y="3405188"/>
          <p14:tracePt t="38839" x="4305300" y="3421063"/>
          <p14:tracePt t="38851" x="4305300" y="3436938"/>
          <p14:tracePt t="38863" x="4305300" y="3452813"/>
          <p14:tracePt t="38873" x="4321175" y="3468688"/>
          <p14:tracePt t="38883" x="4321175" y="3484563"/>
          <p14:tracePt t="38895" x="4321175" y="3500438"/>
          <p14:tracePt t="38913" x="4337050" y="3546475"/>
          <p14:tracePt t="38931" x="4337050" y="3578225"/>
          <p14:tracePt t="38949" x="4337050" y="3609975"/>
          <p14:tracePt t="38962" x="4352925" y="3625850"/>
          <p14:tracePt t="38980" x="4352925" y="3641725"/>
          <p14:tracePt t="38998" x="4352925" y="3673475"/>
          <p14:tracePt t="39016" x="4352925" y="3736975"/>
          <p14:tracePt t="39029" x="4368800" y="3768725"/>
          <p14:tracePt t="39046" x="4368800" y="3814763"/>
          <p14:tracePt t="39064" x="4368800" y="3830638"/>
          <p14:tracePt t="39179" x="4368800" y="3846513"/>
          <p14:tracePt t="39187" x="4368800" y="3862388"/>
          <p14:tracePt t="39212" x="4368800" y="3878263"/>
          <p14:tracePt t="39224" x="4368800" y="3894138"/>
          <p14:tracePt t="39242" x="4368800" y="3910013"/>
          <p14:tracePt t="39248" x="4368800" y="3925888"/>
          <p14:tracePt t="39264" x="4368800" y="3941763"/>
          <p14:tracePt t="39278" x="4368800" y="3957638"/>
          <p14:tracePt t="41857" x="4368800" y="3973513"/>
          <p14:tracePt t="41861" x="4368800" y="3989388"/>
          <p14:tracePt t="41865" x="4368800" y="4003675"/>
          <p14:tracePt t="41883" x="4368800" y="4083050"/>
          <p14:tracePt t="41895" x="4368800" y="4162425"/>
          <p14:tracePt t="41913" x="4368800" y="4240213"/>
          <p14:tracePt t="41931" x="4368800" y="4319588"/>
          <p14:tracePt t="41950" x="4368800" y="4351338"/>
          <p14:tracePt t="42080" x="4368800" y="4367213"/>
          <p14:tracePt t="42082" x="4384675" y="4367213"/>
          <p14:tracePt t="42095" x="4384675" y="4383088"/>
          <p14:tracePt t="42111" x="4384675" y="4398963"/>
          <p14:tracePt t="42113" x="4400550" y="4398963"/>
          <p14:tracePt t="42340" x="4400550" y="4414838"/>
          <p14:tracePt t="42368" x="4400550" y="4430713"/>
          <p14:tracePt t="42372" x="4400550" y="4446588"/>
          <p14:tracePt t="42376" x="4400550" y="4460875"/>
          <p14:tracePt t="42380" x="4416425" y="4476750"/>
          <p14:tracePt t="42398" x="4432300" y="4619625"/>
          <p14:tracePt t="42416" x="4432300" y="4760913"/>
          <p14:tracePt t="42428" x="4432300" y="4808538"/>
          <p14:tracePt t="42446" x="4432300" y="4887913"/>
          <p14:tracePt t="42465" x="4432300" y="4949825"/>
          <p14:tracePt t="42483" x="4432300" y="5029200"/>
          <p14:tracePt t="42495" x="4432300" y="5076825"/>
          <p14:tracePt t="42513" x="4432300" y="5108575"/>
          <p14:tracePt t="43302" x="4432300" y="5092700"/>
          <p14:tracePt t="43308" x="4432300" y="5076825"/>
          <p14:tracePt t="43310" x="4432300" y="5060950"/>
          <p14:tracePt t="43314" x="4432300" y="5045075"/>
          <p14:tracePt t="43331" x="4416425" y="4965700"/>
          <p14:tracePt t="43349" x="4400550" y="4824413"/>
          <p14:tracePt t="43362" x="4384675" y="4729163"/>
          <p14:tracePt t="43380" x="4384675" y="4651375"/>
          <p14:tracePt t="43398" x="4384675" y="4603750"/>
          <p14:tracePt t="43416" x="4384675" y="4540250"/>
          <p14:tracePt t="43428" x="4384675" y="4492625"/>
          <p14:tracePt t="43446" x="4384675" y="4430713"/>
          <p14:tracePt t="43464" x="4384675" y="4383088"/>
          <p14:tracePt t="43483" x="4384675" y="4351338"/>
          <p14:tracePt t="43495" x="4384675" y="4319588"/>
          <p14:tracePt t="43513" x="4384675" y="4287838"/>
          <p14:tracePt t="43649" x="4384675" y="4303713"/>
          <p14:tracePt t="43655" x="4384675" y="4335463"/>
          <p14:tracePt t="43661" x="4384675" y="4351338"/>
          <p14:tracePt t="43664" x="4384675" y="4367213"/>
          <p14:tracePt t="43683" x="4384675" y="4446588"/>
          <p14:tracePt t="43695" x="4384675" y="4492625"/>
          <p14:tracePt t="43714" x="4384675" y="4556125"/>
          <p14:tracePt t="43732" x="4384675" y="4603750"/>
          <p14:tracePt t="43749" x="4384675" y="4651375"/>
          <p14:tracePt t="43761" x="4384675" y="4683125"/>
          <p14:tracePt t="43780" x="4384675" y="4729163"/>
          <p14:tracePt t="43798" x="4384675" y="4760913"/>
          <p14:tracePt t="43816" x="4384675" y="4792663"/>
          <p14:tracePt t="43829" x="4384675" y="4808538"/>
          <p14:tracePt t="43846" x="4384675" y="4840288"/>
          <p14:tracePt t="43865" x="4384675" y="4872038"/>
          <p14:tracePt t="43883" x="4384675" y="4903788"/>
          <p14:tracePt t="43895" x="4384675" y="4918075"/>
          <p14:tracePt t="43913" x="4400550" y="4933950"/>
          <p14:tracePt t="43932" x="4400550" y="4949825"/>
          <p14:tracePt t="44528" x="4400550" y="4965700"/>
          <p14:tracePt t="44534" x="4400550" y="4981575"/>
          <p14:tracePt t="44537" x="4400550" y="4997450"/>
          <p14:tracePt t="44550" x="4416425" y="5108575"/>
          <p14:tracePt t="44561" x="4432300" y="5218113"/>
          <p14:tracePt t="44580" x="4464050" y="5375275"/>
          <p14:tracePt t="44598" x="4479925" y="5454650"/>
          <p14:tracePt t="44616" x="4479925" y="5486400"/>
          <p14:tracePt t="45033" x="4479925" y="5470525"/>
          <p14:tracePt t="45036" x="4479925" y="5454650"/>
          <p14:tracePt t="45041" x="4479925" y="5438775"/>
          <p14:tracePt t="45046" x="4479925" y="5422900"/>
          <p14:tracePt t="45046" x="4479925" y="5407025"/>
          <p14:tracePt t="45065" x="4448175" y="5265738"/>
          <p14:tracePt t="45083" x="4416425" y="5170488"/>
          <p14:tracePt t="45095" x="4416425" y="5108575"/>
          <p14:tracePt t="45113" x="4384675" y="5029200"/>
          <p14:tracePt t="45131" x="4384675" y="4965700"/>
          <p14:tracePt t="45149" x="4384675" y="4933950"/>
          <p14:tracePt t="45161" x="4384675" y="4887913"/>
          <p14:tracePt t="45180" x="4384675" y="4856163"/>
          <p14:tracePt t="45284" x="4368800" y="4856163"/>
          <p14:tracePt t="51480" x="4352925" y="4856163"/>
          <p14:tracePt t="51488" x="4337050" y="4856163"/>
          <p14:tracePt t="51490" x="4337050" y="4872038"/>
          <p14:tracePt t="51501" x="4305300" y="4903788"/>
          <p14:tracePt t="51513" x="4305300" y="4918075"/>
          <p14:tracePt t="51707" x="4305300" y="4933950"/>
          <p14:tracePt t="51715" x="4305300" y="4949825"/>
          <p14:tracePt t="51721" x="4305300" y="4965700"/>
          <p14:tracePt t="51725" x="4305300" y="4981575"/>
          <p14:tracePt t="51731" x="4321175" y="4997450"/>
          <p14:tracePt t="51749" x="4368800" y="5029200"/>
          <p14:tracePt t="51763" x="4368800" y="5045075"/>
          <p14:tracePt t="51787" x="4368800" y="5060950"/>
          <p14:tracePt t="51798" x="4384675" y="5108575"/>
          <p14:tracePt t="51816" x="4416425" y="5249863"/>
          <p14:tracePt t="51829" x="4448175" y="5391150"/>
          <p14:tracePt t="51847" x="4479925" y="5581650"/>
          <p14:tracePt t="51865" x="4525963" y="5832475"/>
          <p14:tracePt t="51883" x="4541838" y="6022975"/>
          <p14:tracePt t="51895" x="4541838" y="6116638"/>
          <p14:tracePt t="51913" x="4525963" y="6180138"/>
          <p14:tracePt t="51932" x="4511675" y="6227763"/>
          <p14:tracePt t="51949" x="4495800" y="6259513"/>
          <p14:tracePt t="51962" x="4495800" y="6289675"/>
          <p14:tracePt t="51980" x="4464050" y="6337300"/>
          <p14:tracePt t="51998" x="4464050" y="6369050"/>
          <p14:tracePt t="52016" x="4448175" y="6384925"/>
          <p14:tracePt t="52042" x="4448175" y="6400800"/>
          <p14:tracePt t="52050" x="4448175" y="6416675"/>
          <p14:tracePt t="52065" x="4432300" y="6448425"/>
          <p14:tracePt t="52083" x="4432300" y="6480175"/>
          <p14:tracePt t="52095" x="4416425" y="6480175"/>
          <p14:tracePt t="52141" x="4416425" y="6496050"/>
          <p14:tracePt t="52214" x="4416425" y="6511925"/>
          <p14:tracePt t="52300" x="4416425" y="6526213"/>
          <p14:tracePt t="52326" x="4416425" y="6542088"/>
          <p14:tracePt t="59090" x="4416425" y="6526213"/>
          <p14:tracePt t="59095" x="4416425" y="6511925"/>
          <p14:tracePt t="59100" x="4416425" y="6496050"/>
          <p14:tracePt t="59108" x="4416425" y="6480175"/>
          <p14:tracePt t="59114" x="4416425" y="6464300"/>
          <p14:tracePt t="59132" x="4432300" y="6416675"/>
          <p14:tracePt t="59150" x="4432300" y="6369050"/>
          <p14:tracePt t="59162" x="4432300" y="6321425"/>
          <p14:tracePt t="59180" x="4432300" y="6243638"/>
          <p14:tracePt t="59198" x="4448175" y="6148388"/>
          <p14:tracePt t="59216" x="4448175" y="6054725"/>
          <p14:tracePt t="59228" x="4448175" y="5991225"/>
          <p14:tracePt t="59246" x="4464050" y="5864225"/>
          <p14:tracePt t="59265" x="4479925" y="5738813"/>
          <p14:tracePt t="59282" x="4479925" y="5611813"/>
          <p14:tracePt t="59295" x="4479925" y="5486400"/>
          <p14:tracePt t="59313" x="4479925" y="5345113"/>
          <p14:tracePt t="59332" x="4479925" y="5218113"/>
          <p14:tracePt t="59350" x="4479925" y="5108575"/>
          <p14:tracePt t="59362" x="4479925" y="5029200"/>
          <p14:tracePt t="59380" x="4479925" y="4933950"/>
          <p14:tracePt t="59398" x="4479925" y="4808538"/>
          <p14:tracePt t="59416" x="4479925" y="4697413"/>
          <p14:tracePt t="59428" x="4464050" y="4603750"/>
          <p14:tracePt t="59446" x="4448175" y="4446588"/>
          <p14:tracePt t="59465" x="4432300" y="4271963"/>
          <p14:tracePt t="59484" x="4416425" y="4114800"/>
          <p14:tracePt t="59495" x="4400550" y="4003675"/>
          <p14:tracePt t="59513" x="4368800" y="3862388"/>
          <p14:tracePt t="59531" x="4337050" y="3689350"/>
          <p14:tracePt t="59549" x="4305300" y="3484563"/>
          <p14:tracePt t="59562" x="4289425" y="3373438"/>
          <p14:tracePt t="59580" x="4259263" y="3200400"/>
          <p14:tracePt t="59598" x="4243388" y="3027363"/>
          <p14:tracePt t="59599" x="4227513" y="2995613"/>
          <p14:tracePt t="59616" x="4211638" y="2854325"/>
          <p14:tracePt t="59629" x="4179888" y="2711450"/>
          <p14:tracePt t="59647" x="4148138" y="2586038"/>
          <p14:tracePt t="59665" x="4100513" y="2490788"/>
          <p14:tracePt t="59683" x="4068763" y="2411413"/>
          <p14:tracePt t="59695" x="4052888" y="2397125"/>
          <p14:tracePt t="59713" x="4037013" y="2397125"/>
          <p14:tracePt t="59757" x="4022725" y="2397125"/>
          <p14:tracePt t="59761" x="4022725" y="2427288"/>
          <p14:tracePt t="59765" x="4022725" y="2443163"/>
          <p14:tracePt t="59780" x="3975100" y="2617788"/>
          <p14:tracePt t="59798" x="3975100" y="2932113"/>
          <p14:tracePt t="59816" x="3990975" y="3216275"/>
          <p14:tracePt t="59817" x="3990975" y="3232150"/>
          <p14:tracePt t="59829" x="4006850" y="3389313"/>
          <p14:tracePt t="59846" x="4037013" y="3578225"/>
          <p14:tracePt t="59865" x="4068763" y="3768725"/>
          <p14:tracePt t="59883" x="4084638" y="3941763"/>
          <p14:tracePt t="59895" x="4084638" y="4051300"/>
          <p14:tracePt t="59896" x="4084638" y="4083050"/>
          <p14:tracePt t="59913" x="4084638" y="4319588"/>
          <p14:tracePt t="59932" x="4052888" y="4572000"/>
          <p14:tracePt t="59950" x="4037013" y="4808538"/>
          <p14:tracePt t="59962" x="4006850" y="4965700"/>
          <p14:tracePt t="59980" x="3975100" y="5186363"/>
          <p14:tracePt t="59998" x="3959225" y="5407025"/>
          <p14:tracePt t="60016" x="3927475" y="5581650"/>
          <p14:tracePt t="60028" x="3911600" y="5691188"/>
          <p14:tracePt t="60046" x="3879850" y="5848350"/>
          <p14:tracePt t="60065" x="3863975" y="5991225"/>
          <p14:tracePt t="60083" x="3848100" y="6100763"/>
          <p14:tracePt t="60095" x="3848100" y="6148388"/>
          <p14:tracePt t="60113" x="3848100" y="6180138"/>
          <p14:tracePt t="60131" x="3848100" y="6196013"/>
          <p14:tracePt t="60149" x="3848100" y="6211888"/>
          <p14:tracePt t="60200" x="3848100" y="6196013"/>
          <p14:tracePt t="60204" x="3848100" y="6180138"/>
          <p14:tracePt t="60206" x="3848100" y="6164263"/>
          <p14:tracePt t="60216" x="3863975" y="6100763"/>
          <p14:tracePt t="60229" x="3911600" y="5911850"/>
          <p14:tracePt t="60247" x="3959225" y="5565775"/>
          <p14:tracePt t="60265" x="4006850" y="5170488"/>
          <p14:tracePt t="60283" x="4037013" y="4745038"/>
          <p14:tracePt t="60295" x="4052888" y="4524375"/>
          <p14:tracePt t="60313" x="4052888" y="4194175"/>
          <p14:tracePt t="60331" x="4052888" y="3910013"/>
          <p14:tracePt t="60349" x="4052888" y="3657600"/>
          <p14:tracePt t="60362" x="4037013" y="3516313"/>
          <p14:tracePt t="60380" x="3990975" y="3295650"/>
          <p14:tracePt t="60398" x="3975100" y="3136900"/>
          <p14:tracePt t="60416" x="3975100" y="3027363"/>
          <p14:tracePt t="60428" x="3959225" y="2963863"/>
          <p14:tracePt t="60446" x="3943350" y="2884488"/>
          <p14:tracePt t="60465" x="3943350" y="2854325"/>
          <p14:tracePt t="60581" x="3943350" y="2868613"/>
          <p14:tracePt t="60584" x="3943350" y="2884488"/>
          <p14:tracePt t="60588" x="3927475" y="2916238"/>
          <p14:tracePt t="60598" x="3927475" y="2995613"/>
          <p14:tracePt t="60616" x="3895725" y="3216275"/>
          <p14:tracePt t="60628" x="3879850" y="3389313"/>
          <p14:tracePt t="60646" x="3879850" y="3657600"/>
          <p14:tracePt t="60665" x="3879850" y="3910013"/>
          <p14:tracePt t="60682" x="3879850" y="4162425"/>
          <p14:tracePt t="60695" x="3863975" y="4319588"/>
          <p14:tracePt t="60713" x="3848100" y="4603750"/>
          <p14:tracePt t="60732" x="3832225" y="4903788"/>
          <p14:tracePt t="60750" x="3800475" y="5170488"/>
          <p14:tracePt t="60762" x="3784600" y="5345113"/>
          <p14:tracePt t="60780" x="3770313" y="5611813"/>
          <p14:tracePt t="60798" x="3738563" y="5864225"/>
          <p14:tracePt t="60816" x="3722688" y="6069013"/>
          <p14:tracePt t="60828" x="3706813" y="6196013"/>
          <p14:tracePt t="60846" x="3690938" y="6337300"/>
          <p14:tracePt t="60864" x="3675063" y="6432550"/>
          <p14:tracePt t="60883" x="3675063" y="6480175"/>
          <p14:tracePt t="60895" x="3675063" y="6511925"/>
          <p14:tracePt t="60913" x="3675063" y="6526213"/>
          <p14:tracePt t="60931" x="3675063" y="6542088"/>
          <p14:tracePt t="61085" x="3659188" y="6557963"/>
          <p14:tracePt t="61093" x="3659188" y="6573838"/>
          <p14:tracePt t="61097" x="3643313" y="6589713"/>
          <p14:tracePt t="61101" x="3627438" y="6589713"/>
          <p14:tracePt t="61113" x="3595688" y="6653213"/>
          <p14:tracePt t="61131" x="3517900" y="6778625"/>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1712F9CD-AEFC-D4F8-2C3E-DF6B2DC414BE}"/>
              </a:ext>
            </a:extLst>
          </p:cNvPr>
          <p:cNvGraphicFramePr>
            <a:graphicFrameLocks noGrp="1"/>
          </p:cNvGraphicFramePr>
          <p:nvPr>
            <p:extLst>
              <p:ext uri="{D42A27DB-BD31-4B8C-83A1-F6EECF244321}">
                <p14:modId xmlns:p14="http://schemas.microsoft.com/office/powerpoint/2010/main" val="2992805421"/>
              </p:ext>
            </p:extLst>
          </p:nvPr>
        </p:nvGraphicFramePr>
        <p:xfrm>
          <a:off x="305554" y="1659771"/>
          <a:ext cx="10862752" cy="5152130"/>
        </p:xfrm>
        <a:graphic>
          <a:graphicData uri="http://schemas.openxmlformats.org/drawingml/2006/table">
            <a:tbl>
              <a:tblPr firstRow="1" bandRow="1">
                <a:tableStyleId>{802198C4-3087-4945-87E3-76CBB3509B7E}</a:tableStyleId>
              </a:tblPr>
              <a:tblGrid>
                <a:gridCol w="5431376">
                  <a:extLst>
                    <a:ext uri="{9D8B030D-6E8A-4147-A177-3AD203B41FA5}">
                      <a16:colId xmlns:a16="http://schemas.microsoft.com/office/drawing/2014/main" val="2712932542"/>
                    </a:ext>
                  </a:extLst>
                </a:gridCol>
                <a:gridCol w="5431376">
                  <a:extLst>
                    <a:ext uri="{9D8B030D-6E8A-4147-A177-3AD203B41FA5}">
                      <a16:colId xmlns:a16="http://schemas.microsoft.com/office/drawing/2014/main" val="1673652561"/>
                    </a:ext>
                  </a:extLst>
                </a:gridCol>
              </a:tblGrid>
              <a:tr h="349325">
                <a:tc>
                  <a:txBody>
                    <a:bodyPr/>
                    <a:lstStyle/>
                    <a:p>
                      <a:pPr algn="ctr"/>
                      <a:r>
                        <a:rPr lang="en-US" sz="1600" b="1" dirty="0">
                          <a:solidFill>
                            <a:schemeClr val="bg1"/>
                          </a:solidFill>
                        </a:rPr>
                        <a:t>Standards (Priority Ordered)</a:t>
                      </a:r>
                    </a:p>
                  </a:txBody>
                  <a:tcPr anchor="ctr"/>
                </a:tc>
                <a:tc>
                  <a:txBody>
                    <a:bodyPr/>
                    <a:lstStyle/>
                    <a:p>
                      <a:pPr algn="ctr"/>
                      <a:r>
                        <a:rPr lang="en-US" sz="1600" b="1" dirty="0">
                          <a:solidFill>
                            <a:schemeClr val="bg1"/>
                          </a:solidFill>
                        </a:rPr>
                        <a:t>Vulnerabilities/Risks</a:t>
                      </a:r>
                    </a:p>
                  </a:txBody>
                  <a:tcPr anchor="ctr"/>
                </a:tc>
                <a:extLst>
                  <a:ext uri="{0D108BD9-81ED-4DB2-BD59-A6C34878D82A}">
                    <a16:rowId xmlns:a16="http://schemas.microsoft.com/office/drawing/2014/main" val="3582693411"/>
                  </a:ext>
                </a:extLst>
              </a:tr>
              <a:tr h="44953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1. Buffer Overflow</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Memory leak, data loss, undefined behavior</a:t>
                      </a:r>
                    </a:p>
                  </a:txBody>
                  <a:tcPr anchor="ctr"/>
                </a:tc>
                <a:extLst>
                  <a:ext uri="{0D108BD9-81ED-4DB2-BD59-A6C34878D82A}">
                    <a16:rowId xmlns:a16="http://schemas.microsoft.com/office/drawing/2014/main" val="271014298"/>
                  </a:ext>
                </a:extLst>
              </a:tr>
              <a:tr h="629347">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2. SQL Injection</a:t>
                      </a:r>
                    </a:p>
                  </a:txBody>
                  <a:tcPr marL="63500" marR="63500" marT="63500" marB="63500" anchor="ctr"/>
                </a:tc>
                <a:tc>
                  <a:txBody>
                    <a:bodyPr/>
                    <a:lstStyle/>
                    <a:p>
                      <a:r>
                        <a:rPr lang="en-US" sz="1200" dirty="0">
                          <a:solidFill>
                            <a:schemeClr val="bg1"/>
                          </a:solidFill>
                        </a:rPr>
                        <a:t>Data breach, system breach</a:t>
                      </a:r>
                    </a:p>
                  </a:txBody>
                  <a:tcPr anchor="ctr"/>
                </a:tc>
                <a:extLst>
                  <a:ext uri="{0D108BD9-81ED-4DB2-BD59-A6C34878D82A}">
                    <a16:rowId xmlns:a16="http://schemas.microsoft.com/office/drawing/2014/main" val="388005088"/>
                  </a:ext>
                </a:extLst>
              </a:tr>
              <a:tr h="44953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3. Memory Protection</a:t>
                      </a:r>
                    </a:p>
                  </a:txBody>
                  <a:tcPr marL="63500" marR="63500" marT="63500" marB="63500" anchor="ctr"/>
                </a:tc>
                <a:tc>
                  <a:txBody>
                    <a:bodyPr/>
                    <a:lstStyle/>
                    <a:p>
                      <a:r>
                        <a:rPr lang="en-US" sz="1200" dirty="0">
                          <a:solidFill>
                            <a:schemeClr val="bg1"/>
                          </a:solidFill>
                        </a:rPr>
                        <a:t>Undefined behavior, memory leak </a:t>
                      </a:r>
                      <a:r>
                        <a:rPr lang="en-US" sz="1200" i="1" dirty="0">
                          <a:solidFill>
                            <a:schemeClr val="bg1"/>
                          </a:solidFill>
                        </a:rPr>
                        <a:t>(</a:t>
                      </a:r>
                      <a:r>
                        <a:rPr lang="en-US" sz="1200" i="1" dirty="0" err="1">
                          <a:solidFill>
                            <a:schemeClr val="bg1"/>
                          </a:solidFill>
                        </a:rPr>
                        <a:t>AdaBeat</a:t>
                      </a:r>
                      <a:r>
                        <a:rPr lang="en-US" sz="1200" i="1" dirty="0">
                          <a:solidFill>
                            <a:schemeClr val="bg1"/>
                          </a:solidFill>
                        </a:rPr>
                        <a:t>, n.d.)</a:t>
                      </a:r>
                    </a:p>
                  </a:txBody>
                  <a:tcPr anchor="ctr"/>
                </a:tc>
                <a:extLst>
                  <a:ext uri="{0D108BD9-81ED-4DB2-BD59-A6C34878D82A}">
                    <a16:rowId xmlns:a16="http://schemas.microsoft.com/office/drawing/2014/main" val="2877852350"/>
                  </a:ext>
                </a:extLst>
              </a:tr>
              <a:tr h="44953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4. String Correctness</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Injection, subsystem damage, data breach</a:t>
                      </a:r>
                    </a:p>
                  </a:txBody>
                  <a:tcPr anchor="ctr"/>
                </a:tc>
                <a:extLst>
                  <a:ext uri="{0D108BD9-81ED-4DB2-BD59-A6C34878D82A}">
                    <a16:rowId xmlns:a16="http://schemas.microsoft.com/office/drawing/2014/main" val="962862333"/>
                  </a:ext>
                </a:extLst>
              </a:tr>
              <a:tr h="537690">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5. Encapsulation</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Data loss</a:t>
                      </a:r>
                    </a:p>
                  </a:txBody>
                  <a:tcPr anchor="ctr"/>
                </a:tc>
                <a:extLst>
                  <a:ext uri="{0D108BD9-81ED-4DB2-BD59-A6C34878D82A}">
                    <a16:rowId xmlns:a16="http://schemas.microsoft.com/office/drawing/2014/main" val="1423871977"/>
                  </a:ext>
                </a:extLst>
              </a:tr>
              <a:tr h="550523">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6. Data Value</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Buffer underflow, buffer overflow</a:t>
                      </a:r>
                    </a:p>
                    <a:p>
                      <a:endParaRPr lang="en-US" sz="1200" dirty="0">
                        <a:solidFill>
                          <a:schemeClr val="bg1"/>
                        </a:solidFill>
                      </a:endParaRPr>
                    </a:p>
                  </a:txBody>
                  <a:tcPr anchor="ctr"/>
                </a:tc>
                <a:extLst>
                  <a:ext uri="{0D108BD9-81ED-4DB2-BD59-A6C34878D82A}">
                    <a16:rowId xmlns:a16="http://schemas.microsoft.com/office/drawing/2014/main" val="2617526919"/>
                  </a:ext>
                </a:extLst>
              </a:tr>
              <a:tr h="380375">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7. Exceptions</a:t>
                      </a:r>
                    </a:p>
                  </a:txBody>
                  <a:tcPr marL="63500" marR="63500" marT="63500" marB="63500" anchor="ctr"/>
                </a:tc>
                <a:tc>
                  <a:txBody>
                    <a:bodyPr/>
                    <a:lstStyle/>
                    <a:p>
                      <a:r>
                        <a:rPr lang="en-US" sz="1200" dirty="0">
                          <a:solidFill>
                            <a:schemeClr val="bg1"/>
                          </a:solidFill>
                        </a:rPr>
                        <a:t>Revealing error messages, system failure</a:t>
                      </a:r>
                    </a:p>
                  </a:txBody>
                  <a:tcPr anchor="ctr"/>
                </a:tc>
                <a:extLst>
                  <a:ext uri="{0D108BD9-81ED-4DB2-BD59-A6C34878D82A}">
                    <a16:rowId xmlns:a16="http://schemas.microsoft.com/office/drawing/2014/main" val="915653720"/>
                  </a:ext>
                </a:extLst>
              </a:tr>
              <a:tr h="44953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8. Pointers</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Undefined behavior </a:t>
                      </a:r>
                      <a:r>
                        <a:rPr lang="en-US" sz="1200" i="1" dirty="0">
                          <a:solidFill>
                            <a:schemeClr val="bg1"/>
                          </a:solidFill>
                        </a:rPr>
                        <a:t>(Geeks for Geeks, 2025b)</a:t>
                      </a:r>
                    </a:p>
                  </a:txBody>
                  <a:tcPr anchor="ctr"/>
                </a:tc>
                <a:extLst>
                  <a:ext uri="{0D108BD9-81ED-4DB2-BD59-A6C34878D82A}">
                    <a16:rowId xmlns:a16="http://schemas.microsoft.com/office/drawing/2014/main" val="1356869659"/>
                  </a:ext>
                </a:extLst>
              </a:tr>
              <a:tr h="44953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9. Data Type</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Buffer underflow, buffer overflow, data loss</a:t>
                      </a:r>
                    </a:p>
                  </a:txBody>
                  <a:tcPr anchor="ctr"/>
                </a:tc>
                <a:extLst>
                  <a:ext uri="{0D108BD9-81ED-4DB2-BD59-A6C34878D82A}">
                    <a16:rowId xmlns:a16="http://schemas.microsoft.com/office/drawing/2014/main" val="1868441310"/>
                  </a:ext>
                </a:extLst>
              </a:tr>
              <a:tr h="384064">
                <a:tc>
                  <a:txBody>
                    <a:bodyPr/>
                    <a:lstStyle/>
                    <a:p>
                      <a:pPr marL="0" marR="0" lvl="0" indent="0">
                        <a:buClr>
                          <a:schemeClr val="bg1"/>
                        </a:buClr>
                        <a:buFont typeface="+mj-lt"/>
                        <a:buNone/>
                      </a:pPr>
                      <a:r>
                        <a:rPr lang="en-US" sz="1200" dirty="0">
                          <a:solidFill>
                            <a:schemeClr val="bg1"/>
                          </a:solidFill>
                          <a:effectLst/>
                          <a:latin typeface="Calibri" panose="020F0502020204030204" pitchFamily="34" charset="0"/>
                          <a:ea typeface="Calibri" panose="020F0502020204030204" pitchFamily="34" charset="0"/>
                        </a:rPr>
                        <a:t>10. Assertions</a:t>
                      </a:r>
                    </a:p>
                  </a:txBody>
                  <a:tcPr marL="63500" marR="63500" marT="63500" marB="63500"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rPr>
                        <a:t>Errors late in the SDLC, hard-to-find bugs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solidFill>
                          <a:schemeClr val="bg1"/>
                        </a:solidFill>
                      </a:endParaRPr>
                    </a:p>
                  </a:txBody>
                  <a:tcPr anchor="ctr"/>
                </a:tc>
                <a:extLst>
                  <a:ext uri="{0D108BD9-81ED-4DB2-BD59-A6C34878D82A}">
                    <a16:rowId xmlns:a16="http://schemas.microsoft.com/office/drawing/2014/main" val="2517070333"/>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98988"/>
    </mc:Choice>
    <mc:Fallback xmlns="">
      <p:transition spd="slow" advTm="298988"/>
    </mc:Fallback>
  </mc:AlternateContent>
  <p:extLst>
    <p:ext uri="{3A86A75C-4F4B-4683-9AE1-C65F6400EC91}">
      <p14:laserTraceLst xmlns:p14="http://schemas.microsoft.com/office/powerpoint/2010/main">
        <p14:tracePtLst>
          <p14:tracePt t="19653" x="5851525" y="6810375"/>
          <p14:tracePt t="19658" x="5788025" y="6746875"/>
          <p14:tracePt t="19670" x="5646738" y="6589713"/>
          <p14:tracePt t="19682" x="5535613" y="6432550"/>
          <p14:tracePt t="19700" x="5410200" y="6180138"/>
          <p14:tracePt t="19719" x="5299075" y="5959475"/>
          <p14:tracePt t="19737" x="5189538" y="5786438"/>
          <p14:tracePt t="19749" x="5141913" y="5707063"/>
          <p14:tracePt t="19768" x="5078413" y="5597525"/>
          <p14:tracePt t="19785" x="5046663" y="5549900"/>
          <p14:tracePt t="19804" x="5030788" y="5534025"/>
          <p14:tracePt t="19862" x="5014913" y="5534025"/>
          <p14:tracePt t="19864" x="5014913" y="5549900"/>
          <p14:tracePt t="19870" x="4999038" y="5565775"/>
          <p14:tracePt t="19871" x="4999038" y="5581650"/>
          <p14:tracePt t="19882" x="4968875" y="5627688"/>
          <p14:tracePt t="19900" x="4905375" y="5722938"/>
          <p14:tracePt t="19919" x="4841875" y="5802313"/>
          <p14:tracePt t="19937" x="4794250" y="5864225"/>
          <p14:tracePt t="19949" x="4794250" y="5895975"/>
          <p14:tracePt t="19967" x="4778375" y="5943600"/>
          <p14:tracePt t="19985" x="4762500" y="6007100"/>
          <p14:tracePt t="20004" x="4732338" y="6069013"/>
          <p14:tracePt t="20016" x="4716463" y="6116638"/>
          <p14:tracePt t="20034" x="4716463" y="6132513"/>
          <p14:tracePt t="20052" x="4716463" y="6164263"/>
          <p14:tracePt t="20070" x="4684713" y="6227763"/>
          <p14:tracePt t="20082" x="4668838" y="6259513"/>
          <p14:tracePt t="20100" x="4652963" y="6289675"/>
          <p14:tracePt t="20213" x="4652963" y="6275388"/>
          <p14:tracePt t="20216" x="4652963" y="6259513"/>
          <p14:tracePt t="20221" x="4652963" y="6243638"/>
          <p14:tracePt t="20234" x="4668838" y="6180138"/>
          <p14:tracePt t="20252" x="4700588" y="6084888"/>
          <p14:tracePt t="20270" x="4716463" y="6069013"/>
          <p14:tracePt t="20337" x="4716463" y="6084888"/>
          <p14:tracePt t="20341" x="4716463" y="6100763"/>
          <p14:tracePt t="20343" x="4716463" y="6116638"/>
          <p14:tracePt t="20349" x="4716463" y="6148388"/>
          <p14:tracePt t="20367" x="4684713" y="6275388"/>
          <p14:tracePt t="20385" x="4668838" y="6353175"/>
          <p14:tracePt t="20403" x="4668838" y="6400800"/>
          <p14:tracePt t="20416" x="4668838" y="6416675"/>
          <p14:tracePt t="20434" x="4668838" y="6448425"/>
          <p14:tracePt t="20452" x="4668838" y="6511925"/>
          <p14:tracePt t="20470" x="4668838" y="6573838"/>
          <p14:tracePt t="20482" x="4668838" y="6605588"/>
          <p14:tracePt t="20560" x="4668838" y="6621463"/>
          <p14:tracePt t="20566" x="4684713" y="6637338"/>
          <p14:tracePt t="20567" x="4700588" y="6637338"/>
          <p14:tracePt t="20573" x="4748213" y="6669088"/>
          <p14:tracePt t="20585" x="4984750" y="6794500"/>
          <p14:tracePt t="21736" x="11703050" y="173038"/>
          <p14:tracePt t="22056" x="5599113" y="0"/>
          <p14:tracePt t="22071" x="5630863" y="31750"/>
          <p14:tracePt t="22091" x="5614988" y="31750"/>
          <p14:tracePt t="22109" x="5599113" y="31750"/>
          <p14:tracePt t="22119" x="5599113" y="63500"/>
          <p14:tracePt t="22137" x="5457825" y="157163"/>
          <p14:tracePt t="22149" x="5362575" y="268288"/>
          <p14:tracePt t="22167" x="5141913" y="457200"/>
          <p14:tracePt t="22185" x="4873625" y="661988"/>
          <p14:tracePt t="22203" x="4557713" y="882650"/>
          <p14:tracePt t="22215" x="4368800" y="1025525"/>
          <p14:tracePt t="22234" x="4006850" y="1198563"/>
          <p14:tracePt t="22235" x="3959225" y="1230313"/>
          <p14:tracePt t="22252" x="3533775" y="1419225"/>
          <p14:tracePt t="22270" x="3201988" y="1544638"/>
          <p14:tracePt t="22283" x="3044825" y="1624013"/>
          <p14:tracePt t="22300" x="2854325" y="1717675"/>
          <p14:tracePt t="22319" x="2713038" y="1797050"/>
          <p14:tracePt t="22337" x="2586038" y="1860550"/>
          <p14:tracePt t="22349" x="2524125" y="1924050"/>
          <p14:tracePt t="22368" x="2413000" y="2001838"/>
          <p14:tracePt t="22386" x="2303463" y="2065338"/>
          <p14:tracePt t="22404" x="2176463" y="2144713"/>
          <p14:tracePt t="22416" x="2112963" y="2174875"/>
          <p14:tracePt t="22434" x="2035175" y="2222500"/>
          <p14:tracePt t="22452" x="2003425" y="2222500"/>
          <p14:tracePt t="22470" x="2003425" y="2238375"/>
          <p14:tracePt t="22482" x="1987550" y="2254250"/>
          <p14:tracePt t="22501" x="1924050" y="2286000"/>
          <p14:tracePt t="22519" x="1860550" y="2333625"/>
          <p14:tracePt t="22537" x="1814513" y="2349500"/>
          <p14:tracePt t="22548" x="1814513" y="2365375"/>
          <p14:tracePt t="22793" x="1814513" y="2349500"/>
          <p14:tracePt t="22812" x="1814513" y="2333625"/>
          <p14:tracePt t="22825" x="1828800" y="2333625"/>
          <p14:tracePt t="22835" x="1828800" y="2317750"/>
          <p14:tracePt t="22841" x="1844675" y="2301875"/>
          <p14:tracePt t="22852" x="1844675" y="2286000"/>
          <p14:tracePt t="22870" x="1876425" y="2238375"/>
          <p14:tracePt t="22883" x="1876425" y="2222500"/>
          <p14:tracePt t="23208" x="1892300" y="2222500"/>
          <p14:tracePt t="43768" x="1908175" y="2222500"/>
          <p14:tracePt t="43834" x="1924050" y="2222500"/>
          <p14:tracePt t="43838" x="1939925" y="2222500"/>
          <p14:tracePt t="43843" x="1955800" y="2222500"/>
          <p14:tracePt t="43852" x="1987550" y="2254250"/>
          <p14:tracePt t="43870" x="2051050" y="2301875"/>
          <p14:tracePt t="43882" x="2097088" y="2349500"/>
          <p14:tracePt t="43901" x="2128838" y="2411413"/>
          <p14:tracePt t="43919" x="2160588" y="2490788"/>
          <p14:tracePt t="43937" x="2176463" y="2522538"/>
          <p14:tracePt t="43955" x="2176463" y="2538413"/>
          <p14:tracePt t="43968" x="2176463" y="2554288"/>
          <p14:tracePt t="43986" x="2176463" y="2586038"/>
          <p14:tracePt t="44004" x="2176463" y="2617788"/>
          <p14:tracePt t="44022" x="2176463" y="2647950"/>
          <p14:tracePt t="44034" x="2176463" y="2663825"/>
          <p14:tracePt t="44053" x="2176463" y="2679700"/>
          <p14:tracePt t="44070" x="2176463" y="2695575"/>
          <p14:tracePt t="44089" x="2192338" y="2743200"/>
          <p14:tracePt t="44101" x="2192338" y="2774950"/>
          <p14:tracePt t="44119" x="2192338" y="2806700"/>
          <p14:tracePt t="44137" x="2192338" y="2838450"/>
          <p14:tracePt t="44156" x="2192338" y="2868613"/>
          <p14:tracePt t="44177" x="2192338" y="2884488"/>
          <p14:tracePt t="66731" x="2192338" y="2900363"/>
          <p14:tracePt t="66733" x="2208213" y="2900363"/>
          <p14:tracePt t="66737" x="2224088" y="2916238"/>
          <p14:tracePt t="66755" x="2287588" y="2963863"/>
          <p14:tracePt t="66767" x="2303463" y="2979738"/>
          <p14:tracePt t="66785" x="2317750" y="3027363"/>
          <p14:tracePt t="66804" x="2349500" y="3043238"/>
          <p14:tracePt t="66822" x="2365375" y="3059113"/>
          <p14:tracePt t="66834" x="2365375" y="3074988"/>
          <p14:tracePt t="66852" x="2381250" y="3105150"/>
          <p14:tracePt t="66871" x="2413000" y="3152775"/>
          <p14:tracePt t="66889" x="2444750" y="3184525"/>
          <p14:tracePt t="66901" x="2444750" y="3200400"/>
          <p14:tracePt t="66919" x="2476500" y="3216275"/>
          <p14:tracePt t="66954" x="2476500" y="3232150"/>
          <p14:tracePt t="66982" x="2492375" y="3232150"/>
          <p14:tracePt t="66991" x="2492375" y="3248025"/>
          <p14:tracePt t="67026" x="2492375" y="3263900"/>
          <p14:tracePt t="67046" x="2508250" y="3263900"/>
          <p14:tracePt t="71115" x="2524125" y="3263900"/>
          <p14:tracePt t="71117" x="2540000" y="3263900"/>
          <p14:tracePt t="71123" x="2555875" y="3263900"/>
          <p14:tracePt t="71137" x="2649538" y="3263900"/>
          <p14:tracePt t="71155" x="2886075" y="3216275"/>
          <p14:tracePt t="71167" x="3186113" y="3152775"/>
          <p14:tracePt t="71186" x="4164013" y="2979738"/>
          <p14:tracePt t="71204" x="6119813" y="2695575"/>
          <p14:tracePt t="71222" x="9952038" y="2270125"/>
          <p14:tracePt t="73594" x="11703050" y="4240213"/>
          <p14:tracePt t="73597" x="11072813" y="4398963"/>
          <p14:tracePt t="73604" x="10140950" y="4587875"/>
          <p14:tracePt t="73622" x="8012113" y="4981575"/>
          <p14:tracePt t="73634" x="7034213" y="5092700"/>
          <p14:tracePt t="73652" x="6135688" y="5140325"/>
          <p14:tracePt t="73670" x="5694363" y="5140325"/>
          <p14:tracePt t="73689" x="5221288" y="5108575"/>
          <p14:tracePt t="73701" x="4873625" y="5060950"/>
          <p14:tracePt t="73719" x="4227513" y="4949825"/>
          <p14:tracePt t="73737" x="3722688" y="4776788"/>
          <p14:tracePt t="73755" x="3422650" y="4603750"/>
          <p14:tracePt t="73768" x="3249613" y="4446588"/>
          <p14:tracePt t="73786" x="2965450" y="4210050"/>
          <p14:tracePt t="73804" x="2586038" y="3973513"/>
          <p14:tracePt t="73822" x="2365375" y="3846513"/>
          <p14:tracePt t="73834" x="2303463" y="3798888"/>
          <p14:tracePt t="73852" x="2287588" y="3783013"/>
          <p14:tracePt t="73870" x="2287588" y="3768725"/>
          <p14:tracePt t="73903" x="2287588" y="3752850"/>
          <p14:tracePt t="73913" x="2287588" y="3736975"/>
          <p14:tracePt t="73921" x="2287588" y="3721100"/>
          <p14:tracePt t="73937" x="2287588" y="3673475"/>
          <p14:tracePt t="73955" x="2317750" y="3625850"/>
          <p14:tracePt t="73967" x="2317750" y="3594100"/>
          <p14:tracePt t="73986" x="2333625" y="3562350"/>
          <p14:tracePt t="74004" x="2349500" y="3532188"/>
          <p14:tracePt t="74022" x="2397125" y="3500438"/>
          <p14:tracePt t="74034" x="2397125" y="3484563"/>
          <p14:tracePt t="74052" x="2397125" y="3468688"/>
          <p14:tracePt t="74090" x="2413000" y="3468688"/>
          <p14:tracePt t="74100" x="2413000" y="3452813"/>
          <p14:tracePt t="74110" x="2428875" y="3452813"/>
          <p14:tracePt t="74119" x="2444750" y="3436938"/>
          <p14:tracePt t="74138" x="2476500" y="3405188"/>
          <p14:tracePt t="74155" x="2476500" y="3389313"/>
          <p14:tracePt t="74167" x="2492375" y="3373438"/>
          <p14:tracePt t="74186" x="2508250" y="3357563"/>
          <p14:tracePt t="74204" x="2524125" y="3357563"/>
          <p14:tracePt t="74222" x="2540000" y="3341688"/>
          <p14:tracePt t="74235" x="2586038" y="3341688"/>
          <p14:tracePt t="74252" x="2649538" y="3325813"/>
          <p14:tracePt t="74271" x="2697163" y="3311525"/>
          <p14:tracePt t="74289" x="2822575" y="3311525"/>
          <p14:tracePt t="74289" x="2838450" y="3311525"/>
          <p14:tracePt t="74300" x="2997200" y="3311525"/>
          <p14:tracePt t="74319" x="3406775" y="3311525"/>
          <p14:tracePt t="74337" x="3784600" y="3311525"/>
          <p14:tracePt t="74355" x="4132263" y="3311525"/>
          <p14:tracePt t="74368" x="4368800" y="3311525"/>
          <p14:tracePt t="74386" x="4652963" y="3311525"/>
          <p14:tracePt t="74404" x="4857750" y="3311525"/>
          <p14:tracePt t="74422" x="4953000" y="3311525"/>
          <p14:tracePt t="74434" x="4984750" y="3311525"/>
          <p14:tracePt t="74453" x="5030788" y="3311525"/>
          <p14:tracePt t="74471" x="5046663" y="3311525"/>
          <p14:tracePt t="74488" x="5062538" y="3311525"/>
          <p14:tracePt t="74517" x="5078413" y="3311525"/>
          <p14:tracePt t="74523" x="5094288" y="3311525"/>
          <p14:tracePt t="74537" x="5110163" y="3311525"/>
          <p14:tracePt t="74555" x="5157788" y="3311525"/>
          <p14:tracePt t="74567" x="5173663" y="3311525"/>
          <p14:tracePt t="74586" x="5251450" y="3311525"/>
          <p14:tracePt t="74604" x="5346700" y="3311525"/>
          <p14:tracePt t="74622" x="5426075" y="3311525"/>
          <p14:tracePt t="74634" x="5473700" y="3311525"/>
          <p14:tracePt t="74653" x="5503863" y="3311525"/>
          <p14:tracePt t="74671" x="5535613" y="3311525"/>
          <p14:tracePt t="74689" x="5551488" y="3311525"/>
          <p14:tracePt t="74701" x="5567363" y="3311525"/>
          <p14:tracePt t="74719" x="5599113" y="3311525"/>
          <p14:tracePt t="74737" x="5614988" y="3311525"/>
          <p14:tracePt t="74755" x="5630863" y="3295650"/>
          <p14:tracePt t="74767" x="5662613" y="3295650"/>
          <p14:tracePt t="74786" x="5678488" y="3295650"/>
          <p14:tracePt t="75042" x="5662613" y="3295650"/>
          <p14:tracePt t="75046" x="5646738" y="3295650"/>
          <p14:tracePt t="75053" x="5630863" y="3295650"/>
          <p14:tracePt t="75062" x="5614988" y="3295650"/>
          <p14:tracePt t="75070" x="5599113" y="3295650"/>
          <p14:tracePt t="75088" x="5551488" y="3295650"/>
          <p14:tracePt t="75101" x="5503863" y="3295650"/>
          <p14:tracePt t="75119" x="5441950" y="3295650"/>
          <p14:tracePt t="75138" x="5346700" y="3295650"/>
          <p14:tracePt t="75155" x="5283200" y="3295650"/>
          <p14:tracePt t="75168" x="5251450" y="3295650"/>
          <p14:tracePt t="75186" x="5205413" y="3295650"/>
          <p14:tracePt t="75204" x="5173663" y="3295650"/>
          <p14:tracePt t="75222" x="5157788" y="3295650"/>
          <p14:tracePt t="75234" x="5126038" y="3295650"/>
          <p14:tracePt t="75253" x="5094288" y="3295650"/>
          <p14:tracePt t="75271" x="5062538" y="3295650"/>
          <p14:tracePt t="75289" x="5030788" y="3295650"/>
          <p14:tracePt t="75301" x="5014913" y="3295650"/>
          <p14:tracePt t="75319" x="4999038" y="3295650"/>
          <p14:tracePt t="75337" x="4984750" y="3295650"/>
          <p14:tracePt t="75355" x="4953000" y="3295650"/>
          <p14:tracePt t="75371" x="4937125" y="3295650"/>
          <p14:tracePt t="75397" x="4921250" y="3295650"/>
          <p14:tracePt t="97182" x="4905375" y="3295650"/>
          <p14:tracePt t="97188" x="4889500" y="3295650"/>
          <p14:tracePt t="97192" x="4873625" y="3295650"/>
          <p14:tracePt t="97204" x="4810125" y="3295650"/>
          <p14:tracePt t="97222" x="4668838" y="3325813"/>
          <p14:tracePt t="97234" x="4573588" y="3341688"/>
          <p14:tracePt t="97252" x="4448175" y="3373438"/>
          <p14:tracePt t="97271" x="4305300" y="3405188"/>
          <p14:tracePt t="97289" x="4132263" y="3452813"/>
          <p14:tracePt t="97301" x="4037013" y="3468688"/>
          <p14:tracePt t="97319" x="3927475" y="3500438"/>
          <p14:tracePt t="97337" x="3832225" y="3516313"/>
          <p14:tracePt t="97355" x="3770313" y="3516313"/>
          <p14:tracePt t="97367" x="3722688" y="3546475"/>
          <p14:tracePt t="97386" x="3643313" y="3562350"/>
          <p14:tracePt t="97404" x="3579813" y="3578225"/>
          <p14:tracePt t="97422" x="3517900" y="3609975"/>
          <p14:tracePt t="97434" x="3438525" y="3641725"/>
          <p14:tracePt t="97453" x="3343275" y="3689350"/>
          <p14:tracePt t="97470" x="3295650" y="3705225"/>
          <p14:tracePt t="97489" x="3265488" y="3721100"/>
          <p14:tracePt t="97515" x="3249613" y="3721100"/>
          <p14:tracePt t="97539" x="3249613" y="3736975"/>
          <p14:tracePt t="97557" x="3233738" y="3736975"/>
          <p14:tracePt t="121272" x="3217863" y="3736975"/>
          <p14:tracePt t="121278" x="3201988" y="3736975"/>
          <p14:tracePt t="121282" x="3186113" y="3736975"/>
          <p14:tracePt t="121289" x="3154363" y="3736975"/>
          <p14:tracePt t="121301" x="3122613" y="3736975"/>
          <p14:tracePt t="121319" x="3059113" y="3736975"/>
          <p14:tracePt t="121337" x="3013075" y="3736975"/>
          <p14:tracePt t="121356" x="2901950" y="3752850"/>
          <p14:tracePt t="121368" x="2822575" y="3783013"/>
          <p14:tracePt t="121386" x="2633663" y="3830638"/>
          <p14:tracePt t="121404" x="2540000" y="3862388"/>
          <p14:tracePt t="121422" x="2492375" y="3878263"/>
          <p14:tracePt t="121440" x="2476500" y="3878263"/>
          <p14:tracePt t="121453" x="2460625" y="3894138"/>
          <p14:tracePt t="121471" x="2413000" y="3910013"/>
          <p14:tracePt t="121489" x="2317750" y="3941763"/>
          <p14:tracePt t="121507" x="2208213" y="4019550"/>
          <p14:tracePt t="121519" x="2112963" y="4051300"/>
          <p14:tracePt t="121537" x="2003425" y="4114800"/>
          <p14:tracePt t="121556" x="1924050" y="4146550"/>
          <p14:tracePt t="121574" x="1860550" y="4194175"/>
          <p14:tracePt t="121586" x="1828800" y="4210050"/>
          <p14:tracePt t="121604" x="1782763" y="4225925"/>
          <p14:tracePt t="121622" x="1766888" y="4225925"/>
          <p14:tracePt t="121640" x="1751013" y="4240213"/>
          <p14:tracePt t="137251" x="1766888" y="4240213"/>
          <p14:tracePt t="137254" x="1782763" y="4240213"/>
          <p14:tracePt t="137259" x="1798638" y="4240213"/>
          <p14:tracePt t="137271" x="1892300" y="4240213"/>
          <p14:tracePt t="137289" x="2066925" y="4240213"/>
          <p14:tracePt t="137307" x="2208213" y="4271963"/>
          <p14:tracePt t="137320" x="2317750" y="4287838"/>
          <p14:tracePt t="137337" x="2524125" y="4335463"/>
          <p14:tracePt t="137356" x="2838450" y="4414838"/>
          <p14:tracePt t="137374" x="3122613" y="4446588"/>
          <p14:tracePt t="137386" x="3295650" y="4460875"/>
          <p14:tracePt t="137404" x="3548063" y="4460875"/>
          <p14:tracePt t="137423" x="3800475" y="4430713"/>
          <p14:tracePt t="137441" x="3959225" y="4398963"/>
          <p14:tracePt t="137453" x="4100513" y="4367213"/>
          <p14:tracePt t="137471" x="4243388" y="4351338"/>
          <p14:tracePt t="137489" x="4368800" y="4319588"/>
          <p14:tracePt t="137507" x="4511675" y="4287838"/>
          <p14:tracePt t="137519" x="4637088" y="4271963"/>
          <p14:tracePt t="137538" x="4905375" y="4210050"/>
          <p14:tracePt t="137556" x="5110163" y="4178300"/>
          <p14:tracePt t="137574" x="5426075" y="4098925"/>
          <p14:tracePt t="137586" x="5662613" y="4067175"/>
          <p14:tracePt t="137604" x="5930900" y="4035425"/>
          <p14:tracePt t="137622" x="6167438" y="4003675"/>
          <p14:tracePt t="137641" x="6356350" y="4003675"/>
          <p14:tracePt t="137653" x="6465888" y="3989388"/>
          <p14:tracePt t="137671" x="6592888" y="3973513"/>
          <p14:tracePt t="137689" x="6750050" y="3973513"/>
          <p14:tracePt t="137707" x="6924675" y="3957638"/>
          <p14:tracePt t="137719" x="7018338" y="3941763"/>
          <p14:tracePt t="137738" x="7065963" y="3941763"/>
          <p14:tracePt t="137894" x="7065963" y="3957638"/>
          <p14:tracePt t="137900" x="7050088" y="3957638"/>
          <p14:tracePt t="137908" x="7050088" y="3973513"/>
          <p14:tracePt t="137913" x="7034213" y="3973513"/>
          <p14:tracePt t="137930" x="7034213" y="3989388"/>
          <p14:tracePt t="137938" x="7018338" y="3989388"/>
          <p14:tracePt t="137956" x="7002463" y="4019550"/>
          <p14:tracePt t="137974" x="6970713" y="4051300"/>
          <p14:tracePt t="137986" x="6954838" y="4067175"/>
          <p14:tracePt t="138004" x="6940550" y="4098925"/>
          <p14:tracePt t="138022" x="6908800" y="4114800"/>
          <p14:tracePt t="138041" x="6877050" y="4146550"/>
          <p14:tracePt t="138052" x="6861175" y="4162425"/>
          <p14:tracePt t="138071" x="6829425" y="4194175"/>
          <p14:tracePt t="138706" x="6813550" y="4194175"/>
          <p14:tracePt t="138710" x="6797675" y="4194175"/>
          <p14:tracePt t="138713" x="6781800" y="4210050"/>
          <p14:tracePt t="138726" x="6688138" y="4225925"/>
          <p14:tracePt t="138738" x="6561138" y="4256088"/>
          <p14:tracePt t="138756" x="6340475" y="4303713"/>
          <p14:tracePt t="138774" x="6056313" y="4351338"/>
          <p14:tracePt t="138786" x="5819775" y="4398963"/>
          <p14:tracePt t="138804" x="5473700" y="4460875"/>
          <p14:tracePt t="138822" x="5205413" y="4492625"/>
          <p14:tracePt t="138840" x="5046663" y="4508500"/>
          <p14:tracePt t="138853" x="4953000" y="4524375"/>
          <p14:tracePt t="138871" x="4841875" y="4540250"/>
          <p14:tracePt t="138889" x="4732338" y="4540250"/>
          <p14:tracePt t="138907" x="4605338" y="4540250"/>
          <p14:tracePt t="138919" x="4511675" y="4540250"/>
          <p14:tracePt t="138938" x="4352925" y="4556125"/>
          <p14:tracePt t="138956" x="4179888" y="4572000"/>
          <p14:tracePt t="138974" x="4022725" y="4572000"/>
          <p14:tracePt t="138986" x="3911600" y="4572000"/>
          <p14:tracePt t="139004" x="3738563" y="4572000"/>
          <p14:tracePt t="139023" x="3548063" y="4572000"/>
          <p14:tracePt t="139041" x="3311525" y="4540250"/>
          <p14:tracePt t="139053" x="3186113" y="4540250"/>
          <p14:tracePt t="139071" x="2997200" y="4508500"/>
          <p14:tracePt t="139089" x="2806700" y="4492625"/>
          <p14:tracePt t="139107" x="2586038" y="4476750"/>
          <p14:tracePt t="139119" x="2397125" y="4476750"/>
          <p14:tracePt t="139138" x="2097088" y="4476750"/>
          <p14:tracePt t="139156" x="1828800" y="4476750"/>
          <p14:tracePt t="139175" x="1655763" y="4476750"/>
          <p14:tracePt t="139186" x="1592263" y="4476750"/>
          <p14:tracePt t="139205" x="1530350" y="4476750"/>
          <p14:tracePt t="139229" x="1514475" y="4476750"/>
          <p14:tracePt t="139253" x="1498600" y="4476750"/>
          <p14:tracePt t="139259" x="1498600" y="4460875"/>
          <p14:tracePt t="139271" x="1482725" y="4446588"/>
          <p14:tracePt t="139289" x="1450975" y="4446588"/>
          <p14:tracePt t="139307" x="1435100" y="4430713"/>
          <p14:tracePt t="139319" x="1435100" y="4414838"/>
          <p14:tracePt t="139338" x="1419225" y="4414838"/>
          <p14:tracePt t="139356" x="1419225" y="4383088"/>
          <p14:tracePt t="139374" x="1419225" y="4367213"/>
          <p14:tracePt t="139460" x="1435100" y="4367213"/>
          <p14:tracePt t="139470" x="1435100" y="4351338"/>
          <p14:tracePt t="139476" x="1450975" y="4351338"/>
          <p14:tracePt t="139486" x="1466850" y="4351338"/>
          <p14:tracePt t="139494" x="1482725" y="4351338"/>
          <p14:tracePt t="139508" x="1498600" y="4351338"/>
          <p14:tracePt t="139519" x="1514475" y="4351338"/>
          <p14:tracePt t="139538" x="1530350" y="4351338"/>
          <p14:tracePt t="139556" x="1562100" y="4335463"/>
          <p14:tracePt t="139574" x="1608138" y="4319588"/>
          <p14:tracePt t="139586" x="1639888" y="4303713"/>
          <p14:tracePt t="139604" x="1703388" y="4303713"/>
          <p14:tracePt t="139622" x="1719263" y="4287838"/>
          <p14:tracePt t="139641" x="1735138" y="4287838"/>
          <p14:tracePt t="139652" x="1751013" y="4287838"/>
          <p14:tracePt t="141082" x="1751013" y="4303713"/>
          <p14:tracePt t="141085" x="1751013" y="4319588"/>
          <p14:tracePt t="141092" x="1751013" y="4335463"/>
          <p14:tracePt t="141107" x="1751013" y="4383088"/>
          <p14:tracePt t="141119" x="1751013" y="4414838"/>
          <p14:tracePt t="141138" x="1766888" y="4476750"/>
          <p14:tracePt t="141156" x="1766888" y="4540250"/>
          <p14:tracePt t="141174" x="1782763" y="4619625"/>
          <p14:tracePt t="141186" x="1782763" y="4697413"/>
          <p14:tracePt t="141204" x="1798638" y="4776788"/>
          <p14:tracePt t="141222" x="1814513" y="4840288"/>
          <p14:tracePt t="141240" x="1814513" y="4856163"/>
          <p14:tracePt t="175716" x="1828800" y="4856163"/>
          <p14:tracePt t="175720" x="1844675" y="4856163"/>
          <p14:tracePt t="175723" x="1876425" y="4856163"/>
          <p14:tracePt t="175738" x="2160588" y="4856163"/>
          <p14:tracePt t="175756" x="2744788" y="4856163"/>
          <p14:tracePt t="175774" x="3327400" y="4887913"/>
          <p14:tracePt t="175786" x="3579813" y="4918075"/>
          <p14:tracePt t="175805" x="3800475" y="4949825"/>
          <p14:tracePt t="175823" x="3927475" y="4949825"/>
          <p14:tracePt t="175841" x="4037013" y="4965700"/>
          <p14:tracePt t="175853" x="4132263" y="4965700"/>
          <p14:tracePt t="175871" x="4305300" y="4997450"/>
          <p14:tracePt t="175889" x="4464050" y="5029200"/>
          <p14:tracePt t="175907" x="4573588" y="5060950"/>
          <p14:tracePt t="175919" x="4637088" y="5060950"/>
          <p14:tracePt t="175938" x="4762500" y="5060950"/>
          <p14:tracePt t="175956" x="4889500" y="5060950"/>
          <p14:tracePt t="175974" x="4999038" y="5060950"/>
          <p14:tracePt t="175986" x="5078413" y="5060950"/>
          <p14:tracePt t="176005" x="5221288" y="5060950"/>
          <p14:tracePt t="176023" x="5362575" y="5060950"/>
          <p14:tracePt t="176041" x="5503863" y="5060950"/>
          <p14:tracePt t="176053" x="5583238" y="5060950"/>
          <p14:tracePt t="176071" x="5678488" y="5060950"/>
          <p14:tracePt t="176089" x="5819775" y="5045075"/>
          <p14:tracePt t="176107" x="5976938" y="5013325"/>
          <p14:tracePt t="176119" x="6040438" y="4997450"/>
          <p14:tracePt t="176138" x="6119813" y="4997450"/>
          <p14:tracePt t="176139" x="6119813" y="4981575"/>
          <p14:tracePt t="176157" x="6183313" y="4965700"/>
          <p14:tracePt t="176174" x="6245225" y="4949825"/>
          <p14:tracePt t="176186" x="6308725" y="4933950"/>
          <p14:tracePt t="176204" x="6403975" y="4918075"/>
          <p14:tracePt t="176223" x="6497638" y="4887913"/>
          <p14:tracePt t="176241" x="6592888" y="4872038"/>
          <p14:tracePt t="176253" x="6624638" y="4856163"/>
          <p14:tracePt t="176271" x="6656388" y="4840288"/>
          <p14:tracePt t="176289" x="6688138" y="4840288"/>
          <p14:tracePt t="176307" x="6704013" y="4824413"/>
          <p14:tracePt t="176529" x="6718300" y="4824413"/>
          <p14:tracePt t="176535" x="6750050" y="4824413"/>
          <p14:tracePt t="176539" x="6765925" y="4824413"/>
          <p14:tracePt t="176543" x="6797675" y="4824413"/>
          <p14:tracePt t="176544" x="6813550" y="4824413"/>
          <p14:tracePt t="176556" x="6908800" y="4824413"/>
          <p14:tracePt t="176574" x="7034213" y="4824413"/>
          <p14:tracePt t="176586" x="7129463" y="4840288"/>
          <p14:tracePt t="176605" x="7254875" y="4856163"/>
          <p14:tracePt t="176623" x="7334250" y="4856163"/>
          <p14:tracePt t="176641" x="7366000" y="4856163"/>
          <p14:tracePt t="176653" x="7381875" y="4856163"/>
          <p14:tracePt t="176731" x="7397750" y="4856163"/>
          <p14:tracePt t="176747" x="7413625" y="4856163"/>
          <p14:tracePt t="176963" x="7429500" y="4856163"/>
          <p14:tracePt t="176970" x="7443788" y="4856163"/>
          <p14:tracePt t="176972" x="7459663" y="4856163"/>
          <p14:tracePt t="176980" x="7523163" y="4856163"/>
          <p14:tracePt t="176992" x="7586663" y="4887913"/>
          <p14:tracePt t="177004" x="7634288" y="4887913"/>
          <p14:tracePt t="177023" x="7666038" y="4903788"/>
          <p14:tracePt t="177042" x="7680325" y="4903788"/>
          <p14:tracePt t="184842" x="7666038" y="4903788"/>
          <p14:tracePt t="184845" x="7650163" y="4903788"/>
          <p14:tracePt t="184847" x="7634288" y="4903788"/>
          <p14:tracePt t="184859" x="7429500" y="4903788"/>
          <p14:tracePt t="184871" x="7223125" y="4903788"/>
          <p14:tracePt t="184890" x="6813550" y="4903788"/>
          <p14:tracePt t="184908" x="6199188" y="4903788"/>
          <p14:tracePt t="184920" x="5678488" y="4903788"/>
          <p14:tracePt t="184938" x="4953000" y="4903788"/>
          <p14:tracePt t="184956" x="4432300" y="4903788"/>
          <p14:tracePt t="184974" x="4132263" y="4918075"/>
          <p14:tracePt t="184986" x="3990975" y="4949825"/>
          <p14:tracePt t="185004" x="3800475" y="4997450"/>
          <p14:tracePt t="185023" x="3611563" y="5076825"/>
          <p14:tracePt t="185041" x="3517900" y="5108575"/>
          <p14:tracePt t="185053" x="3486150" y="5140325"/>
          <p14:tracePt t="185072" x="3454400" y="5154613"/>
          <p14:tracePt t="185089" x="3406775" y="5186363"/>
          <p14:tracePt t="185107" x="3375025" y="5202238"/>
          <p14:tracePt t="185120" x="3343275" y="5218113"/>
          <p14:tracePt t="185146" x="3327400" y="5218113"/>
          <p14:tracePt t="186386" x="3359150" y="5218113"/>
          <p14:tracePt t="186388" x="3375025" y="5218113"/>
          <p14:tracePt t="186392" x="3422650" y="5218113"/>
          <p14:tracePt t="186404" x="3706813" y="5170488"/>
          <p14:tracePt t="186423" x="4748213" y="5045075"/>
          <p14:tracePt t="186441" x="6592888" y="4808538"/>
          <p14:tracePt t="186459" x="8705850" y="4587875"/>
          <p14:tracePt t="186471" x="10094913" y="4524375"/>
          <p14:tracePt t="188558" x="11939588" y="4335463"/>
          <p14:tracePt t="188562" x="11623675" y="4335463"/>
          <p14:tracePt t="188574" x="10741025" y="4367213"/>
          <p14:tracePt t="188586" x="9936163" y="4430713"/>
          <p14:tracePt t="188604" x="8801100" y="4540250"/>
          <p14:tracePt t="188623" x="7634288" y="4745038"/>
          <p14:tracePt t="188624" x="7475538" y="4760913"/>
          <p14:tracePt t="188641" x="6465888" y="4949825"/>
          <p14:tracePt t="188642" x="6340475" y="4965700"/>
          <p14:tracePt t="188652" x="5772150" y="5060950"/>
          <p14:tracePt t="188671" x="4889500" y="5170488"/>
          <p14:tracePt t="188690" x="4321175" y="5249863"/>
          <p14:tracePt t="188708" x="3754438" y="5313363"/>
          <p14:tracePt t="188720" x="3375025" y="5345113"/>
          <p14:tracePt t="188738" x="2949575" y="5360988"/>
          <p14:tracePt t="188756" x="2617788" y="5391150"/>
          <p14:tracePt t="188774" x="2317750" y="5422900"/>
          <p14:tracePt t="188786" x="2081213" y="5454650"/>
          <p14:tracePt t="188804" x="1782763" y="5518150"/>
          <p14:tracePt t="188823" x="1608138" y="5549900"/>
          <p14:tracePt t="188841" x="1577975" y="5549900"/>
          <p14:tracePt t="189119" x="1592263" y="5549900"/>
          <p14:tracePt t="189121" x="1608138" y="5549900"/>
          <p14:tracePt t="189126" x="1624013" y="5549900"/>
          <p14:tracePt t="189126" x="1624013" y="5534025"/>
          <p14:tracePt t="189138" x="1655763" y="5518150"/>
          <p14:tracePt t="189156" x="1703388" y="5486400"/>
          <p14:tracePt t="189175" x="1766888" y="5438775"/>
          <p14:tracePt t="189187" x="1814513" y="5391150"/>
          <p14:tracePt t="189205" x="1860550" y="5360988"/>
          <p14:tracePt t="189222" x="1892300" y="5329238"/>
          <p14:tracePt t="189606" x="1908175" y="5329238"/>
          <p14:tracePt t="189614" x="1924050" y="5329238"/>
          <p14:tracePt t="206381" x="1908175" y="5329238"/>
          <p14:tracePt t="206391" x="1892300" y="5329238"/>
          <p14:tracePt t="206394" x="1876425" y="5329238"/>
          <p14:tracePt t="206399" x="1860550" y="5329238"/>
          <p14:tracePt t="206411" x="1798638" y="5360988"/>
          <p14:tracePt t="206423" x="1719263" y="5375275"/>
          <p14:tracePt t="206441" x="1639888" y="5422900"/>
          <p14:tracePt t="206459" x="1577975" y="5470525"/>
          <p14:tracePt t="206471" x="1530350" y="5502275"/>
          <p14:tracePt t="206490" x="1435100" y="5549900"/>
          <p14:tracePt t="206508" x="1355725" y="5565775"/>
          <p14:tracePt t="206526" x="1309688" y="5581650"/>
          <p14:tracePt t="206538" x="1293813" y="5581650"/>
          <p14:tracePt t="206556" x="1293813" y="5597525"/>
          <p14:tracePt t="206576" x="1277938" y="5597525"/>
          <p14:tracePt t="206593" x="1246188" y="5597525"/>
          <p14:tracePt t="206605" x="1230313" y="5611813"/>
          <p14:tracePt t="206622" x="1214438" y="5611813"/>
          <p14:tracePt t="206641" x="1214438" y="5627688"/>
          <p14:tracePt t="206680" x="1230313" y="5643563"/>
          <p14:tracePt t="206688" x="1230313" y="5659438"/>
          <p14:tracePt t="206696" x="1246188" y="5659438"/>
          <p14:tracePt t="206707" x="1262063" y="5675313"/>
          <p14:tracePt t="206727" x="1293813" y="5675313"/>
          <p14:tracePt t="206738" x="1309688" y="5691188"/>
          <p14:tracePt t="206756" x="1341438" y="5691188"/>
          <p14:tracePt t="206774" x="1355725" y="5707063"/>
          <p14:tracePt t="222295" x="1371600" y="5707063"/>
          <p14:tracePt t="222298" x="1419225" y="5707063"/>
          <p14:tracePt t="222301" x="1435100" y="5707063"/>
          <p14:tracePt t="222308" x="1577975" y="5707063"/>
          <p14:tracePt t="222308" x="1624013" y="5707063"/>
          <p14:tracePt t="222326" x="2428875" y="5707063"/>
          <p14:tracePt t="222338" x="3359150" y="5643563"/>
          <p14:tracePt t="222356" x="5221288" y="5470525"/>
          <p14:tracePt t="222374" x="7366000" y="5313363"/>
          <p14:tracePt t="222393" x="9305925" y="5281613"/>
          <p14:tracePt t="222405" x="10614025" y="5281613"/>
          <p14:tracePt t="222423" x="11955463" y="5297488"/>
          <p14:tracePt t="223994" x="11798300" y="5864225"/>
          <p14:tracePt t="223999" x="10629900" y="6054725"/>
          <p14:tracePt t="224010" x="8974138" y="6384925"/>
          <p14:tracePt t="224023" x="7034213" y="6746875"/>
          <p14:tracePt t="224234" x="2508250" y="6826250"/>
          <p14:tracePt t="224237" x="2476500" y="6810375"/>
          <p14:tracePt t="224241" x="2460625" y="6794500"/>
          <p14:tracePt t="224259" x="2365375" y="6684963"/>
          <p14:tracePt t="224271" x="2333625" y="6621463"/>
          <p14:tracePt t="224289" x="2271713" y="6496050"/>
          <p14:tracePt t="224308" x="2224088" y="6384925"/>
          <p14:tracePt t="224326" x="2192338" y="6305550"/>
          <p14:tracePt t="224338" x="2192338" y="6259513"/>
          <p14:tracePt t="224356" x="2192338" y="6243638"/>
          <p14:tracePt t="269222" x="2176463" y="6243638"/>
          <p14:tracePt t="269229" x="2160588" y="6243638"/>
          <p14:tracePt t="269233" x="2144713" y="6243638"/>
          <p14:tracePt t="269369" x="2128838" y="6243638"/>
          <p14:tracePt t="269381" x="2128838" y="6259513"/>
          <p14:tracePt t="269385" x="2128838" y="6275388"/>
          <p14:tracePt t="269393" x="2112963" y="6275388"/>
          <p14:tracePt t="269405" x="2112963" y="6289675"/>
          <p14:tracePt t="269423" x="2112963" y="6305550"/>
          <p14:tracePt t="269441" x="2112963" y="6337300"/>
          <p14:tracePt t="269460" x="2112963" y="6400800"/>
          <p14:tracePt t="269478" x="2128838" y="6480175"/>
          <p14:tracePt t="269490" x="2128838" y="6511925"/>
          <p14:tracePt t="269508" x="2160588" y="6542088"/>
          <p14:tracePt t="269526" x="2160588" y="6557963"/>
          <p14:tracePt t="296475" x="2176463" y="6557963"/>
          <p14:tracePt t="296480" x="2192338" y="6557963"/>
          <p14:tracePt t="296484" x="2239963" y="6589713"/>
          <p14:tracePt t="296496" x="2476500" y="6653213"/>
          <p14:tracePt t="296508" x="2949575" y="6794500"/>
          <p14:tracePt t="297718" x="11577638" y="4335463"/>
          <p14:tracePt t="297721" x="11309350" y="4335463"/>
          <p14:tracePt t="297726" x="10363200" y="4335463"/>
          <p14:tracePt t="297744" x="7964488" y="4271963"/>
          <p14:tracePt t="297756" x="6829425" y="4225925"/>
          <p14:tracePt t="297775" x="5867400" y="4210050"/>
          <p14:tracePt t="297793" x="5646738" y="4210050"/>
          <p14:tracePt t="297894" x="5662613" y="4210050"/>
          <p14:tracePt t="297896" x="5662613" y="4225925"/>
          <p14:tracePt t="297902" x="5710238" y="4240213"/>
          <p14:tracePt t="297908" x="5772150" y="4271963"/>
          <p14:tracePt t="297909" x="5803900" y="4271963"/>
          <p14:tracePt t="297926" x="6040438" y="4335463"/>
          <p14:tracePt t="297945" x="6372225" y="4367213"/>
          <p14:tracePt t="297957" x="6656388" y="4383088"/>
          <p14:tracePt t="297975" x="7034213" y="4430713"/>
          <p14:tracePt t="297993" x="7334250" y="4572000"/>
          <p14:tracePt t="298012" x="7366000" y="4760913"/>
          <p14:tracePt t="298024" x="7302500" y="4918075"/>
          <p14:tracePt t="298042" x="7018338" y="5218113"/>
          <p14:tracePt t="298060" x="6419850" y="5691188"/>
          <p14:tracePt t="298078" x="5535613" y="6289675"/>
          <p14:tracePt t="298089" x="4937125" y="668496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322F873C-17C8-179E-EE22-B8DE0B0A99B5}"/>
              </a:ext>
            </a:extLst>
          </p:cNvPr>
          <p:cNvGraphicFramePr>
            <a:graphicFrameLocks noGrp="1"/>
          </p:cNvGraphicFramePr>
          <p:nvPr>
            <p:extLst>
              <p:ext uri="{D42A27DB-BD31-4B8C-83A1-F6EECF244321}">
                <p14:modId xmlns:p14="http://schemas.microsoft.com/office/powerpoint/2010/main" val="3438750330"/>
              </p:ext>
            </p:extLst>
          </p:nvPr>
        </p:nvGraphicFramePr>
        <p:xfrm>
          <a:off x="728300" y="2148552"/>
          <a:ext cx="9972896" cy="3596458"/>
        </p:xfrm>
        <a:graphic>
          <a:graphicData uri="http://schemas.openxmlformats.org/drawingml/2006/table">
            <a:tbl>
              <a:tblPr firstRow="1" bandRow="1">
                <a:tableStyleId>{802198C4-3087-4945-87E3-76CBB3509B7E}</a:tableStyleId>
              </a:tblPr>
              <a:tblGrid>
                <a:gridCol w="2838765">
                  <a:extLst>
                    <a:ext uri="{9D8B030D-6E8A-4147-A177-3AD203B41FA5}">
                      <a16:colId xmlns:a16="http://schemas.microsoft.com/office/drawing/2014/main" val="3874410260"/>
                    </a:ext>
                  </a:extLst>
                </a:gridCol>
                <a:gridCol w="7134131">
                  <a:extLst>
                    <a:ext uri="{9D8B030D-6E8A-4147-A177-3AD203B41FA5}">
                      <a16:colId xmlns:a16="http://schemas.microsoft.com/office/drawing/2014/main" val="3228489123"/>
                    </a:ext>
                  </a:extLst>
                </a:gridCol>
              </a:tblGrid>
              <a:tr h="576541">
                <a:tc>
                  <a:txBody>
                    <a:bodyPr/>
                    <a:lstStyle/>
                    <a:p>
                      <a:pPr algn="ctr"/>
                      <a:r>
                        <a:rPr lang="en-US" sz="1600" b="1" dirty="0">
                          <a:solidFill>
                            <a:schemeClr val="bg1"/>
                          </a:solidFill>
                        </a:rPr>
                        <a:t>Encryption Type</a:t>
                      </a:r>
                    </a:p>
                  </a:txBody>
                  <a:tcPr anchor="ctr"/>
                </a:tc>
                <a:tc>
                  <a:txBody>
                    <a:bodyPr/>
                    <a:lstStyle/>
                    <a:p>
                      <a:pPr algn="ctr"/>
                      <a:r>
                        <a:rPr lang="en-US" sz="1600" b="1" dirty="0">
                          <a:solidFill>
                            <a:schemeClr val="bg1"/>
                          </a:solidFill>
                        </a:rPr>
                        <a:t>Policy</a:t>
                      </a:r>
                    </a:p>
                  </a:txBody>
                  <a:tcPr anchor="ctr"/>
                </a:tc>
                <a:extLst>
                  <a:ext uri="{0D108BD9-81ED-4DB2-BD59-A6C34878D82A}">
                    <a16:rowId xmlns:a16="http://schemas.microsoft.com/office/drawing/2014/main" val="1850096202"/>
                  </a:ext>
                </a:extLst>
              </a:tr>
              <a:tr h="1006639">
                <a:tc>
                  <a:txBody>
                    <a:bodyPr/>
                    <a:lstStyle/>
                    <a:p>
                      <a:pPr algn="ctr"/>
                      <a:r>
                        <a:rPr lang="en-US" dirty="0">
                          <a:solidFill>
                            <a:schemeClr val="bg1"/>
                          </a:solidFill>
                        </a:rPr>
                        <a:t>At rest</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bg1"/>
                          </a:solidFill>
                          <a:effectLst/>
                          <a:latin typeface="Arial"/>
                          <a:ea typeface="Arial"/>
                          <a:cs typeface="Arial"/>
                          <a:sym typeface="Arial"/>
                        </a:rPr>
                        <a:t>The encryption algorithm AES-256 will be used to encrypt data at rest, such as database records not in use.</a:t>
                      </a:r>
                      <a:endParaRPr lang="en-US" dirty="0">
                        <a:solidFill>
                          <a:schemeClr val="bg1"/>
                        </a:solidFill>
                      </a:endParaRPr>
                    </a:p>
                  </a:txBody>
                  <a:tcPr anchor="ctr"/>
                </a:tc>
                <a:extLst>
                  <a:ext uri="{0D108BD9-81ED-4DB2-BD59-A6C34878D82A}">
                    <a16:rowId xmlns:a16="http://schemas.microsoft.com/office/drawing/2014/main" val="2235625572"/>
                  </a:ext>
                </a:extLst>
              </a:tr>
              <a:tr h="1006639">
                <a:tc>
                  <a:txBody>
                    <a:bodyPr/>
                    <a:lstStyle/>
                    <a:p>
                      <a:pPr algn="ctr"/>
                      <a:r>
                        <a:rPr lang="en-US" dirty="0">
                          <a:solidFill>
                            <a:schemeClr val="bg1"/>
                          </a:solidFill>
                        </a:rPr>
                        <a:t>In flight</a:t>
                      </a:r>
                    </a:p>
                  </a:txBody>
                  <a:tcPr anchor="ctr"/>
                </a:tc>
                <a:tc>
                  <a:txBody>
                    <a:bodyPr/>
                    <a:lstStyle/>
                    <a:p>
                      <a:r>
                        <a:rPr lang="en-US" sz="1400" b="0" i="0" u="none" strike="noStrike" cap="none" dirty="0">
                          <a:solidFill>
                            <a:schemeClr val="bg1"/>
                          </a:solidFill>
                          <a:effectLst/>
                          <a:latin typeface="Arial"/>
                          <a:ea typeface="Arial"/>
                          <a:cs typeface="Arial"/>
                          <a:sym typeface="Arial"/>
                        </a:rPr>
                        <a:t>Web and email communications will be protected by HTTPS, which effectively combines the utility of HTTP and the security of TLS to authorize users via certificates.</a:t>
                      </a:r>
                      <a:endParaRPr lang="en-US" dirty="0">
                        <a:solidFill>
                          <a:schemeClr val="bg1"/>
                        </a:solidFill>
                      </a:endParaRPr>
                    </a:p>
                  </a:txBody>
                  <a:tcPr anchor="ctr"/>
                </a:tc>
                <a:extLst>
                  <a:ext uri="{0D108BD9-81ED-4DB2-BD59-A6C34878D82A}">
                    <a16:rowId xmlns:a16="http://schemas.microsoft.com/office/drawing/2014/main" val="3289249195"/>
                  </a:ext>
                </a:extLst>
              </a:tr>
              <a:tr h="1006639">
                <a:tc>
                  <a:txBody>
                    <a:bodyPr/>
                    <a:lstStyle/>
                    <a:p>
                      <a:pPr algn="ctr"/>
                      <a:r>
                        <a:rPr lang="en-US" dirty="0">
                          <a:solidFill>
                            <a:schemeClr val="bg1"/>
                          </a:solidFill>
                        </a:rPr>
                        <a:t>In use</a:t>
                      </a:r>
                    </a:p>
                  </a:txBody>
                  <a:tcPr anchor="ctr"/>
                </a:tc>
                <a:tc>
                  <a:txBody>
                    <a:bodyPr/>
                    <a:lstStyle/>
                    <a:p>
                      <a:r>
                        <a:rPr lang="en-US" sz="1400" b="0" i="0" u="none" strike="noStrike" cap="none" dirty="0">
                          <a:solidFill>
                            <a:schemeClr val="bg1"/>
                          </a:solidFill>
                          <a:effectLst/>
                          <a:latin typeface="Arial"/>
                          <a:ea typeface="Arial"/>
                          <a:cs typeface="Arial"/>
                          <a:sym typeface="Arial"/>
                        </a:rPr>
                        <a:t>Homomorphic encryption will be used to obscure plain text as it’s in use by a user and the software.</a:t>
                      </a:r>
                      <a:endParaRPr lang="en-US" dirty="0">
                        <a:solidFill>
                          <a:schemeClr val="bg1"/>
                        </a:solidFill>
                      </a:endParaRPr>
                    </a:p>
                  </a:txBody>
                  <a:tcPr anchor="ctr"/>
                </a:tc>
                <a:extLst>
                  <a:ext uri="{0D108BD9-81ED-4DB2-BD59-A6C34878D82A}">
                    <a16:rowId xmlns:a16="http://schemas.microsoft.com/office/drawing/2014/main" val="1220369301"/>
                  </a:ext>
                </a:extLst>
              </a:tr>
            </a:tbl>
          </a:graphicData>
        </a:graphic>
      </p:graphicFrame>
      <p:sp>
        <p:nvSpPr>
          <p:cNvPr id="2" name="TextBox 1">
            <a:extLst>
              <a:ext uri="{FF2B5EF4-FFF2-40B4-BE49-F238E27FC236}">
                <a16:creationId xmlns:a16="http://schemas.microsoft.com/office/drawing/2014/main" id="{037D6E00-7A96-D3CC-269D-639DB2F8C817}"/>
              </a:ext>
            </a:extLst>
          </p:cNvPr>
          <p:cNvSpPr txBox="1"/>
          <p:nvPr/>
        </p:nvSpPr>
        <p:spPr>
          <a:xfrm>
            <a:off x="7496270" y="5861249"/>
            <a:ext cx="5579702" cy="307777"/>
          </a:xfrm>
          <a:prstGeom prst="rect">
            <a:avLst/>
          </a:prstGeom>
          <a:noFill/>
        </p:spPr>
        <p:txBody>
          <a:bodyPr wrap="square" rtlCol="0">
            <a:spAutoFit/>
          </a:bodyPr>
          <a:lstStyle/>
          <a:p>
            <a:r>
              <a:rPr lang="en-US" i="1" dirty="0">
                <a:solidFill>
                  <a:schemeClr val="bg1"/>
                </a:solidFill>
              </a:rPr>
              <a:t>Information provided by </a:t>
            </a:r>
            <a:r>
              <a:rPr lang="en-US" i="1" dirty="0" err="1">
                <a:solidFill>
                  <a:schemeClr val="bg1"/>
                </a:solidFill>
              </a:rPr>
              <a:t>Lupsan</a:t>
            </a:r>
            <a:r>
              <a:rPr lang="en-US" i="1" dirty="0">
                <a:solidFill>
                  <a:schemeClr val="bg1"/>
                </a:solidFill>
              </a:rPr>
              <a:t> (2022).</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33657"/>
    </mc:Choice>
    <mc:Fallback xmlns="">
      <p:transition spd="slow" advTm="133657"/>
    </mc:Fallback>
  </mc:AlternateContent>
  <p:extLst>
    <p:ext uri="{3A86A75C-4F4B-4683-9AE1-C65F6400EC91}">
      <p14:laserTraceLst xmlns:p14="http://schemas.microsoft.com/office/powerpoint/2010/main">
        <p14:tracePtLst>
          <p14:tracePt t="433" x="6103938" y="6684963"/>
          <p14:tracePt t="434" x="6435725" y="6605588"/>
          <p14:tracePt t="446" x="9163050" y="5880100"/>
          <p14:tracePt t="458" x="12128500" y="5170488"/>
          <p14:tracePt t="2324" x="12128500" y="3452813"/>
          <p14:tracePt t="2325" x="12096750" y="3452813"/>
          <p14:tracePt t="2343" x="11907838" y="3452813"/>
          <p14:tracePt t="2361" x="11844338" y="3452813"/>
          <p14:tracePt t="18080" x="11828463" y="3452813"/>
          <p14:tracePt t="18085" x="11828463" y="3436938"/>
          <p14:tracePt t="18087" x="11814175" y="3436938"/>
          <p14:tracePt t="18095" x="11798300" y="3405188"/>
          <p14:tracePt t="18113" x="11639550" y="3232150"/>
          <p14:tracePt t="18126" x="11434763" y="3011488"/>
          <p14:tracePt t="18143" x="10977563" y="2538413"/>
          <p14:tracePt t="18162" x="10236200" y="1954213"/>
          <p14:tracePt t="18180" x="9242425" y="1528763"/>
          <p14:tracePt t="18192" x="8516938" y="1355725"/>
          <p14:tracePt t="18210" x="7459663" y="1214438"/>
          <p14:tracePt t="18228" x="6513513" y="1150938"/>
          <p14:tracePt t="18246" x="5614988" y="1166813"/>
          <p14:tracePt t="18258" x="5014913" y="1260475"/>
          <p14:tracePt t="18277" x="4116388" y="1466850"/>
          <p14:tracePt t="18295" x="3074988" y="1876425"/>
          <p14:tracePt t="18314" x="2128838" y="2270125"/>
          <p14:tracePt t="18325" x="1671638" y="2474913"/>
          <p14:tracePt t="18343" x="993775" y="2743200"/>
          <p14:tracePt t="18361" x="600075" y="2916238"/>
          <p14:tracePt t="18379" x="425450" y="3043238"/>
          <p14:tracePt t="18392" x="377825" y="3074988"/>
          <p14:tracePt t="18411" x="363538" y="3089275"/>
          <p14:tracePt t="18477" x="363538" y="3105150"/>
          <p14:tracePt t="18480" x="377825" y="3105150"/>
          <p14:tracePt t="18486" x="393700" y="3121025"/>
          <p14:tracePt t="18495" x="441325" y="3136900"/>
          <p14:tracePt t="18513" x="584200" y="3200400"/>
          <p14:tracePt t="18526" x="709613" y="3232150"/>
          <p14:tracePt t="18543" x="836613" y="3279775"/>
          <p14:tracePt t="18561" x="930275" y="3311525"/>
          <p14:tracePt t="18580" x="1041400" y="3341688"/>
          <p14:tracePt t="18592" x="1103313" y="3341688"/>
          <p14:tracePt t="18610" x="1182688" y="3373438"/>
          <p14:tracePt t="18629" x="1214438" y="3373438"/>
          <p14:tracePt t="34505" x="1214438" y="3389313"/>
          <p14:tracePt t="34511" x="1230313" y="3389313"/>
          <p14:tracePt t="34514" x="1246188" y="3405188"/>
          <p14:tracePt t="34519" x="1277938" y="3405188"/>
          <p14:tracePt t="34531" x="1419225" y="3484563"/>
          <p14:tracePt t="34543" x="1639888" y="3578225"/>
          <p14:tracePt t="34562" x="2051050" y="3689350"/>
          <p14:tracePt t="34580" x="2444750" y="3783013"/>
          <p14:tracePt t="34592" x="2601913" y="3783013"/>
          <p14:tracePt t="34610" x="2792413" y="3798888"/>
          <p14:tracePt t="34629" x="3044825" y="3798888"/>
          <p14:tracePt t="34647" x="3375025" y="3798888"/>
          <p14:tracePt t="34659" x="3579813" y="3798888"/>
          <p14:tracePt t="34677" x="3832225" y="3798888"/>
          <p14:tracePt t="34695" x="4052888" y="3798888"/>
          <p14:tracePt t="34713" x="4289425" y="3752850"/>
          <p14:tracePt t="34726" x="4479925" y="3721100"/>
          <p14:tracePt t="34744" x="4668838" y="3673475"/>
          <p14:tracePt t="34745" x="4700588" y="3673475"/>
          <p14:tracePt t="34761" x="4857750" y="3641725"/>
          <p14:tracePt t="34780" x="5046663" y="3609975"/>
          <p14:tracePt t="34791" x="5126038" y="3594100"/>
          <p14:tracePt t="34810" x="5251450" y="3562350"/>
          <p14:tracePt t="34828" x="5362575" y="3546475"/>
          <p14:tracePt t="34847" x="5473700" y="3532188"/>
          <p14:tracePt t="34858" x="5583238" y="3516313"/>
          <p14:tracePt t="34877" x="5788025" y="3468688"/>
          <p14:tracePt t="34895" x="5962650" y="3421063"/>
          <p14:tracePt t="34913" x="6056313" y="3405188"/>
          <p14:tracePt t="34925" x="6088063" y="3405188"/>
          <p14:tracePt t="34944" x="6151563" y="3389313"/>
          <p14:tracePt t="34962" x="6183313" y="3373438"/>
          <p14:tracePt t="34980" x="6199188" y="3357563"/>
          <p14:tracePt t="51460" x="6215063" y="3357563"/>
          <p14:tracePt t="51464" x="6229350" y="3357563"/>
          <p14:tracePt t="51465" x="6245225" y="3357563"/>
          <p14:tracePt t="51477" x="6403975" y="3357563"/>
          <p14:tracePt t="51495" x="6688138" y="3389313"/>
          <p14:tracePt t="51514" x="7018338" y="3405188"/>
          <p14:tracePt t="51532" x="7413625" y="3436938"/>
          <p14:tracePt t="51544" x="7696200" y="3468688"/>
          <p14:tracePt t="51562" x="8107363" y="3500438"/>
          <p14:tracePt t="51580" x="8407400" y="3532188"/>
          <p14:tracePt t="51598" x="8689975" y="3562350"/>
          <p14:tracePt t="51610" x="8832850" y="3578225"/>
          <p14:tracePt t="51628" x="9037638" y="3594100"/>
          <p14:tracePt t="51646" x="9163050" y="3609975"/>
          <p14:tracePt t="51665" x="9274175" y="3625850"/>
          <p14:tracePt t="51677" x="9353550" y="3625850"/>
          <p14:tracePt t="51695" x="9463088" y="3657600"/>
          <p14:tracePt t="51713" x="9558338" y="3657600"/>
          <p14:tracePt t="51731" x="9621838" y="3673475"/>
          <p14:tracePt t="51743" x="9683750" y="3673475"/>
          <p14:tracePt t="51762" x="9794875" y="3689350"/>
          <p14:tracePt t="51780" x="9904413" y="3689350"/>
          <p14:tracePt t="51798" x="10015538" y="3705225"/>
          <p14:tracePt t="51810" x="10063163" y="3705225"/>
          <p14:tracePt t="51907" x="10047288" y="3705225"/>
          <p14:tracePt t="51911" x="10031413" y="3705225"/>
          <p14:tracePt t="51914" x="9999663" y="3705225"/>
          <p14:tracePt t="51931" x="9763125" y="3689350"/>
          <p14:tracePt t="51943" x="9463088" y="3641725"/>
          <p14:tracePt t="51962" x="8848725" y="3546475"/>
          <p14:tracePt t="51980" x="8201025" y="3484563"/>
          <p14:tracePt t="51999" x="7459663" y="3405188"/>
          <p14:tracePt t="52011" x="6924675" y="3373438"/>
          <p14:tracePt t="52029" x="6040438" y="3341688"/>
          <p14:tracePt t="52047" x="5205413" y="3295650"/>
          <p14:tracePt t="52065" x="4589463" y="3263900"/>
          <p14:tracePt t="52077" x="4259263" y="3263900"/>
          <p14:tracePt t="52095" x="3848100" y="3263900"/>
          <p14:tracePt t="52114" x="3454400" y="3295650"/>
          <p14:tracePt t="52132" x="3074988" y="3341688"/>
          <p14:tracePt t="52143" x="2822575" y="3373438"/>
          <p14:tracePt t="52162" x="2508250" y="3405188"/>
          <p14:tracePt t="52180" x="2303463" y="3436938"/>
          <p14:tracePt t="52198" x="2176463" y="3452813"/>
          <p14:tracePt t="52210" x="2112963" y="3484563"/>
          <p14:tracePt t="52229" x="1971675" y="3562350"/>
          <p14:tracePt t="52247" x="1814513" y="3657600"/>
          <p14:tracePt t="52265" x="1671638" y="3752850"/>
          <p14:tracePt t="52277" x="1608138" y="3798888"/>
          <p14:tracePt t="52295" x="1562100" y="3862388"/>
          <p14:tracePt t="52314" x="1498600" y="3910013"/>
          <p14:tracePt t="52332" x="1450975" y="3941763"/>
          <p14:tracePt t="52344" x="1435100" y="3957638"/>
          <p14:tracePt t="52362" x="1435100" y="3973513"/>
          <p14:tracePt t="52501" x="1419225" y="3973513"/>
          <p14:tracePt t="52505" x="1419225" y="3989388"/>
          <p14:tracePt t="52508" x="1419225" y="4003675"/>
          <p14:tracePt t="52517" x="1403350" y="4019550"/>
          <p14:tracePt t="52531" x="1387475" y="4067175"/>
          <p14:tracePt t="52543" x="1387475" y="4098925"/>
          <p14:tracePt t="52562" x="1371600" y="4162425"/>
          <p14:tracePt t="52580" x="1355725" y="4225925"/>
          <p14:tracePt t="52598" x="1341438" y="4271963"/>
          <p14:tracePt t="52610" x="1341438" y="4303713"/>
          <p14:tracePt t="52958" x="1325563" y="4303713"/>
          <p14:tracePt t="52964" x="1325563" y="4319588"/>
          <p14:tracePt t="52972" x="1325563" y="4335463"/>
          <p14:tracePt t="52980" x="1309688" y="4351338"/>
          <p14:tracePt t="52998" x="1293813" y="4351338"/>
          <p14:tracePt t="53010" x="1293813" y="4367213"/>
          <p14:tracePt t="53046" x="1277938" y="4367213"/>
          <p14:tracePt t="53052" x="1277938" y="4383088"/>
          <p14:tracePt t="53303" x="1293813" y="4383088"/>
          <p14:tracePt t="53305" x="1293813" y="4398963"/>
          <p14:tracePt t="53321" x="1309688" y="4398963"/>
          <p14:tracePt t="80383" x="1325563" y="4398963"/>
          <p14:tracePt t="80385" x="1341438" y="4398963"/>
          <p14:tracePt t="80388" x="1355725" y="4398963"/>
          <p14:tracePt t="80399" x="1419225" y="4414838"/>
          <p14:tracePt t="80411" x="1482725" y="4414838"/>
          <p14:tracePt t="80428" x="1577975" y="4430713"/>
          <p14:tracePt t="80447" x="1814513" y="4460875"/>
          <p14:tracePt t="80465" x="2160588" y="4508500"/>
          <p14:tracePt t="80477" x="2413000" y="4540250"/>
          <p14:tracePt t="80495" x="2728913" y="4587875"/>
          <p14:tracePt t="80513" x="2933700" y="4619625"/>
          <p14:tracePt t="80532" x="3106738" y="4651375"/>
          <p14:tracePt t="80544" x="3265488" y="4683125"/>
          <p14:tracePt t="80562" x="3454400" y="4713288"/>
          <p14:tracePt t="80580" x="3548063" y="4729163"/>
          <p14:tracePt t="80598" x="3579813" y="4729163"/>
          <p14:tracePt t="80610" x="3595688" y="4729163"/>
          <p14:tracePt t="80628" x="3675063" y="4729163"/>
          <p14:tracePt t="80647" x="3722688" y="4729163"/>
          <p14:tracePt t="80800" x="3738563" y="4729163"/>
          <p14:tracePt t="80817" x="3754438" y="4729163"/>
          <p14:tracePt t="80819" x="3754438" y="4713288"/>
          <p14:tracePt t="80832" x="3754438" y="4697413"/>
          <p14:tracePt t="80833" x="3770313" y="4697413"/>
          <p14:tracePt t="80847" x="3784600" y="4683125"/>
          <p14:tracePt t="80865" x="3800475" y="4667250"/>
          <p14:tracePt t="80877" x="3816350" y="4651375"/>
          <p14:tracePt t="80896" x="3848100" y="4619625"/>
          <p14:tracePt t="80914" x="3848100" y="4603750"/>
          <p14:tracePt t="81181" x="3863975" y="4603750"/>
          <p14:tracePt t="81195" x="3879850" y="4603750"/>
          <p14:tracePt t="81196" x="3879850" y="4587875"/>
          <p14:tracePt t="81206" x="3895725" y="4587875"/>
          <p14:tracePt t="81213" x="3895725" y="4572000"/>
          <p14:tracePt t="81229" x="3911600" y="4572000"/>
          <p14:tracePt t="81257" x="3911600" y="4556125"/>
          <p14:tracePt t="81283" x="3927475" y="4556125"/>
          <p14:tracePt t="81291" x="3927475" y="4540250"/>
          <p14:tracePt t="81296" x="3943350" y="4540250"/>
          <p14:tracePt t="81317" x="3943350" y="4524375"/>
          <p14:tracePt t="81332" x="3959225" y="4524375"/>
          <p14:tracePt t="92830" x="3943350" y="4524375"/>
          <p14:tracePt t="92831" x="3927475" y="4524375"/>
          <p14:tracePt t="92835" x="3911600" y="4524375"/>
          <p14:tracePt t="92847" x="3832225" y="4572000"/>
          <p14:tracePt t="92865" x="3643313" y="4683125"/>
          <p14:tracePt t="92877" x="3470275" y="4808538"/>
          <p14:tracePt t="92895" x="3217863" y="4965700"/>
          <p14:tracePt t="92914" x="2901950" y="5154613"/>
          <p14:tracePt t="92932" x="2617788" y="5329238"/>
          <p14:tracePt t="92944" x="2476500" y="5407025"/>
          <p14:tracePt t="92962" x="2317750" y="5470525"/>
          <p14:tracePt t="92980" x="2208213" y="5502275"/>
          <p14:tracePt t="92998" x="2097088" y="5534025"/>
          <p14:tracePt t="93011" x="2019300" y="5549900"/>
          <p14:tracePt t="93029" x="1924050" y="5549900"/>
          <p14:tracePt t="93047" x="1814513" y="5549900"/>
          <p14:tracePt t="93065" x="1671638" y="5549900"/>
          <p14:tracePt t="93077" x="1546225" y="5549900"/>
          <p14:tracePt t="93095" x="1325563" y="5502275"/>
          <p14:tracePt t="93113" x="1198563" y="5486400"/>
          <p14:tracePt t="93132" x="1166813" y="5486400"/>
          <p14:tracePt t="93161" x="1166813" y="5470525"/>
          <p14:tracePt t="93165" x="1150938" y="5470525"/>
          <p14:tracePt t="93181" x="1135063" y="5470525"/>
          <p14:tracePt t="93198" x="1135063" y="5454650"/>
          <p14:tracePt t="93212" x="1135063" y="5438775"/>
          <p14:tracePt t="93229" x="1135063" y="5422900"/>
          <p14:tracePt t="93247" x="1135063" y="5407025"/>
          <p14:tracePt t="113021" x="1150938" y="5407025"/>
          <p14:tracePt t="113023" x="1166813" y="5407025"/>
          <p14:tracePt t="113029" x="1230313" y="5407025"/>
          <p14:tracePt t="113035" x="1325563" y="5407025"/>
          <p14:tracePt t="113036" x="1341438" y="5407025"/>
          <p14:tracePt t="113047" x="1498600" y="5407025"/>
          <p14:tracePt t="113066" x="1955800" y="5422900"/>
          <p14:tracePt t="113077" x="2176463" y="5438775"/>
          <p14:tracePt t="113095" x="2586038" y="5454650"/>
          <p14:tracePt t="113114" x="2965450" y="5470525"/>
          <p14:tracePt t="113132" x="3249613" y="5470525"/>
          <p14:tracePt t="113144" x="3390900" y="5454650"/>
          <p14:tracePt t="113162" x="3595688" y="5407025"/>
          <p14:tracePt t="113180" x="3770313" y="5360988"/>
          <p14:tracePt t="113199" x="3879850" y="5313363"/>
          <p14:tracePt t="113217" x="3927475" y="5313363"/>
          <p14:tracePt t="113229" x="3959225" y="5297488"/>
          <p14:tracePt t="113247" x="4037013" y="5297488"/>
          <p14:tracePt t="113265" x="4179888" y="5297488"/>
          <p14:tracePt t="113277" x="4305300" y="5297488"/>
          <p14:tracePt t="113296" x="4479925" y="5297488"/>
          <p14:tracePt t="113314" x="4573588" y="5297488"/>
          <p14:tracePt t="113332" x="4652963" y="5297488"/>
          <p14:tracePt t="113344" x="4716463" y="5297488"/>
          <p14:tracePt t="113362" x="4794250" y="5313363"/>
          <p14:tracePt t="113380" x="4826000" y="5329238"/>
          <p14:tracePt t="113398" x="4841875" y="5329238"/>
          <p14:tracePt t="113424" x="4857750" y="5329238"/>
          <p14:tracePt t="113430" x="4873625" y="5329238"/>
          <p14:tracePt t="113447" x="4889500" y="5345113"/>
          <p14:tracePt t="113465" x="4921250" y="5360988"/>
          <p14:tracePt t="113477" x="4937125" y="5360988"/>
          <p14:tracePt t="113518" x="4953000" y="5360988"/>
          <p14:tracePt t="113526" x="4953000" y="5375275"/>
          <p14:tracePt t="113532" x="4968875" y="5375275"/>
          <p14:tracePt t="113550" x="4999038" y="5391150"/>
          <p14:tracePt t="113568" x="5014913" y="5391150"/>
          <p14:tracePt t="114277" x="5030788" y="5391150"/>
          <p14:tracePt t="114283" x="5046663" y="5391150"/>
          <p14:tracePt t="114290" x="5062538" y="5391150"/>
          <p14:tracePt t="114296" x="5078413" y="5391150"/>
          <p14:tracePt t="114314" x="5110163" y="5391150"/>
          <p14:tracePt t="114332" x="5126038" y="5391150"/>
          <p14:tracePt t="114350" x="5141913" y="5391150"/>
          <p14:tracePt t="131550" x="5157788" y="5391150"/>
          <p14:tracePt t="131557" x="5173663" y="5391150"/>
          <p14:tracePt t="131561" x="5189538" y="5391150"/>
          <p14:tracePt t="131568" x="5221288" y="5391150"/>
          <p14:tracePt t="131580" x="5251450" y="5391150"/>
          <p14:tracePt t="131599" x="5362575" y="5391150"/>
          <p14:tracePt t="131617" x="5599113" y="5407025"/>
          <p14:tracePt t="131629" x="5962650" y="5454650"/>
          <p14:tracePt t="131647" x="7002463" y="5518150"/>
          <p14:tracePt t="131665" x="8485188" y="5581650"/>
          <p14:tracePt t="131683" x="10645775" y="5597525"/>
          <p14:tracePt t="132786" x="11561763" y="6243638"/>
          <p14:tracePt t="132792" x="10283825" y="6526213"/>
          <p14:tracePt t="132793" x="9779000" y="6637338"/>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5" name="Table 4">
            <a:extLst>
              <a:ext uri="{FF2B5EF4-FFF2-40B4-BE49-F238E27FC236}">
                <a16:creationId xmlns:a16="http://schemas.microsoft.com/office/drawing/2014/main" id="{9DF31F01-B4B4-0CF8-395C-197D3EACBC2C}"/>
              </a:ext>
            </a:extLst>
          </p:cNvPr>
          <p:cNvGraphicFramePr>
            <a:graphicFrameLocks noGrp="1"/>
          </p:cNvGraphicFramePr>
          <p:nvPr>
            <p:extLst>
              <p:ext uri="{D42A27DB-BD31-4B8C-83A1-F6EECF244321}">
                <p14:modId xmlns:p14="http://schemas.microsoft.com/office/powerpoint/2010/main" val="2265912473"/>
              </p:ext>
            </p:extLst>
          </p:nvPr>
        </p:nvGraphicFramePr>
        <p:xfrm>
          <a:off x="685800" y="2193925"/>
          <a:ext cx="9972896" cy="3599037"/>
        </p:xfrm>
        <a:graphic>
          <a:graphicData uri="http://schemas.openxmlformats.org/drawingml/2006/table">
            <a:tbl>
              <a:tblPr firstRow="1" bandRow="1">
                <a:tableStyleId>{802198C4-3087-4945-87E3-76CBB3509B7E}</a:tableStyleId>
              </a:tblPr>
              <a:tblGrid>
                <a:gridCol w="2838765">
                  <a:extLst>
                    <a:ext uri="{9D8B030D-6E8A-4147-A177-3AD203B41FA5}">
                      <a16:colId xmlns:a16="http://schemas.microsoft.com/office/drawing/2014/main" val="3342084894"/>
                    </a:ext>
                  </a:extLst>
                </a:gridCol>
                <a:gridCol w="7134131">
                  <a:extLst>
                    <a:ext uri="{9D8B030D-6E8A-4147-A177-3AD203B41FA5}">
                      <a16:colId xmlns:a16="http://schemas.microsoft.com/office/drawing/2014/main" val="410276148"/>
                    </a:ext>
                  </a:extLst>
                </a:gridCol>
              </a:tblGrid>
              <a:tr h="576541">
                <a:tc>
                  <a:txBody>
                    <a:bodyPr/>
                    <a:lstStyle/>
                    <a:p>
                      <a:pPr algn="ctr"/>
                      <a:r>
                        <a:rPr lang="en-US" sz="1600" b="1" dirty="0">
                          <a:solidFill>
                            <a:schemeClr val="bg1"/>
                          </a:solidFill>
                        </a:rPr>
                        <a:t>Triple A </a:t>
                      </a:r>
                    </a:p>
                    <a:p>
                      <a:pPr algn="ctr"/>
                      <a:r>
                        <a:rPr lang="en-US" sz="1600" b="1" dirty="0">
                          <a:solidFill>
                            <a:schemeClr val="bg1"/>
                          </a:solidFill>
                        </a:rPr>
                        <a:t>Component</a:t>
                      </a:r>
                    </a:p>
                  </a:txBody>
                  <a:tcPr anchor="ctr"/>
                </a:tc>
                <a:tc>
                  <a:txBody>
                    <a:bodyPr/>
                    <a:lstStyle/>
                    <a:p>
                      <a:pPr algn="ctr"/>
                      <a:r>
                        <a:rPr lang="en-US" sz="1600" b="1" dirty="0">
                          <a:solidFill>
                            <a:schemeClr val="bg1"/>
                          </a:solidFill>
                        </a:rPr>
                        <a:t>Policy (Summarized)</a:t>
                      </a:r>
                    </a:p>
                  </a:txBody>
                  <a:tcPr anchor="ctr"/>
                </a:tc>
                <a:extLst>
                  <a:ext uri="{0D108BD9-81ED-4DB2-BD59-A6C34878D82A}">
                    <a16:rowId xmlns:a16="http://schemas.microsoft.com/office/drawing/2014/main" val="766974206"/>
                  </a:ext>
                </a:extLst>
              </a:tr>
              <a:tr h="1006639">
                <a:tc>
                  <a:txBody>
                    <a:bodyPr/>
                    <a:lstStyle/>
                    <a:p>
                      <a:pPr algn="ctr"/>
                      <a:r>
                        <a:rPr lang="en-US" dirty="0">
                          <a:solidFill>
                            <a:schemeClr val="bg1"/>
                          </a:solidFill>
                        </a:rPr>
                        <a:t>Authentication</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lang="en-US" sz="1400" b="0" i="0" u="none" strike="noStrike" cap="none" dirty="0">
                          <a:solidFill>
                            <a:schemeClr val="bg1"/>
                          </a:solidFill>
                          <a:effectLst/>
                          <a:latin typeface="Arial"/>
                          <a:ea typeface="Arial"/>
                          <a:cs typeface="Arial"/>
                          <a:sym typeface="Arial"/>
                        </a:rPr>
                        <a:t>Careful login information management by users and system</a:t>
                      </a:r>
                    </a:p>
                    <a:p>
                      <a:pPr marL="285750" marR="0" lvl="0" indent="-2857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lang="en-US" sz="1400" b="0" i="0" u="none" strike="noStrike" cap="none" dirty="0">
                          <a:solidFill>
                            <a:schemeClr val="bg1"/>
                          </a:solidFill>
                          <a:effectLst/>
                          <a:latin typeface="Arial"/>
                          <a:cs typeface="Arial"/>
                          <a:sym typeface="Arial"/>
                        </a:rPr>
                        <a:t>Strong passwords without easily identifiable details</a:t>
                      </a:r>
                    </a:p>
                    <a:p>
                      <a:pPr marL="285750" marR="0" lvl="0" indent="-285750" algn="l" defTabSz="914400" rtl="0" eaLnBrk="1" fontAlgn="auto" latinLnBrk="0" hangingPunct="1">
                        <a:lnSpc>
                          <a:spcPct val="100000"/>
                        </a:lnSpc>
                        <a:spcBef>
                          <a:spcPts val="0"/>
                        </a:spcBef>
                        <a:spcAft>
                          <a:spcPts val="0"/>
                        </a:spcAft>
                        <a:buClr>
                          <a:schemeClr val="bg1"/>
                        </a:buClr>
                        <a:buSzTx/>
                        <a:buFont typeface="Arial" panose="020B0604020202020204" pitchFamily="34" charset="0"/>
                        <a:buChar char="•"/>
                        <a:tabLst/>
                        <a:defRPr/>
                      </a:pPr>
                      <a:r>
                        <a:rPr lang="en-US" sz="1400" b="0" i="0" u="none" strike="noStrike" cap="none" dirty="0">
                          <a:solidFill>
                            <a:schemeClr val="bg1"/>
                          </a:solidFill>
                          <a:effectLst/>
                          <a:latin typeface="Arial"/>
                          <a:cs typeface="Arial"/>
                          <a:sym typeface="Arial"/>
                        </a:rPr>
                        <a:t>Multi-factor authentication (MFA) via phone, email, or app</a:t>
                      </a:r>
                    </a:p>
                  </a:txBody>
                  <a:tcPr anchor="ctr"/>
                </a:tc>
                <a:extLst>
                  <a:ext uri="{0D108BD9-81ED-4DB2-BD59-A6C34878D82A}">
                    <a16:rowId xmlns:a16="http://schemas.microsoft.com/office/drawing/2014/main" val="1490113928"/>
                  </a:ext>
                </a:extLst>
              </a:tr>
              <a:tr h="1006639">
                <a:tc>
                  <a:txBody>
                    <a:bodyPr/>
                    <a:lstStyle/>
                    <a:p>
                      <a:pPr algn="ctr"/>
                      <a:r>
                        <a:rPr lang="en-US" dirty="0">
                          <a:solidFill>
                            <a:schemeClr val="bg1"/>
                          </a:solidFill>
                        </a:rPr>
                        <a:t>Authorization</a:t>
                      </a:r>
                    </a:p>
                  </a:txBody>
                  <a:tcPr anchor="ctr"/>
                </a:tc>
                <a:tc>
                  <a:txBody>
                    <a:bodyPr/>
                    <a:lstStyle/>
                    <a:p>
                      <a:pPr marL="285750" indent="-285750">
                        <a:buClr>
                          <a:schemeClr val="bg1"/>
                        </a:buClr>
                        <a:buFont typeface="Arial" panose="020B0604020202020204" pitchFamily="34" charset="0"/>
                        <a:buChar char="•"/>
                      </a:pPr>
                      <a:r>
                        <a:rPr lang="en-US" sz="1400" b="0" i="0" u="none" strike="noStrike" cap="none" dirty="0">
                          <a:solidFill>
                            <a:schemeClr val="bg1"/>
                          </a:solidFill>
                          <a:effectLst/>
                          <a:latin typeface="Arial"/>
                          <a:ea typeface="Arial"/>
                          <a:cs typeface="Arial"/>
                          <a:sym typeface="Arial"/>
                        </a:rPr>
                        <a:t>Role-based access control with principle of least privilege</a:t>
                      </a:r>
                    </a:p>
                    <a:p>
                      <a:pPr marL="285750" indent="-285750">
                        <a:buClr>
                          <a:schemeClr val="bg1"/>
                        </a:buClr>
                        <a:buFont typeface="Arial" panose="020B0604020202020204" pitchFamily="34" charset="0"/>
                        <a:buChar char="•"/>
                      </a:pPr>
                      <a:r>
                        <a:rPr lang="en-US" sz="1400" b="0" i="0" u="none" strike="noStrike" cap="none" dirty="0">
                          <a:solidFill>
                            <a:schemeClr val="bg1"/>
                          </a:solidFill>
                          <a:effectLst/>
                          <a:latin typeface="Arial"/>
                          <a:cs typeface="Arial"/>
                          <a:sym typeface="Arial"/>
                        </a:rPr>
                        <a:t>Logical role designation upon user creation</a:t>
                      </a:r>
                    </a:p>
                  </a:txBody>
                  <a:tcPr anchor="ctr"/>
                </a:tc>
                <a:extLst>
                  <a:ext uri="{0D108BD9-81ED-4DB2-BD59-A6C34878D82A}">
                    <a16:rowId xmlns:a16="http://schemas.microsoft.com/office/drawing/2014/main" val="502513112"/>
                  </a:ext>
                </a:extLst>
              </a:tr>
              <a:tr h="1006639">
                <a:tc>
                  <a:txBody>
                    <a:bodyPr/>
                    <a:lstStyle/>
                    <a:p>
                      <a:pPr algn="ctr"/>
                      <a:r>
                        <a:rPr lang="en-US" dirty="0">
                          <a:solidFill>
                            <a:schemeClr val="bg1"/>
                          </a:solidFill>
                        </a:rPr>
                        <a:t>Accounting</a:t>
                      </a:r>
                    </a:p>
                  </a:txBody>
                  <a:tcPr anchor="ctr"/>
                </a:tc>
                <a:tc>
                  <a:txBody>
                    <a:bodyPr/>
                    <a:lstStyle/>
                    <a:p>
                      <a:pPr marL="285750" indent="-285750">
                        <a:buClr>
                          <a:schemeClr val="bg1"/>
                        </a:buClr>
                        <a:buFont typeface="Arial" panose="020B0604020202020204" pitchFamily="34" charset="0"/>
                        <a:buChar char="•"/>
                      </a:pPr>
                      <a:r>
                        <a:rPr lang="en-US" sz="1400" b="0" i="0" u="none" strike="noStrike" cap="none" dirty="0">
                          <a:solidFill>
                            <a:schemeClr val="bg1"/>
                          </a:solidFill>
                          <a:effectLst/>
                          <a:latin typeface="Arial"/>
                          <a:ea typeface="Arial"/>
                          <a:cs typeface="Arial"/>
                          <a:sym typeface="Arial"/>
                        </a:rPr>
                        <a:t>Queries or changes to database will be linked to specific users</a:t>
                      </a:r>
                    </a:p>
                    <a:p>
                      <a:pPr marL="285750" indent="-285750">
                        <a:buClr>
                          <a:schemeClr val="bg1"/>
                        </a:buClr>
                        <a:buFont typeface="Arial" panose="020B0604020202020204" pitchFamily="34" charset="0"/>
                        <a:buChar char="•"/>
                      </a:pPr>
                      <a:r>
                        <a:rPr lang="en-US" dirty="0">
                          <a:solidFill>
                            <a:schemeClr val="bg1"/>
                          </a:solidFill>
                        </a:rPr>
                        <a:t>File access will be linked to specific users</a:t>
                      </a:r>
                    </a:p>
                  </a:txBody>
                  <a:tcPr anchor="ctr"/>
                </a:tc>
                <a:extLst>
                  <a:ext uri="{0D108BD9-81ED-4DB2-BD59-A6C34878D82A}">
                    <a16:rowId xmlns:a16="http://schemas.microsoft.com/office/drawing/2014/main" val="2840657220"/>
                  </a:ext>
                </a:extLst>
              </a:tr>
            </a:tbl>
          </a:graphicData>
        </a:graphic>
      </p:graphicFrame>
      <p:sp>
        <p:nvSpPr>
          <p:cNvPr id="2" name="TextBox 1">
            <a:extLst>
              <a:ext uri="{FF2B5EF4-FFF2-40B4-BE49-F238E27FC236}">
                <a16:creationId xmlns:a16="http://schemas.microsoft.com/office/drawing/2014/main" id="{EC0A4ABF-E82C-6AB6-27D7-600F46D35A84}"/>
              </a:ext>
            </a:extLst>
          </p:cNvPr>
          <p:cNvSpPr txBox="1"/>
          <p:nvPr/>
        </p:nvSpPr>
        <p:spPr>
          <a:xfrm>
            <a:off x="7496270" y="5861249"/>
            <a:ext cx="5579702" cy="307777"/>
          </a:xfrm>
          <a:prstGeom prst="rect">
            <a:avLst/>
          </a:prstGeom>
          <a:noFill/>
        </p:spPr>
        <p:txBody>
          <a:bodyPr wrap="square" rtlCol="0">
            <a:spAutoFit/>
          </a:bodyPr>
          <a:lstStyle/>
          <a:p>
            <a:r>
              <a:rPr lang="en-US" i="1" dirty="0">
                <a:solidFill>
                  <a:schemeClr val="bg1"/>
                </a:solidFill>
              </a:rPr>
              <a:t>Information provided by Fortinet (2025).</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9070"/>
    </mc:Choice>
    <mc:Fallback xmlns="">
      <p:transition spd="slow" advTm="149070"/>
    </mc:Fallback>
  </mc:AlternateContent>
  <p:extLst>
    <p:ext uri="{3A86A75C-4F4B-4683-9AE1-C65F6400EC91}">
      <p14:laserTraceLst xmlns:p14="http://schemas.microsoft.com/office/powerpoint/2010/main">
        <p14:tracePtLst>
          <p14:tracePt t="10412" x="12018963" y="5218113"/>
          <p14:tracePt t="10414" x="11923713" y="5218113"/>
          <p14:tracePt t="10421" x="11639550" y="5218113"/>
          <p14:tracePt t="10439" x="10709275" y="5202238"/>
          <p14:tracePt t="10450" x="10172700" y="5170488"/>
          <p14:tracePt t="10469" x="9369425" y="5092700"/>
          <p14:tracePt t="10487" x="8612188" y="5013325"/>
          <p14:tracePt t="10505" x="7918450" y="4965700"/>
          <p14:tracePt t="10517" x="7507288" y="4918075"/>
          <p14:tracePt t="10536" x="6940550" y="4856163"/>
          <p14:tracePt t="10553" x="6372225" y="4792663"/>
          <p14:tracePt t="10572" x="5630863" y="4729163"/>
          <p14:tracePt t="10584" x="5157788" y="4713288"/>
          <p14:tracePt t="10602" x="4432300" y="4683125"/>
          <p14:tracePt t="10621" x="3832225" y="4667250"/>
          <p14:tracePt t="10639" x="3359150" y="4619625"/>
          <p14:tracePt t="10650" x="3090863" y="4587875"/>
          <p14:tracePt t="10669" x="2728913" y="4524375"/>
          <p14:tracePt t="10687" x="2428875" y="4430713"/>
          <p14:tracePt t="10706" x="2128838" y="4256088"/>
          <p14:tracePt t="10717" x="1987550" y="4146550"/>
          <p14:tracePt t="10735" x="1719263" y="3910013"/>
          <p14:tracePt t="10753" x="1450975" y="3673475"/>
          <p14:tracePt t="10772" x="1230313" y="3452813"/>
          <p14:tracePt t="10784" x="1135063" y="3341688"/>
          <p14:tracePt t="10802" x="1041400" y="3248025"/>
          <p14:tracePt t="10820" x="962025" y="3184525"/>
          <p14:tracePt t="10838" x="914400" y="3136900"/>
          <p14:tracePt t="10956" x="930275" y="3136900"/>
          <p14:tracePt t="10958" x="946150" y="3136900"/>
          <p14:tracePt t="10963" x="946150" y="3152775"/>
          <p14:tracePt t="10972" x="962025" y="3168650"/>
          <p14:tracePt t="10984" x="962025" y="3200400"/>
          <p14:tracePt t="11002" x="977900" y="3248025"/>
          <p14:tracePt t="11020" x="1009650" y="3295650"/>
          <p14:tracePt t="11038" x="1041400" y="3325813"/>
          <p14:tracePt t="11051" x="1041400" y="3357563"/>
          <p14:tracePt t="11069" x="1057275" y="3373438"/>
          <p14:tracePt t="35969" x="1073150" y="3373438"/>
          <p14:tracePt t="35974" x="1089025" y="3373438"/>
          <p14:tracePt t="35979" x="1103313" y="3373438"/>
          <p14:tracePt t="35984" x="1166813" y="3373438"/>
          <p14:tracePt t="36002" x="1371600" y="3341688"/>
          <p14:tracePt t="36021" x="1608138" y="3325813"/>
          <p14:tracePt t="36039" x="1908175" y="3279775"/>
          <p14:tracePt t="36051" x="2176463" y="3248025"/>
          <p14:tracePt t="36069" x="2760663" y="3200400"/>
          <p14:tracePt t="36087" x="3502025" y="3105150"/>
          <p14:tracePt t="36105" x="4511675" y="3011488"/>
          <p14:tracePt t="36117" x="5062538" y="2963863"/>
          <p14:tracePt t="36136" x="6088063" y="2932113"/>
          <p14:tracePt t="36153" x="6608763" y="2932113"/>
          <p14:tracePt t="36172" x="7002463" y="2932113"/>
          <p14:tracePt t="36184" x="7161213" y="2932113"/>
          <p14:tracePt t="36202" x="7350125" y="2932113"/>
          <p14:tracePt t="36220" x="7429500" y="2932113"/>
          <p14:tracePt t="36239" x="7459663" y="2932113"/>
          <p14:tracePt t="36252" x="7475538" y="2932113"/>
          <p14:tracePt t="36269" x="7523163" y="2932113"/>
          <p14:tracePt t="36287" x="7650163" y="2932113"/>
          <p14:tracePt t="36306" x="7775575" y="2932113"/>
          <p14:tracePt t="36318" x="7854950" y="2932113"/>
          <p14:tracePt t="36336" x="7948613" y="2932113"/>
          <p14:tracePt t="36354" x="8059738" y="2947988"/>
          <p14:tracePt t="36372" x="8248650" y="2963863"/>
          <p14:tracePt t="36384" x="8328025" y="2963863"/>
          <p14:tracePt t="36402" x="8407400" y="2963863"/>
          <p14:tracePt t="36421" x="8453438" y="2979738"/>
          <p14:tracePt t="36439" x="8501063" y="2979738"/>
          <p14:tracePt t="36450" x="8532813" y="3011488"/>
          <p14:tracePt t="36469" x="8612188" y="3043238"/>
          <p14:tracePt t="36487" x="8643938" y="3074988"/>
          <p14:tracePt t="36506" x="8689975" y="3105150"/>
          <p14:tracePt t="36517" x="8721725" y="3136900"/>
          <p14:tracePt t="36536" x="8769350" y="3184525"/>
          <p14:tracePt t="36554" x="8801100" y="3232150"/>
          <p14:tracePt t="36572" x="8801100" y="3248025"/>
          <p14:tracePt t="36673" x="8801100" y="3263900"/>
          <p14:tracePt t="47387" x="8816975" y="3263900"/>
          <p14:tracePt t="47393" x="8832850" y="3263900"/>
          <p14:tracePt t="47394" x="8832850" y="3279775"/>
          <p14:tracePt t="47403" x="8848725" y="3295650"/>
          <p14:tracePt t="47421" x="8896350" y="3311525"/>
          <p14:tracePt t="47439" x="8926513" y="3357563"/>
          <p14:tracePt t="47450" x="8958263" y="3389313"/>
          <p14:tracePt t="47470" x="8974138" y="3436938"/>
          <p14:tracePt t="47487" x="8974138" y="3468688"/>
          <p14:tracePt t="47505" x="8974138" y="3500438"/>
          <p14:tracePt t="47518" x="8974138" y="3516313"/>
          <p14:tracePt t="47536" x="8974138" y="3532188"/>
          <p14:tracePt t="47634" x="8958263" y="3532188"/>
          <p14:tracePt t="55296" x="8974138" y="3532188"/>
          <p14:tracePt t="55301" x="8990013" y="3532188"/>
          <p14:tracePt t="55307" x="9021763" y="3532188"/>
          <p14:tracePt t="55312" x="9037638" y="3546475"/>
          <p14:tracePt t="55323" x="9101138" y="3562350"/>
          <p14:tracePt t="55336" x="9147175" y="3609975"/>
          <p14:tracePt t="55354" x="9210675" y="3721100"/>
          <p14:tracePt t="55372" x="9242425" y="3830638"/>
          <p14:tracePt t="55384" x="9242425" y="3910013"/>
          <p14:tracePt t="55403" x="9210675" y="4051300"/>
          <p14:tracePt t="55421" x="8942388" y="4287838"/>
          <p14:tracePt t="55439" x="8391525" y="4572000"/>
          <p14:tracePt t="55457" x="7429500" y="4918075"/>
          <p14:tracePt t="55469" x="6608763" y="5140325"/>
          <p14:tracePt t="55487" x="5362575" y="5360988"/>
          <p14:tracePt t="55505" x="4179888" y="5502275"/>
          <p14:tracePt t="55524" x="3044825" y="5534025"/>
          <p14:tracePt t="55536" x="2428875" y="5502275"/>
          <p14:tracePt t="55554" x="1639888" y="5345113"/>
          <p14:tracePt t="55572" x="977900" y="5218113"/>
          <p14:tracePt t="55584" x="630238" y="5140325"/>
          <p14:tracePt t="55603" x="315913" y="5076825"/>
          <p14:tracePt t="55620" x="236538" y="5045075"/>
          <p14:tracePt t="55683" x="236538" y="5029200"/>
          <p14:tracePt t="55690" x="236538" y="5013325"/>
          <p14:tracePt t="55696" x="236538" y="4997450"/>
          <p14:tracePt t="55706" x="300038" y="4949825"/>
          <p14:tracePt t="55724" x="457200" y="4840288"/>
          <p14:tracePt t="55724" x="488950" y="4824413"/>
          <p14:tracePt t="55736" x="630238" y="4745038"/>
          <p14:tracePt t="55754" x="804863" y="4651375"/>
          <p14:tracePt t="55772" x="898525" y="4635500"/>
          <p14:tracePt t="55784" x="946150" y="4603750"/>
          <p14:tracePt t="55803" x="1057275" y="4572000"/>
          <p14:tracePt t="55821" x="1150938" y="4540250"/>
          <p14:tracePt t="55839" x="1214438" y="4524375"/>
          <p14:tracePt t="56884" x="1230313" y="4524375"/>
          <p14:tracePt t="83702" x="1246188" y="4524375"/>
          <p14:tracePt t="83703" x="1262063" y="4524375"/>
          <p14:tracePt t="83705" x="1293813" y="4524375"/>
          <p14:tracePt t="83724" x="1592263" y="4524375"/>
          <p14:tracePt t="83736" x="1876425" y="4508500"/>
          <p14:tracePt t="83754" x="2397125" y="4476750"/>
          <p14:tracePt t="83772" x="3074988" y="4460875"/>
          <p14:tracePt t="83790" x="3722688" y="4446588"/>
          <p14:tracePt t="83802" x="4052888" y="4446588"/>
          <p14:tracePt t="83821" x="4495800" y="4446588"/>
          <p14:tracePt t="83839" x="4778375" y="4446588"/>
          <p14:tracePt t="83857" x="5014913" y="4460875"/>
          <p14:tracePt t="83870" x="5173663" y="4476750"/>
          <p14:tracePt t="83888" x="5394325" y="4476750"/>
          <p14:tracePt t="83907" x="5599113" y="4508500"/>
          <p14:tracePt t="83924" x="5772150" y="4508500"/>
          <p14:tracePt t="83936" x="5899150" y="4524375"/>
          <p14:tracePt t="83954" x="6151563" y="4540250"/>
          <p14:tracePt t="83972" x="6403975" y="4540250"/>
          <p14:tracePt t="83991" x="6624638" y="4540250"/>
          <p14:tracePt t="84003" x="6750050" y="4540250"/>
          <p14:tracePt t="84021" x="6924675" y="4524375"/>
          <p14:tracePt t="84039" x="7097713" y="4508500"/>
          <p14:tracePt t="84057" x="7270750" y="4476750"/>
          <p14:tracePt t="84069" x="7381875" y="4460875"/>
          <p14:tracePt t="84087" x="7539038" y="4446588"/>
          <p14:tracePt t="84105" x="7727950" y="4398963"/>
          <p14:tracePt t="84124" x="7964488" y="4351338"/>
          <p14:tracePt t="84136" x="8107363" y="4335463"/>
          <p14:tracePt t="84155" x="8343900" y="4303713"/>
          <p14:tracePt t="84173" x="8548688" y="4256088"/>
          <p14:tracePt t="84191" x="8705850" y="4240213"/>
          <p14:tracePt t="84202" x="8769350" y="4225925"/>
          <p14:tracePt t="84220" x="8848725" y="4225925"/>
          <p14:tracePt t="84239" x="8910638" y="4225925"/>
          <p14:tracePt t="84257" x="8958263" y="4210050"/>
          <p14:tracePt t="84269" x="8990013" y="4210050"/>
          <p14:tracePt t="84287" x="9005888" y="4210050"/>
          <p14:tracePt t="84306" x="9037638" y="4210050"/>
          <p14:tracePt t="84324" x="9053513" y="4210050"/>
          <p14:tracePt t="93120" x="9037638" y="4210050"/>
          <p14:tracePt t="93125" x="9037638" y="4225925"/>
          <p14:tracePt t="93127" x="9021763" y="4225925"/>
          <p14:tracePt t="93136" x="9005888" y="4240213"/>
          <p14:tracePt t="93154" x="8974138" y="4271963"/>
          <p14:tracePt t="93172" x="8958263" y="4303713"/>
          <p14:tracePt t="93191" x="8910638" y="4319588"/>
          <p14:tracePt t="93191" x="8910638" y="4335463"/>
          <p14:tracePt t="93203" x="8896350" y="4351338"/>
          <p14:tracePt t="93222" x="8864600" y="4383088"/>
          <p14:tracePt t="93239" x="8832850" y="4398963"/>
          <p14:tracePt t="93275" x="8816975" y="4398963"/>
          <p14:tracePt t="93282" x="8816975" y="4414838"/>
          <p14:tracePt t="93289" x="8816975" y="4430713"/>
          <p14:tracePt t="93306" x="8801100" y="4430713"/>
          <p14:tracePt t="93324" x="8785225" y="4446588"/>
          <p14:tracePt t="93337" x="8769350" y="4446588"/>
          <p14:tracePt t="104593" x="8753475" y="4446588"/>
          <p14:tracePt t="104596" x="8737600" y="4446588"/>
          <p14:tracePt t="104598" x="8721725" y="4446588"/>
          <p14:tracePt t="104609" x="8596313" y="4446588"/>
          <p14:tracePt t="104621" x="8375650" y="4492625"/>
          <p14:tracePt t="104639" x="7807325" y="4540250"/>
          <p14:tracePt t="104657" x="6877050" y="4635500"/>
          <p14:tracePt t="104670" x="6024563" y="4729163"/>
          <p14:tracePt t="104688" x="4541838" y="4933950"/>
          <p14:tracePt t="104706" x="3059113" y="5076825"/>
          <p14:tracePt t="104724" x="2051050" y="5186363"/>
          <p14:tracePt t="104736" x="1655763" y="5233988"/>
          <p14:tracePt t="104754" x="1371600" y="5281613"/>
          <p14:tracePt t="104772" x="1262063" y="5313363"/>
          <p14:tracePt t="104790" x="1198563" y="5329238"/>
          <p14:tracePt t="104803" x="1182688" y="5345113"/>
          <p14:tracePt t="104820" x="1150938" y="5360988"/>
          <p14:tracePt t="104839" x="1150938" y="5375275"/>
          <p14:tracePt t="104883" x="1135063" y="5375275"/>
          <p14:tracePt t="104891" x="1119188" y="5375275"/>
          <p14:tracePt t="104894" x="1119188" y="5391150"/>
          <p14:tracePt t="104905" x="1119188" y="5407025"/>
          <p14:tracePt t="104924" x="1103313" y="5438775"/>
          <p14:tracePt t="104957" x="1103313" y="5454650"/>
          <p14:tracePt t="132209" x="1119188" y="5454650"/>
          <p14:tracePt t="132210" x="1135063" y="5454650"/>
          <p14:tracePt t="132214" x="1166813" y="5486400"/>
          <p14:tracePt t="132227" x="1309688" y="5518150"/>
          <p14:tracePt t="132239" x="1466850" y="5581650"/>
          <p14:tracePt t="132257" x="1671638" y="5643563"/>
          <p14:tracePt t="132269" x="1782763" y="5691188"/>
          <p14:tracePt t="132288" x="1924050" y="5738813"/>
          <p14:tracePt t="132306" x="2019300" y="5754688"/>
          <p14:tracePt t="132324" x="2066925" y="5770563"/>
          <p14:tracePt t="132343" x="2097088" y="5770563"/>
          <p14:tracePt t="132355" x="2097088" y="5786438"/>
          <p14:tracePt t="132373" x="2112963" y="5786438"/>
          <p14:tracePt t="132391" x="2128838" y="5802313"/>
          <p14:tracePt t="132402" x="2144713" y="5802313"/>
          <p14:tracePt t="132421" x="2176463" y="5802313"/>
          <p14:tracePt t="132440" x="2255838" y="5818188"/>
          <p14:tracePt t="132458" x="2413000" y="5832475"/>
          <p14:tracePt t="132469" x="2540000" y="5880100"/>
          <p14:tracePt t="132487" x="2806700" y="5911850"/>
          <p14:tracePt t="132506" x="3122613" y="5943600"/>
          <p14:tracePt t="132524" x="3422650" y="5959475"/>
          <p14:tracePt t="132542" x="3770313" y="6007100"/>
          <p14:tracePt t="132554" x="4022725" y="6038850"/>
          <p14:tracePt t="132572" x="4464050" y="6054725"/>
          <p14:tracePt t="132591" x="4889500" y="6100763"/>
          <p14:tracePt t="132592" x="4937125" y="6100763"/>
          <p14:tracePt t="132609" x="5314950" y="6132513"/>
          <p14:tracePt t="132621" x="5535613" y="6148388"/>
          <p14:tracePt t="132640" x="5819775" y="6148388"/>
          <p14:tracePt t="132658" x="6103938" y="6164263"/>
          <p14:tracePt t="132669" x="6292850" y="6164263"/>
          <p14:tracePt t="132688" x="6545263" y="6164263"/>
          <p14:tracePt t="132706" x="6781800" y="6164263"/>
          <p14:tracePt t="132724" x="7065963" y="6148388"/>
          <p14:tracePt t="132737" x="7334250" y="6116638"/>
          <p14:tracePt t="132755" x="7680325" y="6069013"/>
          <p14:tracePt t="132772" x="8139113" y="6022975"/>
          <p14:tracePt t="132791" x="8548688" y="5975350"/>
          <p14:tracePt t="132803" x="8769350" y="5927725"/>
          <p14:tracePt t="132821" x="9037638" y="5895975"/>
          <p14:tracePt t="132839" x="9163050" y="5848350"/>
          <p14:tracePt t="132857" x="9210675" y="5848350"/>
          <p14:tracePt t="132903" x="9210675" y="5832475"/>
          <p14:tracePt t="132908" x="9210675" y="5818188"/>
          <p14:tracePt t="132920" x="9210675" y="5802313"/>
          <p14:tracePt t="132924" x="9226550" y="5802313"/>
          <p14:tracePt t="132943" x="9258300" y="5738813"/>
          <p14:tracePt t="132954" x="9274175" y="5707063"/>
          <p14:tracePt t="132973" x="9321800" y="5659438"/>
          <p14:tracePt t="132991" x="9337675" y="5627688"/>
          <p14:tracePt t="133009" x="9337675" y="5597525"/>
          <p14:tracePt t="133021" x="9337675" y="5581650"/>
          <p14:tracePt t="133039" x="9353550" y="5549900"/>
          <p14:tracePt t="133057" x="9369425" y="5518150"/>
          <p14:tracePt t="133070" x="9369425" y="5502275"/>
          <p14:tracePt t="133087" x="9369425" y="5486400"/>
          <p14:tracePt t="133105" x="9369425" y="5470525"/>
          <p14:tracePt t="133124" x="9369425" y="5454650"/>
          <p14:tracePt t="133142" x="9369425" y="5407025"/>
          <p14:tracePt t="133154" x="9369425" y="5375275"/>
          <p14:tracePt t="133173" x="9369425" y="5345113"/>
          <p14:tracePt t="133191" x="9369425" y="5313363"/>
          <p14:tracePt t="133203" x="9369425" y="5297488"/>
          <p14:tracePt t="139954" x="9353550" y="5297488"/>
          <p14:tracePt t="139963" x="9337675" y="5297488"/>
          <p14:tracePt t="139967" x="9337675" y="5313363"/>
          <p14:tracePt t="139973" x="9321800" y="5313363"/>
          <p14:tracePt t="139991" x="9274175" y="5329238"/>
          <p14:tracePt t="140009" x="9194800" y="5345113"/>
          <p14:tracePt t="140021" x="9132888" y="5375275"/>
          <p14:tracePt t="140040" x="9037638" y="5391150"/>
          <p14:tracePt t="140058" x="8958263" y="5422900"/>
          <p14:tracePt t="140076" x="8910638" y="5438775"/>
          <p14:tracePt t="140088" x="8896350" y="5454650"/>
          <p14:tracePt t="140106" x="8880475" y="5454650"/>
          <p14:tracePt t="148065" x="8848725" y="5454650"/>
          <p14:tracePt t="148070" x="8832850" y="5454650"/>
          <p14:tracePt t="148071" x="8801100" y="5454650"/>
          <p14:tracePt t="148076" x="8769350" y="5454650"/>
          <p14:tracePt t="148077" x="8737600" y="5470525"/>
          <p14:tracePt t="148087" x="8564563" y="5502275"/>
          <p14:tracePt t="148106" x="7964488" y="5597525"/>
          <p14:tracePt t="148124" x="6877050" y="5802313"/>
          <p14:tracePt t="148143" x="5694363" y="6007100"/>
          <p14:tracePt t="148155" x="4968875" y="6148388"/>
          <p14:tracePt t="148172" x="4084638" y="6353175"/>
          <p14:tracePt t="148191" x="3470275" y="6511925"/>
          <p14:tracePt t="148209" x="3028950" y="6621463"/>
          <p14:tracePt t="148221" x="2806700" y="6669088"/>
          <p14:tracePt t="148239" x="2601913" y="6746875"/>
          <p14:tracePt t="148257" x="2476500" y="682625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Is the vector being resized properly?</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Vulnerability: Failed vector operations from resizing error, possible overflow</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							</a:t>
            </a:r>
            <a:r>
              <a:rPr lang="en-US" sz="1200" dirty="0"/>
              <a:t>Unit testing framework supplied by </a:t>
            </a:r>
            <a:r>
              <a:rPr lang="en-US" sz="1200" dirty="0" err="1"/>
              <a:t>GoogleTest</a:t>
            </a:r>
            <a:r>
              <a:rPr lang="en-US" sz="1200" dirty="0"/>
              <a:t> (n.d.).</a:t>
            </a: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7FA0411E-7299-E728-96D6-DFB762709052}"/>
              </a:ext>
            </a:extLst>
          </p:cNvPr>
          <p:cNvPicPr>
            <a:picLocks noChangeAspect="1"/>
          </p:cNvPicPr>
          <p:nvPr/>
        </p:nvPicPr>
        <p:blipFill>
          <a:blip r:embed="rId5"/>
          <a:stretch>
            <a:fillRect/>
          </a:stretch>
        </p:blipFill>
        <p:spPr>
          <a:xfrm>
            <a:off x="685800" y="2765706"/>
            <a:ext cx="6048375" cy="3638550"/>
          </a:xfrm>
          <a:prstGeom prst="rect">
            <a:avLst/>
          </a:prstGeom>
        </p:spPr>
      </p:pic>
      <p:pic>
        <p:nvPicPr>
          <p:cNvPr id="4" name="Picture 3" descr="A screenshot of a computer program&#10;&#10;AI-generated content may be incorrect.">
            <a:extLst>
              <a:ext uri="{FF2B5EF4-FFF2-40B4-BE49-F238E27FC236}">
                <a16:creationId xmlns:a16="http://schemas.microsoft.com/office/drawing/2014/main" id="{23BD882F-0108-9D20-1242-BF905215C1D5}"/>
              </a:ext>
            </a:extLst>
          </p:cNvPr>
          <p:cNvPicPr>
            <a:picLocks noChangeAspect="1"/>
          </p:cNvPicPr>
          <p:nvPr/>
        </p:nvPicPr>
        <p:blipFill>
          <a:blip r:embed="rId6">
            <a:extLst>
              <a:ext uri="{28A0092B-C50C-407E-A947-70E740481C1C}">
                <a14:useLocalDpi xmlns:a14="http://schemas.microsoft.com/office/drawing/2010/main" val="0"/>
              </a:ext>
            </a:extLst>
          </a:blip>
          <a:srcRect l="837" t="31250" r="43942" b="63626"/>
          <a:stretch>
            <a:fillRect/>
          </a:stretch>
        </p:blipFill>
        <p:spPr>
          <a:xfrm>
            <a:off x="7129014" y="4223658"/>
            <a:ext cx="4181523" cy="337343"/>
          </a:xfrm>
          <a:prstGeom prst="rect">
            <a:avLst/>
          </a:prstGeom>
          <a:ln>
            <a:solidFill>
              <a:schemeClr val="accent1"/>
            </a:solid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3663"/>
    </mc:Choice>
    <mc:Fallback xmlns="">
      <p:transition spd="slow" advTm="33663"/>
    </mc:Fallback>
  </mc:AlternateContent>
  <p:extLst>
    <p:ext uri="{3A86A75C-4F4B-4683-9AE1-C65F6400EC91}">
      <p14:laserTraceLst xmlns:p14="http://schemas.microsoft.com/office/powerpoint/2010/main">
        <p14:tracePtLst>
          <p14:tracePt t="31601" x="11514138" y="1733550"/>
          <p14:tracePt t="31602" x="11182350" y="1812925"/>
          <p14:tracePt t="31614" x="9053513" y="2333625"/>
          <p14:tracePt t="31632" x="6608763" y="3152775"/>
          <p14:tracePt t="31644" x="5535613" y="3594100"/>
          <p14:tracePt t="31663" x="4495800" y="4098925"/>
          <p14:tracePt t="31681" x="4227513" y="4303713"/>
          <p14:tracePt t="31699" x="4148138" y="4460875"/>
          <p14:tracePt t="31711" x="4132263" y="4524375"/>
          <p14:tracePt t="31729" x="4132263" y="4651375"/>
          <p14:tracePt t="31747" x="4132263" y="4808538"/>
          <p14:tracePt t="31765" x="4100513" y="4965700"/>
          <p14:tracePt t="31778" x="4068763" y="5076825"/>
          <p14:tracePt t="31796" x="3927475" y="5313363"/>
          <p14:tracePt t="31797" x="3895725" y="5345113"/>
          <p14:tracePt t="31814" x="3675063" y="5707063"/>
          <p14:tracePt t="31832" x="3502025" y="6132513"/>
          <p14:tracePt t="31844" x="3438525" y="6369050"/>
          <p14:tracePt t="31863" x="3390900" y="6605588"/>
          <p14:tracePt t="31881" x="3343275" y="6716713"/>
          <p14:tracePt t="31899" x="3295650" y="6810375"/>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658C813E-D67A-D557-C78F-28768B46825E}"/>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E56D17C9-CB60-8C5D-0574-DA7380A934CD}"/>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Does out-of-bounds access throw an exception?</a:t>
            </a:r>
            <a:endParaRPr dirty="0"/>
          </a:p>
        </p:txBody>
      </p:sp>
      <p:sp>
        <p:nvSpPr>
          <p:cNvPr id="196" name="Google Shape;196;g9504e29505_0_0">
            <a:extLst>
              <a:ext uri="{FF2B5EF4-FFF2-40B4-BE49-F238E27FC236}">
                <a16:creationId xmlns:a16="http://schemas.microsoft.com/office/drawing/2014/main" id="{AB8B3C4A-4A5B-C037-474B-618B08B48D14}"/>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Vulnerability: Buffer overflow from out-of-bounds vector access </a:t>
            </a:r>
            <a:endParaRPr dirty="0"/>
          </a:p>
        </p:txBody>
      </p:sp>
      <p:pic>
        <p:nvPicPr>
          <p:cNvPr id="197" name="Google Shape;197;g9504e29505_0_0" descr="Green Pace logo">
            <a:extLst>
              <a:ext uri="{FF2B5EF4-FFF2-40B4-BE49-F238E27FC236}">
                <a16:creationId xmlns:a16="http://schemas.microsoft.com/office/drawing/2014/main" id="{8ADF96D6-E0C8-7433-E8A7-CF97FF4199E8}"/>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3936C8F-0FF8-BC3E-DC05-17C60E531C3D}"/>
              </a:ext>
            </a:extLst>
          </p:cNvPr>
          <p:cNvPicPr>
            <a:picLocks noChangeAspect="1"/>
          </p:cNvPicPr>
          <p:nvPr/>
        </p:nvPicPr>
        <p:blipFill>
          <a:blip r:embed="rId5"/>
          <a:stretch>
            <a:fillRect/>
          </a:stretch>
        </p:blipFill>
        <p:spPr>
          <a:xfrm>
            <a:off x="737063" y="3001034"/>
            <a:ext cx="7334250" cy="1562100"/>
          </a:xfrm>
          <a:prstGeom prst="rect">
            <a:avLst/>
          </a:prstGeom>
        </p:spPr>
      </p:pic>
      <p:pic>
        <p:nvPicPr>
          <p:cNvPr id="4" name="Picture 3" descr="A screenshot of a computer program&#10;&#10;AI-generated content may be incorrect.">
            <a:extLst>
              <a:ext uri="{FF2B5EF4-FFF2-40B4-BE49-F238E27FC236}">
                <a16:creationId xmlns:a16="http://schemas.microsoft.com/office/drawing/2014/main" id="{FEDDC754-A0F1-16AC-4CA1-CEA913E4037F}"/>
              </a:ext>
            </a:extLst>
          </p:cNvPr>
          <p:cNvPicPr>
            <a:picLocks noChangeAspect="1"/>
          </p:cNvPicPr>
          <p:nvPr/>
        </p:nvPicPr>
        <p:blipFill>
          <a:blip r:embed="rId6">
            <a:extLst>
              <a:ext uri="{28A0092B-C50C-407E-A947-70E740481C1C}">
                <a14:useLocalDpi xmlns:a14="http://schemas.microsoft.com/office/drawing/2010/main" val="0"/>
              </a:ext>
            </a:extLst>
          </a:blip>
          <a:srcRect t="61585" r="34139" b="34424"/>
          <a:stretch>
            <a:fillRect/>
          </a:stretch>
        </p:blipFill>
        <p:spPr>
          <a:xfrm>
            <a:off x="737063" y="5020956"/>
            <a:ext cx="4987281" cy="262739"/>
          </a:xfrm>
          <a:prstGeom prst="rect">
            <a:avLst/>
          </a:prstGeom>
          <a:ln>
            <a:solidFill>
              <a:schemeClr val="accent1"/>
            </a:solidFill>
          </a:ln>
        </p:spPr>
      </p:pic>
    </p:spTree>
    <p:custDataLst>
      <p:tags r:id="rId1"/>
    </p:custDataLst>
    <p:extLst>
      <p:ext uri="{BB962C8B-B14F-4D97-AF65-F5344CB8AC3E}">
        <p14:creationId xmlns:p14="http://schemas.microsoft.com/office/powerpoint/2010/main" val="2950770066"/>
      </p:ext>
    </p:extLst>
  </p:cSld>
  <p:clrMapOvr>
    <a:masterClrMapping/>
  </p:clrMapOvr>
  <mc:AlternateContent xmlns:mc="http://schemas.openxmlformats.org/markup-compatibility/2006" xmlns:p14="http://schemas.microsoft.com/office/powerpoint/2010/main">
    <mc:Choice Requires="p14">
      <p:transition spd="slow" p14:dur="2000" advTm="18045"/>
    </mc:Choice>
    <mc:Fallback xmlns="">
      <p:transition spd="slow" advTm="1804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CE3EE0AE9A484298F95F013575A393" ma:contentTypeVersion="8" ma:contentTypeDescription="Create a new document." ma:contentTypeScope="" ma:versionID="52c8bb7b3ac709577c636d99387be317">
  <xsd:schema xmlns:xsd="http://www.w3.org/2001/XMLSchema" xmlns:xs="http://www.w3.org/2001/XMLSchema" xmlns:p="http://schemas.microsoft.com/office/2006/metadata/properties" xmlns:ns3="a790d946-208e-4846-8ba6-7f2bb7221603" targetNamespace="http://schemas.microsoft.com/office/2006/metadata/properties" ma:root="true" ma:fieldsID="9eb00195713e49489a1cc92e3f553569" ns3:_="">
    <xsd:import namespace="a790d946-208e-4846-8ba6-7f2bb722160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0d946-208e-4846-8ba6-7f2bb7221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a790d946-208e-4846-8ba6-7f2bb7221603"/>
    <ds:schemaRef ds:uri="http://www.w3.org/XML/1998/namespace"/>
  </ds:schemaRefs>
</ds:datastoreItem>
</file>

<file path=customXml/itemProps3.xml><?xml version="1.0" encoding="utf-8"?>
<ds:datastoreItem xmlns:ds="http://schemas.openxmlformats.org/officeDocument/2006/customXml" ds:itemID="{740C4A97-637B-471A-9EF5-F3B5683B1F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90d946-208e-4846-8ba6-7f2bb72216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1864</TotalTime>
  <Words>1246</Words>
  <Application>Microsoft Office PowerPoint</Application>
  <PresentationFormat>Widescreen</PresentationFormat>
  <Paragraphs>186</Paragraphs>
  <Slides>17</Slides>
  <Notes>17</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Century Gothic</vt:lpstr>
      <vt:lpstr>Times New Roman</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 Is the vector being resized properly?</vt:lpstr>
      <vt:lpstr>Unit Testing – Does out-of-bounds access throw an exception?</vt:lpstr>
      <vt:lpstr>Unit Testing – Is erasing an empty vector safe?</vt:lpstr>
      <vt:lpstr>Unit Testing – Does erase() clear the vector and is its size reset?</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Bishop, Genevieve</cp:lastModifiedBy>
  <cp:revision>8</cp:revision>
  <dcterms:created xsi:type="dcterms:W3CDTF">2020-08-19T17:59:24Z</dcterms:created>
  <dcterms:modified xsi:type="dcterms:W3CDTF">2025-08-15T15:45:38Z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0x0101002ECE3EE0AE9A484298F95F013575A393</vt:lpwstr>
  </property>
</Properties>
</file>