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obster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obs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197e124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197e124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a8f29aa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a8f29a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ea8f29a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ea8f29a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ea8f29a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ea8f29a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ea8f29a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ea8f29a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1c288308d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1c288308d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ea8f29aa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ea8f29aa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1e088eb51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1e088eb5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243459b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b243459b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ea8f29aa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ea8f29aa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ea8f29a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ea8f29a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243459b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243459b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1e088eb5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1e088eb5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ea8f29a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ea8f29a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1e088e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b1e088e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1c288308d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1c288308d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243459b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243459b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197e124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197e124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197e124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197e124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b1890bae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b1890bae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1b1890ba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1b1890ba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1c288308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1c288308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1c288308d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1c288308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ea8f29a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ea8f29a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1c288308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1c288308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525" y="0"/>
            <a:ext cx="2652477" cy="100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620150" y="739900"/>
            <a:ext cx="5433900" cy="21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000"/>
              </a:spcAft>
              <a:buNone/>
            </a:pPr>
            <a:r>
              <a:rPr b="1"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</a:t>
            </a:r>
            <a:r>
              <a:rPr b="1"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researchers</a:t>
            </a:r>
            <a:r>
              <a:rPr b="1" lang="en-GB" sz="3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Dengue Therapeutics</a:t>
            </a:r>
            <a:endParaRPr b="1" sz="3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054050" y="3144800"/>
            <a:ext cx="4908900" cy="12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Presented By: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</a:t>
            </a:r>
            <a:r>
              <a:rPr b="1" lang="en-GB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Group 9</a:t>
            </a:r>
            <a:endParaRPr b="1"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Active researchers</a:t>
            </a:r>
            <a:endParaRPr b="1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87" y="1784225"/>
            <a:ext cx="3404586" cy="3084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546425" y="1298731"/>
            <a:ext cx="3504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Overall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Article Contributions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772525" y="1298713"/>
            <a:ext cx="3759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Articles 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Published </a:t>
            </a:r>
            <a:r>
              <a:rPr lang="en-GB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Last 5 Years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775" y="1784225"/>
            <a:ext cx="4193407" cy="30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87900" y="2369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Top Researchers by Total Number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 of Publications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825" y="923000"/>
            <a:ext cx="4171418" cy="41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751" y="1470748"/>
            <a:ext cx="2609850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32200" y="103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GB" sz="2000"/>
              <a:t>Top 10 Active Researchers in Last 5 Years</a:t>
            </a:r>
            <a:endParaRPr sz="2700"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400" y="849675"/>
            <a:ext cx="4250475" cy="41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6555" y="1386873"/>
            <a:ext cx="25146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448450" y="5589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218500" y="237950"/>
            <a:ext cx="60483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Top Researchers by Total Number of Publications</a:t>
            </a:r>
            <a:endParaRPr sz="22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431050" y="2343700"/>
            <a:ext cx="25131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bar plot presents the top authors based on the publications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63" y="1083923"/>
            <a:ext cx="6201870" cy="3825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87925" y="245825"/>
            <a:ext cx="5986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Top 10 Active Researchers in Last 5 Years</a:t>
            </a:r>
            <a:endParaRPr sz="20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6580563" y="1433950"/>
            <a:ext cx="24630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 Slab"/>
              <a:buChar char="●"/>
            </a:pPr>
            <a:r>
              <a:rPr lang="en-GB" sz="19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bar plot highlights the publication activity of the foremost researchers from 2018 to 2024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0" y="890525"/>
            <a:ext cx="6123261" cy="39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433625" y="508275"/>
            <a:ext cx="6046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/>
              <a:t>Working relationship between authors</a:t>
            </a:r>
            <a:endParaRPr sz="2200"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4814100" y="1333275"/>
            <a:ext cx="3942000" cy="3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 As we have a really complex data for who works with whom.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We see here who has most no. of collaborations with others.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22" y="1333275"/>
            <a:ext cx="4201175" cy="373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75" y="1122525"/>
            <a:ext cx="8293274" cy="386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 5 people collaborated with each other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02050" y="1672275"/>
            <a:ext cx="3152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Chen    &amp;      Lin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/>
              <a:t>Li          &amp;      Zhang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/>
              <a:t>Chen    &amp;      Liu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/>
              <a:t>Chen    &amp;      Wang</a:t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/>
              <a:t>Wang   &amp;      Zhang</a:t>
            </a:r>
            <a:endParaRPr sz="2800"/>
          </a:p>
        </p:txBody>
      </p:sp>
      <p:sp>
        <p:nvSpPr>
          <p:cNvPr id="200" name="Google Shape;200;p30"/>
          <p:cNvSpPr/>
          <p:nvPr/>
        </p:nvSpPr>
        <p:spPr>
          <a:xfrm>
            <a:off x="2954000" y="1674150"/>
            <a:ext cx="1290600" cy="548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2853800" y="2965825"/>
            <a:ext cx="1390800" cy="548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2853800" y="3654375"/>
            <a:ext cx="1390800" cy="548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4863950" y="2331625"/>
            <a:ext cx="1390800" cy="686100"/>
          </a:xfrm>
          <a:prstGeom prst="ellipse">
            <a:avLst/>
          </a:prstGeom>
          <a:noFill/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4863950" y="4326350"/>
            <a:ext cx="1390800" cy="548400"/>
          </a:xfrm>
          <a:prstGeom prst="ellipse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2954000" y="4257500"/>
            <a:ext cx="1390800" cy="686100"/>
          </a:xfrm>
          <a:prstGeom prst="ellipse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863950" y="3654375"/>
            <a:ext cx="1390800" cy="548400"/>
          </a:xfrm>
          <a:prstGeom prst="ellipse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50" y="1013250"/>
            <a:ext cx="8980175" cy="405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240150" y="175650"/>
            <a:ext cx="60984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Who is working with whom</a:t>
            </a:r>
            <a:endParaRPr sz="2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Table of Contents</a:t>
            </a:r>
            <a:endParaRPr b="1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5462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GB" sz="2100">
                <a:latin typeface="Roboto Slab"/>
                <a:ea typeface="Roboto Slab"/>
                <a:cs typeface="Roboto Slab"/>
                <a:sym typeface="Roboto Slab"/>
              </a:rPr>
              <a:t>Data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GB" sz="2100">
                <a:latin typeface="Roboto Slab"/>
                <a:ea typeface="Roboto Slab"/>
                <a:cs typeface="Roboto Slab"/>
                <a:sym typeface="Roboto Slab"/>
              </a:rPr>
              <a:t>Preliminary analysis</a:t>
            </a:r>
            <a:br>
              <a:rPr lang="en-GB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700">
                <a:latin typeface="Roboto Slab"/>
                <a:ea typeface="Roboto Slab"/>
                <a:cs typeface="Roboto Slab"/>
                <a:sym typeface="Roboto Slab"/>
              </a:rPr>
              <a:t>2.1</a:t>
            </a:r>
            <a:r>
              <a:rPr lang="en-GB" sz="1700">
                <a:latin typeface="Roboto Slab"/>
                <a:ea typeface="Roboto Slab"/>
                <a:cs typeface="Roboto Slab"/>
                <a:sym typeface="Roboto Slab"/>
              </a:rPr>
              <a:t> Institutions with the most publications</a:t>
            </a:r>
            <a:br>
              <a:rPr lang="en-GB" sz="17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700">
                <a:latin typeface="Roboto Slab"/>
                <a:ea typeface="Roboto Slab"/>
                <a:cs typeface="Roboto Slab"/>
                <a:sym typeface="Roboto Slab"/>
              </a:rPr>
              <a:t>2.2 Active researchers</a:t>
            </a:r>
            <a:br>
              <a:rPr lang="en-GB" sz="1700"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n-GB" sz="1700">
                <a:latin typeface="Roboto Slab"/>
                <a:ea typeface="Roboto Slab"/>
                <a:cs typeface="Roboto Slab"/>
                <a:sym typeface="Roboto Slab"/>
              </a:rPr>
              <a:t>2.3 Working relationship between researchers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GB" sz="2100">
                <a:latin typeface="Roboto Slab"/>
                <a:ea typeface="Roboto Slab"/>
                <a:cs typeface="Roboto Slab"/>
                <a:sym typeface="Roboto Slab"/>
              </a:rPr>
              <a:t>Additional visualizations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AutoNum type="arabicPeriod"/>
            </a:pPr>
            <a:r>
              <a:rPr lang="en-GB" sz="2100">
                <a:latin typeface="Roboto Slab"/>
                <a:ea typeface="Roboto Slab"/>
                <a:cs typeface="Roboto Slab"/>
                <a:sym typeface="Roboto Slab"/>
              </a:rPr>
              <a:t>Future objectives</a:t>
            </a:r>
            <a:endParaRPr sz="21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Visualization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4696725" y="1489825"/>
            <a:ext cx="4059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Char char="●"/>
            </a:pP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The Network </a:t>
            </a: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graph</a:t>
            </a:r>
            <a:r>
              <a:rPr lang="en-GB">
                <a:latin typeface="Roboto Slab"/>
                <a:ea typeface="Roboto Slab"/>
                <a:cs typeface="Roboto Slab"/>
                <a:sym typeface="Roboto Slab"/>
              </a:rPr>
              <a:t> showing the visualization of Collaboration Network of Top 5 Researchers.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75" y="1339025"/>
            <a:ext cx="4132625" cy="36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6020300" y="1435838"/>
            <a:ext cx="3049200" cy="3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pie chart representing the top research journals for Dengue publications. 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Each slice of the pie corresponds to a journal, and its size reflects the proportion of publications in that journal relative to the others in the top 10 list.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0" y="1715175"/>
            <a:ext cx="5947700" cy="328947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/>
        </p:nvSpPr>
        <p:spPr>
          <a:xfrm>
            <a:off x="72600" y="1165575"/>
            <a:ext cx="61656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Top Research Journals for dengue publication</a:t>
            </a:r>
            <a:endParaRPr sz="2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196150" y="301100"/>
            <a:ext cx="53601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visualizations</a:t>
            </a:r>
            <a:endParaRPr b="1"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7200"/>
            <a:ext cx="6461374" cy="3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6355350" y="1234225"/>
            <a:ext cx="26640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L</a:t>
            </a:r>
            <a:r>
              <a:rPr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ine plot visualizes the yearly distribution in the top journals.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Slab"/>
              <a:buChar char="●"/>
            </a:pPr>
            <a:r>
              <a:rPr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Each line represents a journal, and the plot shows how the number of articles in each of these journals has changed over the years.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106100" y="161950"/>
            <a:ext cx="62493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Yearly Distribution of Articles in Top Journals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750" y="1725325"/>
            <a:ext cx="4893650" cy="3284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/>
        </p:nvSpPr>
        <p:spPr>
          <a:xfrm>
            <a:off x="5213500" y="1725325"/>
            <a:ext cx="36549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</a:pP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This histogram shows the distribution of over the years, It provides a visual representation of the publication trend, which can be compared with the trend observed in the  dataset.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240125" y="245725"/>
            <a:ext cx="5394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Publication Trend of Dengue-Related Articles 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5213500" y="1725325"/>
            <a:ext cx="3654900" cy="25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223375" y="446775"/>
            <a:ext cx="5394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Future objectives</a:t>
            </a:r>
            <a:endParaRPr b="1" sz="3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240150" y="1502275"/>
            <a:ext cx="8628300" cy="3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Handling the data for the visualizations.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Who is working for longest amount of Time from Active Researches.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Who is working with whom network diagram.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Best researches ideal as a </a:t>
            </a: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academic</a:t>
            </a:r>
            <a:r>
              <a:rPr lang="en-GB" sz="25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partner.</a:t>
            </a:r>
            <a:endParaRPr sz="25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1460150" y="627900"/>
            <a:ext cx="8368200" cy="21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Any Questions !</a:t>
            </a:r>
            <a:endParaRPr sz="80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3750" y="1829874"/>
            <a:ext cx="7520224" cy="21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23100" y="1334950"/>
            <a:ext cx="24504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Roboto Slab"/>
              <a:buAutoNum type="arabicPeriod"/>
            </a:pPr>
            <a:r>
              <a:rPr lang="en-GB" sz="2200">
                <a:latin typeface="Roboto Slab"/>
                <a:ea typeface="Roboto Slab"/>
                <a:cs typeface="Roboto Slab"/>
                <a:sym typeface="Roboto Slab"/>
              </a:rPr>
              <a:t>Articles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902100" y="1736850"/>
            <a:ext cx="21327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Contains information regarding the number of dengue articles published in PUBMED.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 Slab"/>
              <a:buChar char="●"/>
            </a:pPr>
            <a:r>
              <a:rPr lang="en-GB" sz="1500">
                <a:latin typeface="Roboto Slab"/>
                <a:ea typeface="Roboto Slab"/>
                <a:cs typeface="Roboto Slab"/>
                <a:sym typeface="Roboto Slab"/>
              </a:rPr>
              <a:t>The data starts from the year 1960 and continues until 2024.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86325"/>
            <a:ext cx="6863751" cy="293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90250" y="526350"/>
            <a:ext cx="56187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2. Authors</a:t>
            </a:r>
            <a:endParaRPr sz="22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7" y="-5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864275" y="1897725"/>
            <a:ext cx="3204600" cy="27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Contains information regarding t</a:t>
            </a:r>
            <a:r>
              <a:rPr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he number of authors </a:t>
            </a:r>
            <a:r>
              <a:rPr lang="en-GB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who have worked on an article.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00" y="1445625"/>
            <a:ext cx="5559474" cy="32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90250" y="526350"/>
            <a:ext cx="5618700" cy="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3. Paper count</a:t>
            </a:r>
            <a:endParaRPr sz="22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25" y="1284475"/>
            <a:ext cx="3687100" cy="37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0127" y="-5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5122950" y="1441550"/>
            <a:ext cx="36039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●"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Provides information on the number of papers posted in PUBMED per year.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Slab"/>
              <a:buChar char="●"/>
            </a:pPr>
            <a:r>
              <a:rPr lang="en-GB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 data starts from the year 1799 and continues until 2024.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168000" y="718938"/>
            <a:ext cx="5501400" cy="50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/>
              <a:t>Institutions with the most publications</a:t>
            </a:r>
            <a:endParaRPr sz="2200"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68000" y="175650"/>
            <a:ext cx="49383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Preliminary</a:t>
            </a:r>
            <a:r>
              <a:rPr b="1" lang="en-GB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analysis</a:t>
            </a:r>
            <a:endParaRPr b="1"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286250" y="1452950"/>
            <a:ext cx="2736900" cy="3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nstitutions with the most number of dengue article publications.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publications by an institute ranges from 77 publications to 1 publication.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75938"/>
            <a:ext cx="5884094" cy="361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89275" y="221250"/>
            <a:ext cx="5796900" cy="7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00"/>
              <a:t>Top 10 i</a:t>
            </a:r>
            <a:r>
              <a:rPr lang="en-GB" sz="2200"/>
              <a:t>nstitutions with the most publications</a:t>
            </a:r>
            <a:endParaRPr sz="22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5" y="1334750"/>
            <a:ext cx="8922675" cy="37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89275" y="458025"/>
            <a:ext cx="66348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Institutions with the most publications since 2018</a:t>
            </a:r>
            <a:endParaRPr sz="21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7360625" y="1569300"/>
            <a:ext cx="16923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/>
              <a:t>I</a:t>
            </a:r>
            <a:r>
              <a:rPr lang="en-GB" sz="1500"/>
              <a:t>nstitutions with the most number of dengue article publications since 2018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GB" sz="1500"/>
              <a:t>The number of articles published ranges from 44 to 1.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96525"/>
            <a:ext cx="6852350" cy="36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89275" y="458025"/>
            <a:ext cx="639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/>
              <a:t>Institutions with the most publications since 2018</a:t>
            </a:r>
            <a:endParaRPr sz="20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25" y="-1"/>
            <a:ext cx="2663875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5" y="1407700"/>
            <a:ext cx="8934100" cy="34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