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Lobster"/>
      <p:regular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Roboto Slab ExtraBold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Lobster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RobotoSlabExtraBold-bold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426937e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426937e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426937e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426937e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4405d3c1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4405d3c1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4405d3c1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b4405d3c1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426937e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426937e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426937e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426937e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426937e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426937e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46a2f364c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46a2f364c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426937e3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426937e3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426937e32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426937e32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426937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426937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46a2f364c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46a2f364c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426937e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426937e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426937e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b426937e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426937e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426937e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426937e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426937e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426937e3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426937e3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426937e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426937e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426937e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426937e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426937e32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426937e32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426937e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426937e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smyyaNy3y9bBOOhk3YswLblGOiDA20BJ/view" TargetMode="External"/><Relationship Id="rId5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image" Target="../media/image25.png"/><Relationship Id="rId8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Relationship Id="rId5" Type="http://schemas.openxmlformats.org/officeDocument/2006/relationships/image" Target="../media/image10.png"/><Relationship Id="rId6" Type="http://schemas.openxmlformats.org/officeDocument/2006/relationships/image" Target="../media/image22.jpg"/><Relationship Id="rId7" Type="http://schemas.openxmlformats.org/officeDocument/2006/relationships/image" Target="../media/image26.jpg"/><Relationship Id="rId8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38550" y="1373125"/>
            <a:ext cx="5736600" cy="20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b="1" lang="en-GB" sz="3720">
                <a:latin typeface="Times New Roman"/>
                <a:ea typeface="Times New Roman"/>
                <a:cs typeface="Times New Roman"/>
                <a:sym typeface="Times New Roman"/>
              </a:rPr>
              <a:t>Academic researchers for Dengue Therapeutics</a:t>
            </a:r>
            <a:endParaRPr b="1" sz="37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9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GB" sz="2477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b="1" sz="24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-GB" sz="2477"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b="1" lang="en-GB" sz="2412">
                <a:latin typeface="Times New Roman"/>
                <a:ea typeface="Times New Roman"/>
                <a:cs typeface="Times New Roman"/>
                <a:sym typeface="Times New Roman"/>
              </a:rPr>
              <a:t>Group 9</a:t>
            </a:r>
            <a:endParaRPr b="1" sz="241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2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1067850" y="591550"/>
            <a:ext cx="53502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Number of Publications in Top 10 Journals </a:t>
            </a:r>
            <a:endParaRPr sz="2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7750"/>
            <a:ext cx="8839202" cy="3078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1241825" y="624175"/>
            <a:ext cx="63615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Distribution of Publications: Top 10 Journals vs other Journals </a:t>
            </a:r>
            <a:endParaRPr b="1" sz="2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1775"/>
            <a:ext cx="8839201" cy="304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1725"/>
            <a:ext cx="8839201" cy="334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1100475" y="700300"/>
            <a:ext cx="61440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Publication Trend of Dengue-Related Articles Over Time</a:t>
            </a:r>
            <a:r>
              <a:rPr b="1" lang="en-GB" sz="2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b="1" sz="2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2625"/>
            <a:ext cx="8839199" cy="32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1220075" y="580675"/>
            <a:ext cx="60135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Publication Trend of Dengue-Related Articles Over Time </a:t>
            </a:r>
            <a:endParaRPr b="1" sz="2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074325" y="746575"/>
            <a:ext cx="71367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Top 10 i</a:t>
            </a: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nstitutions with the most publications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00" y="1399675"/>
            <a:ext cx="8363850" cy="34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1074325" y="118600"/>
            <a:ext cx="58050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Additional visualizations</a:t>
            </a:r>
            <a:endParaRPr b="1" sz="3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103625" y="690275"/>
            <a:ext cx="7038900" cy="5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Top 10 institutions with the most publications since 2018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5" y="1395925"/>
            <a:ext cx="8336798" cy="35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085725" y="393750"/>
            <a:ext cx="72507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Total dengue article publications by country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25" y="1464350"/>
            <a:ext cx="8473651" cy="34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1074325" y="462175"/>
            <a:ext cx="7113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11">
                <a:latin typeface="Roboto Slab"/>
                <a:ea typeface="Roboto Slab"/>
                <a:cs typeface="Roboto Slab"/>
                <a:sym typeface="Roboto Slab"/>
              </a:rPr>
              <a:t>Dengue article publications by country per year</a:t>
            </a:r>
            <a:endParaRPr sz="251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 title="msedge_1yfGzn3hST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25" y="1464350"/>
            <a:ext cx="8485051" cy="343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63" name="Google Shape;2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900" y="1972775"/>
            <a:ext cx="3233525" cy="23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5878700" y="1491000"/>
            <a:ext cx="2814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Slab ExtraBold"/>
                <a:ea typeface="Roboto Slab ExtraBold"/>
                <a:cs typeface="Roboto Slab ExtraBold"/>
                <a:sym typeface="Roboto Slab ExtraBold"/>
              </a:rPr>
              <a:t>Author Collaborations</a:t>
            </a:r>
            <a:endParaRPr sz="1300">
              <a:solidFill>
                <a:schemeClr val="dk1"/>
              </a:solidFill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00" y="1792500"/>
            <a:ext cx="2814600" cy="32711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401300" y="1487475"/>
            <a:ext cx="28146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10 active researchers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3304963" y="1612863"/>
            <a:ext cx="32334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authors with most collaborations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6421975" y="1612875"/>
            <a:ext cx="2721900" cy="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collaborations by the top 3 most active authors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7425" y="2585925"/>
            <a:ext cx="2452950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27425" y="2157300"/>
            <a:ext cx="24529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7425" y="2890950"/>
            <a:ext cx="2452950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1297500" y="393750"/>
            <a:ext cx="70389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Roboto Slab"/>
                <a:ea typeface="Roboto Slab"/>
                <a:cs typeface="Roboto Slab"/>
                <a:sym typeface="Roboto Slab"/>
              </a:rPr>
              <a:t>Best researchers to work with</a:t>
            </a:r>
            <a:endParaRPr b="1" sz="3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897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 Slab ExtraBold"/>
              <a:buAutoNum type="arabicPeriod"/>
            </a:pPr>
            <a:r>
              <a:rPr lang="en-GB" sz="2258">
                <a:latin typeface="Roboto Slab ExtraBold"/>
                <a:ea typeface="Roboto Slab ExtraBold"/>
                <a:cs typeface="Roboto Slab ExtraBold"/>
                <a:sym typeface="Roboto Slab ExtraBold"/>
              </a:rPr>
              <a:t>Eva Harris</a:t>
            </a:r>
            <a:endParaRPr sz="2258">
              <a:latin typeface="Roboto Slab ExtraBold"/>
              <a:ea typeface="Roboto Slab ExtraBold"/>
              <a:cs typeface="Roboto Slab ExtraBold"/>
              <a:sym typeface="Roboto Slab Extra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42">
                <a:latin typeface="Times New Roman"/>
                <a:ea typeface="Times New Roman"/>
                <a:cs typeface="Times New Roman"/>
                <a:sym typeface="Times New Roman"/>
              </a:rPr>
              <a:t>Best collaborator: Angel Balmaseda</a:t>
            </a:r>
            <a:endParaRPr sz="184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2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 Slab ExtraBold"/>
              <a:buAutoNum type="arabicPeriod"/>
            </a:pPr>
            <a:r>
              <a:rPr lang="en-GB" sz="2557">
                <a:latin typeface="Roboto Slab ExtraBold"/>
                <a:ea typeface="Roboto Slab ExtraBold"/>
                <a:cs typeface="Roboto Slab ExtraBold"/>
                <a:sym typeface="Roboto Slab ExtraBold"/>
              </a:rPr>
              <a:t>Gabriela Paz-Bailey</a:t>
            </a:r>
            <a:endParaRPr sz="2557">
              <a:latin typeface="Roboto Slab ExtraBold"/>
              <a:ea typeface="Roboto Slab ExtraBold"/>
              <a:cs typeface="Roboto Slab ExtraBold"/>
              <a:sym typeface="Roboto Slab Extra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42">
                <a:latin typeface="Times New Roman"/>
                <a:ea typeface="Times New Roman"/>
                <a:cs typeface="Times New Roman"/>
                <a:sym typeface="Times New Roman"/>
              </a:rPr>
              <a:t>Best collaborator: Laura E Adams</a:t>
            </a:r>
            <a:endParaRPr sz="184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 Slab ExtraBold"/>
              <a:buAutoNum type="arabicPeriod"/>
            </a:pPr>
            <a:r>
              <a:rPr lang="en-GB" sz="2571">
                <a:latin typeface="Roboto Slab ExtraBold"/>
                <a:ea typeface="Roboto Slab ExtraBold"/>
                <a:cs typeface="Roboto Slab ExtraBold"/>
                <a:sym typeface="Roboto Slab ExtraBold"/>
              </a:rPr>
              <a:t>Stephen J Thomas</a:t>
            </a:r>
            <a:endParaRPr sz="2571">
              <a:latin typeface="Roboto Slab ExtraBold"/>
              <a:ea typeface="Roboto Slab ExtraBold"/>
              <a:cs typeface="Roboto Slab ExtraBold"/>
              <a:sym typeface="Roboto Slab Extra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42">
                <a:latin typeface="Times New Roman"/>
                <a:ea typeface="Times New Roman"/>
                <a:cs typeface="Times New Roman"/>
                <a:sym typeface="Times New Roman"/>
              </a:rPr>
              <a:t>Best collaborator:  Timothy P Endy</a:t>
            </a:r>
            <a:endParaRPr sz="184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Roboto Slab"/>
                <a:ea typeface="Roboto Slab"/>
                <a:cs typeface="Roboto Slab"/>
                <a:sym typeface="Roboto Slab"/>
              </a:rPr>
              <a:t>Table of Contents</a:t>
            </a:r>
            <a:endParaRPr b="1" sz="32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19925" y="1567550"/>
            <a:ext cx="7857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Char char="●"/>
            </a:pPr>
            <a:r>
              <a:rPr lang="en-GB" sz="2800">
                <a:latin typeface="Roboto Slab"/>
                <a:ea typeface="Roboto Slab"/>
                <a:cs typeface="Roboto Slab"/>
                <a:sym typeface="Roboto Slab"/>
              </a:rPr>
              <a:t>Active researchers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Char char="●"/>
            </a:pPr>
            <a:r>
              <a:rPr lang="en-GB" sz="2800">
                <a:latin typeface="Roboto Slab"/>
                <a:ea typeface="Roboto Slab"/>
                <a:cs typeface="Roboto Slab"/>
                <a:sym typeface="Roboto Slab"/>
              </a:rPr>
              <a:t>Working relationship between researchers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Char char="●"/>
            </a:pPr>
            <a:r>
              <a:rPr lang="en-GB" sz="2800">
                <a:latin typeface="Roboto Slab"/>
                <a:ea typeface="Roboto Slab"/>
                <a:cs typeface="Roboto Slab"/>
                <a:sym typeface="Roboto Slab"/>
              </a:rPr>
              <a:t>Additional visualizations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Char char="●"/>
            </a:pPr>
            <a:r>
              <a:rPr lang="en-GB" sz="2800">
                <a:latin typeface="Roboto Slab"/>
                <a:ea typeface="Roboto Slab"/>
                <a:cs typeface="Roboto Slab"/>
                <a:sym typeface="Roboto Slab"/>
              </a:rPr>
              <a:t>Result</a:t>
            </a:r>
            <a:endParaRPr sz="28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1297500" y="393750"/>
            <a:ext cx="70389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 5 currently active institutions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00" y="1567550"/>
            <a:ext cx="1492950" cy="20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225" y="1567550"/>
            <a:ext cx="1676475" cy="20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1775" y="1567550"/>
            <a:ext cx="2127850" cy="206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0700" y="1567550"/>
            <a:ext cx="1806751" cy="21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2275" y="1567550"/>
            <a:ext cx="1206700" cy="21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 txBox="1"/>
          <p:nvPr/>
        </p:nvSpPr>
        <p:spPr>
          <a:xfrm>
            <a:off x="139125" y="3676850"/>
            <a:ext cx="149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National Environment Agency, Singapore, Singapore.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2"/>
          <p:cNvSpPr txBox="1"/>
          <p:nvPr/>
        </p:nvSpPr>
        <p:spPr>
          <a:xfrm>
            <a:off x="1861250" y="3722475"/>
            <a:ext cx="16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University of Siena, Siena, Italy.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3663175" y="3768100"/>
            <a:ext cx="21279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University Hospital of Tübingen, Tübingen, Germany.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6046750" y="3813725"/>
            <a:ext cx="1710600" cy="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Indian Council of Medical Research, New Delhi, India.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7882900" y="3859325"/>
            <a:ext cx="12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Centers for Disease Control and Prevention, San Juan, Puerto Rico.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5400">
                <a:latin typeface="Lobster"/>
                <a:ea typeface="Lobster"/>
                <a:cs typeface="Lobster"/>
                <a:sym typeface="Lobster"/>
              </a:rPr>
              <a:t>ANY QUESTIONS?</a:t>
            </a:r>
            <a:endParaRPr sz="43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/>
        </p:nvSpPr>
        <p:spPr>
          <a:xfrm>
            <a:off x="253175" y="1502275"/>
            <a:ext cx="87132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93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932225" y="198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Roboto Slab"/>
                <a:ea typeface="Roboto Slab"/>
                <a:cs typeface="Roboto Slab"/>
                <a:sym typeface="Roboto Slab"/>
              </a:rPr>
              <a:t>Active researchers - All Time Data</a:t>
            </a:r>
            <a:endParaRPr b="1" sz="26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820" l="816" r="816" t="-820"/>
          <a:stretch/>
        </p:blipFill>
        <p:spPr>
          <a:xfrm>
            <a:off x="1166800" y="921875"/>
            <a:ext cx="6569751" cy="40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097900" y="255175"/>
            <a:ext cx="6315600" cy="1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60">
                <a:latin typeface="Roboto Slab"/>
                <a:ea typeface="Roboto Slab"/>
                <a:cs typeface="Roboto Slab"/>
                <a:sym typeface="Roboto Slab"/>
              </a:rPr>
              <a:t>Number of articles published by Top 6 researchers per year</a:t>
            </a:r>
            <a:endParaRPr b="1" sz="286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75" y="1476850"/>
            <a:ext cx="8542074" cy="34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825" y="931875"/>
            <a:ext cx="6626975" cy="41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type="title"/>
          </p:nvPr>
        </p:nvSpPr>
        <p:spPr>
          <a:xfrm>
            <a:off x="932225" y="198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latin typeface="Roboto Slab"/>
                <a:ea typeface="Roboto Slab"/>
                <a:cs typeface="Roboto Slab"/>
                <a:sym typeface="Roboto Slab"/>
              </a:rPr>
              <a:t>Active researchers - Last 5 Years</a:t>
            </a:r>
            <a:endParaRPr b="1" sz="2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022350" y="37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Roboto Slab"/>
                <a:ea typeface="Roboto Slab"/>
                <a:cs typeface="Roboto Slab"/>
                <a:sym typeface="Roboto Slab"/>
              </a:rPr>
              <a:t>Working relationship between researchers</a:t>
            </a:r>
            <a:endParaRPr b="1" sz="2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656950" y="992088"/>
            <a:ext cx="26304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Slab"/>
              <a:buChar char="●"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The top 20 Author who collaborated with each other in articles.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00" y="1086325"/>
            <a:ext cx="6153306" cy="39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Roboto Slab"/>
                <a:ea typeface="Roboto Slab"/>
                <a:cs typeface="Roboto Slab"/>
                <a:sym typeface="Roboto Slab"/>
              </a:rPr>
              <a:t>Top 5 pair of collaborations</a:t>
            </a:r>
            <a:endParaRPr b="1" sz="28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625" y="1175450"/>
            <a:ext cx="7245774" cy="38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6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Top 30 Collaborators</a:t>
            </a:r>
            <a:endParaRPr b="1" sz="2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6803750" y="1159575"/>
            <a:ext cx="2043900" cy="3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Slab"/>
              <a:buChar char="●"/>
            </a:pPr>
            <a:r>
              <a:rPr lang="en-GB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Top 30 collaborators based on the full name.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400" y="1159575"/>
            <a:ext cx="5750625" cy="377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Slab"/>
                <a:ea typeface="Roboto Slab"/>
                <a:cs typeface="Roboto Slab"/>
                <a:sym typeface="Roboto Slab"/>
              </a:rPr>
              <a:t>Top 20 Collaborators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150" y="0"/>
            <a:ext cx="2127850" cy="8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00175"/>
            <a:ext cx="6735124" cy="39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