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9" r:id="rId14"/>
    <p:sldId id="270" r:id="rId15"/>
    <p:sldId id="271" r:id="rId16"/>
    <p:sldId id="272" r:id="rId17"/>
    <p:sldId id="267" r:id="rId18"/>
  </p:sldIdLst>
  <p:sldSz cx="10693400" cy="7569200"/>
  <p:notesSz cx="10693400" cy="75692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3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98C14903-A7AA-4993-8F76-68C580C5A23D}" type="datetimeFigureOut">
              <a:rPr lang="tr-TR" smtClean="0"/>
              <a:t>11.04.2023</a:t>
            </a:fld>
            <a:endParaRPr lang="tr-TR"/>
          </a:p>
        </p:txBody>
      </p:sp>
      <p:sp>
        <p:nvSpPr>
          <p:cNvPr id="4" name="Slide Image Placeholder 3"/>
          <p:cNvSpPr>
            <a:spLocks noGrp="1" noRot="1" noChangeAspect="1"/>
          </p:cNvSpPr>
          <p:nvPr>
            <p:ph type="sldImg" idx="2"/>
          </p:nvPr>
        </p:nvSpPr>
        <p:spPr>
          <a:xfrm>
            <a:off x="3541713" y="946150"/>
            <a:ext cx="3609975" cy="2554288"/>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1069975" y="3643313"/>
            <a:ext cx="8553450" cy="29797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7189788"/>
            <a:ext cx="4633913" cy="379412"/>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6057900" y="7189788"/>
            <a:ext cx="4632325" cy="379412"/>
          </a:xfrm>
          <a:prstGeom prst="rect">
            <a:avLst/>
          </a:prstGeom>
        </p:spPr>
        <p:txBody>
          <a:bodyPr vert="horz" lIns="91440" tIns="45720" rIns="91440" bIns="45720" rtlCol="0" anchor="b"/>
          <a:lstStyle>
            <a:lvl1pPr algn="r">
              <a:defRPr sz="1200"/>
            </a:lvl1pPr>
          </a:lstStyle>
          <a:p>
            <a:fld id="{E95EC531-5BB2-4B44-8353-DCE5C01FA838}" type="slidenum">
              <a:rPr lang="tr-TR" smtClean="0"/>
              <a:t>‹#›</a:t>
            </a:fld>
            <a:endParaRPr lang="tr-TR"/>
          </a:p>
        </p:txBody>
      </p:sp>
    </p:spTree>
    <p:extLst>
      <p:ext uri="{BB962C8B-B14F-4D97-AF65-F5344CB8AC3E}">
        <p14:creationId xmlns:p14="http://schemas.microsoft.com/office/powerpoint/2010/main" val="1088523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6452"/>
            <a:ext cx="9089390" cy="15895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8752"/>
            <a:ext cx="7485380" cy="18923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40916"/>
            <a:ext cx="4651629"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40916"/>
            <a:ext cx="4651629" cy="499567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868358" y="697798"/>
            <a:ext cx="0" cy="786765"/>
          </a:xfrm>
          <a:custGeom>
            <a:avLst/>
            <a:gdLst/>
            <a:ahLst/>
            <a:cxnLst/>
            <a:rect l="l" t="t" r="r" b="b"/>
            <a:pathLst>
              <a:path h="786765">
                <a:moveTo>
                  <a:pt x="0" y="786167"/>
                </a:moveTo>
                <a:lnTo>
                  <a:pt x="0" y="0"/>
                </a:lnTo>
              </a:path>
            </a:pathLst>
          </a:custGeom>
          <a:ln w="6095">
            <a:solidFill>
              <a:srgbClr val="606087"/>
            </a:solidFill>
          </a:ln>
        </p:spPr>
        <p:txBody>
          <a:bodyPr wrap="square" lIns="0" tIns="0" rIns="0" bIns="0" rtlCol="0"/>
          <a:lstStyle/>
          <a:p>
            <a:endParaRPr/>
          </a:p>
        </p:txBody>
      </p:sp>
      <p:sp>
        <p:nvSpPr>
          <p:cNvPr id="2" name="Holder 2"/>
          <p:cNvSpPr>
            <a:spLocks noGrp="1"/>
          </p:cNvSpPr>
          <p:nvPr>
            <p:ph type="title"/>
          </p:nvPr>
        </p:nvSpPr>
        <p:spPr>
          <a:xfrm>
            <a:off x="534670" y="302768"/>
            <a:ext cx="9624060" cy="1211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40916"/>
            <a:ext cx="9624060" cy="499567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9356"/>
            <a:ext cx="3421888" cy="3784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9356"/>
            <a:ext cx="2459482" cy="3784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a:xfrm>
            <a:off x="7699248" y="7039356"/>
            <a:ext cx="2459482" cy="3784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www.turkiyeacikkaynakplatformu.com/"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86016" y="316991"/>
            <a:ext cx="914400" cy="694943"/>
          </a:xfrm>
          <a:prstGeom prst="rect">
            <a:avLst/>
          </a:prstGeom>
        </p:spPr>
      </p:pic>
      <p:pic>
        <p:nvPicPr>
          <p:cNvPr id="3" name="object 3"/>
          <p:cNvPicPr/>
          <p:nvPr/>
        </p:nvPicPr>
        <p:blipFill>
          <a:blip r:embed="rId3" cstate="print"/>
          <a:stretch>
            <a:fillRect/>
          </a:stretch>
        </p:blipFill>
        <p:spPr>
          <a:xfrm>
            <a:off x="0" y="1158238"/>
            <a:ext cx="10692003" cy="6400800"/>
          </a:xfrm>
          <a:prstGeom prst="rect">
            <a:avLst/>
          </a:prstGeom>
        </p:spPr>
      </p:pic>
      <p:sp>
        <p:nvSpPr>
          <p:cNvPr id="4" name="object 4"/>
          <p:cNvSpPr/>
          <p:nvPr/>
        </p:nvSpPr>
        <p:spPr>
          <a:xfrm>
            <a:off x="3627916" y="425573"/>
            <a:ext cx="0" cy="562610"/>
          </a:xfrm>
          <a:custGeom>
            <a:avLst/>
            <a:gdLst/>
            <a:ahLst/>
            <a:cxnLst/>
            <a:rect l="l" t="t" r="r" b="b"/>
            <a:pathLst>
              <a:path h="562610">
                <a:moveTo>
                  <a:pt x="0" y="562364"/>
                </a:moveTo>
                <a:lnTo>
                  <a:pt x="0" y="0"/>
                </a:lnTo>
              </a:path>
            </a:pathLst>
          </a:custGeom>
          <a:ln w="6087">
            <a:solidFill>
              <a:srgbClr val="A09CB8"/>
            </a:solidFill>
          </a:ln>
        </p:spPr>
        <p:txBody>
          <a:bodyPr wrap="square" lIns="0" tIns="0" rIns="0" bIns="0" rtlCol="0"/>
          <a:lstStyle/>
          <a:p>
            <a:endParaRPr/>
          </a:p>
        </p:txBody>
      </p:sp>
      <p:sp>
        <p:nvSpPr>
          <p:cNvPr id="5" name="object 5"/>
          <p:cNvSpPr/>
          <p:nvPr/>
        </p:nvSpPr>
        <p:spPr>
          <a:xfrm>
            <a:off x="4653593" y="392135"/>
            <a:ext cx="0" cy="641985"/>
          </a:xfrm>
          <a:custGeom>
            <a:avLst/>
            <a:gdLst/>
            <a:ahLst/>
            <a:cxnLst/>
            <a:rect l="l" t="t" r="r" b="b"/>
            <a:pathLst>
              <a:path h="641985">
                <a:moveTo>
                  <a:pt x="0" y="641399"/>
                </a:moveTo>
                <a:lnTo>
                  <a:pt x="0" y="0"/>
                </a:lnTo>
              </a:path>
            </a:pathLst>
          </a:custGeom>
          <a:ln w="6087">
            <a:solidFill>
              <a:srgbClr val="C3BFC8"/>
            </a:solidFill>
          </a:ln>
        </p:spPr>
        <p:txBody>
          <a:bodyPr wrap="square" lIns="0" tIns="0" rIns="0" bIns="0" rtlCol="0"/>
          <a:lstStyle/>
          <a:p>
            <a:endParaRPr/>
          </a:p>
        </p:txBody>
      </p:sp>
      <p:sp>
        <p:nvSpPr>
          <p:cNvPr id="6" name="object 6"/>
          <p:cNvSpPr/>
          <p:nvPr/>
        </p:nvSpPr>
        <p:spPr>
          <a:xfrm>
            <a:off x="6781035" y="221905"/>
            <a:ext cx="0" cy="544195"/>
          </a:xfrm>
          <a:custGeom>
            <a:avLst/>
            <a:gdLst/>
            <a:ahLst/>
            <a:cxnLst/>
            <a:rect l="l" t="t" r="r" b="b"/>
            <a:pathLst>
              <a:path h="544195">
                <a:moveTo>
                  <a:pt x="0" y="544125"/>
                </a:moveTo>
                <a:lnTo>
                  <a:pt x="0" y="0"/>
                </a:lnTo>
              </a:path>
            </a:pathLst>
          </a:custGeom>
          <a:ln w="6087">
            <a:solidFill>
              <a:srgbClr val="BCBCBF"/>
            </a:solidFill>
          </a:ln>
        </p:spPr>
        <p:txBody>
          <a:bodyPr wrap="square" lIns="0" tIns="0" rIns="0" bIns="0" rtlCol="0"/>
          <a:lstStyle/>
          <a:p>
            <a:endParaRPr/>
          </a:p>
        </p:txBody>
      </p:sp>
      <p:sp>
        <p:nvSpPr>
          <p:cNvPr id="7" name="object 7"/>
          <p:cNvSpPr/>
          <p:nvPr/>
        </p:nvSpPr>
        <p:spPr>
          <a:xfrm>
            <a:off x="10681350" y="1568541"/>
            <a:ext cx="0" cy="727075"/>
          </a:xfrm>
          <a:custGeom>
            <a:avLst/>
            <a:gdLst/>
            <a:ahLst/>
            <a:cxnLst/>
            <a:rect l="l" t="t" r="r" b="b"/>
            <a:pathLst>
              <a:path h="727075">
                <a:moveTo>
                  <a:pt x="0" y="726514"/>
                </a:moveTo>
                <a:lnTo>
                  <a:pt x="0" y="0"/>
                </a:lnTo>
              </a:path>
            </a:pathLst>
          </a:custGeom>
          <a:ln w="9130">
            <a:solidFill>
              <a:srgbClr val="9393A0"/>
            </a:solidFill>
          </a:ln>
        </p:spPr>
        <p:txBody>
          <a:bodyPr wrap="square" lIns="0" tIns="0" rIns="0" bIns="0" rtlCol="0"/>
          <a:lstStyle/>
          <a:p>
            <a:endParaRPr/>
          </a:p>
        </p:txBody>
      </p:sp>
      <p:sp>
        <p:nvSpPr>
          <p:cNvPr id="8" name="object 8"/>
          <p:cNvSpPr/>
          <p:nvPr/>
        </p:nvSpPr>
        <p:spPr>
          <a:xfrm>
            <a:off x="3528574" y="443200"/>
            <a:ext cx="0" cy="60960"/>
          </a:xfrm>
          <a:custGeom>
            <a:avLst/>
            <a:gdLst/>
            <a:ahLst/>
            <a:cxnLst/>
            <a:rect l="l" t="t" r="r" b="b"/>
            <a:pathLst>
              <a:path h="60959">
                <a:moveTo>
                  <a:pt x="0" y="0"/>
                </a:moveTo>
                <a:lnTo>
                  <a:pt x="0" y="60642"/>
                </a:lnTo>
              </a:path>
            </a:pathLst>
          </a:custGeom>
          <a:ln w="32715">
            <a:solidFill>
              <a:srgbClr val="E8E8ED"/>
            </a:solidFill>
          </a:ln>
        </p:spPr>
        <p:txBody>
          <a:bodyPr wrap="square" lIns="0" tIns="0" rIns="0" bIns="0" rtlCol="0"/>
          <a:lstStyle/>
          <a:p>
            <a:endParaRPr/>
          </a:p>
        </p:txBody>
      </p:sp>
      <p:sp>
        <p:nvSpPr>
          <p:cNvPr id="9" name="object 9"/>
          <p:cNvSpPr txBox="1"/>
          <p:nvPr/>
        </p:nvSpPr>
        <p:spPr>
          <a:xfrm>
            <a:off x="3499515" y="418083"/>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A5A3B6"/>
                </a:solidFill>
                <a:latin typeface="Arial MT"/>
                <a:cs typeface="Arial MT"/>
              </a:rPr>
              <a:t>®</a:t>
            </a:r>
            <a:endParaRPr sz="400">
              <a:latin typeface="Arial MT"/>
              <a:cs typeface="Arial MT"/>
            </a:endParaRPr>
          </a:p>
        </p:txBody>
      </p:sp>
      <p:sp>
        <p:nvSpPr>
          <p:cNvPr id="10" name="object 10"/>
          <p:cNvSpPr txBox="1"/>
          <p:nvPr/>
        </p:nvSpPr>
        <p:spPr>
          <a:xfrm>
            <a:off x="3685434" y="513588"/>
            <a:ext cx="728980" cy="260350"/>
          </a:xfrm>
          <a:prstGeom prst="rect">
            <a:avLst/>
          </a:prstGeom>
        </p:spPr>
        <p:txBody>
          <a:bodyPr vert="horz" wrap="square" lIns="0" tIns="23495" rIns="0" bIns="0" rtlCol="0">
            <a:spAutoFit/>
          </a:bodyPr>
          <a:lstStyle/>
          <a:p>
            <a:pPr marL="13335" marR="5080" indent="-1270">
              <a:lnSpc>
                <a:spcPts val="890"/>
              </a:lnSpc>
              <a:spcBef>
                <a:spcPts val="185"/>
              </a:spcBef>
            </a:pPr>
            <a:r>
              <a:rPr sz="800" spc="-30" dirty="0">
                <a:solidFill>
                  <a:srgbClr val="343469"/>
                </a:solidFill>
                <a:latin typeface="Arial MT"/>
                <a:cs typeface="Arial MT"/>
              </a:rPr>
              <a:t>T</a:t>
            </a:r>
            <a:r>
              <a:rPr sz="800" spc="-35" dirty="0">
                <a:solidFill>
                  <a:srgbClr val="343469"/>
                </a:solidFill>
                <a:latin typeface="Arial MT"/>
                <a:cs typeface="Arial MT"/>
              </a:rPr>
              <a:t>u</a:t>
            </a:r>
            <a:r>
              <a:rPr sz="800" spc="-20" dirty="0">
                <a:solidFill>
                  <a:srgbClr val="343469"/>
                </a:solidFill>
                <a:latin typeface="Arial MT"/>
                <a:cs typeface="Arial MT"/>
              </a:rPr>
              <a:t>r</a:t>
            </a:r>
            <a:r>
              <a:rPr sz="800" spc="-25" dirty="0">
                <a:solidFill>
                  <a:srgbClr val="343469"/>
                </a:solidFill>
                <a:latin typeface="Arial MT"/>
                <a:cs typeface="Arial MT"/>
              </a:rPr>
              <a:t>k</a:t>
            </a:r>
            <a:r>
              <a:rPr sz="800" spc="-35" dirty="0">
                <a:solidFill>
                  <a:srgbClr val="343469"/>
                </a:solidFill>
                <a:latin typeface="Arial MT"/>
                <a:cs typeface="Arial MT"/>
              </a:rPr>
              <a:t>e</a:t>
            </a:r>
            <a:r>
              <a:rPr sz="800" dirty="0">
                <a:solidFill>
                  <a:srgbClr val="343469"/>
                </a:solidFill>
                <a:latin typeface="Arial MT"/>
                <a:cs typeface="Arial MT"/>
              </a:rPr>
              <a:t>y</a:t>
            </a:r>
            <a:r>
              <a:rPr sz="800" spc="-35" dirty="0">
                <a:solidFill>
                  <a:srgbClr val="343469"/>
                </a:solidFill>
                <a:latin typeface="Arial MT"/>
                <a:cs typeface="Arial MT"/>
              </a:rPr>
              <a:t> </a:t>
            </a:r>
            <a:r>
              <a:rPr sz="800" spc="-10" dirty="0">
                <a:solidFill>
                  <a:srgbClr val="343469"/>
                </a:solidFill>
                <a:latin typeface="Arial MT"/>
                <a:cs typeface="Arial MT"/>
              </a:rPr>
              <a:t>Ope</a:t>
            </a:r>
            <a:r>
              <a:rPr sz="800" dirty="0">
                <a:solidFill>
                  <a:srgbClr val="343469"/>
                </a:solidFill>
                <a:latin typeface="Arial MT"/>
                <a:cs typeface="Arial MT"/>
              </a:rPr>
              <a:t>n  </a:t>
            </a:r>
            <a:r>
              <a:rPr sz="800" spc="-35" dirty="0">
                <a:solidFill>
                  <a:srgbClr val="343469"/>
                </a:solidFill>
                <a:latin typeface="Arial MT"/>
                <a:cs typeface="Arial MT"/>
              </a:rPr>
              <a:t>Sou</a:t>
            </a:r>
            <a:r>
              <a:rPr sz="800" spc="-20" dirty="0">
                <a:solidFill>
                  <a:srgbClr val="343469"/>
                </a:solidFill>
                <a:latin typeface="Arial MT"/>
                <a:cs typeface="Arial MT"/>
              </a:rPr>
              <a:t>r</a:t>
            </a:r>
            <a:r>
              <a:rPr sz="800" spc="-25" dirty="0">
                <a:solidFill>
                  <a:srgbClr val="343469"/>
                </a:solidFill>
                <a:latin typeface="Arial MT"/>
                <a:cs typeface="Arial MT"/>
              </a:rPr>
              <a:t>c</a:t>
            </a:r>
            <a:r>
              <a:rPr sz="800" dirty="0">
                <a:solidFill>
                  <a:srgbClr val="343469"/>
                </a:solidFill>
                <a:latin typeface="Arial MT"/>
                <a:cs typeface="Arial MT"/>
              </a:rPr>
              <a:t>e</a:t>
            </a:r>
            <a:r>
              <a:rPr sz="800" spc="-100" dirty="0">
                <a:solidFill>
                  <a:srgbClr val="343469"/>
                </a:solidFill>
                <a:latin typeface="Arial MT"/>
                <a:cs typeface="Arial MT"/>
              </a:rPr>
              <a:t> </a:t>
            </a:r>
            <a:r>
              <a:rPr sz="800" spc="-10" dirty="0">
                <a:solidFill>
                  <a:srgbClr val="343469"/>
                </a:solidFill>
                <a:latin typeface="Arial MT"/>
                <a:cs typeface="Arial MT"/>
              </a:rPr>
              <a:t>P</a:t>
            </a:r>
            <a:r>
              <a:rPr sz="800" spc="5" dirty="0">
                <a:solidFill>
                  <a:srgbClr val="343469"/>
                </a:solidFill>
                <a:latin typeface="Arial MT"/>
                <a:cs typeface="Arial MT"/>
              </a:rPr>
              <a:t>l</a:t>
            </a:r>
            <a:r>
              <a:rPr sz="800" spc="-10" dirty="0">
                <a:solidFill>
                  <a:srgbClr val="343469"/>
                </a:solidFill>
                <a:latin typeface="Arial MT"/>
                <a:cs typeface="Arial MT"/>
              </a:rPr>
              <a:t>a</a:t>
            </a:r>
            <a:r>
              <a:rPr sz="800" spc="15" dirty="0">
                <a:solidFill>
                  <a:srgbClr val="343469"/>
                </a:solidFill>
                <a:latin typeface="Arial MT"/>
                <a:cs typeface="Arial MT"/>
              </a:rPr>
              <a:t>tf</a:t>
            </a:r>
            <a:r>
              <a:rPr sz="800" spc="-10" dirty="0">
                <a:solidFill>
                  <a:srgbClr val="343469"/>
                </a:solidFill>
                <a:latin typeface="Arial MT"/>
                <a:cs typeface="Arial MT"/>
              </a:rPr>
              <a:t>o</a:t>
            </a:r>
            <a:r>
              <a:rPr sz="800" spc="5" dirty="0">
                <a:solidFill>
                  <a:srgbClr val="343469"/>
                </a:solidFill>
                <a:latin typeface="Arial MT"/>
                <a:cs typeface="Arial MT"/>
              </a:rPr>
              <a:t>r</a:t>
            </a:r>
            <a:r>
              <a:rPr sz="800" dirty="0">
                <a:solidFill>
                  <a:srgbClr val="343469"/>
                </a:solidFill>
                <a:latin typeface="Arial MT"/>
                <a:cs typeface="Arial MT"/>
              </a:rPr>
              <a:t>m</a:t>
            </a:r>
            <a:endParaRPr sz="800">
              <a:latin typeface="Arial MT"/>
              <a:cs typeface="Arial MT"/>
            </a:endParaRPr>
          </a:p>
        </p:txBody>
      </p:sp>
      <p:sp>
        <p:nvSpPr>
          <p:cNvPr id="11" name="object 11"/>
          <p:cNvSpPr txBox="1"/>
          <p:nvPr/>
        </p:nvSpPr>
        <p:spPr>
          <a:xfrm>
            <a:off x="4743977" y="360679"/>
            <a:ext cx="1942464" cy="502920"/>
          </a:xfrm>
          <a:prstGeom prst="rect">
            <a:avLst/>
          </a:prstGeom>
        </p:spPr>
        <p:txBody>
          <a:bodyPr vert="horz" wrap="square" lIns="0" tIns="12700" rIns="0" bIns="0" rtlCol="0">
            <a:spAutoFit/>
          </a:bodyPr>
          <a:lstStyle/>
          <a:p>
            <a:pPr marL="294640" indent="-281940">
              <a:lnSpc>
                <a:spcPts val="3140"/>
              </a:lnSpc>
              <a:spcBef>
                <a:spcPts val="100"/>
              </a:spcBef>
              <a:buClr>
                <a:srgbClr val="38B349"/>
              </a:buClr>
              <a:buFont typeface="Arial MT"/>
              <a:buChar char="•"/>
              <a:tabLst>
                <a:tab pos="294005" algn="l"/>
                <a:tab pos="294640" algn="l"/>
              </a:tabLst>
            </a:pPr>
            <a:r>
              <a:rPr sz="2700" b="1" spc="-210" dirty="0">
                <a:solidFill>
                  <a:srgbClr val="747579"/>
                </a:solidFill>
                <a:latin typeface="Arial"/>
                <a:cs typeface="Arial"/>
              </a:rPr>
              <a:t>ACIKHACK</a:t>
            </a:r>
            <a:endParaRPr sz="2700">
              <a:latin typeface="Arial"/>
              <a:cs typeface="Arial"/>
            </a:endParaRPr>
          </a:p>
          <a:p>
            <a:pPr marL="276860">
              <a:lnSpc>
                <a:spcPts val="620"/>
              </a:lnSpc>
            </a:pPr>
            <a:r>
              <a:rPr sz="600" i="1" spc="105" dirty="0">
                <a:solidFill>
                  <a:srgbClr val="747579"/>
                </a:solidFill>
                <a:latin typeface="Times New Roman"/>
                <a:cs typeface="Times New Roman"/>
              </a:rPr>
              <a:t>A</a:t>
            </a:r>
            <a:r>
              <a:rPr sz="600" i="1" dirty="0">
                <a:solidFill>
                  <a:srgbClr val="747579"/>
                </a:solidFill>
                <a:latin typeface="Times New Roman"/>
                <a:cs typeface="Times New Roman"/>
              </a:rPr>
              <a:t>ç</a:t>
            </a:r>
            <a:r>
              <a:rPr sz="600" i="1" spc="-55" dirty="0">
                <a:solidFill>
                  <a:srgbClr val="747579"/>
                </a:solidFill>
                <a:latin typeface="Times New Roman"/>
                <a:cs typeface="Times New Roman"/>
              </a:rPr>
              <a:t> </a:t>
            </a:r>
            <a:r>
              <a:rPr sz="600" i="1" dirty="0">
                <a:solidFill>
                  <a:srgbClr val="747579"/>
                </a:solidFill>
                <a:latin typeface="Times New Roman"/>
                <a:cs typeface="Times New Roman"/>
              </a:rPr>
              <a:t>ı</a:t>
            </a:r>
            <a:r>
              <a:rPr sz="600" i="1" spc="-70" dirty="0">
                <a:solidFill>
                  <a:srgbClr val="747579"/>
                </a:solidFill>
                <a:latin typeface="Times New Roman"/>
                <a:cs typeface="Times New Roman"/>
              </a:rPr>
              <a:t> </a:t>
            </a:r>
            <a:r>
              <a:rPr sz="600" i="1" dirty="0">
                <a:solidFill>
                  <a:srgbClr val="747579"/>
                </a:solidFill>
                <a:latin typeface="Times New Roman"/>
                <a:cs typeface="Times New Roman"/>
              </a:rPr>
              <a:t>k   </a:t>
            </a:r>
            <a:r>
              <a:rPr sz="600" i="1" spc="-30" dirty="0">
                <a:solidFill>
                  <a:srgbClr val="747579"/>
                </a:solidFill>
                <a:latin typeface="Times New Roman"/>
                <a:cs typeface="Times New Roman"/>
              </a:rPr>
              <a:t> </a:t>
            </a:r>
            <a:r>
              <a:rPr sz="600" i="1" spc="125" dirty="0">
                <a:solidFill>
                  <a:srgbClr val="747579"/>
                </a:solidFill>
                <a:latin typeface="Times New Roman"/>
                <a:cs typeface="Times New Roman"/>
              </a:rPr>
              <a:t>K</a:t>
            </a:r>
            <a:r>
              <a:rPr sz="600" i="1" dirty="0">
                <a:solidFill>
                  <a:srgbClr val="747579"/>
                </a:solidFill>
                <a:latin typeface="Times New Roman"/>
                <a:cs typeface="Times New Roman"/>
              </a:rPr>
              <a:t>a</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y</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n</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40" dirty="0">
                <a:solidFill>
                  <a:srgbClr val="747579"/>
                </a:solidFill>
                <a:latin typeface="Times New Roman"/>
                <a:cs typeface="Times New Roman"/>
              </a:rPr>
              <a:t> </a:t>
            </a:r>
            <a:r>
              <a:rPr sz="600" i="1" dirty="0">
                <a:solidFill>
                  <a:srgbClr val="747579"/>
                </a:solidFill>
                <a:latin typeface="Times New Roman"/>
                <a:cs typeface="Times New Roman"/>
              </a:rPr>
              <a:t>k   </a:t>
            </a:r>
            <a:r>
              <a:rPr sz="600" i="1" spc="15" dirty="0">
                <a:solidFill>
                  <a:srgbClr val="747579"/>
                </a:solidFill>
                <a:latin typeface="Times New Roman"/>
                <a:cs typeface="Times New Roman"/>
              </a:rPr>
              <a:t> </a:t>
            </a:r>
            <a:r>
              <a:rPr sz="600" i="1" spc="5" dirty="0">
                <a:solidFill>
                  <a:srgbClr val="747579"/>
                </a:solidFill>
                <a:latin typeface="Times New Roman"/>
                <a:cs typeface="Times New Roman"/>
              </a:rPr>
              <a:t>H</a:t>
            </a:r>
            <a:r>
              <a:rPr sz="600" i="1" dirty="0">
                <a:solidFill>
                  <a:srgbClr val="747579"/>
                </a:solidFill>
                <a:latin typeface="Times New Roman"/>
                <a:cs typeface="Times New Roman"/>
              </a:rPr>
              <a:t> a</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c</a:t>
            </a:r>
            <a:r>
              <a:rPr sz="600" i="1" spc="-20" dirty="0">
                <a:solidFill>
                  <a:srgbClr val="747579"/>
                </a:solidFill>
                <a:latin typeface="Times New Roman"/>
                <a:cs typeface="Times New Roman"/>
              </a:rPr>
              <a:t> </a:t>
            </a:r>
            <a:r>
              <a:rPr sz="600" i="1" dirty="0">
                <a:solidFill>
                  <a:srgbClr val="747579"/>
                </a:solidFill>
                <a:latin typeface="Times New Roman"/>
                <a:cs typeface="Times New Roman"/>
              </a:rPr>
              <a:t>k</a:t>
            </a:r>
            <a:r>
              <a:rPr sz="600" i="1" spc="-20"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t</a:t>
            </a:r>
            <a:r>
              <a:rPr sz="600" i="1" spc="-30" dirty="0">
                <a:solidFill>
                  <a:srgbClr val="747579"/>
                </a:solidFill>
                <a:latin typeface="Times New Roman"/>
                <a:cs typeface="Times New Roman"/>
              </a:rPr>
              <a:t> </a:t>
            </a:r>
            <a:r>
              <a:rPr sz="600" i="1" dirty="0">
                <a:solidFill>
                  <a:srgbClr val="747579"/>
                </a:solidFill>
                <a:latin typeface="Times New Roman"/>
                <a:cs typeface="Times New Roman"/>
              </a:rPr>
              <a:t>h</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o</a:t>
            </a:r>
            <a:r>
              <a:rPr sz="600" i="1" spc="-15" dirty="0">
                <a:solidFill>
                  <a:srgbClr val="747579"/>
                </a:solidFill>
                <a:latin typeface="Times New Roman"/>
                <a:cs typeface="Times New Roman"/>
              </a:rPr>
              <a:t> </a:t>
            </a:r>
            <a:r>
              <a:rPr sz="600" i="1" dirty="0">
                <a:solidFill>
                  <a:srgbClr val="747579"/>
                </a:solidFill>
                <a:latin typeface="Times New Roman"/>
                <a:cs typeface="Times New Roman"/>
              </a:rPr>
              <a:t>n   </a:t>
            </a:r>
            <a:r>
              <a:rPr sz="600" i="1" spc="-25" dirty="0">
                <a:solidFill>
                  <a:srgbClr val="747579"/>
                </a:solidFill>
                <a:latin typeface="Times New Roman"/>
                <a:cs typeface="Times New Roman"/>
              </a:rPr>
              <a:t> </a:t>
            </a:r>
            <a:r>
              <a:rPr sz="600" i="1" spc="130" dirty="0">
                <a:solidFill>
                  <a:srgbClr val="747579"/>
                </a:solidFill>
                <a:latin typeface="Times New Roman"/>
                <a:cs typeface="Times New Roman"/>
              </a:rPr>
              <a:t>P</a:t>
            </a:r>
            <a:r>
              <a:rPr sz="600" i="1" dirty="0">
                <a:solidFill>
                  <a:srgbClr val="747579"/>
                </a:solidFill>
                <a:latin typeface="Times New Roman"/>
                <a:cs typeface="Times New Roman"/>
              </a:rPr>
              <a:t>r</a:t>
            </a:r>
            <a:r>
              <a:rPr sz="600" i="1" spc="-35" dirty="0">
                <a:solidFill>
                  <a:srgbClr val="747579"/>
                </a:solidFill>
                <a:latin typeface="Times New Roman"/>
                <a:cs typeface="Times New Roman"/>
              </a:rPr>
              <a:t> </a:t>
            </a:r>
            <a:r>
              <a:rPr sz="600" i="1" dirty="0">
                <a:solidFill>
                  <a:srgbClr val="747579"/>
                </a:solidFill>
                <a:latin typeface="Times New Roman"/>
                <a:cs typeface="Times New Roman"/>
              </a:rPr>
              <a:t>o</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g</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r</a:t>
            </a:r>
            <a:r>
              <a:rPr sz="600" i="1" spc="-35" dirty="0">
                <a:solidFill>
                  <a:srgbClr val="747579"/>
                </a:solidFill>
                <a:latin typeface="Times New Roman"/>
                <a:cs typeface="Times New Roman"/>
              </a:rPr>
              <a:t> </a:t>
            </a:r>
            <a:r>
              <a:rPr sz="600" i="1" dirty="0">
                <a:solidFill>
                  <a:srgbClr val="747579"/>
                </a:solidFill>
                <a:latin typeface="Times New Roman"/>
                <a:cs typeface="Times New Roman"/>
              </a:rPr>
              <a:t>a</a:t>
            </a:r>
            <a:r>
              <a:rPr sz="600" i="1" spc="-25" dirty="0">
                <a:solidFill>
                  <a:srgbClr val="747579"/>
                </a:solidFill>
                <a:latin typeface="Times New Roman"/>
                <a:cs typeface="Times New Roman"/>
              </a:rPr>
              <a:t> </a:t>
            </a:r>
            <a:r>
              <a:rPr sz="600" i="1" dirty="0">
                <a:solidFill>
                  <a:srgbClr val="747579"/>
                </a:solidFill>
                <a:latin typeface="Times New Roman"/>
                <a:cs typeface="Times New Roman"/>
              </a:rPr>
              <a:t>m</a:t>
            </a:r>
            <a:r>
              <a:rPr sz="600" i="1" spc="-10" dirty="0">
                <a:solidFill>
                  <a:srgbClr val="747579"/>
                </a:solidFill>
                <a:latin typeface="Times New Roman"/>
                <a:cs typeface="Times New Roman"/>
              </a:rPr>
              <a:t> </a:t>
            </a:r>
            <a:r>
              <a:rPr sz="600" i="1" dirty="0">
                <a:solidFill>
                  <a:srgbClr val="747579"/>
                </a:solidFill>
                <a:latin typeface="Times New Roman"/>
                <a:cs typeface="Times New Roman"/>
              </a:rPr>
              <a:t>ı</a:t>
            </a:r>
            <a:endParaRPr sz="600">
              <a:latin typeface="Times New Roman"/>
              <a:cs typeface="Times New Roman"/>
            </a:endParaRPr>
          </a:p>
        </p:txBody>
      </p:sp>
      <p:grpSp>
        <p:nvGrpSpPr>
          <p:cNvPr id="12" name="object 12"/>
          <p:cNvGrpSpPr/>
          <p:nvPr/>
        </p:nvGrpSpPr>
        <p:grpSpPr>
          <a:xfrm>
            <a:off x="6680200" y="231647"/>
            <a:ext cx="2019300" cy="883285"/>
            <a:chOff x="6680200" y="231647"/>
            <a:chExt cx="2019300" cy="883285"/>
          </a:xfrm>
        </p:grpSpPr>
        <p:pic>
          <p:nvPicPr>
            <p:cNvPr id="13" name="object 13"/>
            <p:cNvPicPr/>
            <p:nvPr/>
          </p:nvPicPr>
          <p:blipFill>
            <a:blip r:embed="rId4" cstate="print"/>
            <a:stretch>
              <a:fillRect/>
            </a:stretch>
          </p:blipFill>
          <p:spPr>
            <a:xfrm>
              <a:off x="6680200" y="234124"/>
              <a:ext cx="2019300" cy="850900"/>
            </a:xfrm>
            <a:prstGeom prst="rect">
              <a:avLst/>
            </a:prstGeom>
          </p:spPr>
        </p:pic>
        <p:pic>
          <p:nvPicPr>
            <p:cNvPr id="14" name="object 14"/>
            <p:cNvPicPr/>
            <p:nvPr/>
          </p:nvPicPr>
          <p:blipFill>
            <a:blip r:embed="rId5" cstate="print"/>
            <a:stretch>
              <a:fillRect/>
            </a:stretch>
          </p:blipFill>
          <p:spPr>
            <a:xfrm>
              <a:off x="6964679" y="231647"/>
              <a:ext cx="963168" cy="719327"/>
            </a:xfrm>
            <a:prstGeom prst="rect">
              <a:avLst/>
            </a:prstGeom>
          </p:spPr>
        </p:pic>
        <p:pic>
          <p:nvPicPr>
            <p:cNvPr id="15" name="object 15"/>
            <p:cNvPicPr/>
            <p:nvPr/>
          </p:nvPicPr>
          <p:blipFill>
            <a:blip r:embed="rId6" cstate="print"/>
            <a:stretch>
              <a:fillRect/>
            </a:stretch>
          </p:blipFill>
          <p:spPr>
            <a:xfrm>
              <a:off x="6781694" y="333452"/>
              <a:ext cx="165205" cy="780972"/>
            </a:xfrm>
            <a:prstGeom prst="rect">
              <a:avLst/>
            </a:prstGeom>
          </p:spPr>
        </p:pic>
      </p:grpSp>
      <p:sp>
        <p:nvSpPr>
          <p:cNvPr id="16" name="object 16"/>
          <p:cNvSpPr txBox="1"/>
          <p:nvPr/>
        </p:nvSpPr>
        <p:spPr>
          <a:xfrm>
            <a:off x="2484008" y="342900"/>
            <a:ext cx="1071245" cy="662940"/>
          </a:xfrm>
          <a:prstGeom prst="rect">
            <a:avLst/>
          </a:prstGeom>
        </p:spPr>
        <p:txBody>
          <a:bodyPr vert="horz" wrap="square" lIns="0" tIns="13970" rIns="0" bIns="0" rtlCol="0">
            <a:spAutoFit/>
          </a:bodyPr>
          <a:lstStyle/>
          <a:p>
            <a:pPr marL="12700" marR="5080" indent="6985">
              <a:lnSpc>
                <a:spcPct val="99300"/>
              </a:lnSpc>
              <a:spcBef>
                <a:spcPts val="110"/>
              </a:spcBef>
            </a:pPr>
            <a:r>
              <a:rPr sz="1400" b="1" spc="70" dirty="0">
                <a:solidFill>
                  <a:srgbClr val="23CA6B"/>
                </a:solidFill>
                <a:latin typeface="Times New Roman"/>
                <a:cs typeface="Times New Roman"/>
              </a:rPr>
              <a:t>&lt;&gt;Türkiye </a:t>
            </a:r>
            <a:r>
              <a:rPr sz="1400" b="1" spc="75" dirty="0">
                <a:solidFill>
                  <a:srgbClr val="23CA6B"/>
                </a:solidFill>
                <a:latin typeface="Times New Roman"/>
                <a:cs typeface="Times New Roman"/>
              </a:rPr>
              <a:t>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  </a:t>
            </a:r>
            <a:r>
              <a:rPr sz="1400" b="1" spc="15" dirty="0">
                <a:solidFill>
                  <a:srgbClr val="1C1C57"/>
                </a:solidFill>
                <a:latin typeface="Times New Roman"/>
                <a:cs typeface="Times New Roman"/>
              </a:rPr>
              <a:t>P</a:t>
            </a:r>
            <a:r>
              <a:rPr sz="1400" b="1" spc="-5" dirty="0">
                <a:solidFill>
                  <a:srgbClr val="1C1C57"/>
                </a:solidFill>
                <a:latin typeface="Times New Roman"/>
                <a:cs typeface="Times New Roman"/>
              </a:rPr>
              <a:t>l</a:t>
            </a:r>
            <a:r>
              <a:rPr sz="1400" b="1" spc="10" dirty="0">
                <a:solidFill>
                  <a:srgbClr val="1C1C57"/>
                </a:solidFill>
                <a:latin typeface="Times New Roman"/>
                <a:cs typeface="Times New Roman"/>
              </a:rPr>
              <a:t>a</a:t>
            </a:r>
            <a:r>
              <a:rPr sz="1400" b="1" spc="5" dirty="0">
                <a:solidFill>
                  <a:srgbClr val="1C1C57"/>
                </a:solidFill>
                <a:latin typeface="Times New Roman"/>
                <a:cs typeface="Times New Roman"/>
              </a:rPr>
              <a:t>tf</a:t>
            </a:r>
            <a:r>
              <a:rPr sz="1400" b="1" spc="10" dirty="0">
                <a:solidFill>
                  <a:srgbClr val="1C1C57"/>
                </a:solidFill>
                <a:latin typeface="Times New Roman"/>
                <a:cs typeface="Times New Roman"/>
              </a:rPr>
              <a:t>o</a:t>
            </a:r>
            <a:r>
              <a:rPr sz="1400" b="1" dirty="0">
                <a:solidFill>
                  <a:srgbClr val="1C1C57"/>
                </a:solidFill>
                <a:latin typeface="Times New Roman"/>
                <a:cs typeface="Times New Roman"/>
              </a:rPr>
              <a:t>r</a:t>
            </a:r>
            <a:r>
              <a:rPr sz="1400" b="1" spc="30" dirty="0">
                <a:solidFill>
                  <a:srgbClr val="1C1C57"/>
                </a:solidFill>
                <a:latin typeface="Times New Roman"/>
                <a:cs typeface="Times New Roman"/>
              </a:rPr>
              <a:t>m</a:t>
            </a:r>
            <a:r>
              <a:rPr sz="1400" b="1" spc="15" dirty="0">
                <a:solidFill>
                  <a:srgbClr val="1C1C57"/>
                </a:solidFill>
                <a:latin typeface="Times New Roman"/>
                <a:cs typeface="Times New Roman"/>
              </a:rPr>
              <a:t>u</a:t>
            </a:r>
            <a:r>
              <a:rPr sz="1400" b="1" spc="10" dirty="0">
                <a:solidFill>
                  <a:srgbClr val="1C1C57"/>
                </a:solidFill>
                <a:latin typeface="Times New Roman"/>
                <a:cs typeface="Times New Roman"/>
              </a:rPr>
              <a:t>&lt;</a:t>
            </a:r>
            <a:r>
              <a:rPr sz="1400" b="1" spc="-5" dirty="0">
                <a:solidFill>
                  <a:srgbClr val="1C1C57"/>
                </a:solidFill>
                <a:latin typeface="Times New Roman"/>
                <a:cs typeface="Times New Roman"/>
              </a:rPr>
              <a:t>/</a:t>
            </a:r>
            <a:r>
              <a:rPr sz="1400" b="1" dirty="0">
                <a:solidFill>
                  <a:srgbClr val="1C1C57"/>
                </a:solidFill>
                <a:latin typeface="Times New Roman"/>
                <a:cs typeface="Times New Roman"/>
              </a:rPr>
              <a:t>&gt;</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1495016" y="1354835"/>
            <a:ext cx="7994015" cy="1430655"/>
          </a:xfrm>
          <a:prstGeom prst="rect">
            <a:avLst/>
          </a:prstGeom>
        </p:spPr>
        <p:txBody>
          <a:bodyPr vert="horz" wrap="square" lIns="0" tIns="136525" rIns="0" bIns="0" rtlCol="0">
            <a:spAutoFit/>
          </a:bodyPr>
          <a:lstStyle/>
          <a:p>
            <a:pPr marL="12700">
              <a:lnSpc>
                <a:spcPct val="100000"/>
              </a:lnSpc>
              <a:spcBef>
                <a:spcPts val="1075"/>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OJ</a:t>
            </a:r>
            <a:r>
              <a:rPr sz="4000" b="1" dirty="0">
                <a:solidFill>
                  <a:srgbClr val="1C1C57"/>
                </a:solidFill>
                <a:latin typeface="Arial"/>
                <a:cs typeface="Arial"/>
              </a:rPr>
              <a:t>E</a:t>
            </a:r>
            <a:r>
              <a:rPr sz="4000" b="1" spc="-465" dirty="0">
                <a:solidFill>
                  <a:srgbClr val="1C1C57"/>
                </a:solidFill>
                <a:latin typeface="Arial"/>
                <a:cs typeface="Arial"/>
              </a:rPr>
              <a:t> </a:t>
            </a:r>
            <a:r>
              <a:rPr sz="4000" b="1" spc="-229" dirty="0">
                <a:solidFill>
                  <a:srgbClr val="1C1C57"/>
                </a:solidFill>
                <a:latin typeface="Arial"/>
                <a:cs typeface="Arial"/>
              </a:rPr>
              <a:t>İ</a:t>
            </a:r>
            <a:r>
              <a:rPr sz="4000" b="1" spc="-235" dirty="0">
                <a:solidFill>
                  <a:srgbClr val="1C1C57"/>
                </a:solidFill>
                <a:latin typeface="Arial"/>
                <a:cs typeface="Arial"/>
              </a:rPr>
              <a:t>L</a:t>
            </a:r>
            <a:r>
              <a:rPr sz="4000" b="1" dirty="0">
                <a:solidFill>
                  <a:srgbClr val="1C1C57"/>
                </a:solidFill>
                <a:latin typeface="Arial"/>
                <a:cs typeface="Arial"/>
              </a:rPr>
              <a:t>E</a:t>
            </a:r>
            <a:r>
              <a:rPr sz="4000" b="1" spc="-459" dirty="0">
                <a:solidFill>
                  <a:srgbClr val="1C1C57"/>
                </a:solidFill>
                <a:latin typeface="Arial"/>
                <a:cs typeface="Arial"/>
              </a:rPr>
              <a:t> </a:t>
            </a:r>
            <a:r>
              <a:rPr sz="4000" b="1" spc="-229" dirty="0">
                <a:solidFill>
                  <a:srgbClr val="1C1C57"/>
                </a:solidFill>
                <a:latin typeface="Arial"/>
                <a:cs typeface="Arial"/>
              </a:rPr>
              <a:t>İ</a:t>
            </a:r>
            <a:r>
              <a:rPr sz="4000" b="1" spc="-235" dirty="0">
                <a:solidFill>
                  <a:srgbClr val="1C1C57"/>
                </a:solidFill>
                <a:latin typeface="Arial"/>
                <a:cs typeface="Arial"/>
              </a:rPr>
              <a:t>L</a:t>
            </a:r>
            <a:r>
              <a:rPr sz="4000" b="1" spc="-229" dirty="0">
                <a:solidFill>
                  <a:srgbClr val="1C1C57"/>
                </a:solidFill>
                <a:latin typeface="Arial"/>
                <a:cs typeface="Arial"/>
              </a:rPr>
              <a:t>Gİ</a:t>
            </a:r>
            <a:r>
              <a:rPr sz="4000" b="1" spc="-235" dirty="0">
                <a:solidFill>
                  <a:srgbClr val="1C1C57"/>
                </a:solidFill>
                <a:latin typeface="Arial"/>
                <a:cs typeface="Arial"/>
              </a:rPr>
              <a:t>L</a:t>
            </a:r>
            <a:r>
              <a:rPr sz="4000" b="1" dirty="0">
                <a:solidFill>
                  <a:srgbClr val="1C1C57"/>
                </a:solidFill>
                <a:latin typeface="Arial"/>
                <a:cs typeface="Arial"/>
              </a:rPr>
              <a:t>İ</a:t>
            </a:r>
            <a:r>
              <a:rPr sz="4000" b="1" spc="-530" dirty="0">
                <a:solidFill>
                  <a:srgbClr val="1C1C57"/>
                </a:solidFill>
                <a:latin typeface="Arial"/>
                <a:cs typeface="Arial"/>
              </a:rPr>
              <a:t> </a:t>
            </a:r>
            <a:r>
              <a:rPr sz="4000" b="1" spc="-235" dirty="0">
                <a:solidFill>
                  <a:srgbClr val="1C1C57"/>
                </a:solidFill>
                <a:latin typeface="Arial"/>
                <a:cs typeface="Arial"/>
              </a:rPr>
              <a:t>Y</a:t>
            </a:r>
            <a:r>
              <a:rPr sz="4000" b="1" spc="-229" dirty="0">
                <a:solidFill>
                  <a:srgbClr val="1C1C57"/>
                </a:solidFill>
                <a:latin typeface="Arial"/>
                <a:cs typeface="Arial"/>
              </a:rPr>
              <a:t>O</a:t>
            </a:r>
            <a:r>
              <a:rPr sz="4000" b="1" dirty="0">
                <a:solidFill>
                  <a:srgbClr val="1C1C57"/>
                </a:solidFill>
                <a:latin typeface="Arial"/>
                <a:cs typeface="Arial"/>
              </a:rPr>
              <a:t>L</a:t>
            </a:r>
            <a:r>
              <a:rPr sz="4000" b="1" spc="-535" dirty="0">
                <a:solidFill>
                  <a:srgbClr val="1C1C57"/>
                </a:solidFill>
                <a:latin typeface="Arial"/>
                <a:cs typeface="Arial"/>
              </a:rPr>
              <a:t> </a:t>
            </a:r>
            <a:r>
              <a:rPr sz="4000" b="1" spc="-235" dirty="0">
                <a:solidFill>
                  <a:srgbClr val="1C1C57"/>
                </a:solidFill>
                <a:latin typeface="Arial"/>
                <a:cs typeface="Arial"/>
              </a:rPr>
              <a:t>HAR</a:t>
            </a:r>
            <a:r>
              <a:rPr sz="4000" b="1" spc="-229" dirty="0">
                <a:solidFill>
                  <a:srgbClr val="1C1C57"/>
                </a:solidFill>
                <a:latin typeface="Arial"/>
                <a:cs typeface="Arial"/>
              </a:rPr>
              <a:t>İ</a:t>
            </a:r>
            <a:r>
              <a:rPr sz="4000" b="1" spc="-535" dirty="0">
                <a:solidFill>
                  <a:srgbClr val="1C1C57"/>
                </a:solidFill>
                <a:latin typeface="Arial"/>
                <a:cs typeface="Arial"/>
              </a:rPr>
              <a:t>T</a:t>
            </a:r>
            <a:r>
              <a:rPr sz="4000" b="1" spc="-235" dirty="0">
                <a:solidFill>
                  <a:srgbClr val="1C1C57"/>
                </a:solidFill>
                <a:latin typeface="Arial"/>
                <a:cs typeface="Arial"/>
              </a:rPr>
              <a:t>AN</a:t>
            </a:r>
            <a:r>
              <a:rPr sz="4000" b="1" spc="-229" dirty="0">
                <a:solidFill>
                  <a:srgbClr val="1C1C57"/>
                </a:solidFill>
                <a:latin typeface="Arial"/>
                <a:cs typeface="Arial"/>
              </a:rPr>
              <a:t>I</a:t>
            </a:r>
            <a:r>
              <a:rPr sz="4000" b="1" spc="-26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a:p>
            <a:pPr marL="1370965" marR="5080" indent="-1073150">
              <a:lnSpc>
                <a:spcPct val="100000"/>
              </a:lnSpc>
              <a:spcBef>
                <a:spcPts val="489"/>
              </a:spcBef>
              <a:tabLst>
                <a:tab pos="2780665" algn="l"/>
                <a:tab pos="3265170" algn="l"/>
                <a:tab pos="4253230" algn="l"/>
                <a:tab pos="5259070" algn="l"/>
                <a:tab pos="5415915" algn="l"/>
                <a:tab pos="6289040" algn="l"/>
              </a:tabLst>
            </a:pPr>
            <a:r>
              <a:rPr sz="2000" b="1" dirty="0">
                <a:solidFill>
                  <a:srgbClr val="6E6E72"/>
                </a:solidFill>
                <a:latin typeface="Times New Roman"/>
                <a:cs typeface="Times New Roman"/>
              </a:rPr>
              <a:t>(</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P</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2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b</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	ç</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	g</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i</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		y</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o</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	ç</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ö</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z</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ü</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m</a:t>
            </a:r>
            <a:r>
              <a:rPr sz="2000" b="1" spc="14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n </a:t>
            </a:r>
            <a:r>
              <a:rPr sz="2000" b="1" spc="-484" dirty="0">
                <a:solidFill>
                  <a:srgbClr val="6E6E72"/>
                </a:solidFill>
                <a:latin typeface="Times New Roman"/>
                <a:cs typeface="Times New Roman"/>
              </a:rPr>
              <a:t> </a:t>
            </a:r>
            <a:r>
              <a:rPr sz="2000" b="1" dirty="0">
                <a:solidFill>
                  <a:srgbClr val="6E6E72"/>
                </a:solidFill>
                <a:latin typeface="Times New Roman"/>
                <a:cs typeface="Times New Roman"/>
              </a:rPr>
              <a:t>g</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c</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k</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t</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e	p</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a</a:t>
            </a:r>
            <a:r>
              <a:rPr sz="2000" b="1" spc="165" dirty="0">
                <a:solidFill>
                  <a:srgbClr val="6E6E72"/>
                </a:solidFill>
                <a:latin typeface="Times New Roman"/>
                <a:cs typeface="Times New Roman"/>
              </a:rPr>
              <a:t> </a:t>
            </a:r>
            <a:r>
              <a:rPr sz="2000" b="1" dirty="0">
                <a:solidFill>
                  <a:srgbClr val="6E6E72"/>
                </a:solidFill>
                <a:latin typeface="Times New Roman"/>
                <a:cs typeface="Times New Roman"/>
              </a:rPr>
              <a:t>n	h</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d</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f</a:t>
            </a:r>
            <a:r>
              <a:rPr sz="2000" b="1" spc="155" dirty="0">
                <a:solidFill>
                  <a:srgbClr val="6E6E72"/>
                </a:solidFill>
                <a:latin typeface="Times New Roman"/>
                <a:cs typeface="Times New Roman"/>
              </a:rPr>
              <a:t> </a:t>
            </a:r>
            <a:r>
              <a:rPr sz="2000" b="1" dirty="0">
                <a:solidFill>
                  <a:srgbClr val="6E6E72"/>
                </a:solidFill>
                <a:latin typeface="Times New Roman"/>
                <a:cs typeface="Times New Roman"/>
              </a:rPr>
              <a:t>l</a:t>
            </a:r>
            <a:r>
              <a:rPr sz="2000" b="1" spc="150" dirty="0">
                <a:solidFill>
                  <a:srgbClr val="6E6E72"/>
                </a:solidFill>
                <a:latin typeface="Times New Roman"/>
                <a:cs typeface="Times New Roman"/>
              </a:rPr>
              <a:t> </a:t>
            </a:r>
            <a:r>
              <a:rPr sz="2000" b="1" dirty="0">
                <a:solidFill>
                  <a:srgbClr val="6E6E72"/>
                </a:solidFill>
                <a:latin typeface="Times New Roman"/>
                <a:cs typeface="Times New Roman"/>
              </a:rPr>
              <a:t>e</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r</a:t>
            </a:r>
            <a:r>
              <a:rPr sz="2000" b="1" spc="160" dirty="0">
                <a:solidFill>
                  <a:srgbClr val="6E6E72"/>
                </a:solidFill>
                <a:latin typeface="Times New Roman"/>
                <a:cs typeface="Times New Roman"/>
              </a:rPr>
              <a:t> </a:t>
            </a:r>
            <a:r>
              <a:rPr sz="2000" b="1" dirty="0">
                <a:solidFill>
                  <a:srgbClr val="6E6E72"/>
                </a:solidFill>
                <a:latin typeface="Times New Roman"/>
                <a:cs typeface="Times New Roman"/>
              </a:rPr>
              <a:t>)</a:t>
            </a:r>
            <a:endParaRPr sz="2000">
              <a:latin typeface="Times New Roman"/>
              <a:cs typeface="Times New Roman"/>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TextBox 10">
            <a:extLst>
              <a:ext uri="{FF2B5EF4-FFF2-40B4-BE49-F238E27FC236}">
                <a16:creationId xmlns:a16="http://schemas.microsoft.com/office/drawing/2014/main" id="{43141D49-95B1-B97B-0D6D-518B1B5FEBC7}"/>
              </a:ext>
            </a:extLst>
          </p:cNvPr>
          <p:cNvSpPr txBox="1"/>
          <p:nvPr/>
        </p:nvSpPr>
        <p:spPr>
          <a:xfrm>
            <a:off x="687401" y="2831211"/>
            <a:ext cx="9600321" cy="4438651"/>
          </a:xfrm>
          <a:prstGeom prst="rect">
            <a:avLst/>
          </a:prstGeom>
          <a:noFill/>
        </p:spPr>
        <p:txBody>
          <a:bodyPr wrap="square" rtlCol="0">
            <a:spAutoFit/>
          </a:bodyPr>
          <a:lstStyle/>
          <a:p>
            <a:pPr algn="just">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Problemin Tanımlanması: İnternette yaygınlaşan aşağılayıcı söylem kullanımı, güvensiz ve saygıdan uzak bir internet ortamı oluşması</a:t>
            </a:r>
          </a:p>
          <a:p>
            <a:pPr algn="just">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Çözüm Önerilerinin Belirlenmesi: Doğal Dil İşleme yöntemleri kullanılarak aşağılayıcı söylemin tespit edilmesi, engellenmesi ve daha yapıcı bir iletişim ortamı yaratmak için bir ara form kullanımı</a:t>
            </a:r>
          </a:p>
          <a:p>
            <a:pPr algn="just">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Projenin Uygulanması: Çözüm önerileri doğrultusunda bir yazılım geliştirilmesi ve kullanıcı arayüzü tasarlanması. </a:t>
            </a:r>
            <a:r>
              <a:rPr lang="tr-TR" dirty="0">
                <a:latin typeface="Times New Roman" panose="02020603050405020304" pitchFamily="18" charset="0"/>
                <a:ea typeface="Calibri" panose="020F0502020204030204" pitchFamily="34" charset="0"/>
                <a:cs typeface="Times New Roman" panose="02020603050405020304" pitchFamily="18" charset="0"/>
              </a:rPr>
              <a:t>Bu yazılımın, çeşitli uygulamalara entegre edilmesi</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Gelecekte Planlanan Hedefler: Türkçe doğal dil işleme yöntemlerinin geliştirilmesi ve daha da güçlendirilmesi, kullanıcıların daha fazla bilinçlendirilmesi ve daha yapıcı bir iletişim kültürünün oluşması </a:t>
            </a:r>
          </a:p>
          <a:p>
            <a:pPr algn="just">
              <a:lnSpc>
                <a:spcPct val="107000"/>
              </a:lnSpc>
              <a:spcAft>
                <a:spcPts val="800"/>
              </a:spcAft>
            </a:pPr>
            <a:r>
              <a:rPr lang="tr-TR" dirty="0">
                <a:effectLst/>
                <a:latin typeface="Times New Roman" panose="02020603050405020304" pitchFamily="18" charset="0"/>
                <a:ea typeface="Calibri" panose="020F0502020204030204" pitchFamily="34" charset="0"/>
                <a:cs typeface="Times New Roman" panose="02020603050405020304" pitchFamily="18" charset="0"/>
              </a:rPr>
              <a:t>Projenin Sürekli Geliştirilmesi: Projenin sürekli olarak yeniden değerlendirilmesi ve geliştirilmesi. </a:t>
            </a:r>
            <a:r>
              <a:rPr lang="tr-TR" dirty="0">
                <a:latin typeface="Times New Roman" panose="02020603050405020304" pitchFamily="18" charset="0"/>
                <a:ea typeface="Calibri" panose="020F0502020204030204" pitchFamily="34" charset="0"/>
                <a:cs typeface="Times New Roman" panose="02020603050405020304" pitchFamily="18" charset="0"/>
              </a:rPr>
              <a:t>Projeyi ürün olarak kullanan kurumlardan geri bildirimler alınması ve bu yönde geliştirilmesi.     Ürünü kullanan şirketlerin isteklerine göre ürünün güncellenmesi.</a:t>
            </a:r>
            <a:endParaRPr lang="tr-TR"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tr-T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690091" y="1448308"/>
            <a:ext cx="55505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a:solidFill>
                  <a:srgbClr val="1C1C57"/>
                </a:solidFill>
                <a:latin typeface="Arial"/>
                <a:cs typeface="Arial"/>
              </a:rPr>
              <a:t>L</a:t>
            </a:r>
            <a:r>
              <a:rPr sz="4000" b="1" spc="-229" dirty="0">
                <a:solidFill>
                  <a:srgbClr val="1C1C57"/>
                </a:solidFill>
                <a:latin typeface="Arial"/>
                <a:cs typeface="Arial"/>
              </a:rPr>
              <a:t>İNKİNİ</a:t>
            </a:r>
            <a:r>
              <a:rPr sz="4000" b="1" spc="-23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186264" y="6820176"/>
            <a:ext cx="5550535" cy="289823"/>
          </a:xfrm>
          <a:prstGeom prst="rect">
            <a:avLst/>
          </a:prstGeom>
        </p:spPr>
        <p:txBody>
          <a:bodyPr vert="horz" wrap="square" lIns="0" tIns="12700" rIns="0" bIns="0" rtlCol="0">
            <a:spAutoFit/>
          </a:bodyPr>
          <a:lstStyle/>
          <a:p>
            <a:pPr marL="12700">
              <a:lnSpc>
                <a:spcPct val="100000"/>
              </a:lnSpc>
              <a:spcBef>
                <a:spcPts val="100"/>
              </a:spcBef>
            </a:pPr>
            <a:r>
              <a:rPr lang="tr-TR" b="1" spc="-5" dirty="0" err="1">
                <a:latin typeface="Times New Roman" panose="02020603050405020304" pitchFamily="18" charset="0"/>
                <a:cs typeface="Times New Roman" panose="02020603050405020304" pitchFamily="18" charset="0"/>
              </a:rPr>
              <a:t>GitHub</a:t>
            </a:r>
            <a:r>
              <a:rPr lang="tr-TR" b="1" spc="-5" dirty="0">
                <a:latin typeface="Times New Roman" panose="02020603050405020304" pitchFamily="18" charset="0"/>
                <a:cs typeface="Times New Roman" panose="02020603050405020304" pitchFamily="18" charset="0"/>
              </a:rPr>
              <a:t> linki</a:t>
            </a:r>
            <a:r>
              <a:rPr sz="1800" b="1" spc="-5" dirty="0">
                <a:latin typeface="Times New Roman" panose="02020603050405020304" pitchFamily="18" charset="0"/>
                <a:cs typeface="Times New Roman" panose="02020603050405020304" pitchFamily="18" charset="0"/>
              </a:rPr>
              <a:t>:</a:t>
            </a:r>
            <a:r>
              <a:rPr lang="tr-TR" sz="1800" b="1" spc="-5" dirty="0">
                <a:latin typeface="Times New Roman" panose="02020603050405020304" pitchFamily="18" charset="0"/>
                <a:cs typeface="Times New Roman" panose="02020603050405020304" pitchFamily="18" charset="0"/>
              </a:rPr>
              <a:t> https://github.com/gncEray/Acikhack2023</a:t>
            </a:r>
            <a:endParaRPr sz="18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727D355-5794-1DAD-BE35-07ECEFCC6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058" y="2114072"/>
            <a:ext cx="4038600" cy="45732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42B9B30-C8D6-D0AA-08D0-51AB17A6A716}"/>
              </a:ext>
            </a:extLst>
          </p:cNvPr>
          <p:cNvSpPr txBox="1"/>
          <p:nvPr/>
        </p:nvSpPr>
        <p:spPr>
          <a:xfrm>
            <a:off x="137065" y="7109999"/>
            <a:ext cx="5836812"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Youtube demo video linki: https://youtu.be/c8FbM2mtlpY </a:t>
            </a:r>
          </a:p>
        </p:txBody>
      </p:sp>
      <p:sp>
        <p:nvSpPr>
          <p:cNvPr id="13" name="TextBox 12">
            <a:extLst>
              <a:ext uri="{FF2B5EF4-FFF2-40B4-BE49-F238E27FC236}">
                <a16:creationId xmlns:a16="http://schemas.microsoft.com/office/drawing/2014/main" id="{B5787EF7-E4FD-FEC8-E4CB-2414D5C9718D}"/>
              </a:ext>
            </a:extLst>
          </p:cNvPr>
          <p:cNvSpPr txBox="1"/>
          <p:nvPr/>
        </p:nvSpPr>
        <p:spPr>
          <a:xfrm>
            <a:off x="329614" y="2425389"/>
            <a:ext cx="738664" cy="3416953"/>
          </a:xfrm>
          <a:prstGeom prst="rect">
            <a:avLst/>
          </a:prstGeom>
          <a:noFill/>
        </p:spPr>
        <p:txBody>
          <a:bodyPr vert="vert270" wrap="square" rtlCol="0">
            <a:spAutoFit/>
          </a:bodyPr>
          <a:lstStyle/>
          <a:p>
            <a:r>
              <a:rPr lang="tr-TR" sz="3600" b="1" dirty="0">
                <a:solidFill>
                  <a:srgbClr val="FF0000"/>
                </a:solidFill>
                <a:latin typeface="Times New Roman" panose="02020603050405020304" pitchFamily="18" charset="0"/>
                <a:cs typeface="Times New Roman" panose="02020603050405020304" pitchFamily="18" charset="0"/>
              </a:rPr>
              <a:t>GİRİŞ EKRANI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690091" y="1448308"/>
            <a:ext cx="55505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a:solidFill>
                  <a:srgbClr val="1C1C57"/>
                </a:solidFill>
                <a:latin typeface="Arial"/>
                <a:cs typeface="Arial"/>
              </a:rPr>
              <a:t>L</a:t>
            </a:r>
            <a:r>
              <a:rPr sz="4000" b="1" spc="-229" dirty="0">
                <a:solidFill>
                  <a:srgbClr val="1C1C57"/>
                </a:solidFill>
                <a:latin typeface="Arial"/>
                <a:cs typeface="Arial"/>
              </a:rPr>
              <a:t>İNKİNİ</a:t>
            </a:r>
            <a:r>
              <a:rPr sz="4000" b="1" spc="-23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1" name="object 11"/>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pic>
        <p:nvPicPr>
          <p:cNvPr id="2050" name="Picture 2">
            <a:extLst>
              <a:ext uri="{FF2B5EF4-FFF2-40B4-BE49-F238E27FC236}">
                <a16:creationId xmlns:a16="http://schemas.microsoft.com/office/drawing/2014/main" id="{95F3A8C8-2A23-0FBE-9BBA-5A33B8197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85" y="3083789"/>
            <a:ext cx="3228055" cy="32147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47FC3B80-D8A5-C912-C5BA-4AD58A7823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2340" y="3083253"/>
            <a:ext cx="3228055" cy="32153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a:extLst>
              <a:ext uri="{FF2B5EF4-FFF2-40B4-BE49-F238E27FC236}">
                <a16:creationId xmlns:a16="http://schemas.microsoft.com/office/drawing/2014/main" id="{91CAE684-01EF-6736-922F-A00E800CEF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5946" y="3083253"/>
            <a:ext cx="3251395" cy="32153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35526EC-EFB1-A05A-36B1-C4793008123F}"/>
              </a:ext>
            </a:extLst>
          </p:cNvPr>
          <p:cNvSpPr txBox="1"/>
          <p:nvPr/>
        </p:nvSpPr>
        <p:spPr>
          <a:xfrm rot="5400000">
            <a:off x="2818466" y="-332797"/>
            <a:ext cx="738664" cy="5681517"/>
          </a:xfrm>
          <a:prstGeom prst="rect">
            <a:avLst/>
          </a:prstGeom>
          <a:noFill/>
        </p:spPr>
        <p:txBody>
          <a:bodyPr vert="vert270" wrap="square" rtlCol="0">
            <a:spAutoFit/>
          </a:bodyPr>
          <a:lstStyle/>
          <a:p>
            <a:r>
              <a:rPr lang="tr-TR" sz="3600" b="1" dirty="0">
                <a:solidFill>
                  <a:srgbClr val="FF0000"/>
                </a:solidFill>
                <a:latin typeface="Times New Roman" panose="02020603050405020304" pitchFamily="18" charset="0"/>
                <a:cs typeface="Times New Roman" panose="02020603050405020304" pitchFamily="18" charset="0"/>
              </a:rPr>
              <a:t>E-MAİL SİMÜLASYONU</a:t>
            </a:r>
          </a:p>
        </p:txBody>
      </p:sp>
      <p:sp>
        <p:nvSpPr>
          <p:cNvPr id="13" name="TextBox 12">
            <a:extLst>
              <a:ext uri="{FF2B5EF4-FFF2-40B4-BE49-F238E27FC236}">
                <a16:creationId xmlns:a16="http://schemas.microsoft.com/office/drawing/2014/main" id="{6B63BC62-5F48-E498-8525-A9EE82428453}"/>
              </a:ext>
            </a:extLst>
          </p:cNvPr>
          <p:cNvSpPr txBox="1"/>
          <p:nvPr/>
        </p:nvSpPr>
        <p:spPr>
          <a:xfrm>
            <a:off x="147382" y="7091703"/>
            <a:ext cx="6019044"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Youtube demo video linki: https://youtu.be/c8FbM2mtlpY </a:t>
            </a:r>
          </a:p>
        </p:txBody>
      </p:sp>
    </p:spTree>
    <p:extLst>
      <p:ext uri="{BB962C8B-B14F-4D97-AF65-F5344CB8AC3E}">
        <p14:creationId xmlns:p14="http://schemas.microsoft.com/office/powerpoint/2010/main" val="22423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690091" y="1448308"/>
            <a:ext cx="55505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a:solidFill>
                  <a:srgbClr val="1C1C57"/>
                </a:solidFill>
                <a:latin typeface="Arial"/>
                <a:cs typeface="Arial"/>
              </a:rPr>
              <a:t>L</a:t>
            </a:r>
            <a:r>
              <a:rPr sz="4000" b="1" spc="-229" dirty="0">
                <a:solidFill>
                  <a:srgbClr val="1C1C57"/>
                </a:solidFill>
                <a:latin typeface="Arial"/>
                <a:cs typeface="Arial"/>
              </a:rPr>
              <a:t>İNKİNİ</a:t>
            </a:r>
            <a:r>
              <a:rPr sz="4000" b="1" spc="-23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1" name="object 11"/>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pic>
        <p:nvPicPr>
          <p:cNvPr id="3074" name="Picture 2" descr="image">
            <a:extLst>
              <a:ext uri="{FF2B5EF4-FFF2-40B4-BE49-F238E27FC236}">
                <a16:creationId xmlns:a16="http://schemas.microsoft.com/office/drawing/2014/main" id="{DA6A5584-0603-A5EF-C66C-B89DE5F2D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505" y="2346631"/>
            <a:ext cx="8407706" cy="43723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E01C7C0-FFB7-2B05-B80C-ADAECFBF48A1}"/>
              </a:ext>
            </a:extLst>
          </p:cNvPr>
          <p:cNvSpPr txBox="1"/>
          <p:nvPr/>
        </p:nvSpPr>
        <p:spPr>
          <a:xfrm>
            <a:off x="213424" y="3556000"/>
            <a:ext cx="738664" cy="1600542"/>
          </a:xfrm>
          <a:prstGeom prst="rect">
            <a:avLst/>
          </a:prstGeom>
          <a:noFill/>
        </p:spPr>
        <p:txBody>
          <a:bodyPr vert="vert270" wrap="square" rtlCol="0">
            <a:spAutoFit/>
          </a:bodyPr>
          <a:lstStyle/>
          <a:p>
            <a:r>
              <a:rPr lang="tr-TR" sz="3600" b="1" dirty="0">
                <a:solidFill>
                  <a:srgbClr val="FF0000"/>
                </a:solidFill>
                <a:latin typeface="Times New Roman" panose="02020603050405020304" pitchFamily="18" charset="0"/>
                <a:cs typeface="Times New Roman" panose="02020603050405020304" pitchFamily="18" charset="0"/>
              </a:rPr>
              <a:t>FORM</a:t>
            </a:r>
          </a:p>
        </p:txBody>
      </p:sp>
      <p:sp>
        <p:nvSpPr>
          <p:cNvPr id="13" name="TextBox 12">
            <a:extLst>
              <a:ext uri="{FF2B5EF4-FFF2-40B4-BE49-F238E27FC236}">
                <a16:creationId xmlns:a16="http://schemas.microsoft.com/office/drawing/2014/main" id="{EB33C753-BA48-472D-6C64-D7D3551E3751}"/>
              </a:ext>
            </a:extLst>
          </p:cNvPr>
          <p:cNvSpPr txBox="1"/>
          <p:nvPr/>
        </p:nvSpPr>
        <p:spPr>
          <a:xfrm>
            <a:off x="147382" y="7091703"/>
            <a:ext cx="6019044"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Youtube demo video linki: https://youtu.be/c8FbM2mtlpY </a:t>
            </a:r>
          </a:p>
        </p:txBody>
      </p:sp>
    </p:spTree>
    <p:extLst>
      <p:ext uri="{BB962C8B-B14F-4D97-AF65-F5344CB8AC3E}">
        <p14:creationId xmlns:p14="http://schemas.microsoft.com/office/powerpoint/2010/main" val="465592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690091" y="1448308"/>
            <a:ext cx="55505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a:solidFill>
                  <a:srgbClr val="1C1C57"/>
                </a:solidFill>
                <a:latin typeface="Arial"/>
                <a:cs typeface="Arial"/>
              </a:rPr>
              <a:t>L</a:t>
            </a:r>
            <a:r>
              <a:rPr sz="4000" b="1" spc="-229" dirty="0">
                <a:solidFill>
                  <a:srgbClr val="1C1C57"/>
                </a:solidFill>
                <a:latin typeface="Arial"/>
                <a:cs typeface="Arial"/>
              </a:rPr>
              <a:t>İNKİNİ</a:t>
            </a:r>
            <a:r>
              <a:rPr sz="4000" b="1" spc="-23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1" name="object 11"/>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pic>
        <p:nvPicPr>
          <p:cNvPr id="4100" name="Picture 4" descr="image">
            <a:extLst>
              <a:ext uri="{FF2B5EF4-FFF2-40B4-BE49-F238E27FC236}">
                <a16:creationId xmlns:a16="http://schemas.microsoft.com/office/drawing/2014/main" id="{73837E17-6E35-5EEF-65F0-11FB78614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6700" y="2083307"/>
            <a:ext cx="3412987" cy="48780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a:extLst>
              <a:ext uri="{FF2B5EF4-FFF2-40B4-BE49-F238E27FC236}">
                <a16:creationId xmlns:a16="http://schemas.microsoft.com/office/drawing/2014/main" id="{5418E9DA-3770-682C-39CE-4CEF0E8B4D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0139" y="2104597"/>
            <a:ext cx="2242522" cy="476086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CFBFF1-D907-CCD7-3A9A-5986E7BDDB38}"/>
              </a:ext>
            </a:extLst>
          </p:cNvPr>
          <p:cNvSpPr txBox="1"/>
          <p:nvPr/>
        </p:nvSpPr>
        <p:spPr>
          <a:xfrm>
            <a:off x="329614" y="2083307"/>
            <a:ext cx="1292662" cy="4690223"/>
          </a:xfrm>
          <a:prstGeom prst="rect">
            <a:avLst/>
          </a:prstGeom>
          <a:noFill/>
        </p:spPr>
        <p:txBody>
          <a:bodyPr vert="vert270" wrap="square" rtlCol="0">
            <a:spAutoFit/>
          </a:bodyPr>
          <a:lstStyle/>
          <a:p>
            <a:pPr algn="ctr"/>
            <a:r>
              <a:rPr lang="tr-TR" sz="3600" b="1" dirty="0">
                <a:solidFill>
                  <a:srgbClr val="FF0000"/>
                </a:solidFill>
                <a:latin typeface="Times New Roman" panose="02020603050405020304" pitchFamily="18" charset="0"/>
                <a:cs typeface="Times New Roman" panose="02020603050405020304" pitchFamily="18" charset="0"/>
              </a:rPr>
              <a:t>SOSYAL MEDYA SİMÜLASYONU</a:t>
            </a:r>
          </a:p>
        </p:txBody>
      </p:sp>
      <p:sp>
        <p:nvSpPr>
          <p:cNvPr id="13" name="TextBox 12">
            <a:extLst>
              <a:ext uri="{FF2B5EF4-FFF2-40B4-BE49-F238E27FC236}">
                <a16:creationId xmlns:a16="http://schemas.microsoft.com/office/drawing/2014/main" id="{792AD600-229E-BC5B-826D-4AFBAA4A6EC0}"/>
              </a:ext>
            </a:extLst>
          </p:cNvPr>
          <p:cNvSpPr txBox="1"/>
          <p:nvPr/>
        </p:nvSpPr>
        <p:spPr>
          <a:xfrm>
            <a:off x="147382" y="7091703"/>
            <a:ext cx="6019044"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Youtube demo video linki: https://youtu.be/c8FbM2mtlpY </a:t>
            </a:r>
          </a:p>
        </p:txBody>
      </p:sp>
    </p:spTree>
    <p:extLst>
      <p:ext uri="{BB962C8B-B14F-4D97-AF65-F5344CB8AC3E}">
        <p14:creationId xmlns:p14="http://schemas.microsoft.com/office/powerpoint/2010/main" val="128101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690091" y="1448308"/>
            <a:ext cx="55505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a:solidFill>
                  <a:srgbClr val="1C1C57"/>
                </a:solidFill>
                <a:latin typeface="Arial"/>
                <a:cs typeface="Arial"/>
              </a:rPr>
              <a:t>L</a:t>
            </a:r>
            <a:r>
              <a:rPr sz="4000" b="1" spc="-229" dirty="0">
                <a:solidFill>
                  <a:srgbClr val="1C1C57"/>
                </a:solidFill>
                <a:latin typeface="Arial"/>
                <a:cs typeface="Arial"/>
              </a:rPr>
              <a:t>İNKİNİ</a:t>
            </a:r>
            <a:r>
              <a:rPr sz="4000" b="1" spc="-23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1" name="object 11"/>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pic>
        <p:nvPicPr>
          <p:cNvPr id="5122" name="Picture 2" descr="image">
            <a:extLst>
              <a:ext uri="{FF2B5EF4-FFF2-40B4-BE49-F238E27FC236}">
                <a16:creationId xmlns:a16="http://schemas.microsoft.com/office/drawing/2014/main" id="{3E1C532B-67AB-C107-D260-75363E8EA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841" y="2092413"/>
            <a:ext cx="4481655" cy="46450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CE3F6BD-9CB2-4030-5172-D9278FA6D7A0}"/>
              </a:ext>
            </a:extLst>
          </p:cNvPr>
          <p:cNvSpPr txBox="1"/>
          <p:nvPr/>
        </p:nvSpPr>
        <p:spPr>
          <a:xfrm>
            <a:off x="329614" y="2083309"/>
            <a:ext cx="1846659" cy="4654154"/>
          </a:xfrm>
          <a:prstGeom prst="rect">
            <a:avLst/>
          </a:prstGeom>
          <a:noFill/>
        </p:spPr>
        <p:txBody>
          <a:bodyPr vert="vert270" wrap="square" rtlCol="0">
            <a:spAutoFit/>
          </a:bodyPr>
          <a:lstStyle/>
          <a:p>
            <a:pPr algn="ctr"/>
            <a:r>
              <a:rPr lang="tr-TR" sz="3600" b="1" dirty="0">
                <a:solidFill>
                  <a:srgbClr val="FF0000"/>
                </a:solidFill>
                <a:latin typeface="Times New Roman" panose="02020603050405020304" pitchFamily="18" charset="0"/>
                <a:cs typeface="Times New Roman" panose="02020603050405020304" pitchFamily="18" charset="0"/>
              </a:rPr>
              <a:t>MÜŞTERİ HİZMETLERİ SİMÜLASYONU</a:t>
            </a:r>
          </a:p>
        </p:txBody>
      </p:sp>
      <p:sp>
        <p:nvSpPr>
          <p:cNvPr id="13" name="TextBox 12">
            <a:extLst>
              <a:ext uri="{FF2B5EF4-FFF2-40B4-BE49-F238E27FC236}">
                <a16:creationId xmlns:a16="http://schemas.microsoft.com/office/drawing/2014/main" id="{29131EAF-3677-801D-3901-429B60933BCB}"/>
              </a:ext>
            </a:extLst>
          </p:cNvPr>
          <p:cNvSpPr txBox="1"/>
          <p:nvPr/>
        </p:nvSpPr>
        <p:spPr>
          <a:xfrm>
            <a:off x="147382" y="7091703"/>
            <a:ext cx="6019044"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Youtube demo video linki: https://youtu.be/c8FbM2mtlpY </a:t>
            </a:r>
          </a:p>
        </p:txBody>
      </p:sp>
    </p:spTree>
    <p:extLst>
      <p:ext uri="{BB962C8B-B14F-4D97-AF65-F5344CB8AC3E}">
        <p14:creationId xmlns:p14="http://schemas.microsoft.com/office/powerpoint/2010/main" val="330645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690091" y="1448308"/>
            <a:ext cx="555053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DE</a:t>
            </a:r>
            <a:r>
              <a:rPr sz="4000" b="1" spc="-225" dirty="0">
                <a:solidFill>
                  <a:srgbClr val="1C1C57"/>
                </a:solidFill>
                <a:latin typeface="Arial"/>
                <a:cs typeface="Arial"/>
              </a:rPr>
              <a:t>M</a:t>
            </a:r>
            <a:r>
              <a:rPr sz="4000" b="1" dirty="0">
                <a:solidFill>
                  <a:srgbClr val="1C1C57"/>
                </a:solidFill>
                <a:latin typeface="Arial"/>
                <a:cs typeface="Arial"/>
              </a:rPr>
              <a:t>O</a:t>
            </a:r>
            <a:r>
              <a:rPr sz="4000" b="1" spc="-459" dirty="0">
                <a:solidFill>
                  <a:srgbClr val="1C1C57"/>
                </a:solidFill>
                <a:latin typeface="Arial"/>
                <a:cs typeface="Arial"/>
              </a:rPr>
              <a:t> </a:t>
            </a:r>
            <a:r>
              <a:rPr sz="4000" b="1" spc="-235" dirty="0">
                <a:solidFill>
                  <a:srgbClr val="1C1C57"/>
                </a:solidFill>
                <a:latin typeface="Arial"/>
                <a:cs typeface="Arial"/>
              </a:rPr>
              <a:t>V</a:t>
            </a:r>
            <a:r>
              <a:rPr sz="4000" b="1" spc="-229" dirty="0">
                <a:solidFill>
                  <a:srgbClr val="1C1C57"/>
                </a:solidFill>
                <a:latin typeface="Arial"/>
                <a:cs typeface="Arial"/>
              </a:rPr>
              <a:t>İD</a:t>
            </a:r>
            <a:r>
              <a:rPr sz="4000" b="1" spc="-235" dirty="0">
                <a:solidFill>
                  <a:srgbClr val="1C1C57"/>
                </a:solidFill>
                <a:latin typeface="Arial"/>
                <a:cs typeface="Arial"/>
              </a:rPr>
              <a:t>E</a:t>
            </a:r>
            <a:r>
              <a:rPr sz="4000" b="1" dirty="0">
                <a:solidFill>
                  <a:srgbClr val="1C1C57"/>
                </a:solidFill>
                <a:latin typeface="Arial"/>
                <a:cs typeface="Arial"/>
              </a:rPr>
              <a:t>O</a:t>
            </a:r>
            <a:r>
              <a:rPr sz="4000" b="1" spc="-459" dirty="0">
                <a:solidFill>
                  <a:srgbClr val="1C1C57"/>
                </a:solidFill>
                <a:latin typeface="Arial"/>
                <a:cs typeface="Arial"/>
              </a:rPr>
              <a:t> </a:t>
            </a:r>
            <a:r>
              <a:rPr sz="4000" b="1" spc="-240" dirty="0">
                <a:solidFill>
                  <a:srgbClr val="1C1C57"/>
                </a:solidFill>
                <a:latin typeface="Arial"/>
                <a:cs typeface="Arial"/>
              </a:rPr>
              <a:t>L</a:t>
            </a:r>
            <a:r>
              <a:rPr sz="4000" b="1" spc="-229" dirty="0">
                <a:solidFill>
                  <a:srgbClr val="1C1C57"/>
                </a:solidFill>
                <a:latin typeface="Arial"/>
                <a:cs typeface="Arial"/>
              </a:rPr>
              <a:t>İNKİNİ</a:t>
            </a:r>
            <a:r>
              <a:rPr sz="4000" b="1" spc="-235" dirty="0">
                <a:solidFill>
                  <a:srgbClr val="1C1C57"/>
                </a:solidFill>
                <a:latin typeface="Arial"/>
                <a:cs typeface="Arial"/>
              </a:rPr>
              <a:t>Z</a:t>
            </a:r>
            <a:r>
              <a:rPr sz="4000" b="1" dirty="0">
                <a:solidFill>
                  <a:srgbClr val="1C1C57"/>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1" name="object 11"/>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pic>
        <p:nvPicPr>
          <p:cNvPr id="6146" name="Picture 2" descr="image">
            <a:extLst>
              <a:ext uri="{FF2B5EF4-FFF2-40B4-BE49-F238E27FC236}">
                <a16:creationId xmlns:a16="http://schemas.microsoft.com/office/drawing/2014/main" id="{67F4A67D-AF71-39F8-437B-78920F4F1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082" y="2111017"/>
            <a:ext cx="8601162" cy="448573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0A95715-EC3F-B2CC-842C-2E04080C6578}"/>
              </a:ext>
            </a:extLst>
          </p:cNvPr>
          <p:cNvSpPr txBox="1"/>
          <p:nvPr/>
        </p:nvSpPr>
        <p:spPr>
          <a:xfrm>
            <a:off x="173192" y="3237262"/>
            <a:ext cx="738664" cy="2200994"/>
          </a:xfrm>
          <a:prstGeom prst="rect">
            <a:avLst/>
          </a:prstGeom>
          <a:noFill/>
        </p:spPr>
        <p:txBody>
          <a:bodyPr vert="vert270" wrap="square" rtlCol="0">
            <a:spAutoFit/>
          </a:bodyPr>
          <a:lstStyle/>
          <a:p>
            <a:pPr algn="ctr"/>
            <a:r>
              <a:rPr lang="tr-TR" sz="3600" b="1" dirty="0">
                <a:solidFill>
                  <a:srgbClr val="FF0000"/>
                </a:solidFill>
                <a:latin typeface="Times New Roman" panose="02020603050405020304" pitchFamily="18" charset="0"/>
                <a:cs typeface="Times New Roman" panose="02020603050405020304" pitchFamily="18" charset="0"/>
              </a:rPr>
              <a:t>FORM</a:t>
            </a:r>
          </a:p>
        </p:txBody>
      </p:sp>
      <p:sp>
        <p:nvSpPr>
          <p:cNvPr id="13" name="TextBox 12">
            <a:extLst>
              <a:ext uri="{FF2B5EF4-FFF2-40B4-BE49-F238E27FC236}">
                <a16:creationId xmlns:a16="http://schemas.microsoft.com/office/drawing/2014/main" id="{81C50394-0C1E-04E6-A437-22982B150804}"/>
              </a:ext>
            </a:extLst>
          </p:cNvPr>
          <p:cNvSpPr txBox="1"/>
          <p:nvPr/>
        </p:nvSpPr>
        <p:spPr>
          <a:xfrm>
            <a:off x="147382" y="7091703"/>
            <a:ext cx="6019044" cy="369332"/>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Youtube demo video linki: https://youtu.be/c8FbM2mtlpY </a:t>
            </a:r>
          </a:p>
        </p:txBody>
      </p:sp>
    </p:spTree>
    <p:extLst>
      <p:ext uri="{BB962C8B-B14F-4D97-AF65-F5344CB8AC3E}">
        <p14:creationId xmlns:p14="http://schemas.microsoft.com/office/powerpoint/2010/main" val="162495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975100" y="3091179"/>
            <a:ext cx="272923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KA</a:t>
            </a:r>
            <a:r>
              <a:rPr sz="4000" b="1" spc="-535" dirty="0">
                <a:solidFill>
                  <a:srgbClr val="1C1C57"/>
                </a:solidFill>
                <a:latin typeface="Arial"/>
                <a:cs typeface="Arial"/>
              </a:rPr>
              <a:t>P</a:t>
            </a:r>
            <a:r>
              <a:rPr sz="4000" b="1" spc="-235" dirty="0">
                <a:solidFill>
                  <a:srgbClr val="1C1C57"/>
                </a:solidFill>
                <a:latin typeface="Arial"/>
                <a:cs typeface="Arial"/>
              </a:rPr>
              <a:t>ANI</a:t>
            </a:r>
            <a:r>
              <a:rPr sz="4000" b="1" dirty="0">
                <a:solidFill>
                  <a:srgbClr val="1C1C57"/>
                </a:solidFill>
                <a:latin typeface="Arial"/>
                <a:cs typeface="Arial"/>
              </a:rPr>
              <a:t>Ş</a:t>
            </a:r>
            <a:r>
              <a:rPr sz="4000" b="1" spc="-459" dirty="0">
                <a:solidFill>
                  <a:srgbClr val="1C1C57"/>
                </a:solidFill>
                <a:latin typeface="Arial"/>
                <a:cs typeface="Arial"/>
              </a:rPr>
              <a:t> </a:t>
            </a:r>
            <a:r>
              <a:rPr sz="4000" b="1" dirty="0">
                <a:solidFill>
                  <a:srgbClr val="7F7F7F"/>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822700" y="1939035"/>
            <a:ext cx="299212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535" dirty="0">
                <a:solidFill>
                  <a:srgbClr val="1C1C57"/>
                </a:solidFill>
                <a:latin typeface="Arial"/>
                <a:cs typeface="Arial"/>
              </a:rPr>
              <a:t>T</a:t>
            </a:r>
            <a:r>
              <a:rPr sz="4000" b="1" spc="-229" dirty="0">
                <a:solidFill>
                  <a:srgbClr val="1C1C57"/>
                </a:solidFill>
                <a:latin typeface="Arial"/>
                <a:cs typeface="Arial"/>
              </a:rPr>
              <a:t>AKI</a:t>
            </a:r>
            <a:r>
              <a:rPr sz="4000" b="1" dirty="0">
                <a:solidFill>
                  <a:srgbClr val="1C1C57"/>
                </a:solidFill>
                <a:latin typeface="Arial"/>
                <a:cs typeface="Arial"/>
              </a:rPr>
              <a:t>M</a:t>
            </a:r>
            <a:r>
              <a:rPr sz="4000" b="1" spc="-605" dirty="0">
                <a:solidFill>
                  <a:srgbClr val="1C1C57"/>
                </a:solidFill>
                <a:latin typeface="Arial"/>
                <a:cs typeface="Arial"/>
              </a:rPr>
              <a:t> </a:t>
            </a:r>
            <a:r>
              <a:rPr sz="4000" b="1" spc="-229" dirty="0">
                <a:solidFill>
                  <a:srgbClr val="1C1C57"/>
                </a:solidFill>
                <a:latin typeface="Arial"/>
                <a:cs typeface="Arial"/>
              </a:rPr>
              <a:t>AD</a:t>
            </a:r>
            <a:r>
              <a:rPr sz="4000" b="1" dirty="0">
                <a:solidFill>
                  <a:srgbClr val="1C1C57"/>
                </a:solidFill>
                <a:latin typeface="Arial"/>
                <a:cs typeface="Arial"/>
              </a:rPr>
              <a:t>I</a:t>
            </a:r>
            <a:r>
              <a:rPr sz="4000" b="1" spc="-465"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TextBox 9">
            <a:extLst>
              <a:ext uri="{FF2B5EF4-FFF2-40B4-BE49-F238E27FC236}">
                <a16:creationId xmlns:a16="http://schemas.microsoft.com/office/drawing/2014/main" id="{3FBEB4D4-224A-E5DE-9531-75645DE7B3CF}"/>
              </a:ext>
            </a:extLst>
          </p:cNvPr>
          <p:cNvSpPr txBox="1"/>
          <p:nvPr/>
        </p:nvSpPr>
        <p:spPr>
          <a:xfrm>
            <a:off x="3822700" y="3586481"/>
            <a:ext cx="2992120" cy="830997"/>
          </a:xfrm>
          <a:prstGeom prst="rect">
            <a:avLst/>
          </a:prstGeom>
          <a:noFill/>
        </p:spPr>
        <p:txBody>
          <a:bodyPr wrap="square" rtlCol="0">
            <a:spAutoFit/>
          </a:bodyPr>
          <a:lstStyle/>
          <a:p>
            <a:pPr algn="ctr"/>
            <a:r>
              <a:rPr lang="tr-TR" sz="4800" dirty="0">
                <a:latin typeface="Times New Roman" panose="02020603050405020304" pitchFamily="18" charset="0"/>
                <a:cs typeface="Times New Roman" panose="02020603050405020304" pitchFamily="18" charset="0"/>
              </a:rPr>
              <a:t>ERAI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898900" y="1786635"/>
            <a:ext cx="268224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EK</a:t>
            </a:r>
            <a:r>
              <a:rPr sz="4000" b="1" spc="-229" dirty="0">
                <a:solidFill>
                  <a:srgbClr val="1C1C57"/>
                </a:solidFill>
                <a:latin typeface="Arial"/>
                <a:cs typeface="Arial"/>
              </a:rPr>
              <a:t>İ</a:t>
            </a:r>
            <a:r>
              <a:rPr sz="4000" b="1" spc="-235" dirty="0">
                <a:solidFill>
                  <a:srgbClr val="1C1C57"/>
                </a:solidFill>
                <a:latin typeface="Arial"/>
                <a:cs typeface="Arial"/>
              </a:rPr>
              <a:t>B</a:t>
            </a:r>
            <a:r>
              <a:rPr sz="4000" b="1" spc="-229" dirty="0">
                <a:solidFill>
                  <a:srgbClr val="1C1C57"/>
                </a:solidFill>
                <a:latin typeface="Arial"/>
                <a:cs typeface="Arial"/>
              </a:rPr>
              <a:t>İ</a:t>
            </a:r>
            <a:r>
              <a:rPr sz="4000" b="1" spc="-225" dirty="0">
                <a:solidFill>
                  <a:srgbClr val="1C1C57"/>
                </a:solidFill>
                <a:latin typeface="Arial"/>
                <a:cs typeface="Arial"/>
              </a:rPr>
              <a:t>M</a:t>
            </a:r>
            <a:r>
              <a:rPr sz="4000" b="1" spc="-229" dirty="0">
                <a:solidFill>
                  <a:srgbClr val="1C1C57"/>
                </a:solidFill>
                <a:latin typeface="Arial"/>
                <a:cs typeface="Arial"/>
              </a:rPr>
              <a:t>İ</a:t>
            </a:r>
            <a:r>
              <a:rPr sz="4000" b="1" dirty="0">
                <a:solidFill>
                  <a:srgbClr val="1C1C57"/>
                </a:solidFill>
                <a:latin typeface="Arial"/>
                <a:cs typeface="Arial"/>
              </a:rPr>
              <a:t>Z</a:t>
            </a:r>
            <a:r>
              <a:rPr sz="4000" b="1" spc="-470"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TextBox 9">
            <a:extLst>
              <a:ext uri="{FF2B5EF4-FFF2-40B4-BE49-F238E27FC236}">
                <a16:creationId xmlns:a16="http://schemas.microsoft.com/office/drawing/2014/main" id="{04465C46-0C81-82B2-C7ED-1BE88C80C243}"/>
              </a:ext>
            </a:extLst>
          </p:cNvPr>
          <p:cNvSpPr txBox="1"/>
          <p:nvPr/>
        </p:nvSpPr>
        <p:spPr>
          <a:xfrm>
            <a:off x="1728540" y="3212620"/>
            <a:ext cx="7310309" cy="2308324"/>
          </a:xfrm>
          <a:prstGeom prst="rect">
            <a:avLst/>
          </a:prstGeom>
          <a:noFill/>
        </p:spPr>
        <p:txBody>
          <a:bodyPr wrap="square" rtlCol="0">
            <a:spAutoFit/>
          </a:bodyPr>
          <a:lstStyle/>
          <a:p>
            <a:pPr algn="ctr"/>
            <a:r>
              <a:rPr lang="tr-TR" sz="2400" dirty="0">
                <a:latin typeface="Times New Roman" panose="02020603050405020304" pitchFamily="18" charset="0"/>
                <a:cs typeface="Times New Roman" panose="02020603050405020304" pitchFamily="18" charset="0"/>
              </a:rPr>
              <a:t>Eray Genç: Ankara Yıldırım Beyazıt Üniversitesi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Bilgisayar Mühendisliği 3. Sınıf öğrencisiyim. Kendimi veri bilimi ve yapay zeka alanlarında geliştiriyor ve bu alanlarda projeler yapıyorum.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Teknofest’e</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daha önce 2022’de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Robotaksi</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dalında katıldım. Üyesi olduğum takımım Hezarfen Otonom, yarışma 7.si olmuştur.</a:t>
            </a:r>
            <a:endParaRPr lang="tr-T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1792574" y="1634235"/>
            <a:ext cx="6682740" cy="1244600"/>
          </a:xfrm>
          <a:prstGeom prst="rect">
            <a:avLst/>
          </a:prstGeom>
        </p:spPr>
        <p:txBody>
          <a:bodyPr vert="horz" wrap="square" lIns="0" tIns="12700" rIns="0" bIns="0" rtlCol="0">
            <a:spAutoFit/>
          </a:bodyPr>
          <a:lstStyle/>
          <a:p>
            <a:pPr marL="1283335" marR="21590" indent="-127127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EK</a:t>
            </a:r>
            <a:r>
              <a:rPr sz="4000" b="1" spc="-229" dirty="0">
                <a:solidFill>
                  <a:srgbClr val="1C1C57"/>
                </a:solidFill>
                <a:latin typeface="Arial"/>
                <a:cs typeface="Arial"/>
              </a:rPr>
              <a:t>İ</a:t>
            </a:r>
            <a:r>
              <a:rPr sz="4000" b="1" dirty="0">
                <a:solidFill>
                  <a:srgbClr val="1C1C57"/>
                </a:solidFill>
                <a:latin typeface="Arial"/>
                <a:cs typeface="Arial"/>
              </a:rPr>
              <a:t>P</a:t>
            </a:r>
            <a:r>
              <a:rPr sz="4000" b="1" spc="-535" dirty="0">
                <a:solidFill>
                  <a:srgbClr val="1C1C57"/>
                </a:solidFill>
                <a:latin typeface="Arial"/>
                <a:cs typeface="Arial"/>
              </a:rPr>
              <a:t> </a:t>
            </a:r>
            <a:r>
              <a:rPr sz="4000" b="1" spc="-235" dirty="0">
                <a:solidFill>
                  <a:srgbClr val="1C1C57"/>
                </a:solidFill>
                <a:latin typeface="Arial"/>
                <a:cs typeface="Arial"/>
              </a:rPr>
              <a:t>ÜYELER</a:t>
            </a:r>
            <a:r>
              <a:rPr sz="4000" b="1" spc="-229" dirty="0">
                <a:solidFill>
                  <a:srgbClr val="1C1C57"/>
                </a:solidFill>
                <a:latin typeface="Arial"/>
                <a:cs typeface="Arial"/>
              </a:rPr>
              <a:t>İ</a:t>
            </a:r>
            <a:r>
              <a:rPr sz="4000" b="1" spc="-235" dirty="0">
                <a:solidFill>
                  <a:srgbClr val="1C1C57"/>
                </a:solidFill>
                <a:latin typeface="Arial"/>
                <a:cs typeface="Arial"/>
              </a:rPr>
              <a:t>N</a:t>
            </a:r>
            <a:r>
              <a:rPr sz="4000" b="1" spc="-229" dirty="0">
                <a:solidFill>
                  <a:srgbClr val="1C1C57"/>
                </a:solidFill>
                <a:latin typeface="Arial"/>
                <a:cs typeface="Arial"/>
              </a:rPr>
              <a:t>İ</a:t>
            </a:r>
            <a:r>
              <a:rPr sz="4000" b="1" dirty="0">
                <a:solidFill>
                  <a:srgbClr val="1C1C57"/>
                </a:solidFill>
                <a:latin typeface="Arial"/>
                <a:cs typeface="Arial"/>
              </a:rPr>
              <a:t>N</a:t>
            </a:r>
            <a:r>
              <a:rPr sz="4000" b="1" spc="-459" dirty="0">
                <a:solidFill>
                  <a:srgbClr val="1C1C57"/>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OJ</a:t>
            </a:r>
            <a:r>
              <a:rPr sz="4000" b="1" spc="-235" dirty="0">
                <a:solidFill>
                  <a:srgbClr val="1C1C57"/>
                </a:solidFill>
                <a:latin typeface="Arial"/>
                <a:cs typeface="Arial"/>
              </a:rPr>
              <a:t>EYE  SUNDU</a:t>
            </a:r>
            <a:r>
              <a:rPr sz="4000" b="1" spc="-229" dirty="0">
                <a:solidFill>
                  <a:srgbClr val="1C1C57"/>
                </a:solidFill>
                <a:latin typeface="Arial"/>
                <a:cs typeface="Arial"/>
              </a:rPr>
              <a:t>Ğ</a:t>
            </a:r>
            <a:r>
              <a:rPr sz="4000" b="1" dirty="0">
                <a:solidFill>
                  <a:srgbClr val="1C1C57"/>
                </a:solidFill>
                <a:latin typeface="Arial"/>
                <a:cs typeface="Arial"/>
              </a:rPr>
              <a:t>U</a:t>
            </a:r>
            <a:r>
              <a:rPr sz="4000" b="1" spc="-459" dirty="0">
                <a:solidFill>
                  <a:srgbClr val="1C1C57"/>
                </a:solidFill>
                <a:latin typeface="Arial"/>
                <a:cs typeface="Arial"/>
              </a:rPr>
              <a:t> </a:t>
            </a:r>
            <a:r>
              <a:rPr sz="4000" b="1" spc="-235" dirty="0">
                <a:solidFill>
                  <a:srgbClr val="1C1C57"/>
                </a:solidFill>
                <a:latin typeface="Arial"/>
                <a:cs typeface="Arial"/>
              </a:rPr>
              <a:t>K</a:t>
            </a:r>
            <a:r>
              <a:rPr sz="4000" b="1" spc="-530" dirty="0">
                <a:solidFill>
                  <a:srgbClr val="1C1C57"/>
                </a:solidFill>
                <a:latin typeface="Arial"/>
                <a:cs typeface="Arial"/>
              </a:rPr>
              <a:t>A</a:t>
            </a:r>
            <a:r>
              <a:rPr sz="4000" b="1" spc="-235" dirty="0">
                <a:solidFill>
                  <a:srgbClr val="1C1C57"/>
                </a:solidFill>
                <a:latin typeface="Arial"/>
                <a:cs typeface="Arial"/>
              </a:rPr>
              <a:t>T</a:t>
            </a:r>
            <a:r>
              <a:rPr sz="4000" b="1" spc="-229" dirty="0">
                <a:solidFill>
                  <a:srgbClr val="1C1C57"/>
                </a:solidFill>
                <a:latin typeface="Arial"/>
                <a:cs typeface="Arial"/>
              </a:rPr>
              <a:t>K</a:t>
            </a:r>
            <a:r>
              <a:rPr sz="4000" b="1" dirty="0">
                <a:solidFill>
                  <a:srgbClr val="1C1C57"/>
                </a:solidFill>
                <a:latin typeface="Arial"/>
                <a:cs typeface="Arial"/>
              </a:rPr>
              <a:t>I</a:t>
            </a:r>
            <a:r>
              <a:rPr sz="4000" b="1" spc="-459"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TextBox 9">
            <a:extLst>
              <a:ext uri="{FF2B5EF4-FFF2-40B4-BE49-F238E27FC236}">
                <a16:creationId xmlns:a16="http://schemas.microsoft.com/office/drawing/2014/main" id="{50A91DE5-0CFB-88EE-9B6B-B31C2D81E513}"/>
              </a:ext>
            </a:extLst>
          </p:cNvPr>
          <p:cNvSpPr txBox="1"/>
          <p:nvPr/>
        </p:nvSpPr>
        <p:spPr>
          <a:xfrm>
            <a:off x="1953152" y="3351538"/>
            <a:ext cx="6522162" cy="3046988"/>
          </a:xfrm>
          <a:prstGeom prst="rect">
            <a:avLst/>
          </a:prstGeom>
          <a:noFill/>
        </p:spPr>
        <p:txBody>
          <a:bodyPr wrap="square" rtlCol="0">
            <a:spAutoFit/>
          </a:bodyPr>
          <a:lstStyle/>
          <a:p>
            <a:pPr algn="ctr"/>
            <a:r>
              <a:rPr lang="tr-TR" sz="2400" dirty="0">
                <a:latin typeface="Times New Roman" panose="02020603050405020304" pitchFamily="18" charset="0"/>
                <a:cs typeface="Times New Roman" panose="02020603050405020304" pitchFamily="18" charset="0"/>
              </a:rPr>
              <a:t>Eray Genç: ERAI, bireysel bir takım olduğu için takımın projedeki tüm süreçlerini ben üstlendim. Veriyi temizlemek için ön işleme yapılması, temizlenen verinin kullanılarak model oluşturulması, oluşturulan modelin </a:t>
            </a:r>
            <a:r>
              <a:rPr lang="tr-TR" sz="2400" dirty="0" err="1">
                <a:latin typeface="Times New Roman" panose="02020603050405020304" pitchFamily="18" charset="0"/>
                <a:cs typeface="Times New Roman" panose="02020603050405020304" pitchFamily="18" charset="0"/>
              </a:rPr>
              <a:t>GUI’ye</a:t>
            </a:r>
            <a:r>
              <a:rPr lang="tr-TR" sz="2400" dirty="0">
                <a:latin typeface="Times New Roman" panose="02020603050405020304" pitchFamily="18" charset="0"/>
                <a:cs typeface="Times New Roman" panose="02020603050405020304" pitchFamily="18" charset="0"/>
              </a:rPr>
              <a:t> entegre edilmesi, ve modelin kullanıldığı kullanıcı arayüzünü tasarlama olmak üzere tüm adımları üstlendim.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674471" y="1472691"/>
            <a:ext cx="3020695"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a:t>
            </a:r>
            <a:r>
              <a:rPr sz="4000" b="1" spc="-235" dirty="0">
                <a:solidFill>
                  <a:srgbClr val="1C1C57"/>
                </a:solidFill>
                <a:latin typeface="Arial"/>
                <a:cs typeface="Arial"/>
              </a:rPr>
              <a:t>BLE</a:t>
            </a:r>
            <a:r>
              <a:rPr sz="4000" b="1" dirty="0">
                <a:solidFill>
                  <a:srgbClr val="1C1C57"/>
                </a:solidFill>
                <a:latin typeface="Arial"/>
                <a:cs typeface="Arial"/>
              </a:rPr>
              <a:t>M</a:t>
            </a:r>
            <a:r>
              <a:rPr sz="4000" b="1" spc="-455"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TextBox 9">
            <a:extLst>
              <a:ext uri="{FF2B5EF4-FFF2-40B4-BE49-F238E27FC236}">
                <a16:creationId xmlns:a16="http://schemas.microsoft.com/office/drawing/2014/main" id="{FEAC827F-78ED-7559-637A-DC6AC84DC6FB}"/>
              </a:ext>
            </a:extLst>
          </p:cNvPr>
          <p:cNvSpPr txBox="1"/>
          <p:nvPr/>
        </p:nvSpPr>
        <p:spPr>
          <a:xfrm>
            <a:off x="698946" y="2610161"/>
            <a:ext cx="9161195" cy="4154984"/>
          </a:xfrm>
          <a:prstGeom prst="rect">
            <a:avLst/>
          </a:prstGeom>
          <a:noFill/>
        </p:spPr>
        <p:txBody>
          <a:bodyPr wrap="square" rtlCol="0">
            <a:spAutoFit/>
          </a:bodyPr>
          <a:lstStyle/>
          <a:p>
            <a:pPr algn="just"/>
            <a:r>
              <a:rPr lang="tr-TR" sz="2400" dirty="0">
                <a:latin typeface="Times New Roman" panose="02020603050405020304" pitchFamily="18" charset="0"/>
                <a:ea typeface="Calibri" panose="020F0502020204030204" pitchFamily="34" charset="0"/>
                <a:cs typeface="Times New Roman" panose="02020603050405020304" pitchFamily="18" charset="0"/>
              </a:rPr>
              <a:t>A</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şağılayıcı söylem kullanımı, </a:t>
            </a:r>
            <a:r>
              <a:rPr lang="tr-TR" sz="2400" dirty="0">
                <a:latin typeface="Times New Roman" panose="02020603050405020304" pitchFamily="18" charset="0"/>
                <a:ea typeface="Calibri" panose="020F0502020204030204" pitchFamily="34" charset="0"/>
                <a:cs typeface="Times New Roman" panose="02020603050405020304" pitchFamily="18" charset="0"/>
              </a:rPr>
              <a:t>h</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er zaman bir sorun olmasıyla birlikte </a:t>
            </a:r>
            <a:r>
              <a:rPr lang="tr-TR" sz="2400" dirty="0">
                <a:latin typeface="Times New Roman" panose="02020603050405020304" pitchFamily="18" charset="0"/>
                <a:ea typeface="Calibri" panose="020F0502020204030204" pitchFamily="34" charset="0"/>
                <a:cs typeface="Times New Roman" panose="02020603050405020304" pitchFamily="18" charset="0"/>
              </a:rPr>
              <a:t>ö</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zellikle son yıllarda internet ortamında varlığını artırmakta. Bu söylemlere birçok insan maruz kalmakta, güvensiz ve kaba bir internet ortamı oluşmakta. </a:t>
            </a:r>
          </a:p>
          <a:p>
            <a:pPr algn="just"/>
            <a:r>
              <a:rPr lang="tr-TR" sz="2400" dirty="0">
                <a:effectLst/>
                <a:latin typeface="Times New Roman" panose="02020603050405020304" pitchFamily="18" charset="0"/>
                <a:ea typeface="Calibri" panose="020F0502020204030204" pitchFamily="34" charset="0"/>
                <a:cs typeface="Times New Roman" panose="02020603050405020304" pitchFamily="18" charset="0"/>
              </a:rPr>
              <a:t>Örnek olarak, sosyal medya platformlarında kullanıcılar arasında aşağılayıcı söylemler yaygınlaşmakta. Ek olarak, e-posta gönderiminde de gönderici aşağılayıcı söyleme başvurabilmekte ve mail platformu tarafından spam olarak işaretlenmediği durumlar olabilmekte. Ayrıca, müşteri hizmetleri çalışanları da müşteriler tarafından sıkça aşağılayıcı söyleme maruz kalmakta.</a:t>
            </a:r>
          </a:p>
          <a:p>
            <a:pPr algn="just"/>
            <a:endParaRPr lang="tr-T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2519663" y="1494028"/>
            <a:ext cx="563753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a:t>
            </a:r>
            <a:r>
              <a:rPr sz="4000" b="1" spc="-235" dirty="0">
                <a:solidFill>
                  <a:srgbClr val="1C1C57"/>
                </a:solidFill>
                <a:latin typeface="Arial"/>
                <a:cs typeface="Arial"/>
              </a:rPr>
              <a:t>BLE</a:t>
            </a:r>
            <a:r>
              <a:rPr sz="4000" b="1" spc="-225" dirty="0">
                <a:solidFill>
                  <a:srgbClr val="1C1C57"/>
                </a:solidFill>
                <a:latin typeface="Arial"/>
                <a:cs typeface="Arial"/>
              </a:rPr>
              <a:t>M</a:t>
            </a:r>
            <a:r>
              <a:rPr sz="4000" b="1" spc="-229" dirty="0">
                <a:solidFill>
                  <a:srgbClr val="1C1C57"/>
                </a:solidFill>
                <a:latin typeface="Arial"/>
                <a:cs typeface="Arial"/>
              </a:rPr>
              <a:t>İ</a:t>
            </a:r>
            <a:r>
              <a:rPr sz="4000" b="1" dirty="0">
                <a:solidFill>
                  <a:srgbClr val="1C1C57"/>
                </a:solidFill>
                <a:latin typeface="Arial"/>
                <a:cs typeface="Arial"/>
              </a:rPr>
              <a:t>N</a:t>
            </a:r>
            <a:r>
              <a:rPr sz="4000" b="1" spc="-459" dirty="0">
                <a:solidFill>
                  <a:srgbClr val="1C1C57"/>
                </a:solidFill>
                <a:latin typeface="Arial"/>
                <a:cs typeface="Arial"/>
              </a:rPr>
              <a:t> </a:t>
            </a:r>
            <a:r>
              <a:rPr sz="4000" b="1" spc="-235" dirty="0">
                <a:solidFill>
                  <a:srgbClr val="1C1C57"/>
                </a:solidFill>
                <a:latin typeface="Arial"/>
                <a:cs typeface="Arial"/>
              </a:rPr>
              <a:t>Ç</a:t>
            </a:r>
            <a:r>
              <a:rPr sz="4000" b="1" spc="-229" dirty="0">
                <a:solidFill>
                  <a:srgbClr val="1C1C57"/>
                </a:solidFill>
                <a:latin typeface="Arial"/>
                <a:cs typeface="Arial"/>
              </a:rPr>
              <a:t>Ö</a:t>
            </a:r>
            <a:r>
              <a:rPr sz="4000" b="1" spc="-235" dirty="0">
                <a:solidFill>
                  <a:srgbClr val="1C1C57"/>
                </a:solidFill>
                <a:latin typeface="Arial"/>
                <a:cs typeface="Arial"/>
              </a:rPr>
              <a:t>Z</a:t>
            </a:r>
            <a:r>
              <a:rPr sz="4000" b="1" spc="-229" dirty="0">
                <a:solidFill>
                  <a:srgbClr val="1C1C57"/>
                </a:solidFill>
                <a:latin typeface="Arial"/>
                <a:cs typeface="Arial"/>
              </a:rPr>
              <a:t>Ü</a:t>
            </a:r>
            <a:r>
              <a:rPr sz="4000" b="1" spc="-225" dirty="0">
                <a:solidFill>
                  <a:srgbClr val="1C1C57"/>
                </a:solidFill>
                <a:latin typeface="Arial"/>
                <a:cs typeface="Arial"/>
              </a:rPr>
              <a:t>M</a:t>
            </a:r>
            <a:r>
              <a:rPr sz="4000" b="1" dirty="0">
                <a:solidFill>
                  <a:srgbClr val="1C1C57"/>
                </a:solidFill>
                <a:latin typeface="Arial"/>
                <a:cs typeface="Arial"/>
              </a:rPr>
              <a:t>Ü</a:t>
            </a:r>
            <a:r>
              <a:rPr sz="4000" b="1" spc="-470" dirty="0">
                <a:solidFill>
                  <a:srgbClr val="1C1C57"/>
                </a:solidFill>
                <a:latin typeface="Arial"/>
                <a:cs typeface="Arial"/>
              </a:rPr>
              <a:t> </a:t>
            </a:r>
            <a:r>
              <a:rPr sz="4000" b="1" dirty="0">
                <a:solidFill>
                  <a:srgbClr val="6E6E72"/>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TextBox 10">
            <a:extLst>
              <a:ext uri="{FF2B5EF4-FFF2-40B4-BE49-F238E27FC236}">
                <a16:creationId xmlns:a16="http://schemas.microsoft.com/office/drawing/2014/main" id="{38F0FA64-EC03-F438-62C9-75D8E59BC0C6}"/>
              </a:ext>
            </a:extLst>
          </p:cNvPr>
          <p:cNvSpPr txBox="1"/>
          <p:nvPr/>
        </p:nvSpPr>
        <p:spPr>
          <a:xfrm>
            <a:off x="650008" y="2019138"/>
            <a:ext cx="9334225" cy="5216813"/>
          </a:xfrm>
          <a:prstGeom prst="rect">
            <a:avLst/>
          </a:prstGeom>
          <a:noFill/>
        </p:spPr>
        <p:txBody>
          <a:bodyPr wrap="square" rtlCol="0">
            <a:spAutoFit/>
          </a:bodyPr>
          <a:lstStyle/>
          <a:p>
            <a:pPr algn="just"/>
            <a:r>
              <a:rPr lang="tr-TR" sz="2100" dirty="0">
                <a:effectLst/>
                <a:latin typeface="Times New Roman" panose="02020603050405020304" pitchFamily="18" charset="0"/>
                <a:ea typeface="Calibri" panose="020F0502020204030204" pitchFamily="34" charset="0"/>
                <a:cs typeface="Times New Roman" panose="02020603050405020304" pitchFamily="18" charset="0"/>
              </a:rPr>
              <a:t>Problemin çözümü olarak, aşağılayıcı söylemlerin kullanıldığı platformlarda, kullanıcıların yazdığı metinlerde aşağılayıcı söylemlerin ilk olarak tespit edilmesi amaçlanmaktadır. Bu sayede, aşağılayıcı söylemler internete yorum, e-posta veya mesaj olarak daha iletilmeden önce engellenebilecektir. Tespit edilen aşağılayıcı söylem için kullanıcılara bir form gönderilir ve bu form, kullanıcının daha sakin ve nazik bir dil kullanarak düşüncelerini ifade edebileceği bir ortam sunar. Form, kullanıcılar ile karşıdaki kişi arasında bir köprü görevi görür ve böylece kullanıcıları sakinleştirerek, daha yapıcı bir diyalog ortamı oluşmasına katkıda bulunur. Bu arada, kullanıcının cevapları kaydedilir ve karşıdaki kişi/topluluk/kurum ile paylaşılır. Böylece karşıdaki kişi, kullanıcının aşağılayıcı dil kullanmasının arkasındaki sebepleri anlayarak, kendisini geliştirme imkânı elde eder ve aşağılayıcı söyleme maruz kalmadan iletişim kurabilme imkânı kazanır. Bu şekilde, kullanıcıların aşağılayıcı dil kullanmadan daha yapıcı bir diyalog ortamı oluşturabilecekleri hedefleniyor.  Hem kullanıcı, hem karşıdaki, hem de genel topluluk daha saygı çerçevesinde bir internet ortamına sahip olmuş oluyor.</a:t>
            </a:r>
          </a:p>
          <a:p>
            <a:pPr algn="just"/>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2740342" y="1494028"/>
            <a:ext cx="5253990" cy="1244600"/>
          </a:xfrm>
          <a:prstGeom prst="rect">
            <a:avLst/>
          </a:prstGeom>
        </p:spPr>
        <p:txBody>
          <a:bodyPr vert="horz" wrap="square" lIns="0" tIns="12700" rIns="0" bIns="0" rtlCol="0">
            <a:spAutoFit/>
          </a:bodyPr>
          <a:lstStyle/>
          <a:p>
            <a:pPr marL="12700" marR="5080" indent="319405">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HANG</a:t>
            </a:r>
            <a:r>
              <a:rPr sz="4000" b="1" dirty="0">
                <a:solidFill>
                  <a:srgbClr val="1C1C57"/>
                </a:solidFill>
                <a:latin typeface="Arial"/>
                <a:cs typeface="Arial"/>
              </a:rPr>
              <a:t>İ</a:t>
            </a:r>
            <a:r>
              <a:rPr sz="4000" b="1" spc="-535" dirty="0">
                <a:solidFill>
                  <a:srgbClr val="1C1C57"/>
                </a:solidFill>
                <a:latin typeface="Arial"/>
                <a:cs typeface="Arial"/>
              </a:rPr>
              <a:t> </a:t>
            </a:r>
            <a:r>
              <a:rPr sz="4000" b="1" spc="-235" dirty="0">
                <a:solidFill>
                  <a:srgbClr val="1C1C57"/>
                </a:solidFill>
                <a:latin typeface="Arial"/>
                <a:cs typeface="Arial"/>
              </a:rPr>
              <a:t>Y</a:t>
            </a:r>
            <a:r>
              <a:rPr sz="4000" b="1" spc="-229" dirty="0">
                <a:solidFill>
                  <a:srgbClr val="1C1C57"/>
                </a:solidFill>
                <a:latin typeface="Arial"/>
                <a:cs typeface="Arial"/>
              </a:rPr>
              <a:t>ÖN</a:t>
            </a:r>
            <a:r>
              <a:rPr sz="4000" b="1" spc="-240" dirty="0">
                <a:solidFill>
                  <a:srgbClr val="1C1C57"/>
                </a:solidFill>
                <a:latin typeface="Arial"/>
                <a:cs typeface="Arial"/>
              </a:rPr>
              <a:t>T</a:t>
            </a:r>
            <a:r>
              <a:rPr sz="4000" b="1" spc="-235" dirty="0">
                <a:solidFill>
                  <a:srgbClr val="1C1C57"/>
                </a:solidFill>
                <a:latin typeface="Arial"/>
                <a:cs typeface="Arial"/>
              </a:rPr>
              <a:t>E</a:t>
            </a:r>
            <a:r>
              <a:rPr sz="4000" b="1" spc="-225" dirty="0">
                <a:solidFill>
                  <a:srgbClr val="1C1C57"/>
                </a:solidFill>
                <a:latin typeface="Arial"/>
                <a:cs typeface="Arial"/>
              </a:rPr>
              <a:t>M</a:t>
            </a:r>
            <a:r>
              <a:rPr sz="4000" b="1" spc="-240" dirty="0">
                <a:solidFill>
                  <a:srgbClr val="1C1C57"/>
                </a:solidFill>
                <a:latin typeface="Arial"/>
                <a:cs typeface="Arial"/>
              </a:rPr>
              <a:t>L</a:t>
            </a:r>
            <a:r>
              <a:rPr sz="4000" b="1" dirty="0">
                <a:solidFill>
                  <a:srgbClr val="1C1C57"/>
                </a:solidFill>
                <a:latin typeface="Arial"/>
                <a:cs typeface="Arial"/>
              </a:rPr>
              <a:t>E  </a:t>
            </a:r>
            <a:r>
              <a:rPr sz="4000" b="1" spc="-235" dirty="0">
                <a:solidFill>
                  <a:srgbClr val="1C1C57"/>
                </a:solidFill>
                <a:latin typeface="Arial"/>
                <a:cs typeface="Arial"/>
              </a:rPr>
              <a:t>ÇÖ</a:t>
            </a:r>
            <a:r>
              <a:rPr sz="4000" b="1" spc="-240" dirty="0">
                <a:solidFill>
                  <a:srgbClr val="1C1C57"/>
                </a:solidFill>
                <a:latin typeface="Arial"/>
                <a:cs typeface="Arial"/>
              </a:rPr>
              <a:t>Z</a:t>
            </a:r>
            <a:r>
              <a:rPr sz="4000" b="1" spc="-235" dirty="0">
                <a:solidFill>
                  <a:srgbClr val="1C1C57"/>
                </a:solidFill>
                <a:latin typeface="Arial"/>
                <a:cs typeface="Arial"/>
              </a:rPr>
              <a:t>Ü</a:t>
            </a:r>
            <a:r>
              <a:rPr sz="4000" b="1" dirty="0">
                <a:solidFill>
                  <a:srgbClr val="1C1C57"/>
                </a:solidFill>
                <a:latin typeface="Arial"/>
                <a:cs typeface="Arial"/>
              </a:rPr>
              <a:t>M</a:t>
            </a:r>
            <a:r>
              <a:rPr sz="4000" b="1" spc="-455" dirty="0">
                <a:solidFill>
                  <a:srgbClr val="1C1C57"/>
                </a:solidFill>
                <a:latin typeface="Arial"/>
                <a:cs typeface="Arial"/>
              </a:rPr>
              <a:t> </a:t>
            </a:r>
            <a:r>
              <a:rPr sz="4000" b="1" spc="-229" dirty="0">
                <a:solidFill>
                  <a:srgbClr val="1C1C57"/>
                </a:solidFill>
                <a:latin typeface="Arial"/>
                <a:cs typeface="Arial"/>
              </a:rPr>
              <a:t>G</a:t>
            </a:r>
            <a:r>
              <a:rPr sz="4000" b="1" spc="-235" dirty="0">
                <a:solidFill>
                  <a:srgbClr val="1C1C57"/>
                </a:solidFill>
                <a:latin typeface="Arial"/>
                <a:cs typeface="Arial"/>
              </a:rPr>
              <a:t>E</a:t>
            </a:r>
            <a:r>
              <a:rPr sz="4000" b="1" spc="-240" dirty="0">
                <a:solidFill>
                  <a:srgbClr val="1C1C57"/>
                </a:solidFill>
                <a:latin typeface="Arial"/>
                <a:cs typeface="Arial"/>
              </a:rPr>
              <a:t>L</a:t>
            </a:r>
            <a:r>
              <a:rPr sz="4000" b="1" spc="-229" dirty="0">
                <a:solidFill>
                  <a:srgbClr val="1C1C57"/>
                </a:solidFill>
                <a:latin typeface="Arial"/>
                <a:cs typeface="Arial"/>
              </a:rPr>
              <a:t>İ</a:t>
            </a:r>
            <a:r>
              <a:rPr sz="4000" b="1" spc="-235" dirty="0">
                <a:solidFill>
                  <a:srgbClr val="1C1C57"/>
                </a:solidFill>
                <a:latin typeface="Arial"/>
                <a:cs typeface="Arial"/>
              </a:rPr>
              <a:t>Ş</a:t>
            </a:r>
            <a:r>
              <a:rPr sz="4000" b="1" spc="-240" dirty="0">
                <a:solidFill>
                  <a:srgbClr val="1C1C57"/>
                </a:solidFill>
                <a:latin typeface="Arial"/>
                <a:cs typeface="Arial"/>
              </a:rPr>
              <a:t>T</a:t>
            </a:r>
            <a:r>
              <a:rPr sz="4000" b="1" spc="-229" dirty="0">
                <a:solidFill>
                  <a:srgbClr val="1C1C57"/>
                </a:solidFill>
                <a:latin typeface="Arial"/>
                <a:cs typeface="Arial"/>
              </a:rPr>
              <a:t>İRİ</a:t>
            </a:r>
            <a:r>
              <a:rPr sz="4000" b="1" spc="-240" dirty="0">
                <a:solidFill>
                  <a:srgbClr val="1C1C57"/>
                </a:solidFill>
                <a:latin typeface="Arial"/>
                <a:cs typeface="Arial"/>
              </a:rPr>
              <a:t>L</a:t>
            </a:r>
            <a:r>
              <a:rPr sz="4000" b="1" spc="-235" dirty="0">
                <a:solidFill>
                  <a:srgbClr val="1C1C57"/>
                </a:solidFill>
                <a:latin typeface="Arial"/>
                <a:cs typeface="Arial"/>
              </a:rPr>
              <a:t>Dİ</a:t>
            </a:r>
            <a:r>
              <a:rPr sz="4000" b="1" spc="-225" dirty="0">
                <a:solidFill>
                  <a:srgbClr val="1C1C57"/>
                </a:solidFill>
                <a:latin typeface="Arial"/>
                <a:cs typeface="Arial"/>
              </a:rPr>
              <a:t>?</a:t>
            </a:r>
            <a:r>
              <a:rPr sz="4000" b="1" dirty="0">
                <a:solidFill>
                  <a:srgbClr val="6E6E72"/>
                </a:solidFill>
                <a:latin typeface="Arial"/>
                <a:cs typeface="Arial"/>
              </a:rPr>
              <a:t>-</a:t>
            </a:r>
            <a:endParaRPr sz="4000" dirty="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TextBox 9">
            <a:extLst>
              <a:ext uri="{FF2B5EF4-FFF2-40B4-BE49-F238E27FC236}">
                <a16:creationId xmlns:a16="http://schemas.microsoft.com/office/drawing/2014/main" id="{971C9E1B-D2DB-5200-0001-A12AFF5C5411}"/>
              </a:ext>
            </a:extLst>
          </p:cNvPr>
          <p:cNvSpPr txBox="1"/>
          <p:nvPr/>
        </p:nvSpPr>
        <p:spPr>
          <a:xfrm>
            <a:off x="698946" y="2837720"/>
            <a:ext cx="9448354" cy="3985706"/>
          </a:xfrm>
          <a:prstGeom prst="rect">
            <a:avLst/>
          </a:prstGeom>
          <a:noFill/>
        </p:spPr>
        <p:txBody>
          <a:bodyPr wrap="square" rtlCol="0">
            <a:spAutoFit/>
          </a:bodyPr>
          <a:lstStyle/>
          <a:p>
            <a:pPr algn="just"/>
            <a:r>
              <a:rPr lang="tr-TR" sz="2300" dirty="0">
                <a:effectLst/>
                <a:latin typeface="Times New Roman" panose="02020603050405020304" pitchFamily="18" charset="0"/>
                <a:ea typeface="Calibri" panose="020F0502020204030204" pitchFamily="34" charset="0"/>
                <a:cs typeface="Times New Roman" panose="02020603050405020304" pitchFamily="18" charset="0"/>
              </a:rPr>
              <a:t>Aşağılayıcı söylemlerin kullanıldığı platformlara entegre edilebilecek bir çözüm önerisi geliştirildi. İlk olara</a:t>
            </a:r>
            <a:r>
              <a:rPr lang="tr-TR" sz="2300" dirty="0">
                <a:latin typeface="Times New Roman" panose="02020603050405020304" pitchFamily="18" charset="0"/>
                <a:ea typeface="Calibri" panose="020F0502020204030204" pitchFamily="34" charset="0"/>
                <a:cs typeface="Times New Roman" panose="02020603050405020304" pitchFamily="18" charset="0"/>
              </a:rPr>
              <a:t>k metinlerin daha temiz haline getirilmesi için </a:t>
            </a:r>
            <a:r>
              <a:rPr lang="tr-TR" sz="2300" dirty="0" err="1">
                <a:latin typeface="Times New Roman" panose="02020603050405020304" pitchFamily="18" charset="0"/>
                <a:ea typeface="Calibri" panose="020F0502020204030204" pitchFamily="34" charset="0"/>
                <a:cs typeface="Times New Roman" panose="02020603050405020304" pitchFamily="18" charset="0"/>
              </a:rPr>
              <a:t>nltk</a:t>
            </a:r>
            <a:r>
              <a:rPr lang="tr-TR" sz="2300" dirty="0">
                <a:latin typeface="Times New Roman" panose="02020603050405020304" pitchFamily="18" charset="0"/>
                <a:ea typeface="Calibri" panose="020F0502020204030204" pitchFamily="34" charset="0"/>
                <a:cs typeface="Times New Roman" panose="02020603050405020304" pitchFamily="18" charset="0"/>
              </a:rPr>
              <a:t> kütüphanesi kullanıldı. Kütüphanenin Türkçe alanındaki eksikliklerinden dolayı dış kaynaklarla beslendi. Ardından, </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kullanıcıların yazdığı metinlerde aşağılayıcı söylemlerin tespiti için doğal dil işleme kullanıldı. Makine öğrenmesinin temel algoritmalarından olan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LogisticRegression</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algoritmasını desteklemek için ek olarak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TfidfTransformer</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Term</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Frequency-Inverse</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Document</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Frequency</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kullanıldı. Bu sayede temel algoritma olan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LogisticRegression’a</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transformer</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desteğiyle projenin </a:t>
            </a:r>
            <a:r>
              <a:rPr lang="tr-TR" sz="2300" dirty="0" err="1">
                <a:effectLst/>
                <a:latin typeface="Times New Roman" panose="02020603050405020304" pitchFamily="18" charset="0"/>
                <a:ea typeface="Calibri" panose="020F0502020204030204" pitchFamily="34" charset="0"/>
                <a:cs typeface="Times New Roman" panose="02020603050405020304" pitchFamily="18" charset="0"/>
              </a:rPr>
              <a:t>state</a:t>
            </a:r>
            <a:r>
              <a:rPr lang="tr-TR" sz="2300" dirty="0">
                <a:effectLst/>
                <a:latin typeface="Times New Roman" panose="02020603050405020304" pitchFamily="18" charset="0"/>
                <a:ea typeface="Calibri" panose="020F0502020204030204" pitchFamily="34" charset="0"/>
                <a:cs typeface="Times New Roman" panose="02020603050405020304" pitchFamily="18" charset="0"/>
              </a:rPr>
              <a:t> art tekniği güçlenmiş oldu. Bu çalışmanın, </a:t>
            </a:r>
            <a:r>
              <a:rPr lang="tr-TR" sz="2300" b="0" i="0" u="none" strike="noStrike" baseline="0" dirty="0">
                <a:solidFill>
                  <a:srgbClr val="000000"/>
                </a:solidFill>
                <a:latin typeface="Times New Roman" panose="02020603050405020304" pitchFamily="18" charset="0"/>
                <a:cs typeface="Times New Roman" panose="02020603050405020304" pitchFamily="18" charset="0"/>
              </a:rPr>
              <a:t>Türkçe’nin Doğal Dil İşleme alanındaki gelişiminde katkısı olması amaçlanmıştır. </a:t>
            </a:r>
            <a:endParaRPr lang="tr-TR"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571500"/>
          </a:xfrm>
          <a:prstGeom prst="rect">
            <a:avLst/>
          </a:prstGeom>
        </p:spPr>
        <p:txBody>
          <a:bodyPr vert="horz" wrap="square" lIns="0" tIns="12700" rIns="0" bIns="0" rtlCol="0">
            <a:spAutoFit/>
          </a:bodyPr>
          <a:lstStyle/>
          <a:p>
            <a:pPr marL="332105" indent="-319405">
              <a:lnSpc>
                <a:spcPts val="359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a:p>
            <a:pPr marL="321310">
              <a:lnSpc>
                <a:spcPts val="710"/>
              </a:lnSpc>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3237934" y="1472691"/>
            <a:ext cx="4097020" cy="63500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6E6E72"/>
                </a:solidFill>
                <a:latin typeface="Arial"/>
                <a:cs typeface="Arial"/>
              </a:rPr>
              <a:t>-</a:t>
            </a:r>
            <a:r>
              <a:rPr sz="4000" b="1" spc="540" dirty="0">
                <a:solidFill>
                  <a:srgbClr val="6E6E72"/>
                </a:solidFill>
                <a:latin typeface="Arial"/>
                <a:cs typeface="Arial"/>
              </a:rPr>
              <a:t> </a:t>
            </a:r>
            <a:r>
              <a:rPr sz="4000" b="1" spc="-235" dirty="0">
                <a:solidFill>
                  <a:srgbClr val="1C1C57"/>
                </a:solidFill>
                <a:latin typeface="Arial"/>
                <a:cs typeface="Arial"/>
              </a:rPr>
              <a:t>PR</a:t>
            </a:r>
            <a:r>
              <a:rPr sz="4000" b="1" spc="-229" dirty="0">
                <a:solidFill>
                  <a:srgbClr val="1C1C57"/>
                </a:solidFill>
                <a:latin typeface="Arial"/>
                <a:cs typeface="Arial"/>
              </a:rPr>
              <a:t>OJ</a:t>
            </a:r>
            <a:r>
              <a:rPr sz="4000" b="1" dirty="0">
                <a:solidFill>
                  <a:srgbClr val="1C1C57"/>
                </a:solidFill>
                <a:latin typeface="Arial"/>
                <a:cs typeface="Arial"/>
              </a:rPr>
              <a:t>E</a:t>
            </a:r>
            <a:r>
              <a:rPr sz="4000" b="1" spc="-465" dirty="0">
                <a:solidFill>
                  <a:srgbClr val="1C1C57"/>
                </a:solidFill>
                <a:latin typeface="Arial"/>
                <a:cs typeface="Arial"/>
              </a:rPr>
              <a:t> </a:t>
            </a:r>
            <a:r>
              <a:rPr sz="4000" b="1" spc="-229" dirty="0">
                <a:solidFill>
                  <a:srgbClr val="1C1C57"/>
                </a:solidFill>
                <a:latin typeface="Arial"/>
                <a:cs typeface="Arial"/>
              </a:rPr>
              <a:t>İ</a:t>
            </a:r>
            <a:r>
              <a:rPr sz="4000" b="1" dirty="0">
                <a:solidFill>
                  <a:srgbClr val="1C1C57"/>
                </a:solidFill>
                <a:latin typeface="Arial"/>
                <a:cs typeface="Arial"/>
              </a:rPr>
              <a:t>Ş</a:t>
            </a:r>
            <a:r>
              <a:rPr sz="4000" b="1" spc="-615" dirty="0">
                <a:solidFill>
                  <a:srgbClr val="1C1C57"/>
                </a:solidFill>
                <a:latin typeface="Arial"/>
                <a:cs typeface="Arial"/>
              </a:rPr>
              <a:t> </a:t>
            </a:r>
            <a:r>
              <a:rPr sz="4000" b="1" spc="-235" dirty="0">
                <a:solidFill>
                  <a:srgbClr val="1C1C57"/>
                </a:solidFill>
                <a:latin typeface="Arial"/>
                <a:cs typeface="Arial"/>
              </a:rPr>
              <a:t>AK</a:t>
            </a:r>
            <a:r>
              <a:rPr sz="4000" b="1" spc="-229" dirty="0">
                <a:solidFill>
                  <a:srgbClr val="1C1C57"/>
                </a:solidFill>
                <a:latin typeface="Arial"/>
                <a:cs typeface="Arial"/>
              </a:rPr>
              <a:t>I</a:t>
            </a:r>
            <a:r>
              <a:rPr sz="4000" b="1" spc="-235" dirty="0">
                <a:solidFill>
                  <a:srgbClr val="1C1C57"/>
                </a:solidFill>
                <a:latin typeface="Arial"/>
                <a:cs typeface="Arial"/>
              </a:rPr>
              <a:t>Ş</a:t>
            </a:r>
            <a:r>
              <a:rPr sz="4000" b="1" dirty="0">
                <a:solidFill>
                  <a:srgbClr val="1C1C57"/>
                </a:solidFill>
                <a:latin typeface="Arial"/>
                <a:cs typeface="Arial"/>
              </a:rPr>
              <a:t>I</a:t>
            </a:r>
            <a:r>
              <a:rPr sz="4000" b="1" spc="-465" dirty="0">
                <a:solidFill>
                  <a:srgbClr val="1C1C57"/>
                </a:solidFill>
                <a:latin typeface="Arial"/>
                <a:cs typeface="Arial"/>
              </a:rPr>
              <a:t> </a:t>
            </a:r>
            <a:r>
              <a:rPr sz="4000" b="1" dirty="0">
                <a:solidFill>
                  <a:srgbClr val="1C1C57"/>
                </a:solidFill>
                <a:latin typeface="Arial"/>
                <a:cs typeface="Arial"/>
              </a:rPr>
              <a:t>-</a:t>
            </a:r>
            <a:endParaRPr sz="4000">
              <a:latin typeface="Arial"/>
              <a:cs typeface="Arial"/>
            </a:endParaRPr>
          </a:p>
        </p:txBody>
      </p:sp>
      <p:pic>
        <p:nvPicPr>
          <p:cNvPr id="8" name="object 8"/>
          <p:cNvPicPr/>
          <p:nvPr/>
        </p:nvPicPr>
        <p:blipFill>
          <a:blip r:embed="rId2" cstate="print"/>
          <a:stretch>
            <a:fillRect/>
          </a:stretch>
        </p:blipFill>
        <p:spPr>
          <a:xfrm>
            <a:off x="8781288" y="6065519"/>
            <a:ext cx="1566672" cy="1170432"/>
          </a:xfrm>
          <a:prstGeom prst="rect">
            <a:avLst/>
          </a:prstGeom>
        </p:spPr>
      </p:pic>
      <p:sp>
        <p:nvSpPr>
          <p:cNvPr id="9" name="object 9"/>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0" name="TextBox 9">
            <a:extLst>
              <a:ext uri="{FF2B5EF4-FFF2-40B4-BE49-F238E27FC236}">
                <a16:creationId xmlns:a16="http://schemas.microsoft.com/office/drawing/2014/main" id="{E4F67F77-571C-FABB-FE53-F3706B468185}"/>
              </a:ext>
            </a:extLst>
          </p:cNvPr>
          <p:cNvSpPr txBox="1"/>
          <p:nvPr/>
        </p:nvSpPr>
        <p:spPr>
          <a:xfrm>
            <a:off x="1261492" y="2533371"/>
            <a:ext cx="8303132" cy="3108543"/>
          </a:xfrm>
          <a:prstGeom prst="rect">
            <a:avLst/>
          </a:prstGeom>
          <a:noFill/>
        </p:spPr>
        <p:txBody>
          <a:bodyPr wrap="square" rtlCol="0">
            <a:spAutoFit/>
          </a:bodyPr>
          <a:lstStyle/>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Veriyi ön işleme ve metin verilerinin temizlenmesi </a:t>
            </a:r>
          </a:p>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Verinin eğitilmesi ve model oluşturma </a:t>
            </a:r>
          </a:p>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Modeli kullanılabilir hale getirme </a:t>
            </a:r>
          </a:p>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Kullanıcı arayüzü ile uygulama tasarımı</a:t>
            </a:r>
          </a:p>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Eğitilen modeli tasarlanan uygulamaya entegre etme</a:t>
            </a:r>
          </a:p>
          <a:p>
            <a:pPr marL="457200" indent="-457200">
              <a:buFont typeface="+mj-lt"/>
              <a:buAutoNum type="arabicPeriod"/>
            </a:pPr>
            <a:r>
              <a:rPr lang="tr-TR" sz="2800" dirty="0">
                <a:latin typeface="Times New Roman" panose="02020603050405020304" pitchFamily="18" charset="0"/>
                <a:cs typeface="Times New Roman" panose="02020603050405020304" pitchFamily="18" charset="0"/>
              </a:rPr>
              <a:t>Örnek uygulamada çalışan yazılımın diğer platformlarda da uygulanabilirliğini onaylama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108" y="716788"/>
            <a:ext cx="62865" cy="86360"/>
          </a:xfrm>
          <a:prstGeom prst="rect">
            <a:avLst/>
          </a:prstGeom>
        </p:spPr>
        <p:txBody>
          <a:bodyPr vert="horz" wrap="square" lIns="0" tIns="12700" rIns="0" bIns="0" rtlCol="0">
            <a:spAutoFit/>
          </a:bodyPr>
          <a:lstStyle/>
          <a:p>
            <a:pPr marL="12700">
              <a:lnSpc>
                <a:spcPct val="100000"/>
              </a:lnSpc>
              <a:spcBef>
                <a:spcPts val="100"/>
              </a:spcBef>
            </a:pPr>
            <a:r>
              <a:rPr sz="400" dirty="0">
                <a:solidFill>
                  <a:srgbClr val="626282"/>
                </a:solidFill>
                <a:latin typeface="Arial MT"/>
                <a:cs typeface="Arial MT"/>
              </a:rPr>
              <a:t>®</a:t>
            </a:r>
            <a:endParaRPr sz="400">
              <a:latin typeface="Arial MT"/>
              <a:cs typeface="Arial MT"/>
            </a:endParaRPr>
          </a:p>
        </p:txBody>
      </p:sp>
      <p:sp>
        <p:nvSpPr>
          <p:cNvPr id="3" name="object 3"/>
          <p:cNvSpPr txBox="1"/>
          <p:nvPr/>
        </p:nvSpPr>
        <p:spPr>
          <a:xfrm>
            <a:off x="699167" y="720852"/>
            <a:ext cx="941069" cy="436880"/>
          </a:xfrm>
          <a:prstGeom prst="rect">
            <a:avLst/>
          </a:prstGeom>
        </p:spPr>
        <p:txBody>
          <a:bodyPr vert="horz" wrap="square" lIns="0" tIns="31750" rIns="0" bIns="0" rtlCol="0">
            <a:spAutoFit/>
          </a:bodyPr>
          <a:lstStyle/>
          <a:p>
            <a:pPr marL="12700" marR="8890" indent="6985">
              <a:lnSpc>
                <a:spcPts val="1560"/>
              </a:lnSpc>
              <a:spcBef>
                <a:spcPts val="250"/>
              </a:spcBef>
            </a:pPr>
            <a:r>
              <a:rPr sz="1400" b="1" spc="85" dirty="0">
                <a:solidFill>
                  <a:srgbClr val="23CA6B"/>
                </a:solidFill>
                <a:latin typeface="Times New Roman"/>
                <a:cs typeface="Times New Roman"/>
              </a:rPr>
              <a:t>&lt;&gt;T</a:t>
            </a:r>
            <a:r>
              <a:rPr sz="1400" b="1" spc="90" dirty="0">
                <a:solidFill>
                  <a:srgbClr val="23CA6B"/>
                </a:solidFill>
                <a:latin typeface="Times New Roman"/>
                <a:cs typeface="Times New Roman"/>
              </a:rPr>
              <a:t>ü</a:t>
            </a:r>
            <a:r>
              <a:rPr sz="1400" b="1" spc="75" dirty="0">
                <a:solidFill>
                  <a:srgbClr val="23CA6B"/>
                </a:solidFill>
                <a:latin typeface="Times New Roman"/>
                <a:cs typeface="Times New Roman"/>
              </a:rPr>
              <a:t>r</a:t>
            </a:r>
            <a:r>
              <a:rPr sz="1400" b="1" spc="90" dirty="0">
                <a:solidFill>
                  <a:srgbClr val="23CA6B"/>
                </a:solidFill>
                <a:latin typeface="Times New Roman"/>
                <a:cs typeface="Times New Roman"/>
              </a:rPr>
              <a:t>k</a:t>
            </a:r>
            <a:r>
              <a:rPr sz="1400" b="1" spc="70" dirty="0">
                <a:solidFill>
                  <a:srgbClr val="23CA6B"/>
                </a:solidFill>
                <a:latin typeface="Times New Roman"/>
                <a:cs typeface="Times New Roman"/>
              </a:rPr>
              <a:t>i</a:t>
            </a:r>
            <a:r>
              <a:rPr sz="1400" b="1" spc="85" dirty="0">
                <a:solidFill>
                  <a:srgbClr val="23CA6B"/>
                </a:solidFill>
                <a:latin typeface="Times New Roman"/>
                <a:cs typeface="Times New Roman"/>
              </a:rPr>
              <a:t>y</a:t>
            </a:r>
            <a:r>
              <a:rPr sz="1400" b="1" dirty="0">
                <a:solidFill>
                  <a:srgbClr val="23CA6B"/>
                </a:solidFill>
                <a:latin typeface="Times New Roman"/>
                <a:cs typeface="Times New Roman"/>
              </a:rPr>
              <a:t>e  </a:t>
            </a:r>
            <a:r>
              <a:rPr sz="1400" b="1" spc="65" dirty="0">
                <a:solidFill>
                  <a:srgbClr val="1C1C57"/>
                </a:solidFill>
                <a:latin typeface="Times New Roman"/>
                <a:cs typeface="Times New Roman"/>
              </a:rPr>
              <a:t>A</a:t>
            </a:r>
            <a:r>
              <a:rPr sz="1400" b="1" spc="45" dirty="0">
                <a:solidFill>
                  <a:srgbClr val="1C1C57"/>
                </a:solidFill>
                <a:latin typeface="Times New Roman"/>
                <a:cs typeface="Times New Roman"/>
              </a:rPr>
              <a:t>ç</a:t>
            </a:r>
            <a:r>
              <a:rPr sz="1400" b="1" spc="40" dirty="0">
                <a:solidFill>
                  <a:srgbClr val="1C1C57"/>
                </a:solidFill>
                <a:latin typeface="Times New Roman"/>
                <a:cs typeface="Times New Roman"/>
              </a:rPr>
              <a:t>ı</a:t>
            </a:r>
            <a:r>
              <a:rPr sz="1400" b="1" dirty="0">
                <a:solidFill>
                  <a:srgbClr val="1C1C57"/>
                </a:solidFill>
                <a:latin typeface="Times New Roman"/>
                <a:cs typeface="Times New Roman"/>
              </a:rPr>
              <a:t>k</a:t>
            </a:r>
            <a:r>
              <a:rPr sz="1400" b="1" spc="-114" dirty="0">
                <a:solidFill>
                  <a:srgbClr val="1C1C57"/>
                </a:solidFill>
                <a:latin typeface="Times New Roman"/>
                <a:cs typeface="Times New Roman"/>
              </a:rPr>
              <a:t> </a:t>
            </a:r>
            <a:r>
              <a:rPr sz="1400" b="1" spc="-120" dirty="0">
                <a:solidFill>
                  <a:srgbClr val="1C1C57"/>
                </a:solidFill>
                <a:latin typeface="Times New Roman"/>
                <a:cs typeface="Times New Roman"/>
              </a:rPr>
              <a:t>K</a:t>
            </a:r>
            <a:r>
              <a:rPr sz="1400" b="1" spc="-135" dirty="0">
                <a:solidFill>
                  <a:srgbClr val="1C1C57"/>
                </a:solidFill>
                <a:latin typeface="Times New Roman"/>
                <a:cs typeface="Times New Roman"/>
              </a:rPr>
              <a:t>ay</a:t>
            </a:r>
            <a:r>
              <a:rPr sz="1400" b="1" spc="-125" dirty="0">
                <a:solidFill>
                  <a:srgbClr val="1C1C57"/>
                </a:solidFill>
                <a:latin typeface="Times New Roman"/>
                <a:cs typeface="Times New Roman"/>
              </a:rPr>
              <a:t>n</a:t>
            </a:r>
            <a:r>
              <a:rPr sz="1400" b="1" spc="-135" dirty="0">
                <a:solidFill>
                  <a:srgbClr val="1C1C57"/>
                </a:solidFill>
                <a:latin typeface="Times New Roman"/>
                <a:cs typeface="Times New Roman"/>
              </a:rPr>
              <a:t>ak</a:t>
            </a:r>
            <a:endParaRPr sz="1400">
              <a:latin typeface="Times New Roman"/>
              <a:cs typeface="Times New Roman"/>
            </a:endParaRPr>
          </a:p>
        </p:txBody>
      </p:sp>
      <p:sp>
        <p:nvSpPr>
          <p:cNvPr id="4" name="object 4"/>
          <p:cNvSpPr txBox="1"/>
          <p:nvPr/>
        </p:nvSpPr>
        <p:spPr>
          <a:xfrm>
            <a:off x="698946" y="1144523"/>
            <a:ext cx="107124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1C1C57"/>
                </a:solidFill>
                <a:latin typeface="Times New Roman"/>
                <a:cs typeface="Times New Roman"/>
              </a:rPr>
              <a:t>Platformu&lt;/&gt;</a:t>
            </a:r>
            <a:endParaRPr sz="1400">
              <a:latin typeface="Times New Roman"/>
              <a:cs typeface="Times New Roman"/>
            </a:endParaRPr>
          </a:p>
        </p:txBody>
      </p:sp>
      <p:sp>
        <p:nvSpPr>
          <p:cNvPr id="5" name="object 5"/>
          <p:cNvSpPr txBox="1"/>
          <p:nvPr/>
        </p:nvSpPr>
        <p:spPr>
          <a:xfrm>
            <a:off x="7659231" y="776223"/>
            <a:ext cx="2200910" cy="497840"/>
          </a:xfrm>
          <a:prstGeom prst="rect">
            <a:avLst/>
          </a:prstGeom>
        </p:spPr>
        <p:txBody>
          <a:bodyPr vert="horz" wrap="square" lIns="0" tIns="12700" rIns="0" bIns="0" rtlCol="0">
            <a:spAutoFit/>
          </a:bodyPr>
          <a:lstStyle/>
          <a:p>
            <a:pPr marL="332105" indent="-319405">
              <a:lnSpc>
                <a:spcPct val="100000"/>
              </a:lnSpc>
              <a:spcBef>
                <a:spcPts val="100"/>
              </a:spcBef>
              <a:buClr>
                <a:srgbClr val="38B349"/>
              </a:buClr>
              <a:buFont typeface="Arial MT"/>
              <a:buChar char="•"/>
              <a:tabLst>
                <a:tab pos="331470" algn="l"/>
                <a:tab pos="332105" algn="l"/>
              </a:tabLst>
            </a:pPr>
            <a:r>
              <a:rPr sz="3100" b="1" spc="-265" dirty="0">
                <a:solidFill>
                  <a:srgbClr val="6E6E72"/>
                </a:solidFill>
                <a:latin typeface="Arial"/>
                <a:cs typeface="Arial"/>
              </a:rPr>
              <a:t>ACIKHACK</a:t>
            </a:r>
            <a:endParaRPr sz="3100">
              <a:latin typeface="Arial"/>
              <a:cs typeface="Arial"/>
            </a:endParaRPr>
          </a:p>
        </p:txBody>
      </p:sp>
      <p:sp>
        <p:nvSpPr>
          <p:cNvPr id="6" name="object 6"/>
          <p:cNvSpPr txBox="1"/>
          <p:nvPr/>
        </p:nvSpPr>
        <p:spPr>
          <a:xfrm>
            <a:off x="1953152" y="829055"/>
            <a:ext cx="1008380" cy="480059"/>
          </a:xfrm>
          <a:prstGeom prst="rect">
            <a:avLst/>
          </a:prstGeom>
        </p:spPr>
        <p:txBody>
          <a:bodyPr vert="horz" wrap="square" lIns="0" tIns="12700" rIns="0" bIns="0" rtlCol="0">
            <a:spAutoFit/>
          </a:bodyPr>
          <a:lstStyle/>
          <a:p>
            <a:pPr marL="12700" marR="5080">
              <a:lnSpc>
                <a:spcPct val="100000"/>
              </a:lnSpc>
              <a:spcBef>
                <a:spcPts val="100"/>
              </a:spcBef>
            </a:pPr>
            <a:r>
              <a:rPr sz="1100" spc="-35" dirty="0">
                <a:solidFill>
                  <a:srgbClr val="1C1C57"/>
                </a:solidFill>
                <a:latin typeface="Arial MT"/>
                <a:cs typeface="Arial MT"/>
              </a:rPr>
              <a:t>T</a:t>
            </a:r>
            <a:r>
              <a:rPr sz="1100" spc="-25" dirty="0">
                <a:solidFill>
                  <a:srgbClr val="1C1C57"/>
                </a:solidFill>
                <a:latin typeface="Arial MT"/>
                <a:cs typeface="Arial MT"/>
              </a:rPr>
              <a:t>u</a:t>
            </a:r>
            <a:r>
              <a:rPr sz="1100" spc="-20" dirty="0">
                <a:solidFill>
                  <a:srgbClr val="1C1C57"/>
                </a:solidFill>
                <a:latin typeface="Arial MT"/>
                <a:cs typeface="Arial MT"/>
              </a:rPr>
              <a:t>r</a:t>
            </a:r>
            <a:r>
              <a:rPr sz="1100" spc="-25" dirty="0">
                <a:solidFill>
                  <a:srgbClr val="1C1C57"/>
                </a:solidFill>
                <a:latin typeface="Arial MT"/>
                <a:cs typeface="Arial MT"/>
              </a:rPr>
              <a:t>ke</a:t>
            </a:r>
            <a:r>
              <a:rPr sz="1100" dirty="0">
                <a:solidFill>
                  <a:srgbClr val="1C1C57"/>
                </a:solidFill>
                <a:latin typeface="Arial MT"/>
                <a:cs typeface="Arial MT"/>
              </a:rPr>
              <a:t>y</a:t>
            </a:r>
            <a:r>
              <a:rPr sz="1100" spc="-45" dirty="0">
                <a:solidFill>
                  <a:srgbClr val="1C1C57"/>
                </a:solidFill>
                <a:latin typeface="Arial MT"/>
                <a:cs typeface="Arial MT"/>
              </a:rPr>
              <a:t> </a:t>
            </a:r>
            <a:r>
              <a:rPr sz="1100" spc="-15" dirty="0">
                <a:solidFill>
                  <a:srgbClr val="1C1C57"/>
                </a:solidFill>
                <a:latin typeface="Arial MT"/>
                <a:cs typeface="Arial MT"/>
              </a:rPr>
              <a:t>O</a:t>
            </a:r>
            <a:r>
              <a:rPr sz="1100" spc="5" dirty="0">
                <a:solidFill>
                  <a:srgbClr val="1C1C57"/>
                </a:solidFill>
                <a:latin typeface="Arial MT"/>
                <a:cs typeface="Arial MT"/>
              </a:rPr>
              <a:t>pe</a:t>
            </a:r>
            <a:r>
              <a:rPr sz="1100" dirty="0">
                <a:solidFill>
                  <a:srgbClr val="1C1C57"/>
                </a:solidFill>
                <a:latin typeface="Arial MT"/>
                <a:cs typeface="Arial MT"/>
              </a:rPr>
              <a:t>n  </a:t>
            </a:r>
            <a:r>
              <a:rPr sz="1100" spc="-30" dirty="0">
                <a:solidFill>
                  <a:srgbClr val="1C1C57"/>
                </a:solidFill>
                <a:latin typeface="Arial MT"/>
                <a:cs typeface="Arial MT"/>
              </a:rPr>
              <a:t>S</a:t>
            </a:r>
            <a:r>
              <a:rPr sz="1100" spc="-20" dirty="0">
                <a:solidFill>
                  <a:srgbClr val="1C1C57"/>
                </a:solidFill>
                <a:latin typeface="Arial MT"/>
                <a:cs typeface="Arial MT"/>
              </a:rPr>
              <a:t>ou</a:t>
            </a:r>
            <a:r>
              <a:rPr sz="1100" spc="-15" dirty="0">
                <a:solidFill>
                  <a:srgbClr val="1C1C57"/>
                </a:solidFill>
                <a:latin typeface="Arial MT"/>
                <a:cs typeface="Arial MT"/>
              </a:rPr>
              <a:t>r</a:t>
            </a:r>
            <a:r>
              <a:rPr sz="1100" spc="-20" dirty="0">
                <a:solidFill>
                  <a:srgbClr val="1C1C57"/>
                </a:solidFill>
                <a:latin typeface="Arial MT"/>
                <a:cs typeface="Arial MT"/>
              </a:rPr>
              <a:t>c</a:t>
            </a:r>
            <a:r>
              <a:rPr sz="1100" dirty="0">
                <a:solidFill>
                  <a:srgbClr val="1C1C57"/>
                </a:solidFill>
                <a:latin typeface="Arial MT"/>
                <a:cs typeface="Arial MT"/>
              </a:rPr>
              <a:t>e</a:t>
            </a:r>
            <a:r>
              <a:rPr sz="1100" spc="-90" dirty="0">
                <a:solidFill>
                  <a:srgbClr val="1C1C57"/>
                </a:solidFill>
                <a:latin typeface="Arial MT"/>
                <a:cs typeface="Arial MT"/>
              </a:rPr>
              <a:t> </a:t>
            </a:r>
            <a:r>
              <a:rPr sz="1100" spc="-10" dirty="0">
                <a:solidFill>
                  <a:srgbClr val="1C1C57"/>
                </a:solidFill>
                <a:latin typeface="Arial MT"/>
                <a:cs typeface="Arial MT"/>
              </a:rPr>
              <a:t>P</a:t>
            </a:r>
            <a:r>
              <a:rPr sz="1100" spc="15" dirty="0">
                <a:solidFill>
                  <a:srgbClr val="1C1C57"/>
                </a:solidFill>
                <a:latin typeface="Arial MT"/>
                <a:cs typeface="Arial MT"/>
              </a:rPr>
              <a:t>l</a:t>
            </a:r>
            <a:r>
              <a:rPr sz="1100" dirty="0">
                <a:solidFill>
                  <a:srgbClr val="1C1C57"/>
                </a:solidFill>
                <a:latin typeface="Arial MT"/>
                <a:cs typeface="Arial MT"/>
              </a:rPr>
              <a:t>a</a:t>
            </a:r>
            <a:r>
              <a:rPr sz="1100" spc="5" dirty="0">
                <a:solidFill>
                  <a:srgbClr val="1C1C57"/>
                </a:solidFill>
                <a:latin typeface="Arial MT"/>
                <a:cs typeface="Arial MT"/>
              </a:rPr>
              <a:t>tf</a:t>
            </a:r>
            <a:r>
              <a:rPr sz="1100" dirty="0">
                <a:solidFill>
                  <a:srgbClr val="1C1C57"/>
                </a:solidFill>
                <a:latin typeface="Arial MT"/>
                <a:cs typeface="Arial MT"/>
              </a:rPr>
              <a:t>o</a:t>
            </a:r>
            <a:r>
              <a:rPr sz="1100" spc="5" dirty="0">
                <a:solidFill>
                  <a:srgbClr val="1C1C57"/>
                </a:solidFill>
                <a:latin typeface="Arial MT"/>
                <a:cs typeface="Arial MT"/>
              </a:rPr>
              <a:t>r</a:t>
            </a:r>
            <a:r>
              <a:rPr sz="1100" dirty="0">
                <a:solidFill>
                  <a:srgbClr val="1C1C57"/>
                </a:solidFill>
                <a:latin typeface="Arial MT"/>
                <a:cs typeface="Arial MT"/>
              </a:rPr>
              <a:t>m</a:t>
            </a:r>
            <a:endParaRPr sz="1100">
              <a:latin typeface="Arial MT"/>
              <a:cs typeface="Arial MT"/>
            </a:endParaRPr>
          </a:p>
          <a:p>
            <a:pPr marL="17780">
              <a:lnSpc>
                <a:spcPct val="100000"/>
              </a:lnSpc>
              <a:spcBef>
                <a:spcPts val="459"/>
              </a:spcBef>
            </a:pPr>
            <a:r>
              <a:rPr sz="400" spc="-30" dirty="0">
                <a:solidFill>
                  <a:srgbClr val="8A87A1"/>
                </a:solidFill>
                <a:latin typeface="Arial MT"/>
                <a:cs typeface="Arial MT"/>
              </a:rPr>
              <a:t>www.turkeyopensourcep</a:t>
            </a:r>
            <a:r>
              <a:rPr sz="400" spc="75" dirty="0">
                <a:solidFill>
                  <a:srgbClr val="8A87A1"/>
                </a:solidFill>
                <a:latin typeface="Arial MT"/>
                <a:cs typeface="Arial MT"/>
              </a:rPr>
              <a:t>     </a:t>
            </a:r>
            <a:r>
              <a:rPr sz="400" spc="10" dirty="0">
                <a:solidFill>
                  <a:srgbClr val="626282"/>
                </a:solidFill>
                <a:latin typeface="Arial MT"/>
                <a:cs typeface="Arial MT"/>
              </a:rPr>
              <a:t>latform</a:t>
            </a:r>
            <a:r>
              <a:rPr sz="400" spc="10" dirty="0">
                <a:solidFill>
                  <a:srgbClr val="8A87A1"/>
                </a:solidFill>
                <a:latin typeface="Arial MT"/>
                <a:cs typeface="Arial MT"/>
              </a:rPr>
              <a:t>.com</a:t>
            </a:r>
            <a:endParaRPr sz="400">
              <a:latin typeface="Arial MT"/>
              <a:cs typeface="Arial MT"/>
            </a:endParaRPr>
          </a:p>
        </p:txBody>
      </p:sp>
      <p:sp>
        <p:nvSpPr>
          <p:cNvPr id="7" name="object 7"/>
          <p:cNvSpPr txBox="1"/>
          <p:nvPr/>
        </p:nvSpPr>
        <p:spPr>
          <a:xfrm>
            <a:off x="7967984" y="1215135"/>
            <a:ext cx="1826260" cy="132080"/>
          </a:xfrm>
          <a:prstGeom prst="rect">
            <a:avLst/>
          </a:prstGeom>
        </p:spPr>
        <p:txBody>
          <a:bodyPr vert="horz" wrap="square" lIns="0" tIns="12700" rIns="0" bIns="0" rtlCol="0">
            <a:spAutoFit/>
          </a:bodyPr>
          <a:lstStyle/>
          <a:p>
            <a:pPr marL="12700">
              <a:lnSpc>
                <a:spcPct val="100000"/>
              </a:lnSpc>
              <a:spcBef>
                <a:spcPts val="100"/>
              </a:spcBef>
            </a:pPr>
            <a:r>
              <a:rPr sz="700" i="1" spc="95" dirty="0">
                <a:solidFill>
                  <a:srgbClr val="6E6E72"/>
                </a:solidFill>
                <a:latin typeface="Times New Roman"/>
                <a:cs typeface="Times New Roman"/>
              </a:rPr>
              <a:t>A</a:t>
            </a:r>
            <a:r>
              <a:rPr sz="700" i="1" dirty="0">
                <a:solidFill>
                  <a:srgbClr val="6E6E72"/>
                </a:solidFill>
                <a:latin typeface="Times New Roman"/>
                <a:cs typeface="Times New Roman"/>
              </a:rPr>
              <a:t>ç</a:t>
            </a:r>
            <a:r>
              <a:rPr sz="700" i="1" spc="-75" dirty="0">
                <a:solidFill>
                  <a:srgbClr val="6E6E72"/>
                </a:solidFill>
                <a:latin typeface="Times New Roman"/>
                <a:cs typeface="Times New Roman"/>
              </a:rPr>
              <a:t> </a:t>
            </a:r>
            <a:r>
              <a:rPr sz="700" i="1" dirty="0">
                <a:solidFill>
                  <a:srgbClr val="6E6E72"/>
                </a:solidFill>
                <a:latin typeface="Times New Roman"/>
                <a:cs typeface="Times New Roman"/>
              </a:rPr>
              <a:t>ı</a:t>
            </a:r>
            <a:r>
              <a:rPr sz="700" i="1" spc="-70"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50" dirty="0">
                <a:solidFill>
                  <a:srgbClr val="6E6E72"/>
                </a:solidFill>
                <a:latin typeface="Times New Roman"/>
                <a:cs typeface="Times New Roman"/>
              </a:rPr>
              <a:t> </a:t>
            </a:r>
            <a:r>
              <a:rPr sz="700" i="1" spc="105" dirty="0">
                <a:solidFill>
                  <a:srgbClr val="6E6E72"/>
                </a:solidFill>
                <a:latin typeface="Times New Roman"/>
                <a:cs typeface="Times New Roman"/>
              </a:rPr>
              <a:t>K</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y</a:t>
            </a:r>
            <a:r>
              <a:rPr sz="700" i="1" spc="-60" dirty="0">
                <a:solidFill>
                  <a:srgbClr val="6E6E72"/>
                </a:solidFill>
                <a:latin typeface="Times New Roman"/>
                <a:cs typeface="Times New Roman"/>
              </a:rPr>
              <a:t> </a:t>
            </a:r>
            <a:r>
              <a:rPr sz="700" i="1" dirty="0">
                <a:solidFill>
                  <a:srgbClr val="6E6E72"/>
                </a:solidFill>
                <a:latin typeface="Times New Roman"/>
                <a:cs typeface="Times New Roman"/>
              </a:rPr>
              <a:t>n</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65" dirty="0">
                <a:solidFill>
                  <a:srgbClr val="6E6E72"/>
                </a:solidFill>
                <a:latin typeface="Times New Roman"/>
                <a:cs typeface="Times New Roman"/>
              </a:rPr>
              <a:t> </a:t>
            </a:r>
            <a:r>
              <a:rPr sz="700" i="1" dirty="0">
                <a:solidFill>
                  <a:srgbClr val="6E6E72"/>
                </a:solidFill>
                <a:latin typeface="Times New Roman"/>
                <a:cs typeface="Times New Roman"/>
              </a:rPr>
              <a:t>k   </a:t>
            </a:r>
            <a:r>
              <a:rPr sz="700" i="1" spc="-10" dirty="0">
                <a:solidFill>
                  <a:srgbClr val="6E6E72"/>
                </a:solidFill>
                <a:latin typeface="Times New Roman"/>
                <a:cs typeface="Times New Roman"/>
              </a:rPr>
              <a:t> </a:t>
            </a:r>
            <a:r>
              <a:rPr sz="700" i="1" spc="140" dirty="0">
                <a:solidFill>
                  <a:srgbClr val="6E6E72"/>
                </a:solidFill>
                <a:latin typeface="Times New Roman"/>
                <a:cs typeface="Times New Roman"/>
              </a:rPr>
              <a:t>H</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c</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k</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t</a:t>
            </a:r>
            <a:r>
              <a:rPr sz="700" i="1" spc="-20" dirty="0">
                <a:solidFill>
                  <a:srgbClr val="6E6E72"/>
                </a:solidFill>
                <a:latin typeface="Times New Roman"/>
                <a:cs typeface="Times New Roman"/>
              </a:rPr>
              <a:t> </a:t>
            </a:r>
            <a:r>
              <a:rPr sz="700" i="1" dirty="0">
                <a:solidFill>
                  <a:srgbClr val="6E6E72"/>
                </a:solidFill>
                <a:latin typeface="Times New Roman"/>
                <a:cs typeface="Times New Roman"/>
              </a:rPr>
              <a:t>h</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25" dirty="0">
                <a:solidFill>
                  <a:srgbClr val="6E6E72"/>
                </a:solidFill>
                <a:latin typeface="Times New Roman"/>
                <a:cs typeface="Times New Roman"/>
              </a:rPr>
              <a:t> </a:t>
            </a:r>
            <a:r>
              <a:rPr sz="700" i="1" dirty="0">
                <a:solidFill>
                  <a:srgbClr val="6E6E72"/>
                </a:solidFill>
                <a:latin typeface="Times New Roman"/>
                <a:cs typeface="Times New Roman"/>
              </a:rPr>
              <a:t>n   </a:t>
            </a:r>
            <a:r>
              <a:rPr sz="700" i="1" spc="-30" dirty="0">
                <a:solidFill>
                  <a:srgbClr val="6E6E72"/>
                </a:solidFill>
                <a:latin typeface="Times New Roman"/>
                <a:cs typeface="Times New Roman"/>
              </a:rPr>
              <a:t> </a:t>
            </a:r>
            <a:r>
              <a:rPr sz="700" i="1" spc="125" dirty="0">
                <a:solidFill>
                  <a:srgbClr val="6E6E72"/>
                </a:solidFill>
                <a:latin typeface="Times New Roman"/>
                <a:cs typeface="Times New Roman"/>
              </a:rPr>
              <a:t>P</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o</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g</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r</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a</a:t>
            </a:r>
            <a:r>
              <a:rPr sz="700" i="1" spc="-45" dirty="0">
                <a:solidFill>
                  <a:srgbClr val="6E6E72"/>
                </a:solidFill>
                <a:latin typeface="Times New Roman"/>
                <a:cs typeface="Times New Roman"/>
              </a:rPr>
              <a:t> </a:t>
            </a:r>
            <a:r>
              <a:rPr sz="700" i="1" dirty="0">
                <a:solidFill>
                  <a:srgbClr val="6E6E72"/>
                </a:solidFill>
                <a:latin typeface="Times New Roman"/>
                <a:cs typeface="Times New Roman"/>
              </a:rPr>
              <a:t>m</a:t>
            </a:r>
            <a:r>
              <a:rPr sz="700" i="1" spc="-55" dirty="0">
                <a:solidFill>
                  <a:srgbClr val="6E6E72"/>
                </a:solidFill>
                <a:latin typeface="Times New Roman"/>
                <a:cs typeface="Times New Roman"/>
              </a:rPr>
              <a:t> </a:t>
            </a:r>
            <a:r>
              <a:rPr sz="700" i="1" dirty="0">
                <a:solidFill>
                  <a:srgbClr val="6E6E72"/>
                </a:solidFill>
                <a:latin typeface="Times New Roman"/>
                <a:cs typeface="Times New Roman"/>
              </a:rPr>
              <a:t>ı</a:t>
            </a:r>
            <a:endParaRPr sz="700">
              <a:latin typeface="Times New Roman"/>
              <a:cs typeface="Times New Roman"/>
            </a:endParaRPr>
          </a:p>
        </p:txBody>
      </p:sp>
      <p:sp>
        <p:nvSpPr>
          <p:cNvPr id="8" name="object 8"/>
          <p:cNvSpPr txBox="1"/>
          <p:nvPr/>
        </p:nvSpPr>
        <p:spPr>
          <a:xfrm>
            <a:off x="1868358" y="1490979"/>
            <a:ext cx="7070725" cy="1244600"/>
          </a:xfrm>
          <a:prstGeom prst="rect">
            <a:avLst/>
          </a:prstGeom>
        </p:spPr>
        <p:txBody>
          <a:bodyPr vert="horz" wrap="square" lIns="0" tIns="12700" rIns="0" bIns="0" rtlCol="0">
            <a:spAutoFit/>
          </a:bodyPr>
          <a:lstStyle/>
          <a:p>
            <a:pPr marL="12700" marR="5080">
              <a:lnSpc>
                <a:spcPct val="100000"/>
              </a:lnSpc>
              <a:spcBef>
                <a:spcPts val="100"/>
              </a:spcBef>
            </a:pPr>
            <a:r>
              <a:rPr sz="4000" b="1" dirty="0">
                <a:solidFill>
                  <a:srgbClr val="6E6E72"/>
                </a:solidFill>
                <a:latin typeface="Arial"/>
                <a:cs typeface="Arial"/>
              </a:rPr>
              <a:t>-</a:t>
            </a:r>
            <a:r>
              <a:rPr sz="4000" b="1" spc="465" dirty="0">
                <a:solidFill>
                  <a:srgbClr val="6E6E72"/>
                </a:solidFill>
                <a:latin typeface="Arial"/>
                <a:cs typeface="Arial"/>
              </a:rPr>
              <a:t> </a:t>
            </a:r>
            <a:r>
              <a:rPr sz="4000" b="1" spc="-605" dirty="0">
                <a:solidFill>
                  <a:srgbClr val="1C1C57"/>
                </a:solidFill>
                <a:latin typeface="Arial"/>
                <a:cs typeface="Arial"/>
              </a:rPr>
              <a:t>Y</a:t>
            </a:r>
            <a:r>
              <a:rPr sz="4000" b="1" spc="-229" dirty="0">
                <a:solidFill>
                  <a:srgbClr val="1C1C57"/>
                </a:solidFill>
                <a:latin typeface="Arial"/>
                <a:cs typeface="Arial"/>
              </a:rPr>
              <a:t>A</a:t>
            </a:r>
            <a:r>
              <a:rPr sz="4000" b="1" spc="-235" dirty="0">
                <a:solidFill>
                  <a:srgbClr val="1C1C57"/>
                </a:solidFill>
                <a:latin typeface="Arial"/>
                <a:cs typeface="Arial"/>
              </a:rPr>
              <a:t>P</a:t>
            </a:r>
            <a:r>
              <a:rPr sz="4000" b="1" spc="-225" dirty="0">
                <a:solidFill>
                  <a:srgbClr val="1C1C57"/>
                </a:solidFill>
                <a:latin typeface="Arial"/>
                <a:cs typeface="Arial"/>
              </a:rPr>
              <a:t>M</a:t>
            </a:r>
            <a:r>
              <a:rPr sz="4000" b="1" spc="-229" dirty="0">
                <a:solidFill>
                  <a:srgbClr val="1C1C57"/>
                </a:solidFill>
                <a:latin typeface="Arial"/>
                <a:cs typeface="Arial"/>
              </a:rPr>
              <a:t>I</a:t>
            </a:r>
            <a:r>
              <a:rPr sz="4000" b="1" dirty="0">
                <a:solidFill>
                  <a:srgbClr val="1C1C57"/>
                </a:solidFill>
                <a:latin typeface="Arial"/>
                <a:cs typeface="Arial"/>
              </a:rPr>
              <a:t>Ş</a:t>
            </a:r>
            <a:r>
              <a:rPr sz="4000" b="1" spc="-465" dirty="0">
                <a:solidFill>
                  <a:srgbClr val="1C1C57"/>
                </a:solidFill>
                <a:latin typeface="Arial"/>
                <a:cs typeface="Arial"/>
              </a:rPr>
              <a:t> </a:t>
            </a:r>
            <a:r>
              <a:rPr sz="4000" b="1" spc="-229" dirty="0">
                <a:solidFill>
                  <a:srgbClr val="1C1C57"/>
                </a:solidFill>
                <a:latin typeface="Arial"/>
                <a:cs typeface="Arial"/>
              </a:rPr>
              <a:t>O</a:t>
            </a:r>
            <a:r>
              <a:rPr sz="4000" b="1" spc="-235" dirty="0">
                <a:solidFill>
                  <a:srgbClr val="1C1C57"/>
                </a:solidFill>
                <a:latin typeface="Arial"/>
                <a:cs typeface="Arial"/>
              </a:rPr>
              <a:t>LDU</a:t>
            </a:r>
            <a:r>
              <a:rPr sz="4000" b="1" spc="-229" dirty="0">
                <a:solidFill>
                  <a:srgbClr val="1C1C57"/>
                </a:solidFill>
                <a:latin typeface="Arial"/>
                <a:cs typeface="Arial"/>
              </a:rPr>
              <a:t>Ğ</a:t>
            </a:r>
            <a:r>
              <a:rPr sz="4000" b="1" spc="-235" dirty="0">
                <a:solidFill>
                  <a:srgbClr val="1C1C57"/>
                </a:solidFill>
                <a:latin typeface="Arial"/>
                <a:cs typeface="Arial"/>
              </a:rPr>
              <a:t>UNU</a:t>
            </a:r>
            <a:r>
              <a:rPr sz="4000" b="1" dirty="0">
                <a:solidFill>
                  <a:srgbClr val="1C1C57"/>
                </a:solidFill>
                <a:latin typeface="Arial"/>
                <a:cs typeface="Arial"/>
              </a:rPr>
              <a:t>Z</a:t>
            </a:r>
            <a:r>
              <a:rPr sz="4000" b="1" spc="-465" dirty="0">
                <a:solidFill>
                  <a:srgbClr val="1C1C57"/>
                </a:solidFill>
                <a:latin typeface="Arial"/>
                <a:cs typeface="Arial"/>
              </a:rPr>
              <a:t> </a:t>
            </a:r>
            <a:r>
              <a:rPr sz="4000" b="1" spc="-235" dirty="0">
                <a:solidFill>
                  <a:srgbClr val="1C1C57"/>
                </a:solidFill>
                <a:latin typeface="Arial"/>
                <a:cs typeface="Arial"/>
              </a:rPr>
              <a:t>TEKN</a:t>
            </a:r>
            <a:r>
              <a:rPr sz="4000" b="1" spc="-229" dirty="0">
                <a:solidFill>
                  <a:srgbClr val="1C1C57"/>
                </a:solidFill>
                <a:latin typeface="Arial"/>
                <a:cs typeface="Arial"/>
              </a:rPr>
              <a:t>İ</a:t>
            </a:r>
            <a:r>
              <a:rPr sz="4000" b="1" dirty="0">
                <a:solidFill>
                  <a:srgbClr val="1C1C57"/>
                </a:solidFill>
                <a:latin typeface="Arial"/>
                <a:cs typeface="Arial"/>
              </a:rPr>
              <a:t>K  </a:t>
            </a:r>
            <a:r>
              <a:rPr sz="4000" b="1" spc="-235" dirty="0">
                <a:solidFill>
                  <a:srgbClr val="1C1C57"/>
                </a:solidFill>
                <a:latin typeface="Arial"/>
                <a:cs typeface="Arial"/>
              </a:rPr>
              <a:t>ÇA</a:t>
            </a:r>
            <a:r>
              <a:rPr sz="4000" b="1" spc="-240" dirty="0">
                <a:solidFill>
                  <a:srgbClr val="1C1C57"/>
                </a:solidFill>
                <a:latin typeface="Arial"/>
                <a:cs typeface="Arial"/>
              </a:rPr>
              <a:t>L</a:t>
            </a:r>
            <a:r>
              <a:rPr sz="4000" b="1" spc="-229" dirty="0">
                <a:solidFill>
                  <a:srgbClr val="1C1C57"/>
                </a:solidFill>
                <a:latin typeface="Arial"/>
                <a:cs typeface="Arial"/>
              </a:rPr>
              <a:t>I</a:t>
            </a:r>
            <a:r>
              <a:rPr sz="4000" b="1" spc="-235" dirty="0">
                <a:solidFill>
                  <a:srgbClr val="1C1C57"/>
                </a:solidFill>
                <a:latin typeface="Arial"/>
                <a:cs typeface="Arial"/>
              </a:rPr>
              <a:t>Ş</a:t>
            </a:r>
            <a:r>
              <a:rPr sz="4000" b="1" spc="-225" dirty="0">
                <a:solidFill>
                  <a:srgbClr val="1C1C57"/>
                </a:solidFill>
                <a:latin typeface="Arial"/>
                <a:cs typeface="Arial"/>
              </a:rPr>
              <a:t>M</a:t>
            </a:r>
            <a:r>
              <a:rPr sz="4000" b="1" spc="-235" dirty="0">
                <a:solidFill>
                  <a:srgbClr val="1C1C57"/>
                </a:solidFill>
                <a:latin typeface="Arial"/>
                <a:cs typeface="Arial"/>
              </a:rPr>
              <a:t>A</a:t>
            </a:r>
            <a:r>
              <a:rPr sz="4000" b="1" spc="-240" dirty="0">
                <a:solidFill>
                  <a:srgbClr val="1C1C57"/>
                </a:solidFill>
                <a:latin typeface="Arial"/>
                <a:cs typeface="Arial"/>
              </a:rPr>
              <a:t>L</a:t>
            </a:r>
            <a:r>
              <a:rPr sz="4000" b="1" spc="-235" dirty="0">
                <a:solidFill>
                  <a:srgbClr val="1C1C57"/>
                </a:solidFill>
                <a:latin typeface="Arial"/>
                <a:cs typeface="Arial"/>
              </a:rPr>
              <a:t>AR</a:t>
            </a:r>
            <a:r>
              <a:rPr sz="4000" b="1" dirty="0">
                <a:solidFill>
                  <a:srgbClr val="1C1C57"/>
                </a:solidFill>
                <a:latin typeface="Arial"/>
                <a:cs typeface="Arial"/>
              </a:rPr>
              <a:t>I</a:t>
            </a:r>
            <a:r>
              <a:rPr sz="4000" b="1" spc="-610" dirty="0">
                <a:solidFill>
                  <a:srgbClr val="1C1C57"/>
                </a:solidFill>
                <a:latin typeface="Arial"/>
                <a:cs typeface="Arial"/>
              </a:rPr>
              <a:t> </a:t>
            </a:r>
            <a:r>
              <a:rPr sz="4000" b="1" spc="-235" dirty="0">
                <a:solidFill>
                  <a:srgbClr val="1C1C57"/>
                </a:solidFill>
                <a:latin typeface="Arial"/>
                <a:cs typeface="Arial"/>
              </a:rPr>
              <a:t>AÇIK</a:t>
            </a:r>
            <a:r>
              <a:rPr sz="4000" b="1" spc="-240" dirty="0">
                <a:solidFill>
                  <a:srgbClr val="1C1C57"/>
                </a:solidFill>
                <a:latin typeface="Arial"/>
                <a:cs typeface="Arial"/>
              </a:rPr>
              <a:t>L</a:t>
            </a:r>
            <a:r>
              <a:rPr sz="4000" b="1" spc="-600" dirty="0">
                <a:solidFill>
                  <a:srgbClr val="1C1C57"/>
                </a:solidFill>
                <a:latin typeface="Arial"/>
                <a:cs typeface="Arial"/>
              </a:rPr>
              <a:t>A</a:t>
            </a:r>
            <a:r>
              <a:rPr sz="4000" b="1" spc="-235" dirty="0">
                <a:solidFill>
                  <a:srgbClr val="1C1C57"/>
                </a:solidFill>
                <a:latin typeface="Arial"/>
                <a:cs typeface="Arial"/>
              </a:rPr>
              <a:t>Y</a:t>
            </a:r>
            <a:r>
              <a:rPr sz="4000" b="1" spc="-229" dirty="0">
                <a:solidFill>
                  <a:srgbClr val="1C1C57"/>
                </a:solidFill>
                <a:latin typeface="Arial"/>
                <a:cs typeface="Arial"/>
              </a:rPr>
              <a:t>INI</a:t>
            </a:r>
            <a:r>
              <a:rPr sz="4000" b="1" spc="-220" dirty="0">
                <a:solidFill>
                  <a:srgbClr val="1C1C57"/>
                </a:solidFill>
                <a:latin typeface="Arial"/>
                <a:cs typeface="Arial"/>
              </a:rPr>
              <a:t>Z</a:t>
            </a:r>
            <a:r>
              <a:rPr sz="4000" b="1" dirty="0">
                <a:solidFill>
                  <a:srgbClr val="6E6E72"/>
                </a:solidFill>
                <a:latin typeface="Arial"/>
                <a:cs typeface="Arial"/>
              </a:rPr>
              <a:t>-</a:t>
            </a:r>
            <a:endParaRPr sz="4000">
              <a:latin typeface="Arial"/>
              <a:cs typeface="Arial"/>
            </a:endParaRPr>
          </a:p>
        </p:txBody>
      </p:sp>
      <p:pic>
        <p:nvPicPr>
          <p:cNvPr id="9" name="object 9"/>
          <p:cNvPicPr/>
          <p:nvPr/>
        </p:nvPicPr>
        <p:blipFill>
          <a:blip r:embed="rId2" cstate="print"/>
          <a:stretch>
            <a:fillRect/>
          </a:stretch>
        </p:blipFill>
        <p:spPr>
          <a:xfrm>
            <a:off x="8781288" y="6065519"/>
            <a:ext cx="1566672" cy="1170432"/>
          </a:xfrm>
          <a:prstGeom prst="rect">
            <a:avLst/>
          </a:prstGeom>
        </p:spPr>
      </p:pic>
      <p:sp>
        <p:nvSpPr>
          <p:cNvPr id="10" name="object 10"/>
          <p:cNvSpPr txBox="1"/>
          <p:nvPr/>
        </p:nvSpPr>
        <p:spPr>
          <a:xfrm>
            <a:off x="709166" y="6773530"/>
            <a:ext cx="3833495" cy="292735"/>
          </a:xfrm>
          <a:prstGeom prst="rect">
            <a:avLst/>
          </a:prstGeom>
        </p:spPr>
        <p:txBody>
          <a:bodyPr vert="horz" wrap="square" lIns="0" tIns="0" rIns="0" bIns="0" rtlCol="0">
            <a:spAutoFit/>
          </a:bodyPr>
          <a:lstStyle/>
          <a:p>
            <a:pPr marL="12700">
              <a:lnSpc>
                <a:spcPts val="2175"/>
              </a:lnSpc>
            </a:pPr>
            <a:r>
              <a:rPr sz="1900" b="1" i="1" u="heavy" spc="-15" dirty="0">
                <a:solidFill>
                  <a:srgbClr val="6E6E72"/>
                </a:solidFill>
                <a:uFill>
                  <a:solidFill>
                    <a:srgbClr val="6E6E72"/>
                  </a:solidFill>
                </a:uFill>
                <a:latin typeface="Times New Roman"/>
                <a:cs typeface="Times New Roman"/>
                <a:hlinkClick r:id="rId3"/>
              </a:rPr>
              <a:t>www.turkiyeacikkaynakplatformu.com</a:t>
            </a:r>
            <a:endParaRPr sz="1900">
              <a:latin typeface="Times New Roman"/>
              <a:cs typeface="Times New Roman"/>
            </a:endParaRPr>
          </a:p>
        </p:txBody>
      </p:sp>
      <p:sp>
        <p:nvSpPr>
          <p:cNvPr id="11" name="TextBox 10">
            <a:extLst>
              <a:ext uri="{FF2B5EF4-FFF2-40B4-BE49-F238E27FC236}">
                <a16:creationId xmlns:a16="http://schemas.microsoft.com/office/drawing/2014/main" id="{1A762D70-5BE3-9DB9-B261-A9CC4B45FD96}"/>
              </a:ext>
            </a:extLst>
          </p:cNvPr>
          <p:cNvSpPr txBox="1"/>
          <p:nvPr/>
        </p:nvSpPr>
        <p:spPr>
          <a:xfrm>
            <a:off x="1234568" y="2823172"/>
            <a:ext cx="8659537" cy="3662541"/>
          </a:xfrm>
          <a:prstGeom prst="rect">
            <a:avLst/>
          </a:prstGeom>
          <a:noFill/>
        </p:spPr>
        <p:txBody>
          <a:bodyPr wrap="square" rtlCol="0">
            <a:spAutoFit/>
          </a:bodyPr>
          <a:lstStyle/>
          <a:p>
            <a:pPr algn="just"/>
            <a:r>
              <a:rPr lang="tr-TR" sz="2600" dirty="0">
                <a:latin typeface="Times New Roman" panose="02020603050405020304" pitchFamily="18" charset="0"/>
                <a:cs typeface="Times New Roman" panose="02020603050405020304" pitchFamily="18" charset="0"/>
              </a:rPr>
              <a:t>Tüm geliştirmeler için Python dili ve kütüphaneleri kullanılmıştır.</a:t>
            </a:r>
          </a:p>
          <a:p>
            <a:pPr algn="just"/>
            <a:r>
              <a:rPr lang="tr-TR" sz="2600" dirty="0" err="1">
                <a:latin typeface="Times New Roman" panose="02020603050405020304" pitchFamily="18" charset="0"/>
                <a:cs typeface="Times New Roman" panose="02020603050405020304" pitchFamily="18" charset="0"/>
              </a:rPr>
              <a:t>Dataframe</a:t>
            </a:r>
            <a:r>
              <a:rPr lang="tr-TR" sz="2600" dirty="0">
                <a:latin typeface="Times New Roman" panose="02020603050405020304" pitchFamily="18" charset="0"/>
                <a:cs typeface="Times New Roman" panose="02020603050405020304" pitchFamily="18" charset="0"/>
              </a:rPr>
              <a:t> işlemleri -&gt; </a:t>
            </a:r>
            <a:r>
              <a:rPr lang="tr-TR" sz="2600" dirty="0" err="1">
                <a:latin typeface="Times New Roman" panose="02020603050405020304" pitchFamily="18" charset="0"/>
                <a:cs typeface="Times New Roman" panose="02020603050405020304" pitchFamily="18" charset="0"/>
              </a:rPr>
              <a:t>pandas</a:t>
            </a:r>
            <a:endParaRPr lang="tr-TR" sz="2600" dirty="0">
              <a:latin typeface="Times New Roman" panose="02020603050405020304" pitchFamily="18" charset="0"/>
              <a:cs typeface="Times New Roman" panose="02020603050405020304" pitchFamily="18" charset="0"/>
            </a:endParaRPr>
          </a:p>
          <a:p>
            <a:pPr algn="just"/>
            <a:r>
              <a:rPr lang="tr-TR" sz="2600" dirty="0">
                <a:latin typeface="Times New Roman" panose="02020603050405020304" pitchFamily="18" charset="0"/>
                <a:cs typeface="Times New Roman" panose="02020603050405020304" pitchFamily="18" charset="0"/>
              </a:rPr>
              <a:t>Veriyi ön işleme ve metin verilerinin temizlenmesi -&gt;          </a:t>
            </a:r>
            <a:r>
              <a:rPr lang="tr-TR" sz="2600" dirty="0" err="1">
                <a:latin typeface="Times New Roman" panose="02020603050405020304" pitchFamily="18" charset="0"/>
                <a:cs typeface="Times New Roman" panose="02020603050405020304" pitchFamily="18" charset="0"/>
              </a:rPr>
              <a:t>nltk</a:t>
            </a:r>
            <a:r>
              <a:rPr lang="tr-TR" sz="2600" dirty="0">
                <a:latin typeface="Times New Roman" panose="02020603050405020304" pitchFamily="18" charset="0"/>
                <a:cs typeface="Times New Roman" panose="02020603050405020304" pitchFamily="18" charset="0"/>
              </a:rPr>
              <a:t>: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word_tokenize</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effectLst/>
                <a:latin typeface="Times New Roman" panose="02020603050405020304" pitchFamily="18" charset="0"/>
                <a:ea typeface="Calibri" panose="020F0502020204030204" pitchFamily="34" charset="0"/>
                <a:cs typeface="Times New Roman" panose="02020603050405020304" pitchFamily="18" charset="0"/>
              </a:rPr>
              <a:t>WordNetLemmatizer</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tr-TR" sz="3200" dirty="0">
              <a:latin typeface="Times New Roman" panose="02020603050405020304" pitchFamily="18" charset="0"/>
              <a:cs typeface="Times New Roman" panose="02020603050405020304" pitchFamily="18" charset="0"/>
            </a:endParaRPr>
          </a:p>
          <a:p>
            <a:pPr algn="just"/>
            <a:r>
              <a:rPr lang="tr-TR" sz="2600" dirty="0">
                <a:latin typeface="Times New Roman" panose="02020603050405020304" pitchFamily="18" charset="0"/>
                <a:cs typeface="Times New Roman" panose="02020603050405020304" pitchFamily="18" charset="0"/>
              </a:rPr>
              <a:t>Verinin eğitilmesi ve model oluşturma -&gt;                                  </a:t>
            </a:r>
            <a:r>
              <a:rPr lang="tr-TR" sz="2600" dirty="0" err="1">
                <a:latin typeface="Times New Roman" panose="02020603050405020304" pitchFamily="18" charset="0"/>
                <a:cs typeface="Times New Roman" panose="02020603050405020304" pitchFamily="18" charset="0"/>
              </a:rPr>
              <a:t>sklearn</a:t>
            </a:r>
            <a:r>
              <a:rPr lang="tr-TR" sz="26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LogisticRegression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CountVectorizer</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TfidfTransformer</a:t>
            </a:r>
            <a:endParaRPr lang="tr-TR" sz="2400" dirty="0">
              <a:latin typeface="Times New Roman" panose="02020603050405020304" pitchFamily="18" charset="0"/>
              <a:cs typeface="Times New Roman" panose="02020603050405020304" pitchFamily="18" charset="0"/>
            </a:endParaRPr>
          </a:p>
          <a:p>
            <a:pPr algn="just"/>
            <a:r>
              <a:rPr lang="tr-TR" sz="2600" dirty="0">
                <a:latin typeface="Times New Roman" panose="02020603050405020304" pitchFamily="18" charset="0"/>
                <a:cs typeface="Times New Roman" panose="02020603050405020304" pitchFamily="18" charset="0"/>
              </a:rPr>
              <a:t>Modeli kullanılabilir hale getirme -&gt; </a:t>
            </a:r>
            <a:r>
              <a:rPr lang="tr-TR" sz="2600" dirty="0" err="1">
                <a:latin typeface="Times New Roman" panose="02020603050405020304" pitchFamily="18" charset="0"/>
                <a:cs typeface="Times New Roman" panose="02020603050405020304" pitchFamily="18" charset="0"/>
              </a:rPr>
              <a:t>joblib</a:t>
            </a:r>
            <a:endParaRPr lang="tr-TR" sz="2600" dirty="0">
              <a:latin typeface="Times New Roman" panose="02020603050405020304" pitchFamily="18" charset="0"/>
              <a:cs typeface="Times New Roman" panose="02020603050405020304" pitchFamily="18" charset="0"/>
            </a:endParaRPr>
          </a:p>
          <a:p>
            <a:pPr algn="just"/>
            <a:r>
              <a:rPr lang="tr-TR" sz="2600" dirty="0">
                <a:latin typeface="Times New Roman" panose="02020603050405020304" pitchFamily="18" charset="0"/>
                <a:cs typeface="Times New Roman" panose="02020603050405020304" pitchFamily="18" charset="0"/>
              </a:rPr>
              <a:t>Kullanıcı arayüzü tasarımı -&gt; PyQt5 ve </a:t>
            </a:r>
            <a:r>
              <a:rPr lang="tr-TR" sz="2600" dirty="0" err="1">
                <a:latin typeface="Times New Roman" panose="02020603050405020304" pitchFamily="18" charset="0"/>
                <a:cs typeface="Times New Roman" panose="02020603050405020304" pitchFamily="18" charset="0"/>
              </a:rPr>
              <a:t>Tkinter</a:t>
            </a:r>
            <a:endParaRPr lang="tr-TR"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E6E7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1656</Words>
  <Application>Microsoft Office PowerPoint</Application>
  <PresentationFormat>Custom</PresentationFormat>
  <Paragraphs>186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MT</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Eray Genç</cp:lastModifiedBy>
  <cp:revision>57</cp:revision>
  <dcterms:created xsi:type="dcterms:W3CDTF">2023-04-10T19:25:57Z</dcterms:created>
  <dcterms:modified xsi:type="dcterms:W3CDTF">2023-04-11T11:48:38Z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2021-06-09T00:00:00Z</vt:filetime>
  </property>
  <property fmtid="{D5CDD505-2E9C-101B-9397-08002B2CF9AE}" pid="3" name="LastSaved">
    <vt:filetime>2023-04-10T00:00:00Z</vt:filetime>
  </property>
</Properties>
</file>