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3" r:id="rId5"/>
    <p:sldId id="256" r:id="rId6"/>
    <p:sldId id="257" r:id="rId7"/>
    <p:sldId id="258" r:id="rId8"/>
    <p:sldId id="259" r:id="rId9"/>
    <p:sldId id="277" r:id="rId10"/>
    <p:sldId id="272" r:id="rId11"/>
    <p:sldId id="271" r:id="rId12"/>
    <p:sldId id="260" r:id="rId13"/>
    <p:sldId id="261" r:id="rId14"/>
    <p:sldId id="263" r:id="rId15"/>
    <p:sldId id="262" r:id="rId16"/>
    <p:sldId id="264" r:id="rId17"/>
    <p:sldId id="265" r:id="rId18"/>
    <p:sldId id="266" r:id="rId19"/>
    <p:sldId id="268" r:id="rId20"/>
    <p:sldId id="267" r:id="rId21"/>
    <p:sldId id="269" r:id="rId22"/>
    <p:sldId id="270"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2F647-A236-4028-8E06-19C91C79B702}" v="16" dt="2023-05-10T02:31:27.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4BCC4-C1AF-45F7-8EA6-ADFC9FA54A6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649E418-0714-4A2C-95FA-93B1DB943517}">
      <dgm:prSet/>
      <dgm:spPr/>
      <dgm:t>
        <a:bodyPr/>
        <a:lstStyle/>
        <a:p>
          <a:r>
            <a:rPr lang="en-US" u="sng"/>
            <a:t>Diaphragm wall grabs</a:t>
          </a:r>
          <a:r>
            <a:rPr lang="en-US"/>
            <a:t>: These are large mechanical grabs that are used to excavate the soil and form the trench for the diaphragm wall.</a:t>
          </a:r>
        </a:p>
      </dgm:t>
    </dgm:pt>
    <dgm:pt modelId="{D91F4497-432A-4150-B867-36DFD63DE549}" type="parTrans" cxnId="{AA261F8A-327A-4584-9AD9-91A2F284DB20}">
      <dgm:prSet/>
      <dgm:spPr/>
      <dgm:t>
        <a:bodyPr/>
        <a:lstStyle/>
        <a:p>
          <a:endParaRPr lang="en-US"/>
        </a:p>
      </dgm:t>
    </dgm:pt>
    <dgm:pt modelId="{49575DA4-571D-447D-80DE-147479FC5A6B}" type="sibTrans" cxnId="{AA261F8A-327A-4584-9AD9-91A2F284DB20}">
      <dgm:prSet/>
      <dgm:spPr/>
      <dgm:t>
        <a:bodyPr/>
        <a:lstStyle/>
        <a:p>
          <a:endParaRPr lang="en-US"/>
        </a:p>
      </dgm:t>
    </dgm:pt>
    <dgm:pt modelId="{7DDFC024-8344-4444-93FD-B8BAA5258A00}">
      <dgm:prSet/>
      <dgm:spPr/>
      <dgm:t>
        <a:bodyPr/>
        <a:lstStyle/>
        <a:p>
          <a:r>
            <a:rPr lang="en-US" u="sng"/>
            <a:t>Tremie pipes</a:t>
          </a:r>
          <a:r>
            <a:rPr lang="en-US"/>
            <a:t>: These are long, flexible pipes that are used to pour concrete into the trench.</a:t>
          </a:r>
        </a:p>
      </dgm:t>
    </dgm:pt>
    <dgm:pt modelId="{25021593-4E11-40B5-BEC0-940854260B24}" type="parTrans" cxnId="{B55718E1-4091-46B6-A94A-28A0633441EA}">
      <dgm:prSet/>
      <dgm:spPr/>
      <dgm:t>
        <a:bodyPr/>
        <a:lstStyle/>
        <a:p>
          <a:endParaRPr lang="en-US"/>
        </a:p>
      </dgm:t>
    </dgm:pt>
    <dgm:pt modelId="{9BFBE8DF-23F9-4539-B50C-80994F8CCF93}" type="sibTrans" cxnId="{B55718E1-4091-46B6-A94A-28A0633441EA}">
      <dgm:prSet/>
      <dgm:spPr/>
      <dgm:t>
        <a:bodyPr/>
        <a:lstStyle/>
        <a:p>
          <a:endParaRPr lang="en-US"/>
        </a:p>
      </dgm:t>
    </dgm:pt>
    <dgm:pt modelId="{46D41AA9-3879-4813-A743-E8174F81BB82}">
      <dgm:prSet/>
      <dgm:spPr/>
      <dgm:t>
        <a:bodyPr/>
        <a:lstStyle/>
        <a:p>
          <a:r>
            <a:rPr lang="en-US" u="sng" dirty="0"/>
            <a:t>Bentonite slurry</a:t>
          </a:r>
          <a:r>
            <a:rPr lang="en-US" dirty="0"/>
            <a:t>: This is a mixture of water and bentonite clay that is used to support the excavation and prevent the trench from collapsing. The slurry also helps to lubricate the trench walls, making it easier to install the steel reinforcement cages.</a:t>
          </a:r>
        </a:p>
      </dgm:t>
    </dgm:pt>
    <dgm:pt modelId="{878D771F-E14C-49BA-A7DB-D511B352BFB1}" type="parTrans" cxnId="{F68BEB36-9D6D-49AA-8E30-7E1AF7BA462D}">
      <dgm:prSet/>
      <dgm:spPr/>
      <dgm:t>
        <a:bodyPr/>
        <a:lstStyle/>
        <a:p>
          <a:endParaRPr lang="en-US"/>
        </a:p>
      </dgm:t>
    </dgm:pt>
    <dgm:pt modelId="{7199EC0B-DD6F-4182-9D27-894AE46F5B53}" type="sibTrans" cxnId="{F68BEB36-9D6D-49AA-8E30-7E1AF7BA462D}">
      <dgm:prSet/>
      <dgm:spPr/>
      <dgm:t>
        <a:bodyPr/>
        <a:lstStyle/>
        <a:p>
          <a:endParaRPr lang="en-US"/>
        </a:p>
      </dgm:t>
    </dgm:pt>
    <dgm:pt modelId="{5552C4FD-C857-4E3F-AD76-737840C14371}">
      <dgm:prSet/>
      <dgm:spPr/>
      <dgm:t>
        <a:bodyPr/>
        <a:lstStyle/>
        <a:p>
          <a:r>
            <a:rPr lang="en-US" u="sng" dirty="0"/>
            <a:t>Steel reinforcement cages</a:t>
          </a:r>
          <a:r>
            <a:rPr lang="en-US" dirty="0"/>
            <a:t>: These are large, heavy cages made of steel bars that are installed in the trench and used to reinforce the concrete.</a:t>
          </a:r>
        </a:p>
      </dgm:t>
    </dgm:pt>
    <dgm:pt modelId="{1BCFA662-12A4-4F80-A7A5-76A72E897B81}" type="parTrans" cxnId="{82D1634E-ABCD-4B33-908C-8F6BA84332E2}">
      <dgm:prSet/>
      <dgm:spPr/>
      <dgm:t>
        <a:bodyPr/>
        <a:lstStyle/>
        <a:p>
          <a:endParaRPr lang="en-US"/>
        </a:p>
      </dgm:t>
    </dgm:pt>
    <dgm:pt modelId="{BD627357-3A95-4DE7-9BE8-41BA3FCF03C5}" type="sibTrans" cxnId="{82D1634E-ABCD-4B33-908C-8F6BA84332E2}">
      <dgm:prSet/>
      <dgm:spPr/>
      <dgm:t>
        <a:bodyPr/>
        <a:lstStyle/>
        <a:p>
          <a:endParaRPr lang="en-US"/>
        </a:p>
      </dgm:t>
    </dgm:pt>
    <dgm:pt modelId="{B38382C8-B227-4A85-BE1F-671ACE4A8591}" type="pres">
      <dgm:prSet presAssocID="{55E4BCC4-C1AF-45F7-8EA6-ADFC9FA54A61}" presName="vert0" presStyleCnt="0">
        <dgm:presLayoutVars>
          <dgm:dir/>
          <dgm:animOne val="branch"/>
          <dgm:animLvl val="lvl"/>
        </dgm:presLayoutVars>
      </dgm:prSet>
      <dgm:spPr/>
    </dgm:pt>
    <dgm:pt modelId="{F6455AC0-53D8-421C-94DA-BBFB968BF8AE}" type="pres">
      <dgm:prSet presAssocID="{B649E418-0714-4A2C-95FA-93B1DB943517}" presName="thickLine" presStyleLbl="alignNode1" presStyleIdx="0" presStyleCnt="4"/>
      <dgm:spPr/>
    </dgm:pt>
    <dgm:pt modelId="{8FA6D9C5-6EB8-4785-977C-CAD531C22EC0}" type="pres">
      <dgm:prSet presAssocID="{B649E418-0714-4A2C-95FA-93B1DB943517}" presName="horz1" presStyleCnt="0"/>
      <dgm:spPr/>
    </dgm:pt>
    <dgm:pt modelId="{E36E8ED2-4A85-4BA7-8727-0BD48D329988}" type="pres">
      <dgm:prSet presAssocID="{B649E418-0714-4A2C-95FA-93B1DB943517}" presName="tx1" presStyleLbl="revTx" presStyleIdx="0" presStyleCnt="4"/>
      <dgm:spPr/>
    </dgm:pt>
    <dgm:pt modelId="{B5AB51A7-CFE7-44E1-B694-363F3769D0FB}" type="pres">
      <dgm:prSet presAssocID="{B649E418-0714-4A2C-95FA-93B1DB943517}" presName="vert1" presStyleCnt="0"/>
      <dgm:spPr/>
    </dgm:pt>
    <dgm:pt modelId="{ED0BE6BC-C403-44D0-91AF-EAB1740E1988}" type="pres">
      <dgm:prSet presAssocID="{7DDFC024-8344-4444-93FD-B8BAA5258A00}" presName="thickLine" presStyleLbl="alignNode1" presStyleIdx="1" presStyleCnt="4"/>
      <dgm:spPr/>
    </dgm:pt>
    <dgm:pt modelId="{4781BF36-4770-47F7-8C7D-506DFE0FC77A}" type="pres">
      <dgm:prSet presAssocID="{7DDFC024-8344-4444-93FD-B8BAA5258A00}" presName="horz1" presStyleCnt="0"/>
      <dgm:spPr/>
    </dgm:pt>
    <dgm:pt modelId="{69D70967-B301-4EE1-AF6C-7D4658C73332}" type="pres">
      <dgm:prSet presAssocID="{7DDFC024-8344-4444-93FD-B8BAA5258A00}" presName="tx1" presStyleLbl="revTx" presStyleIdx="1" presStyleCnt="4"/>
      <dgm:spPr/>
    </dgm:pt>
    <dgm:pt modelId="{FEF58A63-EB45-4918-B62A-6520AD26D57D}" type="pres">
      <dgm:prSet presAssocID="{7DDFC024-8344-4444-93FD-B8BAA5258A00}" presName="vert1" presStyleCnt="0"/>
      <dgm:spPr/>
    </dgm:pt>
    <dgm:pt modelId="{47329E06-7454-4502-8C53-5CB9AD5EAD1A}" type="pres">
      <dgm:prSet presAssocID="{46D41AA9-3879-4813-A743-E8174F81BB82}" presName="thickLine" presStyleLbl="alignNode1" presStyleIdx="2" presStyleCnt="4"/>
      <dgm:spPr/>
    </dgm:pt>
    <dgm:pt modelId="{ED094F3F-E503-4309-AE39-B57AC29FBAF7}" type="pres">
      <dgm:prSet presAssocID="{46D41AA9-3879-4813-A743-E8174F81BB82}" presName="horz1" presStyleCnt="0"/>
      <dgm:spPr/>
    </dgm:pt>
    <dgm:pt modelId="{5FB541C8-E47B-405B-88AE-64E02ADA62C1}" type="pres">
      <dgm:prSet presAssocID="{46D41AA9-3879-4813-A743-E8174F81BB82}" presName="tx1" presStyleLbl="revTx" presStyleIdx="2" presStyleCnt="4"/>
      <dgm:spPr/>
    </dgm:pt>
    <dgm:pt modelId="{FF6EF40E-69F5-485C-B5F8-EC040BCE5BAC}" type="pres">
      <dgm:prSet presAssocID="{46D41AA9-3879-4813-A743-E8174F81BB82}" presName="vert1" presStyleCnt="0"/>
      <dgm:spPr/>
    </dgm:pt>
    <dgm:pt modelId="{ACE9715C-B063-49AB-9401-ED66D84C97D6}" type="pres">
      <dgm:prSet presAssocID="{5552C4FD-C857-4E3F-AD76-737840C14371}" presName="thickLine" presStyleLbl="alignNode1" presStyleIdx="3" presStyleCnt="4"/>
      <dgm:spPr/>
    </dgm:pt>
    <dgm:pt modelId="{40C36AC6-8EAC-439F-841A-597EF25BFA06}" type="pres">
      <dgm:prSet presAssocID="{5552C4FD-C857-4E3F-AD76-737840C14371}" presName="horz1" presStyleCnt="0"/>
      <dgm:spPr/>
    </dgm:pt>
    <dgm:pt modelId="{1F96E8ED-0210-4417-B98E-9C97C81A89ED}" type="pres">
      <dgm:prSet presAssocID="{5552C4FD-C857-4E3F-AD76-737840C14371}" presName="tx1" presStyleLbl="revTx" presStyleIdx="3" presStyleCnt="4"/>
      <dgm:spPr/>
    </dgm:pt>
    <dgm:pt modelId="{73A9ADF4-A5ED-4E61-AC62-EB03C8112192}" type="pres">
      <dgm:prSet presAssocID="{5552C4FD-C857-4E3F-AD76-737840C14371}" presName="vert1" presStyleCnt="0"/>
      <dgm:spPr/>
    </dgm:pt>
  </dgm:ptLst>
  <dgm:cxnLst>
    <dgm:cxn modelId="{6228C936-4501-4ABB-AD70-00C074C4D20A}" type="presOf" srcId="{B649E418-0714-4A2C-95FA-93B1DB943517}" destId="{E36E8ED2-4A85-4BA7-8727-0BD48D329988}" srcOrd="0" destOrd="0" presId="urn:microsoft.com/office/officeart/2008/layout/LinedList"/>
    <dgm:cxn modelId="{F68BEB36-9D6D-49AA-8E30-7E1AF7BA462D}" srcId="{55E4BCC4-C1AF-45F7-8EA6-ADFC9FA54A61}" destId="{46D41AA9-3879-4813-A743-E8174F81BB82}" srcOrd="2" destOrd="0" parTransId="{878D771F-E14C-49BA-A7DB-D511B352BFB1}" sibTransId="{7199EC0B-DD6F-4182-9D27-894AE46F5B53}"/>
    <dgm:cxn modelId="{5C3D956C-B8EE-4EA0-8875-5E5B80A537F9}" type="presOf" srcId="{7DDFC024-8344-4444-93FD-B8BAA5258A00}" destId="{69D70967-B301-4EE1-AF6C-7D4658C73332}" srcOrd="0" destOrd="0" presId="urn:microsoft.com/office/officeart/2008/layout/LinedList"/>
    <dgm:cxn modelId="{82D1634E-ABCD-4B33-908C-8F6BA84332E2}" srcId="{55E4BCC4-C1AF-45F7-8EA6-ADFC9FA54A61}" destId="{5552C4FD-C857-4E3F-AD76-737840C14371}" srcOrd="3" destOrd="0" parTransId="{1BCFA662-12A4-4F80-A7A5-76A72E897B81}" sibTransId="{BD627357-3A95-4DE7-9BE8-41BA3FCF03C5}"/>
    <dgm:cxn modelId="{AA261F8A-327A-4584-9AD9-91A2F284DB20}" srcId="{55E4BCC4-C1AF-45F7-8EA6-ADFC9FA54A61}" destId="{B649E418-0714-4A2C-95FA-93B1DB943517}" srcOrd="0" destOrd="0" parTransId="{D91F4497-432A-4150-B867-36DFD63DE549}" sibTransId="{49575DA4-571D-447D-80DE-147479FC5A6B}"/>
    <dgm:cxn modelId="{DFE0EEA6-12E9-412C-A5F6-0C8F05D5297B}" type="presOf" srcId="{46D41AA9-3879-4813-A743-E8174F81BB82}" destId="{5FB541C8-E47B-405B-88AE-64E02ADA62C1}" srcOrd="0" destOrd="0" presId="urn:microsoft.com/office/officeart/2008/layout/LinedList"/>
    <dgm:cxn modelId="{C97D91BF-E16A-42B0-AACE-06EC93CBC142}" type="presOf" srcId="{55E4BCC4-C1AF-45F7-8EA6-ADFC9FA54A61}" destId="{B38382C8-B227-4A85-BE1F-671ACE4A8591}" srcOrd="0" destOrd="0" presId="urn:microsoft.com/office/officeart/2008/layout/LinedList"/>
    <dgm:cxn modelId="{46D073CC-1652-4268-95C7-85BA17D8E99C}" type="presOf" srcId="{5552C4FD-C857-4E3F-AD76-737840C14371}" destId="{1F96E8ED-0210-4417-B98E-9C97C81A89ED}" srcOrd="0" destOrd="0" presId="urn:microsoft.com/office/officeart/2008/layout/LinedList"/>
    <dgm:cxn modelId="{B55718E1-4091-46B6-A94A-28A0633441EA}" srcId="{55E4BCC4-C1AF-45F7-8EA6-ADFC9FA54A61}" destId="{7DDFC024-8344-4444-93FD-B8BAA5258A00}" srcOrd="1" destOrd="0" parTransId="{25021593-4E11-40B5-BEC0-940854260B24}" sibTransId="{9BFBE8DF-23F9-4539-B50C-80994F8CCF93}"/>
    <dgm:cxn modelId="{D8F87B0A-FC12-42B1-A73C-04A74A709C0B}" type="presParOf" srcId="{B38382C8-B227-4A85-BE1F-671ACE4A8591}" destId="{F6455AC0-53D8-421C-94DA-BBFB968BF8AE}" srcOrd="0" destOrd="0" presId="urn:microsoft.com/office/officeart/2008/layout/LinedList"/>
    <dgm:cxn modelId="{1575C0BA-478B-45FC-B6A8-109D07539A4F}" type="presParOf" srcId="{B38382C8-B227-4A85-BE1F-671ACE4A8591}" destId="{8FA6D9C5-6EB8-4785-977C-CAD531C22EC0}" srcOrd="1" destOrd="0" presId="urn:microsoft.com/office/officeart/2008/layout/LinedList"/>
    <dgm:cxn modelId="{AF16FCF9-C13F-42B9-A9F9-6EB753BB0739}" type="presParOf" srcId="{8FA6D9C5-6EB8-4785-977C-CAD531C22EC0}" destId="{E36E8ED2-4A85-4BA7-8727-0BD48D329988}" srcOrd="0" destOrd="0" presId="urn:microsoft.com/office/officeart/2008/layout/LinedList"/>
    <dgm:cxn modelId="{398469D9-A242-43C5-AC5D-0E4369DE3FF8}" type="presParOf" srcId="{8FA6D9C5-6EB8-4785-977C-CAD531C22EC0}" destId="{B5AB51A7-CFE7-44E1-B694-363F3769D0FB}" srcOrd="1" destOrd="0" presId="urn:microsoft.com/office/officeart/2008/layout/LinedList"/>
    <dgm:cxn modelId="{ABE866DA-B8AB-4B0A-AADE-A26C588E7719}" type="presParOf" srcId="{B38382C8-B227-4A85-BE1F-671ACE4A8591}" destId="{ED0BE6BC-C403-44D0-91AF-EAB1740E1988}" srcOrd="2" destOrd="0" presId="urn:microsoft.com/office/officeart/2008/layout/LinedList"/>
    <dgm:cxn modelId="{0C954DB2-8DAD-4574-AEED-C539EBC311E2}" type="presParOf" srcId="{B38382C8-B227-4A85-BE1F-671ACE4A8591}" destId="{4781BF36-4770-47F7-8C7D-506DFE0FC77A}" srcOrd="3" destOrd="0" presId="urn:microsoft.com/office/officeart/2008/layout/LinedList"/>
    <dgm:cxn modelId="{F1192617-77BB-4C2B-91C1-D779037F0028}" type="presParOf" srcId="{4781BF36-4770-47F7-8C7D-506DFE0FC77A}" destId="{69D70967-B301-4EE1-AF6C-7D4658C73332}" srcOrd="0" destOrd="0" presId="urn:microsoft.com/office/officeart/2008/layout/LinedList"/>
    <dgm:cxn modelId="{EDCDC0BD-6CCF-43E7-95FE-A43CFA2B69EC}" type="presParOf" srcId="{4781BF36-4770-47F7-8C7D-506DFE0FC77A}" destId="{FEF58A63-EB45-4918-B62A-6520AD26D57D}" srcOrd="1" destOrd="0" presId="urn:microsoft.com/office/officeart/2008/layout/LinedList"/>
    <dgm:cxn modelId="{8C824C4F-68BB-4417-836F-643263D791A7}" type="presParOf" srcId="{B38382C8-B227-4A85-BE1F-671ACE4A8591}" destId="{47329E06-7454-4502-8C53-5CB9AD5EAD1A}" srcOrd="4" destOrd="0" presId="urn:microsoft.com/office/officeart/2008/layout/LinedList"/>
    <dgm:cxn modelId="{CCD85C57-83DF-44CB-9797-BF2F148E1F02}" type="presParOf" srcId="{B38382C8-B227-4A85-BE1F-671ACE4A8591}" destId="{ED094F3F-E503-4309-AE39-B57AC29FBAF7}" srcOrd="5" destOrd="0" presId="urn:microsoft.com/office/officeart/2008/layout/LinedList"/>
    <dgm:cxn modelId="{5A965DE9-F869-4CB5-93E9-460F9B6E3857}" type="presParOf" srcId="{ED094F3F-E503-4309-AE39-B57AC29FBAF7}" destId="{5FB541C8-E47B-405B-88AE-64E02ADA62C1}" srcOrd="0" destOrd="0" presId="urn:microsoft.com/office/officeart/2008/layout/LinedList"/>
    <dgm:cxn modelId="{15227AE8-D17D-44E2-BB89-084B140BC0B2}" type="presParOf" srcId="{ED094F3F-E503-4309-AE39-B57AC29FBAF7}" destId="{FF6EF40E-69F5-485C-B5F8-EC040BCE5BAC}" srcOrd="1" destOrd="0" presId="urn:microsoft.com/office/officeart/2008/layout/LinedList"/>
    <dgm:cxn modelId="{0882A483-2CC6-46D4-9F50-B603F62E5292}" type="presParOf" srcId="{B38382C8-B227-4A85-BE1F-671ACE4A8591}" destId="{ACE9715C-B063-49AB-9401-ED66D84C97D6}" srcOrd="6" destOrd="0" presId="urn:microsoft.com/office/officeart/2008/layout/LinedList"/>
    <dgm:cxn modelId="{77FB25B2-3C90-4273-8DB8-FFB925583E74}" type="presParOf" srcId="{B38382C8-B227-4A85-BE1F-671ACE4A8591}" destId="{40C36AC6-8EAC-439F-841A-597EF25BFA06}" srcOrd="7" destOrd="0" presId="urn:microsoft.com/office/officeart/2008/layout/LinedList"/>
    <dgm:cxn modelId="{41783088-A6F4-4C2B-9592-246B5AB5F48A}" type="presParOf" srcId="{40C36AC6-8EAC-439F-841A-597EF25BFA06}" destId="{1F96E8ED-0210-4417-B98E-9C97C81A89ED}" srcOrd="0" destOrd="0" presId="urn:microsoft.com/office/officeart/2008/layout/LinedList"/>
    <dgm:cxn modelId="{7E264C1C-B351-4240-85EC-1CB4EE385E7E}" type="presParOf" srcId="{40C36AC6-8EAC-439F-841A-597EF25BFA06}" destId="{73A9ADF4-A5ED-4E61-AC62-EB03C81121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785F33-E481-469B-B238-23BA5FE04DC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CECF470-DB20-4C32-83AC-06829B73075A}">
      <dgm:prSet/>
      <dgm:spPr/>
      <dgm:t>
        <a:bodyPr/>
        <a:lstStyle/>
        <a:p>
          <a:r>
            <a:rPr lang="en-US" u="sng"/>
            <a:t>Concrete</a:t>
          </a:r>
          <a:r>
            <a:rPr lang="en-US"/>
            <a:t>: This is used to fill the trench and form the diaphragm wall.</a:t>
          </a:r>
        </a:p>
      </dgm:t>
    </dgm:pt>
    <dgm:pt modelId="{B2524C5B-0E9D-4322-8457-1186A4C7459C}" type="parTrans" cxnId="{D9AAE690-13F5-418A-ADFA-AB2A3B383403}">
      <dgm:prSet/>
      <dgm:spPr/>
      <dgm:t>
        <a:bodyPr/>
        <a:lstStyle/>
        <a:p>
          <a:endParaRPr lang="en-US"/>
        </a:p>
      </dgm:t>
    </dgm:pt>
    <dgm:pt modelId="{768B50F5-E9F6-4097-9E18-D6057BF21380}" type="sibTrans" cxnId="{D9AAE690-13F5-418A-ADFA-AB2A3B383403}">
      <dgm:prSet/>
      <dgm:spPr/>
      <dgm:t>
        <a:bodyPr/>
        <a:lstStyle/>
        <a:p>
          <a:endParaRPr lang="en-US"/>
        </a:p>
      </dgm:t>
    </dgm:pt>
    <dgm:pt modelId="{358EB15C-38B6-4AD2-9FCC-D0F3E0B13B5D}">
      <dgm:prSet/>
      <dgm:spPr/>
      <dgm:t>
        <a:bodyPr/>
        <a:lstStyle/>
        <a:p>
          <a:r>
            <a:rPr lang="en-US" u="sng"/>
            <a:t>Cranes</a:t>
          </a:r>
          <a:r>
            <a:rPr lang="en-US"/>
            <a:t>: These are used to lift and position the diaphragm wall grabs and other equipment.</a:t>
          </a:r>
        </a:p>
      </dgm:t>
    </dgm:pt>
    <dgm:pt modelId="{90EFD083-F165-4882-94D4-333389AF8449}" type="parTrans" cxnId="{20F6DD53-58B0-4151-A324-0F0E08FB89DC}">
      <dgm:prSet/>
      <dgm:spPr/>
      <dgm:t>
        <a:bodyPr/>
        <a:lstStyle/>
        <a:p>
          <a:endParaRPr lang="en-US"/>
        </a:p>
      </dgm:t>
    </dgm:pt>
    <dgm:pt modelId="{8452B646-CED4-46FC-9E31-6F349F213554}" type="sibTrans" cxnId="{20F6DD53-58B0-4151-A324-0F0E08FB89DC}">
      <dgm:prSet/>
      <dgm:spPr/>
      <dgm:t>
        <a:bodyPr/>
        <a:lstStyle/>
        <a:p>
          <a:endParaRPr lang="en-US"/>
        </a:p>
      </dgm:t>
    </dgm:pt>
    <dgm:pt modelId="{912725DF-328D-41F2-8EAD-D2D483329E14}">
      <dgm:prSet/>
      <dgm:spPr/>
      <dgm:t>
        <a:bodyPr/>
        <a:lstStyle/>
        <a:p>
          <a:r>
            <a:rPr lang="en-US" u="sng"/>
            <a:t>Pumps</a:t>
          </a:r>
          <a:r>
            <a:rPr lang="en-US"/>
            <a:t>: These are used to transport the bentonite slurry and concrete from the mixing and storage tanks to the excavation site.</a:t>
          </a:r>
        </a:p>
      </dgm:t>
    </dgm:pt>
    <dgm:pt modelId="{53483944-963A-44E4-9188-06B686AF75F8}" type="parTrans" cxnId="{A9C57D4F-5CCA-43D2-9B63-AA603122495D}">
      <dgm:prSet/>
      <dgm:spPr/>
      <dgm:t>
        <a:bodyPr/>
        <a:lstStyle/>
        <a:p>
          <a:endParaRPr lang="en-US"/>
        </a:p>
      </dgm:t>
    </dgm:pt>
    <dgm:pt modelId="{D47D4D48-CDE6-4811-8550-210E0F0644AE}" type="sibTrans" cxnId="{A9C57D4F-5CCA-43D2-9B63-AA603122495D}">
      <dgm:prSet/>
      <dgm:spPr/>
      <dgm:t>
        <a:bodyPr/>
        <a:lstStyle/>
        <a:p>
          <a:endParaRPr lang="en-US"/>
        </a:p>
      </dgm:t>
    </dgm:pt>
    <dgm:pt modelId="{51B9AFC6-3CB3-4511-B873-BE7CD5A2B442}">
      <dgm:prSet/>
      <dgm:spPr/>
      <dgm:t>
        <a:bodyPr/>
        <a:lstStyle/>
        <a:p>
          <a:r>
            <a:rPr lang="en-US" u="sng"/>
            <a:t>Mixing and storage tanks</a:t>
          </a:r>
          <a:r>
            <a:rPr lang="en-US"/>
            <a:t>: These are used to mix and store the bentonite slurry and concrete.</a:t>
          </a:r>
        </a:p>
      </dgm:t>
    </dgm:pt>
    <dgm:pt modelId="{728C5D48-5339-4275-8A6F-8C34883CFF45}" type="parTrans" cxnId="{35BC091F-FA0E-46E3-A4D8-6D177F9F92B5}">
      <dgm:prSet/>
      <dgm:spPr/>
      <dgm:t>
        <a:bodyPr/>
        <a:lstStyle/>
        <a:p>
          <a:endParaRPr lang="en-US"/>
        </a:p>
      </dgm:t>
    </dgm:pt>
    <dgm:pt modelId="{1C9EF9E7-03C0-4590-8EE0-B1C00E3D423E}" type="sibTrans" cxnId="{35BC091F-FA0E-46E3-A4D8-6D177F9F92B5}">
      <dgm:prSet/>
      <dgm:spPr/>
      <dgm:t>
        <a:bodyPr/>
        <a:lstStyle/>
        <a:p>
          <a:endParaRPr lang="en-US"/>
        </a:p>
      </dgm:t>
    </dgm:pt>
    <dgm:pt modelId="{8BF1414C-6F98-44DF-8404-1B0B55087105}" type="pres">
      <dgm:prSet presAssocID="{0F785F33-E481-469B-B238-23BA5FE04DC3}" presName="vert0" presStyleCnt="0">
        <dgm:presLayoutVars>
          <dgm:dir/>
          <dgm:animOne val="branch"/>
          <dgm:animLvl val="lvl"/>
        </dgm:presLayoutVars>
      </dgm:prSet>
      <dgm:spPr/>
    </dgm:pt>
    <dgm:pt modelId="{10F6F768-0096-4E4C-A7A7-83B42E4FCF31}" type="pres">
      <dgm:prSet presAssocID="{ACECF470-DB20-4C32-83AC-06829B73075A}" presName="thickLine" presStyleLbl="alignNode1" presStyleIdx="0" presStyleCnt="4"/>
      <dgm:spPr/>
    </dgm:pt>
    <dgm:pt modelId="{D5ABA1F6-77BB-46F4-AEAD-ECEB2E1661CA}" type="pres">
      <dgm:prSet presAssocID="{ACECF470-DB20-4C32-83AC-06829B73075A}" presName="horz1" presStyleCnt="0"/>
      <dgm:spPr/>
    </dgm:pt>
    <dgm:pt modelId="{FAE32122-66D0-4677-B004-D01ECE5F92BB}" type="pres">
      <dgm:prSet presAssocID="{ACECF470-DB20-4C32-83AC-06829B73075A}" presName="tx1" presStyleLbl="revTx" presStyleIdx="0" presStyleCnt="4"/>
      <dgm:spPr/>
    </dgm:pt>
    <dgm:pt modelId="{05DA5F65-E560-4454-A3AD-5514603A54DC}" type="pres">
      <dgm:prSet presAssocID="{ACECF470-DB20-4C32-83AC-06829B73075A}" presName="vert1" presStyleCnt="0"/>
      <dgm:spPr/>
    </dgm:pt>
    <dgm:pt modelId="{7135F028-4302-4993-A0E0-747D4FCCFD5A}" type="pres">
      <dgm:prSet presAssocID="{358EB15C-38B6-4AD2-9FCC-D0F3E0B13B5D}" presName="thickLine" presStyleLbl="alignNode1" presStyleIdx="1" presStyleCnt="4"/>
      <dgm:spPr/>
    </dgm:pt>
    <dgm:pt modelId="{CAEC6A49-8EF5-4532-B7F4-9DA159159707}" type="pres">
      <dgm:prSet presAssocID="{358EB15C-38B6-4AD2-9FCC-D0F3E0B13B5D}" presName="horz1" presStyleCnt="0"/>
      <dgm:spPr/>
    </dgm:pt>
    <dgm:pt modelId="{12295AE4-ABEB-4762-AB84-FB7CD9A842A6}" type="pres">
      <dgm:prSet presAssocID="{358EB15C-38B6-4AD2-9FCC-D0F3E0B13B5D}" presName="tx1" presStyleLbl="revTx" presStyleIdx="1" presStyleCnt="4"/>
      <dgm:spPr/>
    </dgm:pt>
    <dgm:pt modelId="{AF9E324B-997F-475A-B34F-DC7A2802B562}" type="pres">
      <dgm:prSet presAssocID="{358EB15C-38B6-4AD2-9FCC-D0F3E0B13B5D}" presName="vert1" presStyleCnt="0"/>
      <dgm:spPr/>
    </dgm:pt>
    <dgm:pt modelId="{AB224325-51E2-438E-BD26-D906208EA254}" type="pres">
      <dgm:prSet presAssocID="{912725DF-328D-41F2-8EAD-D2D483329E14}" presName="thickLine" presStyleLbl="alignNode1" presStyleIdx="2" presStyleCnt="4"/>
      <dgm:spPr/>
    </dgm:pt>
    <dgm:pt modelId="{3202D8F8-6212-4E1B-80AE-2DE798440977}" type="pres">
      <dgm:prSet presAssocID="{912725DF-328D-41F2-8EAD-D2D483329E14}" presName="horz1" presStyleCnt="0"/>
      <dgm:spPr/>
    </dgm:pt>
    <dgm:pt modelId="{6F1EEC78-79F1-4798-835F-A45E8B726C39}" type="pres">
      <dgm:prSet presAssocID="{912725DF-328D-41F2-8EAD-D2D483329E14}" presName="tx1" presStyleLbl="revTx" presStyleIdx="2" presStyleCnt="4"/>
      <dgm:spPr/>
    </dgm:pt>
    <dgm:pt modelId="{42FC660F-810C-4192-95C9-771422EA7B81}" type="pres">
      <dgm:prSet presAssocID="{912725DF-328D-41F2-8EAD-D2D483329E14}" presName="vert1" presStyleCnt="0"/>
      <dgm:spPr/>
    </dgm:pt>
    <dgm:pt modelId="{5294E2CC-C3FB-45D3-9D8D-7862CBDF11DB}" type="pres">
      <dgm:prSet presAssocID="{51B9AFC6-3CB3-4511-B873-BE7CD5A2B442}" presName="thickLine" presStyleLbl="alignNode1" presStyleIdx="3" presStyleCnt="4"/>
      <dgm:spPr/>
    </dgm:pt>
    <dgm:pt modelId="{0F62528F-09F9-4EBB-9903-95A4CA1F6E8E}" type="pres">
      <dgm:prSet presAssocID="{51B9AFC6-3CB3-4511-B873-BE7CD5A2B442}" presName="horz1" presStyleCnt="0"/>
      <dgm:spPr/>
    </dgm:pt>
    <dgm:pt modelId="{1AD1034C-82D8-4876-B1A6-1E9E4A04BF31}" type="pres">
      <dgm:prSet presAssocID="{51B9AFC6-3CB3-4511-B873-BE7CD5A2B442}" presName="tx1" presStyleLbl="revTx" presStyleIdx="3" presStyleCnt="4"/>
      <dgm:spPr/>
    </dgm:pt>
    <dgm:pt modelId="{3601678F-C743-4072-9661-3FF77B864EAD}" type="pres">
      <dgm:prSet presAssocID="{51B9AFC6-3CB3-4511-B873-BE7CD5A2B442}" presName="vert1" presStyleCnt="0"/>
      <dgm:spPr/>
    </dgm:pt>
  </dgm:ptLst>
  <dgm:cxnLst>
    <dgm:cxn modelId="{29285A1B-BB39-4F6E-BAAC-0E66EC84396C}" type="presOf" srcId="{51B9AFC6-3CB3-4511-B873-BE7CD5A2B442}" destId="{1AD1034C-82D8-4876-B1A6-1E9E4A04BF31}" srcOrd="0" destOrd="0" presId="urn:microsoft.com/office/officeart/2008/layout/LinedList"/>
    <dgm:cxn modelId="{3F55FC1C-6D89-4108-85D7-EF56D58C8E33}" type="presOf" srcId="{912725DF-328D-41F2-8EAD-D2D483329E14}" destId="{6F1EEC78-79F1-4798-835F-A45E8B726C39}" srcOrd="0" destOrd="0" presId="urn:microsoft.com/office/officeart/2008/layout/LinedList"/>
    <dgm:cxn modelId="{35BC091F-FA0E-46E3-A4D8-6D177F9F92B5}" srcId="{0F785F33-E481-469B-B238-23BA5FE04DC3}" destId="{51B9AFC6-3CB3-4511-B873-BE7CD5A2B442}" srcOrd="3" destOrd="0" parTransId="{728C5D48-5339-4275-8A6F-8C34883CFF45}" sibTransId="{1C9EF9E7-03C0-4590-8EE0-B1C00E3D423E}"/>
    <dgm:cxn modelId="{A9C57D4F-5CCA-43D2-9B63-AA603122495D}" srcId="{0F785F33-E481-469B-B238-23BA5FE04DC3}" destId="{912725DF-328D-41F2-8EAD-D2D483329E14}" srcOrd="2" destOrd="0" parTransId="{53483944-963A-44E4-9188-06B686AF75F8}" sibTransId="{D47D4D48-CDE6-4811-8550-210E0F0644AE}"/>
    <dgm:cxn modelId="{20F6DD53-58B0-4151-A324-0F0E08FB89DC}" srcId="{0F785F33-E481-469B-B238-23BA5FE04DC3}" destId="{358EB15C-38B6-4AD2-9FCC-D0F3E0B13B5D}" srcOrd="1" destOrd="0" parTransId="{90EFD083-F165-4882-94D4-333389AF8449}" sibTransId="{8452B646-CED4-46FC-9E31-6F349F213554}"/>
    <dgm:cxn modelId="{5E121979-C1C2-41B1-A9EA-4DE1E594FE2D}" type="presOf" srcId="{0F785F33-E481-469B-B238-23BA5FE04DC3}" destId="{8BF1414C-6F98-44DF-8404-1B0B55087105}" srcOrd="0" destOrd="0" presId="urn:microsoft.com/office/officeart/2008/layout/LinedList"/>
    <dgm:cxn modelId="{D9AAE690-13F5-418A-ADFA-AB2A3B383403}" srcId="{0F785F33-E481-469B-B238-23BA5FE04DC3}" destId="{ACECF470-DB20-4C32-83AC-06829B73075A}" srcOrd="0" destOrd="0" parTransId="{B2524C5B-0E9D-4322-8457-1186A4C7459C}" sibTransId="{768B50F5-E9F6-4097-9E18-D6057BF21380}"/>
    <dgm:cxn modelId="{96C754AC-0BE2-4A8B-95BD-3E36EDAC493E}" type="presOf" srcId="{ACECF470-DB20-4C32-83AC-06829B73075A}" destId="{FAE32122-66D0-4677-B004-D01ECE5F92BB}" srcOrd="0" destOrd="0" presId="urn:microsoft.com/office/officeart/2008/layout/LinedList"/>
    <dgm:cxn modelId="{8761B6F0-4D96-4744-B192-A1AB65BF8135}" type="presOf" srcId="{358EB15C-38B6-4AD2-9FCC-D0F3E0B13B5D}" destId="{12295AE4-ABEB-4762-AB84-FB7CD9A842A6}" srcOrd="0" destOrd="0" presId="urn:microsoft.com/office/officeart/2008/layout/LinedList"/>
    <dgm:cxn modelId="{7619E039-3E05-4448-858D-8595A9DFD550}" type="presParOf" srcId="{8BF1414C-6F98-44DF-8404-1B0B55087105}" destId="{10F6F768-0096-4E4C-A7A7-83B42E4FCF31}" srcOrd="0" destOrd="0" presId="urn:microsoft.com/office/officeart/2008/layout/LinedList"/>
    <dgm:cxn modelId="{DE4D0F34-A9BD-4FA9-8610-C00323010824}" type="presParOf" srcId="{8BF1414C-6F98-44DF-8404-1B0B55087105}" destId="{D5ABA1F6-77BB-46F4-AEAD-ECEB2E1661CA}" srcOrd="1" destOrd="0" presId="urn:microsoft.com/office/officeart/2008/layout/LinedList"/>
    <dgm:cxn modelId="{174DC8C6-2AB2-4F23-9AD5-465E1DB1B987}" type="presParOf" srcId="{D5ABA1F6-77BB-46F4-AEAD-ECEB2E1661CA}" destId="{FAE32122-66D0-4677-B004-D01ECE5F92BB}" srcOrd="0" destOrd="0" presId="urn:microsoft.com/office/officeart/2008/layout/LinedList"/>
    <dgm:cxn modelId="{08ADE654-CDBB-478E-A31C-AB74846803C0}" type="presParOf" srcId="{D5ABA1F6-77BB-46F4-AEAD-ECEB2E1661CA}" destId="{05DA5F65-E560-4454-A3AD-5514603A54DC}" srcOrd="1" destOrd="0" presId="urn:microsoft.com/office/officeart/2008/layout/LinedList"/>
    <dgm:cxn modelId="{3696A99A-1AE9-47E0-B2D8-EC669B077DEE}" type="presParOf" srcId="{8BF1414C-6F98-44DF-8404-1B0B55087105}" destId="{7135F028-4302-4993-A0E0-747D4FCCFD5A}" srcOrd="2" destOrd="0" presId="urn:microsoft.com/office/officeart/2008/layout/LinedList"/>
    <dgm:cxn modelId="{87409B33-E354-4034-9BDB-5C49A95E5649}" type="presParOf" srcId="{8BF1414C-6F98-44DF-8404-1B0B55087105}" destId="{CAEC6A49-8EF5-4532-B7F4-9DA159159707}" srcOrd="3" destOrd="0" presId="urn:microsoft.com/office/officeart/2008/layout/LinedList"/>
    <dgm:cxn modelId="{48602759-494D-4E7A-94CA-531C3957545B}" type="presParOf" srcId="{CAEC6A49-8EF5-4532-B7F4-9DA159159707}" destId="{12295AE4-ABEB-4762-AB84-FB7CD9A842A6}" srcOrd="0" destOrd="0" presId="urn:microsoft.com/office/officeart/2008/layout/LinedList"/>
    <dgm:cxn modelId="{42E4D8D1-C651-468B-A390-C08616EE5E8A}" type="presParOf" srcId="{CAEC6A49-8EF5-4532-B7F4-9DA159159707}" destId="{AF9E324B-997F-475A-B34F-DC7A2802B562}" srcOrd="1" destOrd="0" presId="urn:microsoft.com/office/officeart/2008/layout/LinedList"/>
    <dgm:cxn modelId="{A6AF962A-2472-48A8-85C3-C1C9A7CC9FDB}" type="presParOf" srcId="{8BF1414C-6F98-44DF-8404-1B0B55087105}" destId="{AB224325-51E2-438E-BD26-D906208EA254}" srcOrd="4" destOrd="0" presId="urn:microsoft.com/office/officeart/2008/layout/LinedList"/>
    <dgm:cxn modelId="{C2EF525A-1545-49A7-BC50-8FF9B619B3A5}" type="presParOf" srcId="{8BF1414C-6F98-44DF-8404-1B0B55087105}" destId="{3202D8F8-6212-4E1B-80AE-2DE798440977}" srcOrd="5" destOrd="0" presId="urn:microsoft.com/office/officeart/2008/layout/LinedList"/>
    <dgm:cxn modelId="{864F4DE0-BAF3-4E30-8164-AB39536325F2}" type="presParOf" srcId="{3202D8F8-6212-4E1B-80AE-2DE798440977}" destId="{6F1EEC78-79F1-4798-835F-A45E8B726C39}" srcOrd="0" destOrd="0" presId="urn:microsoft.com/office/officeart/2008/layout/LinedList"/>
    <dgm:cxn modelId="{AEFA27A3-C907-48B3-88D7-C45F91890E35}" type="presParOf" srcId="{3202D8F8-6212-4E1B-80AE-2DE798440977}" destId="{42FC660F-810C-4192-95C9-771422EA7B81}" srcOrd="1" destOrd="0" presId="urn:microsoft.com/office/officeart/2008/layout/LinedList"/>
    <dgm:cxn modelId="{74918A92-E340-442C-9220-2A05FF2E9549}" type="presParOf" srcId="{8BF1414C-6F98-44DF-8404-1B0B55087105}" destId="{5294E2CC-C3FB-45D3-9D8D-7862CBDF11DB}" srcOrd="6" destOrd="0" presId="urn:microsoft.com/office/officeart/2008/layout/LinedList"/>
    <dgm:cxn modelId="{680F9A44-9C20-421E-8CDC-B0D3915ECCA1}" type="presParOf" srcId="{8BF1414C-6F98-44DF-8404-1B0B55087105}" destId="{0F62528F-09F9-4EBB-9903-95A4CA1F6E8E}" srcOrd="7" destOrd="0" presId="urn:microsoft.com/office/officeart/2008/layout/LinedList"/>
    <dgm:cxn modelId="{EB947853-FA87-4F7F-BD21-7AEC1C26223F}" type="presParOf" srcId="{0F62528F-09F9-4EBB-9903-95A4CA1F6E8E}" destId="{1AD1034C-82D8-4876-B1A6-1E9E4A04BF31}" srcOrd="0" destOrd="0" presId="urn:microsoft.com/office/officeart/2008/layout/LinedList"/>
    <dgm:cxn modelId="{EAB3AB7C-EE3C-4E4D-B62E-7199D1D57138}" type="presParOf" srcId="{0F62528F-09F9-4EBB-9903-95A4CA1F6E8E}" destId="{3601678F-C743-4072-9661-3FF77B864E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55AC0-53D8-421C-94DA-BBFB968BF8AE}">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E8ED2-4A85-4BA7-8727-0BD48D32998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u="sng" kern="1200"/>
            <a:t>Diaphragm wall grabs</a:t>
          </a:r>
          <a:r>
            <a:rPr lang="en-US" sz="2100" kern="1200"/>
            <a:t>: These are large mechanical grabs that are used to excavate the soil and form the trench for the diaphragm wall.</a:t>
          </a:r>
        </a:p>
      </dsp:txBody>
      <dsp:txXfrm>
        <a:off x="0" y="0"/>
        <a:ext cx="6900512" cy="1384035"/>
      </dsp:txXfrm>
    </dsp:sp>
    <dsp:sp modelId="{ED0BE6BC-C403-44D0-91AF-EAB1740E1988}">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D70967-B301-4EE1-AF6C-7D4658C73332}">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u="sng" kern="1200"/>
            <a:t>Tremie pipes</a:t>
          </a:r>
          <a:r>
            <a:rPr lang="en-US" sz="2100" kern="1200"/>
            <a:t>: These are long, flexible pipes that are used to pour concrete into the trench.</a:t>
          </a:r>
        </a:p>
      </dsp:txBody>
      <dsp:txXfrm>
        <a:off x="0" y="1384035"/>
        <a:ext cx="6900512" cy="1384035"/>
      </dsp:txXfrm>
    </dsp:sp>
    <dsp:sp modelId="{47329E06-7454-4502-8C53-5CB9AD5EAD1A}">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541C8-E47B-405B-88AE-64E02ADA62C1}">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u="sng" kern="1200" dirty="0"/>
            <a:t>Bentonite slurry</a:t>
          </a:r>
          <a:r>
            <a:rPr lang="en-US" sz="2100" kern="1200" dirty="0"/>
            <a:t>: This is a mixture of water and bentonite clay that is used to support the excavation and prevent the trench from collapsing. The slurry also helps to lubricate the trench walls, making it easier to install the steel reinforcement cages.</a:t>
          </a:r>
        </a:p>
      </dsp:txBody>
      <dsp:txXfrm>
        <a:off x="0" y="2768070"/>
        <a:ext cx="6900512" cy="1384035"/>
      </dsp:txXfrm>
    </dsp:sp>
    <dsp:sp modelId="{ACE9715C-B063-49AB-9401-ED66D84C97D6}">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6E8ED-0210-4417-B98E-9C97C81A89ED}">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u="sng" kern="1200" dirty="0"/>
            <a:t>Steel reinforcement cages</a:t>
          </a:r>
          <a:r>
            <a:rPr lang="en-US" sz="2100" kern="1200" dirty="0"/>
            <a:t>: These are large, heavy cages made of steel bars that are installed in the trench and used to reinforce the concrete.</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6F768-0096-4E4C-A7A7-83B42E4FCF31}">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E32122-66D0-4677-B004-D01ECE5F92B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u="sng" kern="1200"/>
            <a:t>Concrete</a:t>
          </a:r>
          <a:r>
            <a:rPr lang="en-US" sz="2700" kern="1200"/>
            <a:t>: This is used to fill the trench and form the diaphragm wall.</a:t>
          </a:r>
        </a:p>
      </dsp:txBody>
      <dsp:txXfrm>
        <a:off x="0" y="0"/>
        <a:ext cx="6900512" cy="1384035"/>
      </dsp:txXfrm>
    </dsp:sp>
    <dsp:sp modelId="{7135F028-4302-4993-A0E0-747D4FCCFD5A}">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95AE4-ABEB-4762-AB84-FB7CD9A842A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u="sng" kern="1200"/>
            <a:t>Cranes</a:t>
          </a:r>
          <a:r>
            <a:rPr lang="en-US" sz="2700" kern="1200"/>
            <a:t>: These are used to lift and position the diaphragm wall grabs and other equipment.</a:t>
          </a:r>
        </a:p>
      </dsp:txBody>
      <dsp:txXfrm>
        <a:off x="0" y="1384035"/>
        <a:ext cx="6900512" cy="1384035"/>
      </dsp:txXfrm>
    </dsp:sp>
    <dsp:sp modelId="{AB224325-51E2-438E-BD26-D906208EA254}">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EEC78-79F1-4798-835F-A45E8B726C3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u="sng" kern="1200"/>
            <a:t>Pumps</a:t>
          </a:r>
          <a:r>
            <a:rPr lang="en-US" sz="2700" kern="1200"/>
            <a:t>: These are used to transport the bentonite slurry and concrete from the mixing and storage tanks to the excavation site.</a:t>
          </a:r>
        </a:p>
      </dsp:txBody>
      <dsp:txXfrm>
        <a:off x="0" y="2768070"/>
        <a:ext cx="6900512" cy="1384035"/>
      </dsp:txXfrm>
    </dsp:sp>
    <dsp:sp modelId="{5294E2CC-C3FB-45D3-9D8D-7862CBDF11DB}">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1034C-82D8-4876-B1A6-1E9E4A04BF3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u="sng" kern="1200"/>
            <a:t>Mixing and storage tanks</a:t>
          </a:r>
          <a:r>
            <a:rPr lang="en-US" sz="2700" kern="1200"/>
            <a:t>: These are used to mix and store the bentonite slurry and concrete.</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50F4-3C5D-7947-1C19-78EC60B0C0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B07709-B25E-2FD8-7B9D-414CE1C5D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42C2E0-8719-098D-7CF4-C8EBE5997C10}"/>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38EDE28D-6D90-B4BD-F605-DD3214C37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67948-0FE0-00BF-AFFC-E557F5281579}"/>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328695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415F-F5DE-D633-9FD2-8AD293ADDC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47920-948C-AB24-0819-D45A1C773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324B0-1796-6FED-FBFD-7D073F199364}"/>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B89A5C8B-9687-D008-D4B3-DA8281CD38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B0AEC-5582-632A-2F6D-63D3ECB8E8E5}"/>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204496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78EB6-F65D-6636-33CB-EEF1B2702B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7445F-06CB-2CCF-E4F6-D400B5AE3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A3757-DA20-E716-A1F1-D56776F8D5DA}"/>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DD623C63-0644-2A19-4E57-BD75E21CB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F271E-6FD3-FC78-5F03-140236AA2F98}"/>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259724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323C-814C-6A80-70A3-838074BE57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C0398-579E-E44F-CE46-263583F65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953D3-2AA8-898E-7679-25CFCBA45115}"/>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71759AD3-3A9A-C735-9834-3FEEA1135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56610-D238-7D56-9FF0-6771499A7034}"/>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262759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2BB6-B106-8F8B-C253-929EFC7DD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24F615-7839-2D5F-F01E-BDCB5C0E7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E38FA-2DF7-52B2-564F-19ADBBA3E11D}"/>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A36D584C-3259-31ED-FDAA-707CE0D06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A1D1B-14D3-756A-70A3-E8E223CB88FB}"/>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128511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14DF-D3D7-B162-0E65-FA0DBBAEC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615EF3-0668-00A5-FEA7-383C42EA6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02D313-308E-3FD5-A629-D74E8B2B18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DF71DD-49D8-6D6D-A7DD-060C415AE219}"/>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6" name="Footer Placeholder 5">
            <a:extLst>
              <a:ext uri="{FF2B5EF4-FFF2-40B4-BE49-F238E27FC236}">
                <a16:creationId xmlns:a16="http://schemas.microsoft.com/office/drawing/2014/main" id="{A74A3D68-2CF0-3DF8-B5B9-E2194431A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1B339-7EB6-4D92-C767-8A90494A9C53}"/>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35752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FEF0-5274-8B84-819B-C4A603F44B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6FCE9-6C22-380C-E52D-C150272DA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4B770-0668-3836-8CE4-73431BBCC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EADDB4-1542-16A6-2E93-9E646F497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2D911-942D-011E-4B00-E3AD69452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01BF6-5057-E20B-F554-BCF6EAB9BD57}"/>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8" name="Footer Placeholder 7">
            <a:extLst>
              <a:ext uri="{FF2B5EF4-FFF2-40B4-BE49-F238E27FC236}">
                <a16:creationId xmlns:a16="http://schemas.microsoft.com/office/drawing/2014/main" id="{7D6E1C9C-3FDA-CF95-4ACC-8C875CDC5D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6341B9-9E11-35DD-950E-ACC41BCAC905}"/>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316238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985A-4AEB-8FBB-E35B-D85273F134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E183EF-D6BC-4BFD-FA7A-FF6E74CCFC87}"/>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4" name="Footer Placeholder 3">
            <a:extLst>
              <a:ext uri="{FF2B5EF4-FFF2-40B4-BE49-F238E27FC236}">
                <a16:creationId xmlns:a16="http://schemas.microsoft.com/office/drawing/2014/main" id="{B88E547C-CD2F-1BD5-6C4C-661616E7F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97A180-050B-41CF-6655-960211A9BFBA}"/>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336559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6725B-F15D-E542-2367-E5123B794669}"/>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3" name="Footer Placeholder 2">
            <a:extLst>
              <a:ext uri="{FF2B5EF4-FFF2-40B4-BE49-F238E27FC236}">
                <a16:creationId xmlns:a16="http://schemas.microsoft.com/office/drawing/2014/main" id="{87F36AA5-4629-26C4-4C7B-15110E1D04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55E8E9-085A-CEB3-57C0-39602E3EDF33}"/>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106277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66A3-5B2B-4DFC-E588-56A1FBDB7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71E3-326F-8A6A-149D-1203B688E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0D8A7A-78D0-0797-042B-240BFD993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B6CC6-116D-B424-30AF-0D4164B6D8A4}"/>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6" name="Footer Placeholder 5">
            <a:extLst>
              <a:ext uri="{FF2B5EF4-FFF2-40B4-BE49-F238E27FC236}">
                <a16:creationId xmlns:a16="http://schemas.microsoft.com/office/drawing/2014/main" id="{38D9748E-AC67-2931-96D5-AC8F522C8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823F81-41E0-3EDC-FA9C-7E01EF0127CF}"/>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192851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F6F9-D6F8-27DB-21DB-9A6424129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1CDA71-8208-A650-680C-5E08D91BE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B7199-2420-A453-3A2C-4F72CFAEA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D8D97-316D-B10B-80A4-E9F030EB4A0B}"/>
              </a:ext>
            </a:extLst>
          </p:cNvPr>
          <p:cNvSpPr>
            <a:spLocks noGrp="1"/>
          </p:cNvSpPr>
          <p:nvPr>
            <p:ph type="dt" sz="half" idx="10"/>
          </p:nvPr>
        </p:nvSpPr>
        <p:spPr/>
        <p:txBody>
          <a:bodyPr/>
          <a:lstStyle/>
          <a:p>
            <a:fld id="{90BCC5B5-9BC3-4D74-89AC-0EF7BF8976AC}" type="datetimeFigureOut">
              <a:rPr lang="en-IN" smtClean="0"/>
              <a:t>10-05-2023</a:t>
            </a:fld>
            <a:endParaRPr lang="en-IN"/>
          </a:p>
        </p:txBody>
      </p:sp>
      <p:sp>
        <p:nvSpPr>
          <p:cNvPr id="6" name="Footer Placeholder 5">
            <a:extLst>
              <a:ext uri="{FF2B5EF4-FFF2-40B4-BE49-F238E27FC236}">
                <a16:creationId xmlns:a16="http://schemas.microsoft.com/office/drawing/2014/main" id="{0D79B27E-1174-2956-F565-695D2EB76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52A1EC-615C-D80D-BE19-92E24DFBEE83}"/>
              </a:ext>
            </a:extLst>
          </p:cNvPr>
          <p:cNvSpPr>
            <a:spLocks noGrp="1"/>
          </p:cNvSpPr>
          <p:nvPr>
            <p:ph type="sldNum" sz="quarter" idx="12"/>
          </p:nvPr>
        </p:nvSpPr>
        <p:spPr/>
        <p:txBody>
          <a:bodyPr/>
          <a:lstStyle/>
          <a:p>
            <a:fld id="{DBE783BE-E840-4544-B2CA-1D4A4916C63C}" type="slidenum">
              <a:rPr lang="en-IN" smtClean="0"/>
              <a:t>‹#›</a:t>
            </a:fld>
            <a:endParaRPr lang="en-IN"/>
          </a:p>
        </p:txBody>
      </p:sp>
    </p:spTree>
    <p:extLst>
      <p:ext uri="{BB962C8B-B14F-4D97-AF65-F5344CB8AC3E}">
        <p14:creationId xmlns:p14="http://schemas.microsoft.com/office/powerpoint/2010/main" val="38132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EACF3-6DF9-E803-7069-053A85C48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219A22-D11F-E234-B866-5A11A11C9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A7F3B-03DF-FAD3-F128-10136A3A1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CC5B5-9BC3-4D74-89AC-0EF7BF8976AC}" type="datetimeFigureOut">
              <a:rPr lang="en-IN" smtClean="0"/>
              <a:t>10-05-2023</a:t>
            </a:fld>
            <a:endParaRPr lang="en-IN"/>
          </a:p>
        </p:txBody>
      </p:sp>
      <p:sp>
        <p:nvSpPr>
          <p:cNvPr id="5" name="Footer Placeholder 4">
            <a:extLst>
              <a:ext uri="{FF2B5EF4-FFF2-40B4-BE49-F238E27FC236}">
                <a16:creationId xmlns:a16="http://schemas.microsoft.com/office/drawing/2014/main" id="{C11EFD6A-28B6-63C0-CFBB-0868821D9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A13E85-0CD3-F77D-173A-BF7488E3C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783BE-E840-4544-B2CA-1D4A4916C63C}" type="slidenum">
              <a:rPr lang="en-IN" smtClean="0"/>
              <a:t>‹#›</a:t>
            </a:fld>
            <a:endParaRPr lang="en-IN"/>
          </a:p>
        </p:txBody>
      </p:sp>
    </p:spTree>
    <p:extLst>
      <p:ext uri="{BB962C8B-B14F-4D97-AF65-F5344CB8AC3E}">
        <p14:creationId xmlns:p14="http://schemas.microsoft.com/office/powerpoint/2010/main" val="205792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0200742-2EC9-9F9A-E93A-7A9A06DFEFD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solidFill>
                  <a:schemeClr val="tx1"/>
                </a:solidFill>
                <a:latin typeface="+mj-lt"/>
                <a:ea typeface="+mj-ea"/>
                <a:cs typeface="+mj-cs"/>
              </a:rPr>
              <a:t>Driving Diaphragm walls</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5C2205C-A32C-AE8F-8EE8-E7115F1156F8}"/>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NAME  - ISHAAN SACHDEVA </a:t>
            </a:r>
          </a:p>
          <a:p>
            <a:pPr indent="-228600">
              <a:lnSpc>
                <a:spcPct val="90000"/>
              </a:lnSpc>
              <a:spcAft>
                <a:spcPts val="600"/>
              </a:spcAft>
              <a:buFont typeface="Arial" panose="020B0604020202020204" pitchFamily="34" charset="0"/>
              <a:buChar char="•"/>
            </a:pPr>
            <a:r>
              <a:rPr lang="en-US" sz="1700" dirty="0"/>
              <a:t>CRN      -2014032</a:t>
            </a:r>
          </a:p>
          <a:p>
            <a:pPr indent="-228600">
              <a:lnSpc>
                <a:spcPct val="90000"/>
              </a:lnSpc>
              <a:spcAft>
                <a:spcPts val="600"/>
              </a:spcAft>
              <a:buFont typeface="Arial" panose="020B0604020202020204" pitchFamily="34" charset="0"/>
              <a:buChar char="•"/>
            </a:pPr>
            <a:r>
              <a:rPr lang="en-US" sz="1700" dirty="0"/>
              <a:t>URN      -2014032</a:t>
            </a:r>
          </a:p>
        </p:txBody>
      </p:sp>
      <p:pic>
        <p:nvPicPr>
          <p:cNvPr id="6" name="Picture 5">
            <a:extLst>
              <a:ext uri="{FF2B5EF4-FFF2-40B4-BE49-F238E27FC236}">
                <a16:creationId xmlns:a16="http://schemas.microsoft.com/office/drawing/2014/main" id="{C8C0509D-585A-725B-246A-CB1183BC5230}"/>
              </a:ext>
            </a:extLst>
          </p:cNvPr>
          <p:cNvPicPr>
            <a:picLocks noChangeAspect="1"/>
          </p:cNvPicPr>
          <p:nvPr/>
        </p:nvPicPr>
        <p:blipFill>
          <a:blip r:embed="rId2"/>
          <a:stretch>
            <a:fillRect/>
          </a:stretch>
        </p:blipFill>
        <p:spPr>
          <a:xfrm>
            <a:off x="4901184" y="1419995"/>
            <a:ext cx="6922008" cy="4118593"/>
          </a:xfrm>
          <a:prstGeom prst="rect">
            <a:avLst/>
          </a:prstGeom>
        </p:spPr>
      </p:pic>
    </p:spTree>
    <p:extLst>
      <p:ext uri="{BB962C8B-B14F-4D97-AF65-F5344CB8AC3E}">
        <p14:creationId xmlns:p14="http://schemas.microsoft.com/office/powerpoint/2010/main" val="3539302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7E12156-5B4B-C60C-0C74-258FECE8FF8A}"/>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Different techniques used to install diaphragm walls</a:t>
            </a:r>
          </a:p>
        </p:txBody>
      </p:sp>
      <p:sp>
        <p:nvSpPr>
          <p:cNvPr id="27" name="Rectangle 2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04B46290-B93C-3A5B-C258-D2890278440D}"/>
              </a:ext>
            </a:extLst>
          </p:cNvPr>
          <p:cNvSpPr>
            <a:spLocks noGrp="1"/>
          </p:cNvSpPr>
          <p:nvPr>
            <p:ph type="body" sz="half" idx="2"/>
          </p:nvPr>
        </p:nvSpPr>
        <p:spPr>
          <a:xfrm>
            <a:off x="438912" y="2512611"/>
            <a:ext cx="4832803" cy="3664351"/>
          </a:xfrm>
        </p:spPr>
        <p:txBody>
          <a:bodyPr vert="horz" lIns="91440" tIns="45720" rIns="91440" bIns="45720" rtlCol="0">
            <a:normAutofit/>
          </a:bodyPr>
          <a:lstStyle/>
          <a:p>
            <a:pPr marL="457200" indent="-228600">
              <a:buFont typeface="Arial" panose="020B0604020202020204" pitchFamily="34" charset="0"/>
              <a:buChar char="•"/>
            </a:pPr>
            <a:r>
              <a:rPr lang="en-US" sz="1800" u="sng"/>
              <a:t>Grab and drop method</a:t>
            </a:r>
            <a:r>
              <a:rPr lang="en-US" sz="1800"/>
              <a:t>: This technique involves excavating the trench in stages using a diaphragm wall grab. The grab is lowered into the soil and then lifted out, carrying a load of soil. The soil is dropped onto a conveyor belt, which transports it away from the excavation area. The process is repeated until the trench is excavated to the required depth. The reinforcement cages are then inserted, and the trench is filled with concrete using a tremie pipe.</a:t>
            </a:r>
          </a:p>
        </p:txBody>
      </p:sp>
      <p:pic>
        <p:nvPicPr>
          <p:cNvPr id="3" name="Picture 2">
            <a:extLst>
              <a:ext uri="{FF2B5EF4-FFF2-40B4-BE49-F238E27FC236}">
                <a16:creationId xmlns:a16="http://schemas.microsoft.com/office/drawing/2014/main" id="{79067F8B-FD4E-6947-3A69-C91D549FFE44}"/>
              </a:ext>
            </a:extLst>
          </p:cNvPr>
          <p:cNvPicPr>
            <a:picLocks noChangeAspect="1"/>
          </p:cNvPicPr>
          <p:nvPr/>
        </p:nvPicPr>
        <p:blipFill>
          <a:blip r:embed="rId2"/>
          <a:stretch>
            <a:fillRect/>
          </a:stretch>
        </p:blipFill>
        <p:spPr>
          <a:xfrm>
            <a:off x="6620256" y="142875"/>
            <a:ext cx="5137587" cy="3493559"/>
          </a:xfrm>
          <a:prstGeom prst="rect">
            <a:avLst/>
          </a:prstGeom>
        </p:spPr>
      </p:pic>
      <p:pic>
        <p:nvPicPr>
          <p:cNvPr id="2" name="Content Placeholder 1">
            <a:extLst>
              <a:ext uri="{FF2B5EF4-FFF2-40B4-BE49-F238E27FC236}">
                <a16:creationId xmlns:a16="http://schemas.microsoft.com/office/drawing/2014/main" id="{1928102C-B7B4-9996-1637-66513FE9A57C}"/>
              </a:ext>
            </a:extLst>
          </p:cNvPr>
          <p:cNvPicPr>
            <a:picLocks noGrp="1" noChangeAspect="1"/>
          </p:cNvPicPr>
          <p:nvPr>
            <p:ph idx="1"/>
          </p:nvPr>
        </p:nvPicPr>
        <p:blipFill>
          <a:blip r:embed="rId3"/>
          <a:stretch>
            <a:fillRect/>
          </a:stretch>
        </p:blipFill>
        <p:spPr>
          <a:xfrm>
            <a:off x="6620256" y="3483749"/>
            <a:ext cx="5138928" cy="2633701"/>
          </a:xfrm>
          <a:prstGeom prst="rect">
            <a:avLst/>
          </a:prstGeom>
        </p:spPr>
      </p:pic>
    </p:spTree>
    <p:extLst>
      <p:ext uri="{BB962C8B-B14F-4D97-AF65-F5344CB8AC3E}">
        <p14:creationId xmlns:p14="http://schemas.microsoft.com/office/powerpoint/2010/main" val="7622391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E12156-5B4B-C60C-0C74-258FECE8FF8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Different techniques used to install diaphragm walls</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4B46290-B93C-3A5B-C258-D2890278440D}"/>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457200" indent="-228600">
              <a:buFont typeface="Arial" panose="020B0604020202020204" pitchFamily="34" charset="0"/>
              <a:buChar char="•"/>
            </a:pPr>
            <a:r>
              <a:rPr lang="en-US" sz="2200" u="sng"/>
              <a:t>Cutter soil mix method</a:t>
            </a:r>
            <a:r>
              <a:rPr lang="en-US" sz="2200"/>
              <a:t>: This method involves excavating the soil using a rotating cutter head that mixes the soil with a cement slurry to create a soil-cement mix. This creates a support structure that is stronger than a bentonite slurry and can be used in difficult soil conditions. The reinforcement cages are then inserted, and the trench is filled with concrete.</a:t>
            </a:r>
          </a:p>
        </p:txBody>
      </p:sp>
      <p:pic>
        <p:nvPicPr>
          <p:cNvPr id="2" name="Content Placeholder 1">
            <a:extLst>
              <a:ext uri="{FF2B5EF4-FFF2-40B4-BE49-F238E27FC236}">
                <a16:creationId xmlns:a16="http://schemas.microsoft.com/office/drawing/2014/main" id="{6BFE262B-5EC5-FBC8-9F9D-EA9430678C2E}"/>
              </a:ext>
            </a:extLst>
          </p:cNvPr>
          <p:cNvPicPr>
            <a:picLocks noGrp="1" noChangeAspect="1"/>
          </p:cNvPicPr>
          <p:nvPr>
            <p:ph idx="1"/>
          </p:nvPr>
        </p:nvPicPr>
        <p:blipFill>
          <a:blip r:embed="rId2"/>
          <a:stretch>
            <a:fillRect/>
          </a:stretch>
        </p:blipFill>
        <p:spPr>
          <a:xfrm>
            <a:off x="6099048" y="1532008"/>
            <a:ext cx="5458968" cy="3793983"/>
          </a:xfrm>
          <a:prstGeom prst="rect">
            <a:avLst/>
          </a:prstGeom>
        </p:spPr>
      </p:pic>
    </p:spTree>
    <p:extLst>
      <p:ext uri="{BB962C8B-B14F-4D97-AF65-F5344CB8AC3E}">
        <p14:creationId xmlns:p14="http://schemas.microsoft.com/office/powerpoint/2010/main" val="1611248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492A0D-6B2B-464C-AB85-8A2AC0D77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DDC01D-1457-421B-91B7-A37911A14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8" name="Graphic 14">
            <a:extLst>
              <a:ext uri="{FF2B5EF4-FFF2-40B4-BE49-F238E27FC236}">
                <a16:creationId xmlns:a16="http://schemas.microsoft.com/office/drawing/2014/main" id="{62D6955C-623F-4E24-BDCB-C554684CBF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402303" y="-2670815"/>
            <a:ext cx="5475723" cy="12188952"/>
          </a:xfrm>
          <a:prstGeom prst="rect">
            <a:avLst/>
          </a:prstGeom>
        </p:spPr>
      </p:pic>
      <p:sp>
        <p:nvSpPr>
          <p:cNvPr id="4" name="Title 3">
            <a:extLst>
              <a:ext uri="{FF2B5EF4-FFF2-40B4-BE49-F238E27FC236}">
                <a16:creationId xmlns:a16="http://schemas.microsoft.com/office/drawing/2014/main" id="{37E12156-5B4B-C60C-0C74-258FECE8FF8A}"/>
              </a:ext>
            </a:extLst>
          </p:cNvPr>
          <p:cNvSpPr>
            <a:spLocks noGrp="1"/>
          </p:cNvSpPr>
          <p:nvPr>
            <p:ph type="title"/>
          </p:nvPr>
        </p:nvSpPr>
        <p:spPr>
          <a:xfrm>
            <a:off x="1463040" y="685800"/>
            <a:ext cx="4882896" cy="2252306"/>
          </a:xfrm>
        </p:spPr>
        <p:txBody>
          <a:bodyPr vert="horz" lIns="91440" tIns="45720" rIns="91440" bIns="45720" rtlCol="0" anchor="t">
            <a:normAutofit/>
          </a:bodyPr>
          <a:lstStyle/>
          <a:p>
            <a:r>
              <a:rPr lang="en-US" sz="4300" kern="1200">
                <a:solidFill>
                  <a:schemeClr val="tx1"/>
                </a:solidFill>
                <a:latin typeface="+mj-lt"/>
                <a:ea typeface="+mj-ea"/>
                <a:cs typeface="+mj-cs"/>
              </a:rPr>
              <a:t>Different techniques used to install diaphragm walls</a:t>
            </a:r>
          </a:p>
        </p:txBody>
      </p:sp>
      <p:sp>
        <p:nvSpPr>
          <p:cNvPr id="17" name="Rectangle 16">
            <a:extLst>
              <a:ext uri="{FF2B5EF4-FFF2-40B4-BE49-F238E27FC236}">
                <a16:creationId xmlns:a16="http://schemas.microsoft.com/office/drawing/2014/main" id="{FB154F73-29A0-4CF8-939B-DD0DDA229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4B46290-B93C-3A5B-C258-D2890278440D}"/>
              </a:ext>
            </a:extLst>
          </p:cNvPr>
          <p:cNvSpPr>
            <a:spLocks noGrp="1"/>
          </p:cNvSpPr>
          <p:nvPr>
            <p:ph type="body" sz="half" idx="2"/>
          </p:nvPr>
        </p:nvSpPr>
        <p:spPr>
          <a:xfrm>
            <a:off x="1463039" y="3133724"/>
            <a:ext cx="4882896" cy="2746621"/>
          </a:xfrm>
        </p:spPr>
        <p:txBody>
          <a:bodyPr vert="horz" lIns="91440" tIns="45720" rIns="91440" bIns="45720" rtlCol="0">
            <a:normAutofit/>
          </a:bodyPr>
          <a:lstStyle/>
          <a:p>
            <a:pPr marL="457200" indent="-228600">
              <a:buFont typeface="Arial" panose="020B0604020202020204" pitchFamily="34" charset="0"/>
              <a:buChar char="•"/>
            </a:pPr>
            <a:r>
              <a:rPr lang="en-US" sz="1800" u="sng"/>
              <a:t>Jet grouting method</a:t>
            </a:r>
            <a:r>
              <a:rPr lang="en-US" sz="1800"/>
              <a:t>: This technique involves injecting high-pressure jets of cement grout into the soil to create a soil-cement mix. The mixture is then allowed to harden, forming a solid wall. The process is repeated to create the full-depth diaphragm wall. Reinforcement cages are then inserted, and the trench is filled with concrete</a:t>
            </a:r>
          </a:p>
        </p:txBody>
      </p:sp>
      <p:pic>
        <p:nvPicPr>
          <p:cNvPr id="3" name="Content Placeholder 2">
            <a:extLst>
              <a:ext uri="{FF2B5EF4-FFF2-40B4-BE49-F238E27FC236}">
                <a16:creationId xmlns:a16="http://schemas.microsoft.com/office/drawing/2014/main" id="{C5AB319F-682B-431C-E52C-84A0D447D647}"/>
              </a:ext>
            </a:extLst>
          </p:cNvPr>
          <p:cNvPicPr>
            <a:picLocks noGrp="1" noChangeAspect="1"/>
          </p:cNvPicPr>
          <p:nvPr>
            <p:ph idx="1"/>
          </p:nvPr>
        </p:nvPicPr>
        <p:blipFill rotWithShape="1">
          <a:blip r:embed="rId4"/>
          <a:srcRect l="1517" t="4262" r="1570" b="7179"/>
          <a:stretch/>
        </p:blipFill>
        <p:spPr>
          <a:xfrm>
            <a:off x="6581556" y="2065041"/>
            <a:ext cx="5124887" cy="2727916"/>
          </a:xfrm>
          <a:prstGeom prst="rect">
            <a:avLst/>
          </a:prstGeom>
        </p:spPr>
      </p:pic>
      <p:sp>
        <p:nvSpPr>
          <p:cNvPr id="19" name="Rectangle 18">
            <a:extLst>
              <a:ext uri="{FF2B5EF4-FFF2-40B4-BE49-F238E27FC236}">
                <a16:creationId xmlns:a16="http://schemas.microsoft.com/office/drawing/2014/main" id="{9B0011D9-F7F7-406C-9DF8-6E5D0404D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9034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65CC7E5-EA42-ADD1-0368-B1A4E5ED23F9}"/>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safety precautions that must be taken in installing diaphragm walls</a:t>
            </a:r>
            <a:endParaRPr lang="en-IN">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0B291A26-5812-521B-0867-CFBA140F09D0}"/>
              </a:ext>
            </a:extLst>
          </p:cNvPr>
          <p:cNvSpPr>
            <a:spLocks noGrp="1"/>
          </p:cNvSpPr>
          <p:nvPr>
            <p:ph idx="1"/>
          </p:nvPr>
        </p:nvSpPr>
        <p:spPr>
          <a:xfrm>
            <a:off x="4447308" y="591344"/>
            <a:ext cx="6906491" cy="5585619"/>
          </a:xfrm>
        </p:spPr>
        <p:txBody>
          <a:bodyPr anchor="ctr">
            <a:normAutofit/>
          </a:bodyPr>
          <a:lstStyle/>
          <a:p>
            <a:pPr marL="0" indent="0">
              <a:buNone/>
            </a:pPr>
            <a:r>
              <a:rPr lang="en-US" sz="2600"/>
              <a:t>Installing diaphragm walls can be a complex and hazardous construction process that involves large machinery, heavy materials, and deep excavations. As a result, it is crucial to follow proper safety precautions to minimize the risk of accidents and injuries. Here are some of the key safety precautions that must be taken during the installation of diaphragm walls:</a:t>
            </a:r>
          </a:p>
          <a:p>
            <a:pPr marL="514350" indent="-514350">
              <a:buFont typeface="+mj-lt"/>
              <a:buAutoNum type="arabicParenR"/>
            </a:pPr>
            <a:r>
              <a:rPr lang="en-US" sz="2600" u="sng"/>
              <a:t>Personal protective equipment</a:t>
            </a:r>
            <a:r>
              <a:rPr lang="en-US" sz="2600"/>
              <a:t>: All workers involved in the construction process must wear appropriate personal protective equipment (PPE) such as hard hats, safety glasses, steel-toed boots, and high-visibility vests.</a:t>
            </a:r>
            <a:endParaRPr lang="en-IN" sz="2600"/>
          </a:p>
        </p:txBody>
      </p:sp>
    </p:spTree>
    <p:extLst>
      <p:ext uri="{BB962C8B-B14F-4D97-AF65-F5344CB8AC3E}">
        <p14:creationId xmlns:p14="http://schemas.microsoft.com/office/powerpoint/2010/main" val="13924171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65CC7E5-EA42-ADD1-0368-B1A4E5ED23F9}"/>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safety precautions that must be taken in installing diaphragm walls</a:t>
            </a:r>
            <a:endParaRPr lang="en-IN">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0B291A26-5812-521B-0867-CFBA140F09D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arenR" startAt="2"/>
            </a:pPr>
            <a:r>
              <a:rPr lang="en-US" sz="2200" u="sng"/>
              <a:t>Traffic control: </a:t>
            </a:r>
            <a:r>
              <a:rPr lang="en-US" sz="2200"/>
              <a:t>Construction sites must be properly marked and cordoned off to prevent unauthorized access, and traffic control measures must be put in place to protect workers and pedestrians.</a:t>
            </a:r>
          </a:p>
          <a:p>
            <a:pPr marL="514350" indent="-514350">
              <a:buFont typeface="+mj-lt"/>
              <a:buAutoNum type="arabicParenR" startAt="2"/>
            </a:pPr>
            <a:r>
              <a:rPr lang="en-US" sz="2200" u="sng"/>
              <a:t>Excavation safety: </a:t>
            </a:r>
            <a:r>
              <a:rPr lang="en-US" sz="2200"/>
              <a:t>Adequate shoring, bracing, or sloping must be used to prevent soil collapse and cave-ins. Workers should also stay clear of excavated areas, and heavy equipment should not operate close to excavation edges.</a:t>
            </a:r>
          </a:p>
          <a:p>
            <a:pPr marL="514350" indent="-514350">
              <a:buFont typeface="+mj-lt"/>
              <a:buAutoNum type="arabicParenR" startAt="2"/>
            </a:pPr>
            <a:r>
              <a:rPr lang="en-US" sz="2200" u="sng"/>
              <a:t>Machinery and equipment safety: </a:t>
            </a:r>
            <a:r>
              <a:rPr lang="en-US" sz="2200"/>
              <a:t>All equipment used in the construction process must be properly maintained and inspected regularly to ensure they are in good working condition. Only trained and authorized workers should operate the machinery and equipment</a:t>
            </a:r>
            <a:endParaRPr lang="en-IN" sz="2200"/>
          </a:p>
        </p:txBody>
      </p:sp>
    </p:spTree>
    <p:extLst>
      <p:ext uri="{BB962C8B-B14F-4D97-AF65-F5344CB8AC3E}">
        <p14:creationId xmlns:p14="http://schemas.microsoft.com/office/powerpoint/2010/main" val="10202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65CC7E5-EA42-ADD1-0368-B1A4E5ED23F9}"/>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safety precautions that must be taken in installing diaphragm walls</a:t>
            </a:r>
            <a:endParaRPr lang="en-IN">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0B291A26-5812-521B-0867-CFBA140F09D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arenR" startAt="5"/>
            </a:pPr>
            <a:r>
              <a:rPr lang="en-US" sz="2400" u="sng"/>
              <a:t>Material handling safety</a:t>
            </a:r>
            <a:r>
              <a:rPr lang="en-US" sz="2400"/>
              <a:t>: Proper lifting and rigging techniques should be used to lift and transport heavy materials such as steel reinforcement cages and concrete. Material handling equipment such as cranes should be properly rated for the weight of the load and operated by trained personnel.</a:t>
            </a:r>
          </a:p>
          <a:p>
            <a:pPr marL="514350" indent="-514350">
              <a:buFont typeface="+mj-lt"/>
              <a:buAutoNum type="arabicParenR" startAt="5"/>
            </a:pPr>
            <a:r>
              <a:rPr lang="en-US" sz="2400" u="sng"/>
              <a:t>Electrical safety:</a:t>
            </a:r>
            <a:r>
              <a:rPr lang="en-US" sz="2400"/>
              <a:t> Electrical hazards must be identified, and appropriate measures taken to prevent electrocution, such as de-energizing or grounding electrical circuits.</a:t>
            </a:r>
          </a:p>
          <a:p>
            <a:pPr marL="514350" indent="-514350">
              <a:buFont typeface="+mj-lt"/>
              <a:buAutoNum type="arabicParenR" startAt="5"/>
            </a:pPr>
            <a:r>
              <a:rPr lang="en-US" sz="2400" u="sng"/>
              <a:t>Emergency response</a:t>
            </a:r>
            <a:r>
              <a:rPr lang="en-US" sz="2400"/>
              <a:t>: Adequate emergency response plans and procedures should be in place, including evacuation plans, first aid procedures, and rescue equipment.</a:t>
            </a:r>
            <a:endParaRPr lang="en-IN" sz="2400"/>
          </a:p>
        </p:txBody>
      </p:sp>
    </p:spTree>
    <p:extLst>
      <p:ext uri="{BB962C8B-B14F-4D97-AF65-F5344CB8AC3E}">
        <p14:creationId xmlns:p14="http://schemas.microsoft.com/office/powerpoint/2010/main" val="13780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10F50-83AF-F017-C62B-8C0C5103A5EA}"/>
              </a:ext>
            </a:extLst>
          </p:cNvPr>
          <p:cNvSpPr>
            <a:spLocks noGrp="1"/>
          </p:cNvSpPr>
          <p:nvPr>
            <p:ph type="title"/>
          </p:nvPr>
        </p:nvSpPr>
        <p:spPr>
          <a:xfrm>
            <a:off x="841248" y="548640"/>
            <a:ext cx="3600860" cy="5431536"/>
          </a:xfrm>
        </p:spPr>
        <p:txBody>
          <a:bodyPr>
            <a:normAutofit/>
          </a:bodyPr>
          <a:lstStyle/>
          <a:p>
            <a:r>
              <a:rPr lang="en-US" sz="5000"/>
              <a:t>The benefits of using diaphragm walls in construction projects.</a:t>
            </a:r>
            <a:endParaRPr lang="en-IN" sz="500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D6257-70A4-9D8A-D3EE-DA96C92E50F2}"/>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arenR"/>
            </a:pPr>
            <a:r>
              <a:rPr lang="en-US" sz="2200" u="sng"/>
              <a:t>Structural strength</a:t>
            </a:r>
            <a:r>
              <a:rPr lang="en-US" sz="2200"/>
              <a:t>: Diaphragm walls provide high structural strength and can withstand significant loads, making them ideal for use in deep excavations and foundation works.</a:t>
            </a:r>
          </a:p>
          <a:p>
            <a:pPr marL="514350" indent="-514350">
              <a:buFont typeface="+mj-lt"/>
              <a:buAutoNum type="arabicParenR"/>
            </a:pPr>
            <a:r>
              <a:rPr lang="en-US" sz="2200" u="sng"/>
              <a:t>Water-tightness</a:t>
            </a:r>
            <a:r>
              <a:rPr lang="en-US" sz="2200"/>
              <a:t>: Diaphragm walls can be designed to provide water-tightness, making them suitable for use in projects that require the retention of groundwater or the prevention of water ingress.</a:t>
            </a:r>
          </a:p>
          <a:p>
            <a:pPr marL="514350" indent="-514350">
              <a:buFont typeface="+mj-lt"/>
              <a:buAutoNum type="arabicParenR"/>
            </a:pPr>
            <a:r>
              <a:rPr lang="en-US" sz="2200" u="sng"/>
              <a:t>Durability</a:t>
            </a:r>
            <a:r>
              <a:rPr lang="en-US" sz="2200"/>
              <a:t>: Diaphragm walls can provide long-term durability and stability, reducing the need for maintenance or replacement.</a:t>
            </a:r>
          </a:p>
        </p:txBody>
      </p:sp>
    </p:spTree>
    <p:extLst>
      <p:ext uri="{BB962C8B-B14F-4D97-AF65-F5344CB8AC3E}">
        <p14:creationId xmlns:p14="http://schemas.microsoft.com/office/powerpoint/2010/main" val="24197562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10F50-83AF-F017-C62B-8C0C5103A5EA}"/>
              </a:ext>
            </a:extLst>
          </p:cNvPr>
          <p:cNvSpPr>
            <a:spLocks noGrp="1"/>
          </p:cNvSpPr>
          <p:nvPr>
            <p:ph type="title"/>
          </p:nvPr>
        </p:nvSpPr>
        <p:spPr>
          <a:xfrm>
            <a:off x="841248" y="548640"/>
            <a:ext cx="3600860" cy="5431536"/>
          </a:xfrm>
        </p:spPr>
        <p:txBody>
          <a:bodyPr>
            <a:normAutofit/>
          </a:bodyPr>
          <a:lstStyle/>
          <a:p>
            <a:r>
              <a:rPr lang="en-US" sz="5000"/>
              <a:t>The benefits of using diaphragm walls in construction projects.</a:t>
            </a:r>
            <a:endParaRPr lang="en-IN" sz="500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D6257-70A4-9D8A-D3EE-DA96C92E50F2}"/>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arenR" startAt="4"/>
            </a:pPr>
            <a:r>
              <a:rPr lang="en-US" sz="2200" u="sng"/>
              <a:t>Versatility</a:t>
            </a:r>
            <a:r>
              <a:rPr lang="en-US" sz="2200"/>
              <a:t>: Diaphragm walls can be constructed to suit various geometries, making them adaptable to a wide range of projects, such as basements, underground structures, and tunnels.</a:t>
            </a:r>
          </a:p>
          <a:p>
            <a:pPr marL="514350" indent="-514350">
              <a:buFont typeface="+mj-lt"/>
              <a:buAutoNum type="arabicParenR" startAt="4"/>
            </a:pPr>
            <a:r>
              <a:rPr lang="en-US" sz="2200" u="sng"/>
              <a:t>Environmental benefits</a:t>
            </a:r>
            <a:r>
              <a:rPr lang="en-US" sz="2200"/>
              <a:t>: The use of diaphragm walls can help reduce the environmental impact of construction projects by minimizing excavation volumes and reducing noise and vibration levels.</a:t>
            </a:r>
            <a:endParaRPr lang="en-IN" sz="2200"/>
          </a:p>
        </p:txBody>
      </p:sp>
    </p:spTree>
    <p:extLst>
      <p:ext uri="{BB962C8B-B14F-4D97-AF65-F5344CB8AC3E}">
        <p14:creationId xmlns:p14="http://schemas.microsoft.com/office/powerpoint/2010/main" val="24829587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10F50-83AF-F017-C62B-8C0C5103A5EA}"/>
              </a:ext>
            </a:extLst>
          </p:cNvPr>
          <p:cNvSpPr>
            <a:spLocks noGrp="1"/>
          </p:cNvSpPr>
          <p:nvPr>
            <p:ph type="title"/>
          </p:nvPr>
        </p:nvSpPr>
        <p:spPr>
          <a:xfrm>
            <a:off x="956826" y="1112969"/>
            <a:ext cx="3937298" cy="4166010"/>
          </a:xfrm>
        </p:spPr>
        <p:txBody>
          <a:bodyPr>
            <a:normAutofit/>
          </a:bodyPr>
          <a:lstStyle/>
          <a:p>
            <a:r>
              <a:rPr lang="en-US">
                <a:solidFill>
                  <a:srgbClr val="FFFFFF"/>
                </a:solidFill>
              </a:rPr>
              <a:t>The limitations of using diaphragm walls in construction projects</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DD6257-70A4-9D8A-D3EE-DA96C92E50F2}"/>
              </a:ext>
            </a:extLst>
          </p:cNvPr>
          <p:cNvSpPr>
            <a:spLocks noGrp="1"/>
          </p:cNvSpPr>
          <p:nvPr>
            <p:ph idx="1"/>
          </p:nvPr>
        </p:nvSpPr>
        <p:spPr>
          <a:xfrm>
            <a:off x="6096000" y="820880"/>
            <a:ext cx="5257799" cy="4889350"/>
          </a:xfrm>
        </p:spPr>
        <p:txBody>
          <a:bodyPr anchor="t">
            <a:normAutofit/>
          </a:bodyPr>
          <a:lstStyle/>
          <a:p>
            <a:pPr marL="514350" indent="-514350">
              <a:buFont typeface="+mj-lt"/>
              <a:buAutoNum type="arabicParenR"/>
            </a:pPr>
            <a:r>
              <a:rPr lang="en-US" sz="2200" u="sng"/>
              <a:t>Cost</a:t>
            </a:r>
            <a:r>
              <a:rPr lang="en-US" sz="2200"/>
              <a:t>: Diaphragm walls can be expensive to install, requiring specialized equipment and skilled labor.</a:t>
            </a:r>
          </a:p>
          <a:p>
            <a:pPr marL="514350" indent="-514350">
              <a:buFont typeface="+mj-lt"/>
              <a:buAutoNum type="arabicParenR"/>
            </a:pPr>
            <a:r>
              <a:rPr lang="en-US" sz="2200" u="sng"/>
              <a:t>Site conditions</a:t>
            </a:r>
            <a:r>
              <a:rPr lang="en-US" sz="2200"/>
              <a:t>: The suitability of diaphragm walls for a project depends on the site conditions, such as soil type and groundwater level. Unsuitable site conditions can increase the complexity and cost of the construction process.</a:t>
            </a:r>
          </a:p>
          <a:p>
            <a:pPr marL="514350" indent="-514350">
              <a:buFont typeface="+mj-lt"/>
              <a:buAutoNum type="arabicParenR"/>
            </a:pPr>
            <a:r>
              <a:rPr lang="en-US" sz="2200" u="sng"/>
              <a:t>Limited access</a:t>
            </a:r>
            <a:r>
              <a:rPr lang="en-US" sz="2200"/>
              <a:t>: The size and depth of diaphragm walls can limit access to the construction site, making it difficult to transport materials and equipment.</a:t>
            </a:r>
            <a:endParaRPr lang="en-IN"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76445753"/>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10F50-83AF-F017-C62B-8C0C5103A5EA}"/>
              </a:ext>
            </a:extLst>
          </p:cNvPr>
          <p:cNvSpPr>
            <a:spLocks noGrp="1"/>
          </p:cNvSpPr>
          <p:nvPr>
            <p:ph type="title"/>
          </p:nvPr>
        </p:nvSpPr>
        <p:spPr>
          <a:xfrm>
            <a:off x="956826" y="1112969"/>
            <a:ext cx="3937298" cy="4166010"/>
          </a:xfrm>
        </p:spPr>
        <p:txBody>
          <a:bodyPr>
            <a:normAutofit/>
          </a:bodyPr>
          <a:lstStyle/>
          <a:p>
            <a:r>
              <a:rPr lang="en-US">
                <a:solidFill>
                  <a:srgbClr val="FFFFFF"/>
                </a:solidFill>
              </a:rPr>
              <a:t>The limitations of using diaphragm walls in construction projects</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DD6257-70A4-9D8A-D3EE-DA96C92E50F2}"/>
              </a:ext>
            </a:extLst>
          </p:cNvPr>
          <p:cNvSpPr>
            <a:spLocks noGrp="1"/>
          </p:cNvSpPr>
          <p:nvPr>
            <p:ph idx="1"/>
          </p:nvPr>
        </p:nvSpPr>
        <p:spPr>
          <a:xfrm>
            <a:off x="6096000" y="820880"/>
            <a:ext cx="5257799" cy="4889350"/>
          </a:xfrm>
        </p:spPr>
        <p:txBody>
          <a:bodyPr anchor="t">
            <a:normAutofit/>
          </a:bodyPr>
          <a:lstStyle/>
          <a:p>
            <a:pPr marL="514350" indent="-514350">
              <a:buFont typeface="+mj-lt"/>
              <a:buAutoNum type="arabicParenR" startAt="4"/>
            </a:pPr>
            <a:r>
              <a:rPr lang="en-US" sz="2600" u="sng"/>
              <a:t>Limited flexibility:</a:t>
            </a:r>
            <a:r>
              <a:rPr lang="en-US" sz="2600"/>
              <a:t> Once constructed, diaphragm walls are relatively inflexible and cannot be easily modified or adjusted.</a:t>
            </a:r>
          </a:p>
          <a:p>
            <a:pPr marL="514350" indent="-514350">
              <a:buFont typeface="+mj-lt"/>
              <a:buAutoNum type="arabicParenR" startAt="4"/>
            </a:pPr>
            <a:r>
              <a:rPr lang="en-US" sz="2600" u="sng"/>
              <a:t>Environmental impact</a:t>
            </a:r>
            <a:r>
              <a:rPr lang="en-US" sz="2600"/>
              <a:t>: While diaphragm walls can reduce the environmental impact of construction projects, the construction process can still generate noise, dust, and emissions, which can affect nearby communities and the environment.</a:t>
            </a:r>
            <a:endParaRPr lang="en-IN"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29143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069533F-7751-A57C-0EAF-5370B080B7DD}"/>
              </a:ext>
            </a:extLst>
          </p:cNvPr>
          <p:cNvSpPr>
            <a:spLocks noGrp="1"/>
          </p:cNvSpPr>
          <p:nvPr>
            <p:ph type="title"/>
          </p:nvPr>
        </p:nvSpPr>
        <p:spPr>
          <a:xfrm>
            <a:off x="630936" y="640080"/>
            <a:ext cx="4818888" cy="1481328"/>
          </a:xfrm>
        </p:spPr>
        <p:txBody>
          <a:bodyPr anchor="b">
            <a:normAutofit/>
          </a:bodyPr>
          <a:lstStyle/>
          <a:p>
            <a:r>
              <a:rPr lang="en-IN" sz="5000"/>
              <a:t>What are Driving Diaphragm Walls?</a:t>
            </a:r>
          </a:p>
        </p:txBody>
      </p:sp>
      <p:sp>
        <p:nvSpPr>
          <p:cNvPr id="103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8391BEA-A054-28E3-541A-5EF266FD29C9}"/>
              </a:ext>
            </a:extLst>
          </p:cNvPr>
          <p:cNvSpPr>
            <a:spLocks noGrp="1"/>
          </p:cNvSpPr>
          <p:nvPr>
            <p:ph idx="1"/>
          </p:nvPr>
        </p:nvSpPr>
        <p:spPr>
          <a:xfrm>
            <a:off x="630936" y="2660904"/>
            <a:ext cx="4818888" cy="3547872"/>
          </a:xfrm>
        </p:spPr>
        <p:txBody>
          <a:bodyPr anchor="t">
            <a:normAutofit/>
          </a:bodyPr>
          <a:lstStyle/>
          <a:p>
            <a:pPr marL="0" indent="0">
              <a:buNone/>
            </a:pPr>
            <a:r>
              <a:rPr lang="en-US" sz="1700"/>
              <a:t>Diaphragm walls are underground structural elements used in construction to support large vertical loads or to act as retaining walls. They are constructed by excavating a trench and then filling it with concrete, which is reinforced with steel bars or cages.</a:t>
            </a:r>
          </a:p>
          <a:p>
            <a:pPr marL="0" indent="0">
              <a:buNone/>
            </a:pPr>
            <a:endParaRPr lang="en-US" sz="1700"/>
          </a:p>
          <a:p>
            <a:pPr marL="0" indent="0">
              <a:buNone/>
            </a:pPr>
            <a:r>
              <a:rPr lang="en-US" sz="1700"/>
              <a:t>The process of constructing diaphragm walls is known as "driving" or "installing" diaphragm walls. This involves using heavy equipment to excavate the trench and then placing and compacting the concrete. The process can be quite complex and requires specialized knowledge and skills.</a:t>
            </a:r>
            <a:endParaRPr lang="en-IN" sz="1700"/>
          </a:p>
        </p:txBody>
      </p:sp>
      <p:pic>
        <p:nvPicPr>
          <p:cNvPr id="1026" name="Picture 2" descr="Image">
            <a:extLst>
              <a:ext uri="{FF2B5EF4-FFF2-40B4-BE49-F238E27FC236}">
                <a16:creationId xmlns:a16="http://schemas.microsoft.com/office/drawing/2014/main" id="{B99011C0-AE03-7A9D-7C7B-3BE7B916EC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4646" y="640080"/>
            <a:ext cx="458777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42640"/>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22171-5D61-4686-29A7-77F0C1FC2EFB}"/>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THANK YOU</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DF362ECC-E4D4-6B85-6559-8CFFD731AE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3044" y="3124200"/>
            <a:ext cx="3102864" cy="3102864"/>
          </a:xfrm>
          <a:prstGeom prst="rect">
            <a:avLst/>
          </a:prstGeom>
        </p:spPr>
      </p:pic>
    </p:spTree>
    <p:extLst>
      <p:ext uri="{BB962C8B-B14F-4D97-AF65-F5344CB8AC3E}">
        <p14:creationId xmlns:p14="http://schemas.microsoft.com/office/powerpoint/2010/main" val="934413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B6997-4656-DE2D-1281-8A8B7F8B621C}"/>
              </a:ext>
            </a:extLst>
          </p:cNvPr>
          <p:cNvSpPr>
            <a:spLocks noGrp="1"/>
          </p:cNvSpPr>
          <p:nvPr>
            <p:ph type="title"/>
          </p:nvPr>
        </p:nvSpPr>
        <p:spPr>
          <a:xfrm>
            <a:off x="635000" y="640823"/>
            <a:ext cx="3418659" cy="5583148"/>
          </a:xfrm>
        </p:spPr>
        <p:txBody>
          <a:bodyPr anchor="ctr">
            <a:normAutofit/>
          </a:bodyPr>
          <a:lstStyle/>
          <a:p>
            <a:r>
              <a:rPr lang="en-US" sz="4600" dirty="0"/>
              <a:t>The equipment and materials needed for the process driving diaphragm walls</a:t>
            </a:r>
            <a:endParaRPr lang="en-IN" sz="46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2FBE77-B1A9-A8FF-57DF-3DE67241E3BF}"/>
              </a:ext>
            </a:extLst>
          </p:cNvPr>
          <p:cNvGraphicFramePr>
            <a:graphicFrameLocks noGrp="1"/>
          </p:cNvGraphicFramePr>
          <p:nvPr>
            <p:ph idx="1"/>
            <p:extLst>
              <p:ext uri="{D42A27DB-BD31-4B8C-83A1-F6EECF244321}">
                <p14:modId xmlns:p14="http://schemas.microsoft.com/office/powerpoint/2010/main" val="1392912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17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B6997-4656-DE2D-1281-8A8B7F8B621C}"/>
              </a:ext>
            </a:extLst>
          </p:cNvPr>
          <p:cNvSpPr>
            <a:spLocks noGrp="1"/>
          </p:cNvSpPr>
          <p:nvPr>
            <p:ph type="title"/>
          </p:nvPr>
        </p:nvSpPr>
        <p:spPr>
          <a:xfrm>
            <a:off x="635000" y="640823"/>
            <a:ext cx="3418659" cy="5583148"/>
          </a:xfrm>
        </p:spPr>
        <p:txBody>
          <a:bodyPr anchor="ctr">
            <a:normAutofit/>
          </a:bodyPr>
          <a:lstStyle/>
          <a:p>
            <a:r>
              <a:rPr lang="en-US" sz="4600"/>
              <a:t>The equipment and materials needed for the process driving diaphragm walls</a:t>
            </a:r>
            <a:endParaRPr lang="en-IN" sz="46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24F608-A6C4-F66C-7CBF-55CE713F3D24}"/>
              </a:ext>
            </a:extLst>
          </p:cNvPr>
          <p:cNvGraphicFramePr>
            <a:graphicFrameLocks noGrp="1"/>
          </p:cNvGraphicFramePr>
          <p:nvPr>
            <p:ph idx="1"/>
            <p:extLst>
              <p:ext uri="{D42A27DB-BD31-4B8C-83A1-F6EECF244321}">
                <p14:modId xmlns:p14="http://schemas.microsoft.com/office/powerpoint/2010/main" val="368967212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406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B6997-4656-DE2D-1281-8A8B7F8B621C}"/>
              </a:ext>
            </a:extLst>
          </p:cNvPr>
          <p:cNvSpPr>
            <a:spLocks noGrp="1"/>
          </p:cNvSpPr>
          <p:nvPr>
            <p:ph type="title"/>
          </p:nvPr>
        </p:nvSpPr>
        <p:spPr>
          <a:xfrm>
            <a:off x="841248" y="548640"/>
            <a:ext cx="3600860" cy="5431536"/>
          </a:xfrm>
        </p:spPr>
        <p:txBody>
          <a:bodyPr>
            <a:normAutofit/>
          </a:bodyPr>
          <a:lstStyle/>
          <a:p>
            <a:r>
              <a:rPr lang="en-US" sz="4600"/>
              <a:t>The equipment and materials needed for the process driving diaphragm walls</a:t>
            </a:r>
            <a:endParaRPr lang="en-IN" sz="46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1447C4-9DC9-273F-95AE-B781389F1907}"/>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arenR" startAt="9"/>
            </a:pPr>
            <a:r>
              <a:rPr lang="en-US" sz="2200" u="sng"/>
              <a:t>Surveying equipment</a:t>
            </a:r>
            <a:r>
              <a:rPr lang="en-US" sz="2200"/>
              <a:t>: This is used to ensure that the diaphragm wall is constructed according to the design specifications and is of the correct size, shape, and depth.</a:t>
            </a:r>
          </a:p>
          <a:p>
            <a:pPr marL="514350" indent="-514350">
              <a:buFont typeface="+mj-lt"/>
              <a:buAutoNum type="arabicParenR" startAt="9"/>
            </a:pPr>
            <a:endParaRPr lang="en-US" sz="2200"/>
          </a:p>
          <a:p>
            <a:pPr marL="514350" indent="-514350">
              <a:buFont typeface="+mj-lt"/>
              <a:buAutoNum type="arabicParenR" startAt="9"/>
            </a:pPr>
            <a:r>
              <a:rPr lang="en-US" sz="2200" u="sng"/>
              <a:t>Safety equipment</a:t>
            </a:r>
            <a:r>
              <a:rPr lang="en-US" sz="2200"/>
              <a:t>: This includes personal protective equipment such as hard hats, safety glasses, gloves, and safety harnesses, as well as safety barriers, warning signs, and other safety measures to protect workers and the public during the construction process</a:t>
            </a:r>
            <a:endParaRPr lang="en-IN" sz="2200"/>
          </a:p>
        </p:txBody>
      </p:sp>
    </p:spTree>
    <p:extLst>
      <p:ext uri="{BB962C8B-B14F-4D97-AF65-F5344CB8AC3E}">
        <p14:creationId xmlns:p14="http://schemas.microsoft.com/office/powerpoint/2010/main" val="1285524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FB5F5-EE7D-A073-4325-30458947F0E9}"/>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4200"/>
              <a:t>The equipment and materials needed for the process driving diaphragm walls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Icon&#10;&#10;Description automatically generated">
            <a:extLst>
              <a:ext uri="{FF2B5EF4-FFF2-40B4-BE49-F238E27FC236}">
                <a16:creationId xmlns:a16="http://schemas.microsoft.com/office/drawing/2014/main" id="{525CCF1F-3250-7176-07FA-3F6912ABFE9F}"/>
              </a:ext>
            </a:extLst>
          </p:cNvPr>
          <p:cNvPicPr>
            <a:picLocks noChangeAspect="1"/>
          </p:cNvPicPr>
          <p:nvPr/>
        </p:nvPicPr>
        <p:blipFill>
          <a:blip r:embed="rId2"/>
          <a:stretch>
            <a:fillRect/>
          </a:stretch>
        </p:blipFill>
        <p:spPr>
          <a:xfrm>
            <a:off x="8323215" y="625683"/>
            <a:ext cx="2050542" cy="2743200"/>
          </a:xfrm>
          <a:prstGeom prst="rect">
            <a:avLst/>
          </a:prstGeom>
        </p:spPr>
      </p:pic>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picture containing text, transport&#10;&#10;Description automatically generated">
            <a:extLst>
              <a:ext uri="{FF2B5EF4-FFF2-40B4-BE49-F238E27FC236}">
                <a16:creationId xmlns:a16="http://schemas.microsoft.com/office/drawing/2014/main" id="{DBD792CC-3019-F865-9109-E31EDD92C115}"/>
              </a:ext>
            </a:extLst>
          </p:cNvPr>
          <p:cNvPicPr>
            <a:picLocks noGrp="1" noChangeAspect="1"/>
          </p:cNvPicPr>
          <p:nvPr>
            <p:ph idx="1"/>
          </p:nvPr>
        </p:nvPicPr>
        <p:blipFill rotWithShape="1">
          <a:blip r:embed="rId3"/>
          <a:srcRect l="52435" t="1" b="-2701"/>
          <a:stretch/>
        </p:blipFill>
        <p:spPr>
          <a:xfrm>
            <a:off x="8795820" y="3550309"/>
            <a:ext cx="1105335" cy="2743200"/>
          </a:xfrm>
          <a:prstGeom prst="rect">
            <a:avLst/>
          </a:prstGeom>
        </p:spPr>
      </p:pic>
      <p:sp>
        <p:nvSpPr>
          <p:cNvPr id="7" name="TextBox 6">
            <a:extLst>
              <a:ext uri="{FF2B5EF4-FFF2-40B4-BE49-F238E27FC236}">
                <a16:creationId xmlns:a16="http://schemas.microsoft.com/office/drawing/2014/main" id="{20025D1F-364C-2A0E-04F1-1000EB6A7E4C}"/>
              </a:ext>
            </a:extLst>
          </p:cNvPr>
          <p:cNvSpPr txBox="1"/>
          <p:nvPr/>
        </p:nvSpPr>
        <p:spPr>
          <a:xfrm>
            <a:off x="8242068" y="6108843"/>
            <a:ext cx="2212835" cy="369332"/>
          </a:xfrm>
          <a:prstGeom prst="rect">
            <a:avLst/>
          </a:prstGeom>
          <a:noFill/>
        </p:spPr>
        <p:txBody>
          <a:bodyPr wrap="square">
            <a:spAutoFit/>
          </a:bodyPr>
          <a:lstStyle/>
          <a:p>
            <a:pPr algn="ctr"/>
            <a:r>
              <a:rPr lang="en-IN" dirty="0"/>
              <a:t>Diaphragm wall grabs</a:t>
            </a:r>
          </a:p>
        </p:txBody>
      </p:sp>
    </p:spTree>
    <p:extLst>
      <p:ext uri="{BB962C8B-B14F-4D97-AF65-F5344CB8AC3E}">
        <p14:creationId xmlns:p14="http://schemas.microsoft.com/office/powerpoint/2010/main" val="4750800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8149FBD-D5B7-B728-393A-46DB01602259}"/>
              </a:ext>
            </a:extLst>
          </p:cNvPr>
          <p:cNvSpPr>
            <a:spLocks noGrp="1"/>
          </p:cNvSpPr>
          <p:nvPr>
            <p:ph type="title"/>
          </p:nvPr>
        </p:nvSpPr>
        <p:spPr>
          <a:xfrm>
            <a:off x="686834" y="1153572"/>
            <a:ext cx="3200400" cy="4461163"/>
          </a:xfrm>
        </p:spPr>
        <p:txBody>
          <a:bodyPr>
            <a:normAutofit/>
          </a:bodyPr>
          <a:lstStyle/>
          <a:p>
            <a:r>
              <a:rPr lang="en-IN">
                <a:solidFill>
                  <a:srgbClr val="FFFFFF"/>
                </a:solidFill>
              </a:rPr>
              <a:t>Diaphragm wall construction procedure</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32870D75-E0B5-C7B1-39F5-AF6A8155F757}"/>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arenR"/>
            </a:pPr>
            <a:r>
              <a:rPr lang="en-US" sz="2200" u="sng"/>
              <a:t>Excavation</a:t>
            </a:r>
            <a:r>
              <a:rPr lang="en-US" sz="2200"/>
              <a:t>: The first step in the construction of a diaphragm wall is to excavate a trench along the perimeter of the structure. The trench is typically excavated to a depth that is slightly deeper than the final depth of the wall.</a:t>
            </a:r>
          </a:p>
          <a:p>
            <a:pPr marL="514350" indent="-514350">
              <a:buFont typeface="+mj-lt"/>
              <a:buAutoNum type="arabicParenR"/>
            </a:pPr>
            <a:r>
              <a:rPr lang="en-US" sz="2200" u="sng"/>
              <a:t>Reinforcement</a:t>
            </a:r>
            <a:r>
              <a:rPr lang="en-US" sz="2200"/>
              <a:t>: Once the trench has been excavated, a steel reinforcement cage is lowered into the trench. The reinforcement cage is typically comprised of several layers of steel bars that are tied together using wire. The reinforcement cage is designed to provide the necessary strength and stiffness to the wall.</a:t>
            </a:r>
          </a:p>
          <a:p>
            <a:pPr marL="514350" indent="-514350">
              <a:buFont typeface="+mj-lt"/>
              <a:buAutoNum type="arabicParenR"/>
            </a:pPr>
            <a:r>
              <a:rPr lang="en-US" sz="2200" u="sng"/>
              <a:t>Formwork</a:t>
            </a:r>
            <a:r>
              <a:rPr lang="en-US" sz="2200"/>
              <a:t>: After the reinforcement cage has been installed, formwork is erected along the perimeter of the trench. The formwork is typically made of steel or wood and is designed to hold the concrete in place until it sets.</a:t>
            </a:r>
            <a:endParaRPr lang="en-IN" sz="2200"/>
          </a:p>
        </p:txBody>
      </p:sp>
    </p:spTree>
    <p:extLst>
      <p:ext uri="{BB962C8B-B14F-4D97-AF65-F5344CB8AC3E}">
        <p14:creationId xmlns:p14="http://schemas.microsoft.com/office/powerpoint/2010/main" val="27926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8149FBD-D5B7-B728-393A-46DB01602259}"/>
              </a:ext>
            </a:extLst>
          </p:cNvPr>
          <p:cNvSpPr>
            <a:spLocks noGrp="1"/>
          </p:cNvSpPr>
          <p:nvPr>
            <p:ph type="title"/>
          </p:nvPr>
        </p:nvSpPr>
        <p:spPr>
          <a:xfrm>
            <a:off x="686834" y="1153572"/>
            <a:ext cx="3200400" cy="4461163"/>
          </a:xfrm>
        </p:spPr>
        <p:txBody>
          <a:bodyPr>
            <a:normAutofit/>
          </a:bodyPr>
          <a:lstStyle/>
          <a:p>
            <a:r>
              <a:rPr lang="en-IN">
                <a:solidFill>
                  <a:srgbClr val="FFFFFF"/>
                </a:solidFill>
              </a:rPr>
              <a:t>Diaphragm wall construction procedure</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32870D75-E0B5-C7B1-39F5-AF6A8155F757}"/>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arenR" startAt="4"/>
            </a:pPr>
            <a:r>
              <a:rPr lang="en-US" sz="2200" u="sng"/>
              <a:t>Concrete placement</a:t>
            </a:r>
            <a:r>
              <a:rPr lang="en-US" sz="2200"/>
              <a:t>: Once the formwork has been installed, concrete is poured into the trench. The concrete is typically placed using a tremie pipe, which is a large, flexible tube that is lowered into the trench. The concrete is poured through the tremie pipe and displaces the water in the trench, ensuring that the concrete is placed evenly.</a:t>
            </a:r>
          </a:p>
          <a:p>
            <a:pPr marL="514350" indent="-514350">
              <a:buFont typeface="+mj-lt"/>
              <a:buAutoNum type="arabicParenR" startAt="4"/>
            </a:pPr>
            <a:r>
              <a:rPr lang="en-US" sz="2200" u="sng"/>
              <a:t>Excavation of next panel</a:t>
            </a:r>
            <a:r>
              <a:rPr lang="en-US" sz="2200"/>
              <a:t>: After the concrete has set, the formwork is removed, and the excavation of the next panel begins. The process is repeated until the entire diaphragm wall has been constructed.</a:t>
            </a:r>
          </a:p>
          <a:p>
            <a:pPr marL="514350" indent="-514350">
              <a:buFont typeface="+mj-lt"/>
              <a:buAutoNum type="arabicParenR" startAt="4"/>
            </a:pPr>
            <a:r>
              <a:rPr lang="en-US" sz="2200" u="sng"/>
              <a:t>Post-construction activities</a:t>
            </a:r>
            <a:r>
              <a:rPr lang="en-US" sz="2200"/>
              <a:t>: Once the diaphragm wall has been constructed, any necessary post-construction activities, such as grouting or waterproofing, can be carried out to ensure the longevity of the structure.</a:t>
            </a:r>
            <a:endParaRPr lang="en-IN" sz="2200"/>
          </a:p>
        </p:txBody>
      </p:sp>
    </p:spTree>
    <p:extLst>
      <p:ext uri="{BB962C8B-B14F-4D97-AF65-F5344CB8AC3E}">
        <p14:creationId xmlns:p14="http://schemas.microsoft.com/office/powerpoint/2010/main" val="323278819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12156-5B4B-C60C-0C74-258FECE8FF8A}"/>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Different techniques used to install diaphragm walls</a:t>
            </a:r>
          </a:p>
        </p:txBody>
      </p:sp>
      <p:pic>
        <p:nvPicPr>
          <p:cNvPr id="7" name="Content Placeholder 6">
            <a:extLst>
              <a:ext uri="{FF2B5EF4-FFF2-40B4-BE49-F238E27FC236}">
                <a16:creationId xmlns:a16="http://schemas.microsoft.com/office/drawing/2014/main" id="{4352CA37-92EA-FD36-F9C6-F6A07DA0BB6E}"/>
              </a:ext>
            </a:extLst>
          </p:cNvPr>
          <p:cNvPicPr>
            <a:picLocks noGrp="1" noChangeAspect="1"/>
          </p:cNvPicPr>
          <p:nvPr>
            <p:ph idx="1"/>
          </p:nvPr>
        </p:nvPicPr>
        <p:blipFill rotWithShape="1">
          <a:blip r:embed="rId2"/>
          <a:srcRect t="489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Text Placeholder 5">
            <a:extLst>
              <a:ext uri="{FF2B5EF4-FFF2-40B4-BE49-F238E27FC236}">
                <a16:creationId xmlns:a16="http://schemas.microsoft.com/office/drawing/2014/main" id="{04B46290-B93C-3A5B-C258-D2890278440D}"/>
              </a:ext>
            </a:extLst>
          </p:cNvPr>
          <p:cNvSpPr>
            <a:spLocks noGrp="1"/>
          </p:cNvSpPr>
          <p:nvPr>
            <p:ph type="body" sz="half" idx="2"/>
          </p:nvPr>
        </p:nvSpPr>
        <p:spPr>
          <a:xfrm>
            <a:off x="4223982" y="3752850"/>
            <a:ext cx="7485413" cy="2452687"/>
          </a:xfrm>
        </p:spPr>
        <p:txBody>
          <a:bodyPr vert="horz" lIns="91440" tIns="45720" rIns="91440" bIns="45720" rtlCol="0" anchor="ctr">
            <a:normAutofit/>
          </a:bodyPr>
          <a:lstStyle/>
          <a:p>
            <a:pPr marL="457200" indent="-228600">
              <a:buFont typeface="Arial" panose="020B0604020202020204" pitchFamily="34" charset="0"/>
              <a:buChar char="•"/>
            </a:pPr>
            <a:r>
              <a:rPr lang="en-US" sz="1800" u="sng"/>
              <a:t>Slurry trench method</a:t>
            </a:r>
            <a:r>
              <a:rPr lang="en-US" sz="1800"/>
              <a:t>: This is the most common technique used for installing diaphragm walls. It involves excavating a narrow trench using a special digging tool called a diaphragm wall grab. As the trench is excavated, a bentonite slurry is pumped into the trench to support the walls and prevent collapse. After the trench is excavated to the required depth, the reinforcement cages are inserted, and concrete is poured into the trench from the bottom using a tremie pipe. The slurry is then displaced by the concrete.</a:t>
            </a:r>
          </a:p>
        </p:txBody>
      </p:sp>
    </p:spTree>
    <p:extLst>
      <p:ext uri="{BB962C8B-B14F-4D97-AF65-F5344CB8AC3E}">
        <p14:creationId xmlns:p14="http://schemas.microsoft.com/office/powerpoint/2010/main" val="37634176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9777377C2C7244A6977F0CE4F5BB16" ma:contentTypeVersion="2" ma:contentTypeDescription="Create a new document." ma:contentTypeScope="" ma:versionID="a3d02966e6c7d18c4600d175dff2d3d7">
  <xsd:schema xmlns:xsd="http://www.w3.org/2001/XMLSchema" xmlns:xs="http://www.w3.org/2001/XMLSchema" xmlns:p="http://schemas.microsoft.com/office/2006/metadata/properties" xmlns:ns3="0e756122-596d-4341-a447-e6b5fea3f5cb" targetNamespace="http://schemas.microsoft.com/office/2006/metadata/properties" ma:root="true" ma:fieldsID="f601c03842709a329d52e8f033a74c90" ns3:_="">
    <xsd:import namespace="0e756122-596d-4341-a447-e6b5fea3f5c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756122-596d-4341-a447-e6b5fea3f5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2F08FE-6865-4107-9554-59E294E8775E}">
  <ds:schemaRefs>
    <ds:schemaRef ds:uri="http://schemas.microsoft.com/sharepoint/v3/contenttype/forms"/>
  </ds:schemaRefs>
</ds:datastoreItem>
</file>

<file path=customXml/itemProps2.xml><?xml version="1.0" encoding="utf-8"?>
<ds:datastoreItem xmlns:ds="http://schemas.openxmlformats.org/officeDocument/2006/customXml" ds:itemID="{339256E5-AA4E-4434-B1B8-B2DCA69EB4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756122-596d-4341-a447-e6b5fea3f5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9CE882-22E0-4948-A326-9F605149C845}">
  <ds:schemaRefs>
    <ds:schemaRef ds:uri="http://purl.org/dc/terms/"/>
    <ds:schemaRef ds:uri="http://purl.org/dc/dcmitype/"/>
    <ds:schemaRef ds:uri="http://purl.org/dc/elements/1.1/"/>
    <ds:schemaRef ds:uri="http://www.w3.org/XML/1998/namespace"/>
    <ds:schemaRef ds:uri="http://schemas.microsoft.com/office/2006/documentManagement/types"/>
    <ds:schemaRef ds:uri="0e756122-596d-4341-a447-e6b5fea3f5cb"/>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116</TotalTime>
  <Words>1703</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 Neue Medium</vt:lpstr>
      <vt:lpstr>Office Theme</vt:lpstr>
      <vt:lpstr>Driving Diaphragm walls</vt:lpstr>
      <vt:lpstr>What are Driving Diaphragm Walls?</vt:lpstr>
      <vt:lpstr>The equipment and materials needed for the process driving diaphragm walls</vt:lpstr>
      <vt:lpstr>The equipment and materials needed for the process driving diaphragm walls</vt:lpstr>
      <vt:lpstr>The equipment and materials needed for the process driving diaphragm walls</vt:lpstr>
      <vt:lpstr>The equipment and materials needed for the process driving diaphragm walls</vt:lpstr>
      <vt:lpstr>Diaphragm wall construction procedure</vt:lpstr>
      <vt:lpstr>Diaphragm wall construction procedure</vt:lpstr>
      <vt:lpstr>Different techniques used to install diaphragm walls</vt:lpstr>
      <vt:lpstr>Different techniques used to install diaphragm walls</vt:lpstr>
      <vt:lpstr>Different techniques used to install diaphragm walls</vt:lpstr>
      <vt:lpstr>Different techniques used to install diaphragm walls</vt:lpstr>
      <vt:lpstr>The safety precautions that must be taken in installing diaphragm walls</vt:lpstr>
      <vt:lpstr>The safety precautions that must be taken in installing diaphragm walls</vt:lpstr>
      <vt:lpstr>The safety precautions that must be taken in installing diaphragm walls</vt:lpstr>
      <vt:lpstr>The benefits of using diaphragm walls in construction projects.</vt:lpstr>
      <vt:lpstr>The benefits of using diaphragm walls in construction projects.</vt:lpstr>
      <vt:lpstr>The limitations of using diaphragm walls in construction projects</vt:lpstr>
      <vt:lpstr>The limitations of using diaphragm walls in construction projects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Diaphragm walls</dc:title>
  <dc:creator>ISHAAN SACHDEVA</dc:creator>
  <cp:lastModifiedBy>ISHAAN SACHDEVA</cp:lastModifiedBy>
  <cp:revision>2</cp:revision>
  <dcterms:created xsi:type="dcterms:W3CDTF">2023-05-10T00:43:10Z</dcterms:created>
  <dcterms:modified xsi:type="dcterms:W3CDTF">2023-05-10T02:51:01Z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0x010100B89777377C2C7244A6977F0CE4F5BB16</vt:lpwstr>
  </property>
</Properties>
</file>