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2450" y="2974705"/>
            <a:ext cx="6261100" cy="20525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5426288"/>
            <a:ext cx="5156200" cy="244714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40350" y="536423"/>
            <a:ext cx="1657350" cy="114067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8300" y="536423"/>
            <a:ext cx="4849283" cy="114067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863" y="6153339"/>
            <a:ext cx="6261100" cy="190186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863" y="4058633"/>
            <a:ext cx="6261100" cy="209470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8300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44383" y="2234355"/>
            <a:ext cx="3253317" cy="631958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143474"/>
            <a:ext cx="3254596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300" y="3036771"/>
            <a:ext cx="3254596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41827" y="2143474"/>
            <a:ext cx="3255874" cy="8932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41827" y="3036771"/>
            <a:ext cx="3255874" cy="551716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301" y="381259"/>
            <a:ext cx="2423363" cy="16225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9901" y="381259"/>
            <a:ext cx="4117799" cy="81726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8301" y="2003825"/>
            <a:ext cx="2423363" cy="655011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788" y="6703060"/>
            <a:ext cx="4419600" cy="79133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43788" y="855615"/>
            <a:ext cx="4419600" cy="574548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788" y="7494394"/>
            <a:ext cx="4419600" cy="112382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8300" y="383477"/>
            <a:ext cx="6629400" cy="1595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300" y="2234355"/>
            <a:ext cx="6629400" cy="6319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8300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8523B-E035-4CAE-A96A-58211FC229D1}" type="datetimeFigureOut">
              <a:rPr lang="en-US" smtClean="0"/>
              <a:pPr/>
              <a:t>11/12/2020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16717" y="8875350"/>
            <a:ext cx="2332567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78967" y="8875350"/>
            <a:ext cx="1718733" cy="509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FF54-6BA4-4515-87CA-28703F844993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70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495300" y="927100"/>
            <a:ext cx="8648700" cy="8382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5060"/>
              </a:lnSpc>
            </a:pPr>
            <a:r>
              <a:rPr lang="en-CA" sz="4404" smtClean="0">
                <a:solidFill>
                  <a:srgbClr val="0000FF"/>
                </a:solidFill>
                <a:latin typeface="Algerian"/>
                <a:cs typeface="Algerian"/>
              </a:rPr>
              <a:t>Barriers to Communication</a:t>
            </a:r>
          </a:p>
          <a:p>
            <a:pPr>
              <a:lnSpc>
                <a:spcPts val="5060"/>
              </a:lnSpc>
            </a:pPr>
            <a:endParaRPr lang="en-CA" sz="44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356100" y="2336800"/>
            <a:ext cx="4787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D50092"/>
                </a:solidFill>
                <a:latin typeface="Arial Bold"/>
                <a:cs typeface="Arial Bold"/>
              </a:rPr>
              <a:t>By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730500" y="3124200"/>
            <a:ext cx="3369512" cy="8976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3010" b="1" dirty="0" smtClean="0">
                <a:solidFill>
                  <a:srgbClr val="0000FF"/>
                </a:solidFill>
                <a:latin typeface="Georgia Bold"/>
                <a:cs typeface="Georgia Bold"/>
              </a:rPr>
              <a:t>      Puneet Narang</a:t>
            </a:r>
          </a:p>
          <a:p>
            <a:pPr>
              <a:lnSpc>
                <a:spcPts val="3450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714744" y="3714752"/>
            <a:ext cx="65" cy="89768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endParaRPr lang="en-CA" sz="3012" b="1" dirty="0" smtClean="0">
              <a:solidFill>
                <a:srgbClr val="FF0000"/>
              </a:solidFill>
              <a:latin typeface="Georgia Bold"/>
              <a:cs typeface="Georgia Bold"/>
            </a:endParaRPr>
          </a:p>
          <a:p>
            <a:pPr>
              <a:lnSpc>
                <a:spcPts val="3450"/>
              </a:lnSpc>
            </a:pPr>
            <a:endParaRPr lang="en-CA" sz="3002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643174" y="4071943"/>
            <a:ext cx="4572032" cy="1231106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00"/>
              </a:lnSpc>
              <a:tabLst>
                <a:tab pos="508000" algn="l"/>
              </a:tabLst>
            </a:pPr>
            <a:r>
              <a:rPr lang="en-CA" sz="2410" b="1" dirty="0" smtClean="0">
                <a:solidFill>
                  <a:srgbClr val="FF0000"/>
                </a:solidFill>
                <a:latin typeface="Georgia Bold"/>
                <a:cs typeface="Georgia Bold"/>
              </a:rPr>
              <a:t> </a:t>
            </a:r>
            <a:endParaRPr lang="en-CA" sz="2400" b="1" dirty="0" smtClean="0">
              <a:solidFill>
                <a:srgbClr val="000000"/>
              </a:solidFill>
              <a:latin typeface="Times New Roman"/>
              <a:cs typeface="Georgia Bold"/>
            </a:endParaRPr>
          </a:p>
          <a:p>
            <a:pPr>
              <a:lnSpc>
                <a:spcPts val="3200"/>
              </a:lnSpc>
              <a:tabLst>
                <a:tab pos="508000" algn="l"/>
              </a:tabLst>
            </a:pPr>
            <a:r>
              <a:rPr lang="en-CA" sz="2410" b="1" dirty="0" smtClean="0">
                <a:solidFill>
                  <a:srgbClr val="FF0000"/>
                </a:solidFill>
                <a:latin typeface="Georgia Bold"/>
                <a:cs typeface="Georgia Bold"/>
              </a:rPr>
              <a:t> </a:t>
            </a:r>
          </a:p>
          <a:p>
            <a:pPr>
              <a:lnSpc>
                <a:spcPts val="3200"/>
              </a:lnSpc>
            </a:pPr>
            <a:r>
              <a:rPr lang="en-CA" sz="2400" dirty="0" smtClean="0">
                <a:solidFill>
                  <a:srgbClr val="000000"/>
                </a:solidFill>
              </a:rPr>
              <a:t>  </a:t>
            </a:r>
            <a:endParaRPr lang="en-CA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50800" y="139700"/>
            <a:ext cx="9093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70"/>
              </a:lnSpc>
            </a:pPr>
            <a:r>
              <a:rPr lang="en-CA" sz="3612" b="1" smtClean="0">
                <a:solidFill>
                  <a:srgbClr val="FFFF66"/>
                </a:solidFill>
                <a:latin typeface="Arial Bold"/>
                <a:cs typeface="Arial Bold"/>
              </a:rPr>
              <a:t>Barriers to communication</a:t>
            </a:r>
          </a:p>
          <a:p>
            <a:pPr>
              <a:lnSpc>
                <a:spcPts val="387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5100" y="889000"/>
            <a:ext cx="897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Arial Bold"/>
                <a:cs typeface="Arial Bold"/>
              </a:rPr>
              <a:t>Socio - Cultural Barriers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88900" y="2044700"/>
            <a:ext cx="8293937" cy="12802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508000" algn="l"/>
              </a:tabLst>
            </a:pP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a)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Cultural Divergence: Breakdowns in communication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are also caused by cultural divergences.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People may</a:t>
            </a:r>
          </a:p>
          <a:p>
            <a:pPr>
              <a:lnSpc>
                <a:spcPts val="34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96900" y="2921000"/>
            <a:ext cx="7638309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interpret both verbal and non-verbal communication</a:t>
            </a:r>
          </a:p>
          <a:p>
            <a:pPr>
              <a:lnSpc>
                <a:spcPts val="3220"/>
              </a:lnSpc>
            </a:pPr>
            <a:endParaRPr lang="en-CA" sz="2798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96900" y="3340100"/>
            <a:ext cx="534761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differently in context of their culture.</a:t>
            </a:r>
          </a:p>
          <a:p>
            <a:pPr>
              <a:lnSpc>
                <a:spcPts val="322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88900" y="3759200"/>
            <a:ext cx="8338821" cy="260167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  <a:tabLst>
                <a:tab pos="508000" algn="l"/>
                <a:tab pos="508000" algn="l"/>
                <a:tab pos="508000" algn="l"/>
                <a:tab pos="508000" algn="l"/>
              </a:tabLst>
            </a:pP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b)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Stereotypes: It refers to judging the communicator on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the basis of their membership of to a particular group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such as caste, region, religion etc. As generally these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judgments  are  negative,  hence  lead  to  biases  in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communication.</a:t>
            </a:r>
          </a:p>
          <a:p>
            <a:pPr>
              <a:lnSpc>
                <a:spcPts val="335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50800" y="165100"/>
            <a:ext cx="9093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FFFF66"/>
                </a:solidFill>
                <a:latin typeface="Arial Bold"/>
                <a:cs typeface="Arial Bold"/>
              </a:rPr>
              <a:t>Barriers to communication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5100" y="1143000"/>
            <a:ext cx="89789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Technical Barriers:</a:t>
            </a:r>
          </a:p>
          <a:p>
            <a:pPr>
              <a:lnSpc>
                <a:spcPts val="322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5100" y="1549400"/>
            <a:ext cx="8036303" cy="12802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508000" algn="l"/>
              </a:tabLst>
            </a:pP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a. 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Timing: To have right impact of communication and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desirable outcome, the determination of timing of</a:t>
            </a:r>
          </a:p>
          <a:p>
            <a:pPr>
              <a:lnSpc>
                <a:spcPts val="34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73100" y="2425700"/>
            <a:ext cx="7559762" cy="799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transmitting a message is very crucial. For example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2832100"/>
            <a:ext cx="7248779" cy="12936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delay in conveying an important message may be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detrimental to the desirable outcome.</a:t>
            </a:r>
          </a:p>
          <a:p>
            <a:pPr>
              <a:lnSpc>
                <a:spcPts val="340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5100" y="4114800"/>
            <a:ext cx="8104783" cy="174406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50"/>
              </a:lnSpc>
            </a:pP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b.  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Lack   of   proper   planning:   When   we   start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communicating without thinking and planning, we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>      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may fail to clearly state the purpose of the message.</a:t>
            </a:r>
          </a:p>
          <a:p>
            <a:pPr>
              <a:lnSpc>
                <a:spcPts val="335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85720" y="5429264"/>
            <a:ext cx="7886774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   This   results   in   miscommunication   and   partial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3100" y="5842000"/>
            <a:ext cx="6612388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breakdown in the process of communication.</a:t>
            </a:r>
          </a:p>
          <a:p>
            <a:pPr>
              <a:lnSpc>
                <a:spcPts val="322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-214338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50800" y="165100"/>
            <a:ext cx="90932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dirty="0" smtClean="0">
                <a:solidFill>
                  <a:srgbClr val="FFFF66"/>
                </a:solidFill>
                <a:latin typeface="Arial Bold"/>
                <a:cs typeface="Arial Bold"/>
              </a:rPr>
              <a:t>Barriers to communication</a:t>
            </a:r>
          </a:p>
          <a:p>
            <a:pPr>
              <a:lnSpc>
                <a:spcPts val="322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1300" y="939800"/>
            <a:ext cx="89027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Technical barriers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1300" y="1409700"/>
            <a:ext cx="6860853" cy="239597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30"/>
              </a:lnSpc>
            </a:pPr>
            <a:r>
              <a:rPr lang="en-CA" sz="32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c. 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Overloaded  information:  When  excessive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information is provided in too little time, an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individual may be unable to absorb, results in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breakdown in communication.</a:t>
            </a:r>
          </a:p>
          <a:p>
            <a:pPr>
              <a:lnSpc>
                <a:spcPts val="383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1300" y="3848100"/>
            <a:ext cx="6471965" cy="14213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d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. Problem in Transmission channel may be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another    technical    barrier    to    effective</a:t>
            </a:r>
          </a:p>
          <a:p>
            <a:pPr>
              <a:lnSpc>
                <a:spcPts val="38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1300" y="4838700"/>
            <a:ext cx="2358018" cy="9115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communication.</a:t>
            </a:r>
          </a:p>
          <a:p>
            <a:pPr>
              <a:lnSpc>
                <a:spcPts val="368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215900" y="292100"/>
            <a:ext cx="8928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6" b="1" smtClean="0">
                <a:solidFill>
                  <a:srgbClr val="FFFF66"/>
                </a:solidFill>
                <a:latin typeface="Arial Bold"/>
                <a:cs typeface="Arial Bold"/>
              </a:rPr>
              <a:t>How to Overcome Barriers to communication</a:t>
            </a:r>
          </a:p>
          <a:p>
            <a:pPr>
              <a:lnSpc>
                <a:spcPts val="368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65100" y="1168400"/>
            <a:ext cx="7707238" cy="12802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The following steps can be taken to ensure  effective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communication:</a:t>
            </a:r>
          </a:p>
          <a:p>
            <a:pPr>
              <a:lnSpc>
                <a:spcPts val="34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65100" y="2019300"/>
            <a:ext cx="8095165" cy="12936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508000" algn="l"/>
              </a:tabLst>
            </a:pPr>
            <a:r>
              <a:rPr lang="en-CA" sz="2798" dirty="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8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Choose right environment for communication which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is free from distractions.</a:t>
            </a:r>
          </a:p>
          <a:p>
            <a:pPr>
              <a:lnSpc>
                <a:spcPts val="340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65100" y="2882900"/>
            <a:ext cx="8131265" cy="12695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  <a:tabLst>
                <a:tab pos="508000" algn="l"/>
              </a:tabLst>
            </a:pPr>
            <a:r>
              <a:rPr lang="en-CA" sz="2400" dirty="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Resist Distractions at physical and mental level.  We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should make conscious efforts to bring our mind</a:t>
            </a:r>
          </a:p>
          <a:p>
            <a:pPr>
              <a:lnSpc>
                <a:spcPts val="33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73100" y="3746500"/>
            <a:ext cx="6274153" cy="799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back to the message being communicated.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5100" y="4152900"/>
            <a:ext cx="8090356" cy="171630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508000" algn="l"/>
                <a:tab pos="508000" algn="l"/>
              </a:tabLst>
            </a:pPr>
            <a:r>
              <a:rPr lang="en-CA" sz="2795" dirty="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Delay   your   judgments.   Give   adequate   time   to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communicator to complete the message. Premature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	judgments  hamper the process of communication.</a:t>
            </a:r>
          </a:p>
          <a:p>
            <a:pPr>
              <a:lnSpc>
                <a:spcPts val="34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0" name="TextBox 2"/>
          <p:cNvSpPr txBox="1"/>
          <p:nvPr/>
        </p:nvSpPr>
        <p:spPr>
          <a:xfrm>
            <a:off x="215900" y="292100"/>
            <a:ext cx="89281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6" b="1" smtClean="0">
                <a:solidFill>
                  <a:srgbClr val="FFFF66"/>
                </a:solidFill>
                <a:latin typeface="Arial Bold"/>
                <a:cs typeface="Arial Bold"/>
              </a:rPr>
              <a:t>How to Overcome Barriers to communication</a:t>
            </a:r>
          </a:p>
          <a:p>
            <a:pPr>
              <a:lnSpc>
                <a:spcPts val="368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1300" y="1041400"/>
            <a:ext cx="89027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  <a:tabLst>
                <a:tab pos="508000" algn="l"/>
              </a:tabLst>
            </a:pPr>
            <a:r>
              <a:rPr lang="en-CA" sz="2795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Mutual frame of reference: Try to understand the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	message  in  context  of  sender’s  cultural  and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49300" y="1917700"/>
            <a:ext cx="8394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8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educational background.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1300" y="2336800"/>
            <a:ext cx="890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Choose right language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1300" y="2743200"/>
            <a:ext cx="8902700" cy="990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Improve your vocabulary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Use Jargons wisely</a:t>
            </a:r>
          </a:p>
          <a:p>
            <a:pPr>
              <a:lnSpc>
                <a:spcPts val="34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300" y="3606800"/>
            <a:ext cx="89027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8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8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Send the data only to those who require it.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Highlight important points.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1300" y="4470400"/>
            <a:ext cx="8902700" cy="9779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795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Maintain transparency in communication.</a:t>
            </a:r>
            <a:r>
              <a:rPr lang="en-CA" sz="2795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5" smtClean="0">
                <a:solidFill>
                  <a:srgbClr val="000000"/>
                </a:solidFill>
                <a:latin typeface="Times New Roman"/>
              </a:rPr>
            </a:br>
            <a:r>
              <a:rPr lang="en-CA" sz="2795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Look for feedback.</a:t>
            </a:r>
          </a:p>
          <a:p>
            <a:pPr>
              <a:lnSpc>
                <a:spcPts val="330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1300" y="5334000"/>
            <a:ext cx="890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795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 Understand others emotions.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13" name="TextBox 2"/>
          <p:cNvSpPr txBox="1"/>
          <p:nvPr/>
        </p:nvSpPr>
        <p:spPr>
          <a:xfrm>
            <a:off x="2070100" y="749300"/>
            <a:ext cx="7073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478" b="1" spc="-10" smtClean="0">
                <a:solidFill>
                  <a:srgbClr val="FFFF00"/>
                </a:solidFill>
                <a:latin typeface="Arial Bold"/>
                <a:cs typeface="Arial Bold"/>
              </a:rPr>
              <a:t>Contents of Presentation</a:t>
            </a:r>
          </a:p>
          <a:p>
            <a:pPr>
              <a:lnSpc>
                <a:spcPts val="368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84200" y="1765300"/>
            <a:ext cx="533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2468" spc="-30" smtClean="0">
                <a:solidFill>
                  <a:srgbClr val="0000FF"/>
                </a:solidFill>
                <a:latin typeface="Arial Unicode MS"/>
                <a:cs typeface="Arial Unicode MS"/>
              </a:rPr>
              <a:t></a:t>
            </a:r>
          </a:p>
          <a:p>
            <a:pPr>
              <a:lnSpc>
                <a:spcPts val="368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84200" y="2692400"/>
            <a:ext cx="533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2467" spc="-30" smtClean="0">
                <a:solidFill>
                  <a:srgbClr val="0000FF"/>
                </a:solidFill>
                <a:latin typeface="Arial Unicode MS"/>
                <a:cs typeface="Arial Unicode MS"/>
              </a:rPr>
              <a:t>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1500" y="3606800"/>
            <a:ext cx="5461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2468" spc="-30" smtClean="0">
                <a:solidFill>
                  <a:srgbClr val="0000FF"/>
                </a:solidFill>
                <a:latin typeface="Arial Unicode MS"/>
                <a:cs typeface="Arial Unicode MS"/>
              </a:rPr>
              <a:t></a:t>
            </a:r>
          </a:p>
          <a:p>
            <a:pPr>
              <a:lnSpc>
                <a:spcPts val="3680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84200" y="4521200"/>
            <a:ext cx="5334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700"/>
              </a:lnSpc>
            </a:pPr>
            <a:r>
              <a:rPr lang="en-CA" sz="2467" spc="-30" smtClean="0">
                <a:solidFill>
                  <a:srgbClr val="0000FF"/>
                </a:solidFill>
                <a:latin typeface="Arial Unicode MS"/>
                <a:cs typeface="Arial Unicode MS"/>
              </a:rPr>
              <a:t>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231900" y="1765300"/>
            <a:ext cx="77978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8" b="1" smtClean="0">
                <a:solidFill>
                  <a:srgbClr val="FF0000"/>
                </a:solidFill>
                <a:latin typeface="Arial Bold"/>
                <a:cs typeface="Arial Bold"/>
              </a:rPr>
              <a:t>Physical/  Environmental Barriers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44600" y="2641600"/>
            <a:ext cx="77851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FF0000"/>
                </a:solidFill>
                <a:latin typeface="Arial Bold"/>
                <a:cs typeface="Arial Bold"/>
              </a:rPr>
              <a:t>Linguistic Barriers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295400" y="3632200"/>
            <a:ext cx="77343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8" b="1" smtClean="0">
                <a:solidFill>
                  <a:srgbClr val="FF0000"/>
                </a:solidFill>
                <a:latin typeface="Arial Bold"/>
                <a:cs typeface="Arial Bold"/>
              </a:rPr>
              <a:t>Psychological Barriers</a:t>
            </a:r>
          </a:p>
          <a:p>
            <a:pPr>
              <a:lnSpc>
                <a:spcPts val="3220"/>
              </a:lnSpc>
            </a:pPr>
            <a:endParaRPr lang="en-CA" sz="2798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320800" y="4470400"/>
            <a:ext cx="77089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CA" sz="2805" b="1" smtClean="0">
                <a:solidFill>
                  <a:srgbClr val="FF0000"/>
                </a:solidFill>
                <a:latin typeface="Arial Bold"/>
                <a:cs typeface="Arial Bold"/>
              </a:rPr>
              <a:t>Socio-cultural Barriers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84200" y="5397500"/>
            <a:ext cx="85598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lang="en-CA" sz="3204" smtClean="0">
                <a:solidFill>
                  <a:srgbClr val="0000FF"/>
                </a:solidFill>
                <a:latin typeface="Arial Unicode MS"/>
                <a:cs typeface="Arial Unicode MS"/>
              </a:rPr>
              <a:t></a:t>
            </a:r>
            <a:r>
              <a:rPr lang="en-CA" sz="3214" b="1" smtClean="0">
                <a:solidFill>
                  <a:srgbClr val="0000FF"/>
                </a:solidFill>
                <a:latin typeface="Arial Bold"/>
                <a:cs typeface="Arial Bold"/>
              </a:rPr>
              <a:t> </a:t>
            </a:r>
            <a:r>
              <a:rPr lang="en-CA" sz="2805" b="1" smtClean="0">
                <a:solidFill>
                  <a:srgbClr val="FF0000"/>
                </a:solidFill>
                <a:latin typeface="Arial Bold"/>
                <a:cs typeface="Arial Bold"/>
              </a:rPr>
              <a:t> Technical Barriers</a:t>
            </a:r>
          </a:p>
          <a:p>
            <a:pPr>
              <a:lnSpc>
                <a:spcPts val="3275"/>
              </a:lnSpc>
            </a:pPr>
            <a:endParaRPr lang="en-CA" sz="2834">
              <a:solidFill>
                <a:srgbClr val="000000"/>
              </a:solidFill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22300" y="6146800"/>
            <a:ext cx="5121595" cy="846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75"/>
              </a:lnSpc>
            </a:pPr>
            <a:r>
              <a:rPr lang="en-CA" sz="3204" dirty="0" smtClean="0">
                <a:solidFill>
                  <a:srgbClr val="0000FF"/>
                </a:solidFill>
                <a:latin typeface="Arial Unicode MS"/>
                <a:cs typeface="Arial Unicode MS"/>
              </a:rPr>
              <a:t></a:t>
            </a:r>
            <a:r>
              <a:rPr lang="en-CA" sz="3214" b="1" dirty="0" smtClean="0">
                <a:solidFill>
                  <a:srgbClr val="0000FF"/>
                </a:solidFill>
                <a:latin typeface="Arial Bold"/>
                <a:cs typeface="Arial Bold"/>
              </a:rPr>
              <a:t> </a:t>
            </a:r>
            <a:r>
              <a:rPr lang="en-CA" sz="2808" b="1" dirty="0" smtClean="0">
                <a:solidFill>
                  <a:srgbClr val="FF0000"/>
                </a:solidFill>
                <a:latin typeface="Arial Bold"/>
                <a:cs typeface="Arial Bold"/>
              </a:rPr>
              <a:t> How to Overcome barriers</a:t>
            </a:r>
          </a:p>
          <a:p>
            <a:pPr>
              <a:lnSpc>
                <a:spcPts val="3275"/>
              </a:lnSpc>
            </a:pPr>
            <a:endParaRPr lang="en-CA" sz="283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700"/>
            <a:ext cx="9144000" cy="6845300"/>
          </a:xfrm>
          <a:prstGeom prst="rect">
            <a:avLst/>
          </a:prstGeom>
        </p:spPr>
      </p:pic>
      <p:sp>
        <p:nvSpPr>
          <p:cNvPr id="11" name="TextBox 2"/>
          <p:cNvSpPr txBox="1"/>
          <p:nvPr/>
        </p:nvSpPr>
        <p:spPr>
          <a:xfrm>
            <a:off x="165100" y="203200"/>
            <a:ext cx="89789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FFFF00"/>
                </a:solidFill>
                <a:latin typeface="Arial Bold"/>
                <a:cs typeface="Arial Bold"/>
              </a:rPr>
              <a:t>Introduction to Barriers to Communication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1092200"/>
            <a:ext cx="8146461" cy="135755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When the flow of communication gets impeded,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spc="-10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it is termed as communication barrier.</a:t>
            </a:r>
          </a:p>
          <a:p>
            <a:pPr>
              <a:lnSpc>
                <a:spcPts val="3600"/>
              </a:lnSpc>
            </a:pPr>
            <a:endParaRPr lang="en-CA" sz="26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00" y="2387600"/>
            <a:ext cx="9016892" cy="184665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Arial Unicode MS"/>
              </a:rPr>
              <a:t>During</a:t>
            </a: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communication,  there  occur  a  number  of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barriers which prevent the achievement of desired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spc="-10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result.</a:t>
            </a:r>
          </a:p>
          <a:p>
            <a:pPr>
              <a:lnSpc>
                <a:spcPts val="3600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7500" y="3860800"/>
            <a:ext cx="8826500" cy="571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850" spc="-10" smtClean="0">
                <a:solidFill>
                  <a:srgbClr val="FF0000"/>
                </a:solidFill>
                <a:latin typeface="Arial Unicode MS"/>
                <a:cs typeface="Arial Unicode MS"/>
              </a:rPr>
              <a:t></a:t>
            </a:r>
            <a:r>
              <a:rPr lang="en-CA" sz="2860" b="1" spc="-10" smtClean="0">
                <a:solidFill>
                  <a:srgbClr val="000000"/>
                </a:solidFill>
                <a:latin typeface="Times New Roman Bold"/>
                <a:cs typeface="Times New Roman Bold"/>
              </a:rPr>
              <a:t>These include:</a:t>
            </a:r>
          </a:p>
          <a:p>
            <a:pPr>
              <a:lnSpc>
                <a:spcPts val="3450"/>
              </a:lnSpc>
            </a:pPr>
            <a:endParaRPr lang="en-CA" sz="300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231900" y="4521200"/>
            <a:ext cx="15621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86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Physical</a:t>
            </a:r>
          </a:p>
          <a:p>
            <a:pPr>
              <a:lnSpc>
                <a:spcPts val="3450"/>
              </a:lnSpc>
            </a:pPr>
            <a:endParaRPr/>
          </a:p>
        </p:txBody>
      </p:sp>
      <p:sp>
        <p:nvSpPr>
          <p:cNvPr id="7" name="TextBox 7"/>
          <p:cNvSpPr txBox="1"/>
          <p:nvPr/>
        </p:nvSpPr>
        <p:spPr>
          <a:xfrm>
            <a:off x="3200400" y="4521200"/>
            <a:ext cx="16637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86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barriers;</a:t>
            </a:r>
          </a:p>
          <a:p>
            <a:pPr>
              <a:lnSpc>
                <a:spcPts val="3450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5270500" y="4521200"/>
            <a:ext cx="18415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86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Linguistic</a:t>
            </a:r>
          </a:p>
          <a:p>
            <a:pPr>
              <a:lnSpc>
                <a:spcPts val="345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7505700" y="4521200"/>
            <a:ext cx="1663700" cy="4445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50"/>
              </a:lnSpc>
            </a:pPr>
            <a:r>
              <a:rPr lang="en-CA" sz="286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barriers;</a:t>
            </a:r>
          </a:p>
          <a:p>
            <a:pPr>
              <a:lnSpc>
                <a:spcPts val="345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1231900" y="4978400"/>
            <a:ext cx="7909216" cy="138499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Psychological barriers; Socio-cultural barriers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spc="-10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and Technical barriers</a:t>
            </a:r>
          </a:p>
          <a:p>
            <a:pPr>
              <a:lnSpc>
                <a:spcPts val="3600"/>
              </a:lnSpc>
            </a:pPr>
            <a:endParaRPr lang="en-CA" sz="30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7" name="TextBox 2"/>
          <p:cNvSpPr txBox="1"/>
          <p:nvPr/>
        </p:nvSpPr>
        <p:spPr>
          <a:xfrm>
            <a:off x="393700" y="203200"/>
            <a:ext cx="87503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FFFF66"/>
                </a:solidFill>
                <a:latin typeface="Arial Bold"/>
                <a:cs typeface="Arial Bold"/>
              </a:rPr>
              <a:t>Barriers to communication.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787400"/>
            <a:ext cx="8132034" cy="19702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  <a:tabLst>
                <a:tab pos="774700" algn="l"/>
              </a:tabLst>
            </a:pPr>
            <a:r>
              <a:rPr lang="en-CA" sz="32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1.	</a:t>
            </a: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Physical/Environmental   Barriers:   These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barriers are related to the physical environment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where the communication takes place. Such as</a:t>
            </a:r>
          </a:p>
          <a:p>
            <a:pPr>
              <a:lnSpc>
                <a:spcPts val="385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00" y="2273300"/>
            <a:ext cx="8372485" cy="245759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</a:pPr>
            <a:r>
              <a:rPr lang="en-CA" sz="2795" dirty="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Physical Distance between the communicators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dirty="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Noise in the environment</a:t>
            </a:r>
          </a:p>
          <a:p>
            <a:pPr>
              <a:lnSpc>
                <a:spcPts val="67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7500" y="3975100"/>
            <a:ext cx="8826500" cy="1625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6700"/>
              </a:lnSpc>
            </a:pPr>
            <a:r>
              <a:rPr lang="en-CA" sz="2795" dirty="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Improper seating arrangement</a:t>
            </a:r>
            <a:r>
              <a:rPr lang="en-CA" sz="2798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798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798" dirty="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808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Inadequate level of illumination</a:t>
            </a:r>
          </a:p>
          <a:p>
            <a:pPr>
              <a:lnSpc>
                <a:spcPts val="6700"/>
              </a:lnSpc>
            </a:pPr>
            <a:endParaRPr lang="en-CA" sz="2798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7500" y="6032500"/>
            <a:ext cx="8037457" cy="12936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795" dirty="0" smtClean="0">
                <a:solidFill>
                  <a:srgbClr val="000000"/>
                </a:solidFill>
                <a:latin typeface="Arial Unicode MS"/>
                <a:cs typeface="Arial Unicode MS"/>
              </a:rPr>
              <a:t>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High   level   of   humidity   leading   to   a   sense   of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discomfort</a:t>
            </a:r>
          </a:p>
          <a:p>
            <a:pPr>
              <a:lnSpc>
                <a:spcPts val="340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700"/>
            <a:ext cx="9144000" cy="6845300"/>
          </a:xfrm>
          <a:prstGeom prst="rect">
            <a:avLst/>
          </a:prstGeom>
        </p:spPr>
      </p:pic>
      <p:sp>
        <p:nvSpPr>
          <p:cNvPr id="16" name="TextBox 2"/>
          <p:cNvSpPr txBox="1"/>
          <p:nvPr/>
        </p:nvSpPr>
        <p:spPr>
          <a:xfrm>
            <a:off x="317500" y="203200"/>
            <a:ext cx="8826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FFFF66"/>
                </a:solidFill>
                <a:latin typeface="Arial Bold"/>
                <a:cs typeface="Arial Bold"/>
              </a:rPr>
              <a:t>Barriers to communication.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1041400"/>
            <a:ext cx="8487901" cy="9251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  <a:tabLst>
                <a:tab pos="2857500" algn="l"/>
                <a:tab pos="5270500" algn="l"/>
                <a:tab pos="8089900" algn="l"/>
              </a:tabLst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2.Linguistic	Barriers:	Breakdown	in</a:t>
            </a:r>
          </a:p>
          <a:p>
            <a:pPr>
              <a:lnSpc>
                <a:spcPts val="368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00" y="1524000"/>
            <a:ext cx="8268289" cy="9251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communication occurs when the  communicator</a:t>
            </a:r>
          </a:p>
          <a:p>
            <a:pPr>
              <a:lnSpc>
                <a:spcPts val="368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7500" y="2019300"/>
            <a:ext cx="7835478" cy="9251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does not possess adequate competence  with</a:t>
            </a:r>
          </a:p>
          <a:p>
            <a:pPr>
              <a:lnSpc>
                <a:spcPts val="368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17500" y="2501900"/>
            <a:ext cx="4934043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regard to language. Such as:</a:t>
            </a:r>
          </a:p>
          <a:p>
            <a:pPr>
              <a:lnSpc>
                <a:spcPts val="3680"/>
              </a:lnSpc>
            </a:pPr>
            <a:endParaRPr lang="en-CA" sz="3204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17500" y="3479800"/>
            <a:ext cx="8402941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a) </a:t>
            </a:r>
            <a:r>
              <a:rPr lang="en-CA" sz="280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Selection   of   wrong   language:   It   leads   to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5500" y="3886200"/>
            <a:ext cx="3060700" cy="4064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misunderstanding;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508500" y="3886200"/>
            <a:ext cx="10160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Even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6096000" y="3886200"/>
            <a:ext cx="8636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well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1" name="TextBox 11"/>
          <p:cNvSpPr txBox="1"/>
          <p:nvPr/>
        </p:nvSpPr>
        <p:spPr>
          <a:xfrm>
            <a:off x="7518400" y="3886200"/>
            <a:ext cx="1473200" cy="5207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planned</a:t>
            </a:r>
          </a:p>
          <a:p>
            <a:pPr>
              <a:lnSpc>
                <a:spcPts val="322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825500" y="4330700"/>
            <a:ext cx="8318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communication fails.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17500" y="4749800"/>
            <a:ext cx="8187434" cy="80611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b) </a:t>
            </a:r>
            <a:r>
              <a:rPr lang="en-CA" sz="26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Vocabulary:   Limited   vocabulary   and   difficult</a:t>
            </a:r>
          </a:p>
          <a:p>
            <a:pPr>
              <a:lnSpc>
                <a:spcPts val="3220"/>
              </a:lnSpc>
            </a:pPr>
            <a:endParaRPr lang="en-CA" sz="2600" dirty="0">
              <a:solidFill>
                <a:srgbClr val="000000"/>
              </a:solidFill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825500" y="5181600"/>
            <a:ext cx="7829066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6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vocabulary  individually and together may lead to</a:t>
            </a:r>
          </a:p>
          <a:p>
            <a:pPr>
              <a:lnSpc>
                <a:spcPts val="322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5500" y="5613400"/>
            <a:ext cx="83185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miscommunication.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8" name="TextBox 2"/>
          <p:cNvSpPr txBox="1"/>
          <p:nvPr/>
        </p:nvSpPr>
        <p:spPr>
          <a:xfrm>
            <a:off x="393700" y="279400"/>
            <a:ext cx="87503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FFFF66"/>
                </a:solidFill>
                <a:latin typeface="Arial Bold"/>
                <a:cs typeface="Arial Bold"/>
              </a:rPr>
              <a:t>Barriers to communication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469900" y="1270000"/>
            <a:ext cx="86741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5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Linguistic Barriers Cont:</a:t>
            </a:r>
          </a:p>
          <a:p>
            <a:pPr>
              <a:lnSpc>
                <a:spcPts val="3220"/>
              </a:lnSpc>
            </a:pPr>
            <a:endParaRPr lang="en-CA" sz="2795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69900" y="2108200"/>
            <a:ext cx="8149667" cy="198400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2808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c)  </a:t>
            </a: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Semantics: As a word can have multiple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meanings , hence  sender and receiver attach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different meanings leading to misinterpretation.</a:t>
            </a:r>
          </a:p>
          <a:p>
            <a:pPr>
              <a:lnSpc>
                <a:spcPts val="3850"/>
              </a:lnSpc>
            </a:pPr>
            <a:endParaRPr lang="en-CA" sz="3204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9900" y="4064000"/>
            <a:ext cx="8109592" cy="14348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32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d</a:t>
            </a: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)  Jargons: A set of vocabulary that only the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member of a specific group or professional can</a:t>
            </a:r>
          </a:p>
          <a:p>
            <a:pPr>
              <a:lnSpc>
                <a:spcPts val="38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9900" y="5041900"/>
            <a:ext cx="7548541" cy="9251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understand, if used for unfamiliar group can</a:t>
            </a:r>
          </a:p>
          <a:p>
            <a:pPr>
              <a:lnSpc>
                <a:spcPts val="368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57158" y="5537200"/>
            <a:ext cx="8786842" cy="94897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  act as barrier .</a:t>
            </a:r>
          </a:p>
          <a:p>
            <a:pPr>
              <a:lnSpc>
                <a:spcPts val="3680"/>
              </a:lnSpc>
            </a:pPr>
            <a:endParaRPr lang="en-CA" sz="3204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45300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317500" y="203200"/>
            <a:ext cx="88265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smtClean="0">
                <a:solidFill>
                  <a:srgbClr val="FFFF66"/>
                </a:solidFill>
                <a:latin typeface="Arial Bold"/>
                <a:cs typeface="Arial Bold"/>
              </a:rPr>
              <a:t>Barriers to communication</a:t>
            </a:r>
          </a:p>
          <a:p>
            <a:pPr>
              <a:lnSpc>
                <a:spcPts val="3680"/>
              </a:lnSpc>
            </a:pPr>
            <a:endParaRPr lang="en-CA" sz="3204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17500" y="863600"/>
            <a:ext cx="8136843" cy="197028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50"/>
              </a:lnSpc>
            </a:pPr>
            <a:r>
              <a:rPr lang="en-CA" sz="32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3</a:t>
            </a: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. Psychological Barriers: The following are the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psychological    barriers    that    can    affect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communication effectiveness.</a:t>
            </a:r>
          </a:p>
          <a:p>
            <a:pPr>
              <a:lnSpc>
                <a:spcPts val="385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17500" y="2946400"/>
            <a:ext cx="8159862" cy="15406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4100"/>
              </a:lnSpc>
            </a:pPr>
            <a:r>
              <a:rPr lang="en-CA" sz="361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a)</a:t>
            </a:r>
            <a:r>
              <a:rPr lang="en-CA" sz="40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 </a:t>
            </a: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Information filtering: A message gets altered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in its intent moving from person to person as</a:t>
            </a:r>
          </a:p>
          <a:p>
            <a:pPr>
              <a:lnSpc>
                <a:spcPts val="41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17500" y="3975100"/>
            <a:ext cx="8051884" cy="243656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3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every receiver eliminates or adds some portion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of data in decoding it and further encoding it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take  to  another  receiver.  This  is  because  of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psychological status of a man.</a:t>
            </a:r>
          </a:p>
          <a:p>
            <a:pPr>
              <a:lnSpc>
                <a:spcPts val="3830"/>
              </a:lnSpc>
            </a:pPr>
            <a:endParaRPr lang="en-CA" sz="3204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700"/>
            <a:ext cx="9144000" cy="6845300"/>
          </a:xfrm>
          <a:prstGeom prst="rect">
            <a:avLst/>
          </a:prstGeom>
        </p:spPr>
      </p:pic>
      <p:sp>
        <p:nvSpPr>
          <p:cNvPr id="14" name="TextBox 2"/>
          <p:cNvSpPr txBox="1"/>
          <p:nvPr/>
        </p:nvSpPr>
        <p:spPr>
          <a:xfrm>
            <a:off x="50800" y="139700"/>
            <a:ext cx="9093200" cy="6858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70"/>
              </a:lnSpc>
            </a:pPr>
            <a:r>
              <a:rPr lang="en-CA" sz="3612" b="1" smtClean="0">
                <a:solidFill>
                  <a:srgbClr val="FFFF66"/>
                </a:solidFill>
                <a:latin typeface="Arial Bold"/>
                <a:cs typeface="Arial Bold"/>
              </a:rPr>
              <a:t>Barriers to communication</a:t>
            </a:r>
          </a:p>
          <a:p>
            <a:pPr>
              <a:lnSpc>
                <a:spcPts val="3870"/>
              </a:lnSpc>
            </a:pPr>
            <a:endParaRPr lang="en-CA" sz="3602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1300" y="927100"/>
            <a:ext cx="8902700" cy="6096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Psychological Barriers contd.</a:t>
            </a:r>
          </a:p>
          <a:p>
            <a:pPr>
              <a:lnSpc>
                <a:spcPts val="3680"/>
              </a:lnSpc>
            </a:pPr>
            <a:endParaRPr lang="en-CA" sz="3204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1300" y="1651000"/>
            <a:ext cx="8173712" cy="9251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800" b="1" smtClean="0">
                <a:solidFill>
                  <a:srgbClr val="000000"/>
                </a:solidFill>
                <a:latin typeface="Times New Roman Bold"/>
                <a:cs typeface="Times New Roman Bold"/>
              </a:rPr>
              <a:t>b) Lack of trust and openness: Both sender and</a:t>
            </a:r>
          </a:p>
          <a:p>
            <a:pPr>
              <a:lnSpc>
                <a:spcPts val="368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1300" y="2146300"/>
            <a:ext cx="8273099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receiver must have trust in each other if positive</a:t>
            </a:r>
          </a:p>
          <a:p>
            <a:pPr>
              <a:lnSpc>
                <a:spcPts val="3680"/>
              </a:lnSpc>
            </a:pPr>
            <a:endParaRPr lang="en-CA" sz="3206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1300" y="2616200"/>
            <a:ext cx="8391721" cy="143488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communication  has  to  be  initiated.  Also  an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environment of openness encourages giving and</a:t>
            </a:r>
          </a:p>
          <a:p>
            <a:pPr>
              <a:lnSpc>
                <a:spcPts val="3800"/>
              </a:lnSpc>
            </a:pPr>
            <a:endParaRPr lang="en-CA" sz="2800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300" y="3581400"/>
            <a:ext cx="1578958" cy="9251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receiving</a:t>
            </a:r>
          </a:p>
          <a:p>
            <a:pPr>
              <a:lnSpc>
                <a:spcPts val="3680"/>
              </a:lnSpc>
            </a:pPr>
            <a:endParaRPr sz="2800"/>
          </a:p>
        </p:txBody>
      </p:sp>
      <p:sp>
        <p:nvSpPr>
          <p:cNvPr id="8" name="TextBox 8"/>
          <p:cNvSpPr txBox="1"/>
          <p:nvPr/>
        </p:nvSpPr>
        <p:spPr>
          <a:xfrm>
            <a:off x="2552700" y="3581400"/>
            <a:ext cx="1578958" cy="89127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6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f</a:t>
            </a: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eedback</a:t>
            </a:r>
          </a:p>
          <a:p>
            <a:pPr>
              <a:lnSpc>
                <a:spcPts val="3680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4786314" y="3581400"/>
            <a:ext cx="1563686" cy="89127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3216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l</a:t>
            </a: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eading</a:t>
            </a:r>
          </a:p>
          <a:p>
            <a:pPr>
              <a:lnSpc>
                <a:spcPts val="3680"/>
              </a:lnSpc>
            </a:pPr>
            <a:endParaRPr/>
          </a:p>
        </p:txBody>
      </p:sp>
      <p:sp>
        <p:nvSpPr>
          <p:cNvPr id="10" name="TextBox 10"/>
          <p:cNvSpPr txBox="1"/>
          <p:nvPr/>
        </p:nvSpPr>
        <p:spPr>
          <a:xfrm>
            <a:off x="6858000" y="3581400"/>
            <a:ext cx="339837" cy="92512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to</a:t>
            </a:r>
          </a:p>
          <a:p>
            <a:pPr>
              <a:lnSpc>
                <a:spcPts val="3680"/>
              </a:lnSpc>
            </a:pPr>
            <a:endParaRPr sz="2800"/>
          </a:p>
        </p:txBody>
      </p:sp>
      <p:sp>
        <p:nvSpPr>
          <p:cNvPr id="11" name="TextBox 11"/>
          <p:cNvSpPr txBox="1"/>
          <p:nvPr/>
        </p:nvSpPr>
        <p:spPr>
          <a:xfrm>
            <a:off x="7937500" y="3581400"/>
            <a:ext cx="1000274" cy="94897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68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better</a:t>
            </a:r>
          </a:p>
          <a:p>
            <a:pPr>
              <a:lnSpc>
                <a:spcPts val="3680"/>
              </a:lnSpc>
            </a:pPr>
            <a:endParaRPr/>
          </a:p>
        </p:txBody>
      </p:sp>
      <p:sp>
        <p:nvSpPr>
          <p:cNvPr id="12" name="TextBox 12"/>
          <p:cNvSpPr txBox="1"/>
          <p:nvPr/>
        </p:nvSpPr>
        <p:spPr>
          <a:xfrm>
            <a:off x="241300" y="4076700"/>
            <a:ext cx="8470267" cy="1461939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800"/>
              </a:lnSpc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communication. Thus lacking trust and openness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are detrimental to effective communication</a:t>
            </a:r>
            <a:r>
              <a:rPr lang="en-CA" sz="3214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.</a:t>
            </a:r>
          </a:p>
          <a:p>
            <a:pPr>
              <a:lnSpc>
                <a:spcPts val="3800"/>
              </a:lnSpc>
            </a:pPr>
            <a:endParaRPr lang="en-CA" sz="3204" dirty="0">
              <a:solidFill>
                <a:srgbClr val="000000"/>
              </a:solidFill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41300" y="5372100"/>
            <a:ext cx="7789568" cy="150041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900"/>
              </a:lnSpc>
              <a:tabLst>
                <a:tab pos="6286500" algn="l"/>
              </a:tabLst>
            </a:pP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c) Jealousy: Because of jealousy, people may</a:t>
            </a:r>
            <a:r>
              <a:rPr lang="en-CA" sz="28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8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communicate wrong messages to each other.</a:t>
            </a:r>
          </a:p>
          <a:p>
            <a:pPr>
              <a:lnSpc>
                <a:spcPts val="3900"/>
              </a:lnSpc>
            </a:pPr>
            <a:endParaRPr lang="en-CA" sz="3204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700"/>
            <a:ext cx="9144000" cy="6845300"/>
          </a:xfrm>
          <a:prstGeom prst="rect">
            <a:avLst/>
          </a:prstGeom>
        </p:spPr>
      </p:pic>
      <p:sp>
        <p:nvSpPr>
          <p:cNvPr id="12" name="TextBox 2"/>
          <p:cNvSpPr txBox="1"/>
          <p:nvPr/>
        </p:nvSpPr>
        <p:spPr>
          <a:xfrm>
            <a:off x="50800" y="139700"/>
            <a:ext cx="9093200" cy="6223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025"/>
              </a:lnSpc>
            </a:pPr>
            <a:r>
              <a:rPr lang="en-CA" sz="3216" b="1" smtClean="0">
                <a:solidFill>
                  <a:srgbClr val="FFFF66"/>
                </a:solidFill>
                <a:latin typeface="Arial Bold"/>
                <a:cs typeface="Arial Bold"/>
              </a:rPr>
              <a:t>Barriers to communication</a:t>
            </a:r>
          </a:p>
          <a:p>
            <a:pPr>
              <a:lnSpc>
                <a:spcPts val="3025"/>
              </a:lnSpc>
            </a:pPr>
            <a:endParaRPr lang="en-CA" sz="3206">
              <a:solidFill>
                <a:srgbClr val="000000"/>
              </a:solidFill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41300" y="660400"/>
            <a:ext cx="8902700" cy="508000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808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Psychological Barriers contd.</a:t>
            </a:r>
          </a:p>
          <a:p>
            <a:pPr>
              <a:lnSpc>
                <a:spcPts val="3220"/>
              </a:lnSpc>
            </a:pPr>
            <a:endParaRPr lang="en-CA" sz="2798" dirty="0">
              <a:solidFill>
                <a:srgbClr val="000000"/>
              </a:solidFill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1300" y="1282700"/>
            <a:ext cx="8037457" cy="1245021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300"/>
              </a:lnSpc>
            </a:pP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d</a:t>
            </a:r>
            <a:r>
              <a:rPr lang="en-CA" sz="28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) 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Pre-occupation:  Some  people  being  preoccupied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with themselves hardly hear the message they are</a:t>
            </a:r>
          </a:p>
          <a:p>
            <a:pPr>
              <a:lnSpc>
                <a:spcPts val="33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41300" y="2146300"/>
            <a:ext cx="8181727" cy="799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listening to. This causes loss in the impact and purpose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241300" y="2578100"/>
            <a:ext cx="2733121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of communication.</a:t>
            </a:r>
          </a:p>
          <a:p>
            <a:pPr>
              <a:lnSpc>
                <a:spcPts val="322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41300" y="3213100"/>
            <a:ext cx="6670096" cy="820738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e)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Frame of reference: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Our differences in past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1300" y="3644900"/>
            <a:ext cx="8168903" cy="799386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22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experience,  educational background, emotions, values,</a:t>
            </a:r>
          </a:p>
          <a:p>
            <a:pPr>
              <a:lnSpc>
                <a:spcPts val="322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41300" y="4051300"/>
            <a:ext cx="8034251" cy="12802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beliefs and many other factors all affect our perception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of a message or the intent of the words.</a:t>
            </a:r>
          </a:p>
          <a:p>
            <a:pPr>
              <a:lnSpc>
                <a:spcPts val="34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1300" y="5118100"/>
            <a:ext cx="8024441" cy="1280287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f)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Differing Attitudes between sender and receiver may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lead to conflicts, hence communication suffers.</a:t>
            </a:r>
          </a:p>
          <a:p>
            <a:pPr>
              <a:lnSpc>
                <a:spcPts val="3400"/>
              </a:lnSpc>
            </a:pPr>
            <a:endParaRPr lang="en-CA" sz="2400" dirty="0">
              <a:solidFill>
                <a:srgbClr val="000000"/>
              </a:solidFill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14282" y="6000768"/>
            <a:ext cx="7724872" cy="129362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>
              <a:lnSpc>
                <a:spcPts val="3400"/>
              </a:lnSpc>
            </a:pPr>
            <a:r>
              <a:rPr lang="en-CA" sz="2805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g) </a:t>
            </a: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Mental fatigue may also act as  barrier to effective</a:t>
            </a:r>
            <a:r>
              <a:rPr lang="en-CA" sz="2400" dirty="0" smtClean="0">
                <a:solidFill>
                  <a:srgbClr val="000000"/>
                </a:solidFill>
                <a:latin typeface="Times New Roman"/>
              </a:rPr>
              <a:t/>
            </a:r>
            <a:br>
              <a:rPr lang="en-CA" sz="2400" dirty="0" smtClean="0">
                <a:solidFill>
                  <a:srgbClr val="000000"/>
                </a:solidFill>
                <a:latin typeface="Times New Roman"/>
              </a:rPr>
            </a:br>
            <a:r>
              <a:rPr lang="en-CA" sz="2400" b="1" dirty="0" smtClean="0">
                <a:solidFill>
                  <a:srgbClr val="000000"/>
                </a:solidFill>
                <a:latin typeface="Times New Roman Bold"/>
                <a:cs typeface="Times New Roman Bold"/>
              </a:rPr>
              <a:t>communication.</a:t>
            </a:r>
          </a:p>
          <a:p>
            <a:pPr>
              <a:lnSpc>
                <a:spcPts val="3400"/>
              </a:lnSpc>
            </a:pPr>
            <a:endParaRPr lang="en-CA" sz="2795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574</Words>
  <Application>Microsoft Office PowerPoint</Application>
  <PresentationFormat>On-screen Show (4:3)</PresentationFormat>
  <Paragraphs>110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Investintech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A2E_Engine</dc:creator>
  <cp:lastModifiedBy>OFFICE</cp:lastModifiedBy>
  <cp:revision>17</cp:revision>
  <dcterms:created xsi:type="dcterms:W3CDTF">2020-11-11T08:42:51Z</dcterms:created>
  <dcterms:modified xsi:type="dcterms:W3CDTF">2020-11-12T07:40:13Z</dcterms:modified>
</cp:coreProperties>
</file>