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73" r:id="rId4"/>
    <p:sldId id="258" r:id="rId5"/>
    <p:sldId id="259" r:id="rId6"/>
    <p:sldId id="262" r:id="rId7"/>
    <p:sldId id="274" r:id="rId8"/>
    <p:sldId id="260" r:id="rId9"/>
    <p:sldId id="275" r:id="rId10"/>
    <p:sldId id="261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216865-7301-4C14-8EB5-EF4149E52FE1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C48BF1-8052-4A29-90BC-A6EAD00F12B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48BF1-8052-4A29-90BC-A6EAD00F12B7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165FC-BD4F-48B2-83A1-83A1C996820B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EB71-2271-4A3B-BB13-3B23229998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165FC-BD4F-48B2-83A1-83A1C996820B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EB71-2271-4A3B-BB13-3B23229998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165FC-BD4F-48B2-83A1-83A1C996820B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EB71-2271-4A3B-BB13-3B23229998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165FC-BD4F-48B2-83A1-83A1C996820B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EB71-2271-4A3B-BB13-3B23229998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165FC-BD4F-48B2-83A1-83A1C996820B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EB71-2271-4A3B-BB13-3B23229998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165FC-BD4F-48B2-83A1-83A1C996820B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EB71-2271-4A3B-BB13-3B23229998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165FC-BD4F-48B2-83A1-83A1C996820B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EB71-2271-4A3B-BB13-3B23229998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165FC-BD4F-48B2-83A1-83A1C996820B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EB71-2271-4A3B-BB13-3B23229998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165FC-BD4F-48B2-83A1-83A1C996820B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EB71-2271-4A3B-BB13-3B23229998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165FC-BD4F-48B2-83A1-83A1C996820B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EB71-2271-4A3B-BB13-3B23229998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165FC-BD4F-48B2-83A1-83A1C996820B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EB71-2271-4A3B-BB13-3B23229998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D97165FC-BD4F-48B2-83A1-83A1C996820B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3829EB71-2271-4A3B-BB13-3B23229998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2140408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Introduction to Communication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4071942"/>
            <a:ext cx="7406640" cy="2500330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sz="4600" dirty="0" smtClean="0">
                <a:latin typeface="Times New Roman" pitchFamily="18" charset="0"/>
                <a:cs typeface="Times New Roman" pitchFamily="18" charset="0"/>
              </a:rPr>
              <a:t>Puneet Narang</a:t>
            </a:r>
            <a:endParaRPr lang="en-US" sz="4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4600" dirty="0" smtClean="0">
                <a:latin typeface="Times New Roman" pitchFamily="18" charset="0"/>
                <a:cs typeface="Times New Roman" pitchFamily="18" charset="0"/>
              </a:rPr>
              <a:t>Assistant Professor</a:t>
            </a:r>
            <a:endParaRPr lang="en-US" sz="4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4600" dirty="0" smtClean="0">
                <a:latin typeface="Times New Roman" pitchFamily="18" charset="0"/>
                <a:cs typeface="Times New Roman" pitchFamily="18" charset="0"/>
              </a:rPr>
              <a:t>Dept. </a:t>
            </a:r>
            <a:r>
              <a:rPr lang="en-US" sz="4600" dirty="0">
                <a:latin typeface="Times New Roman" pitchFamily="18" charset="0"/>
                <a:cs typeface="Times New Roman" pitchFamily="18" charset="0"/>
              </a:rPr>
              <a:t>of Applied </a:t>
            </a:r>
            <a:r>
              <a:rPr lang="en-US" sz="4600" dirty="0" smtClean="0">
                <a:latin typeface="Times New Roman" pitchFamily="18" charset="0"/>
                <a:cs typeface="Times New Roman" pitchFamily="18" charset="0"/>
              </a:rPr>
              <a:t>Sciences </a:t>
            </a:r>
            <a:endParaRPr lang="en-US" sz="4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400" dirty="0"/>
              <a:t>Communication can be a One-way process or two- way process.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When information flows from sender to receiver, it is one -way communication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When receiver also responds by giving feedback, it is called as two- way communication</a:t>
            </a:r>
          </a:p>
          <a:p>
            <a:pPr algn="just"/>
            <a:endParaRPr lang="en-US" sz="2400" dirty="0"/>
          </a:p>
          <a:p>
            <a:r>
              <a:rPr lang="en-US" sz="2400" dirty="0"/>
              <a:t>Two-way communication is considered better as it ensures delivery of message as well as response of the receiver.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Elements  of Process of communication: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Role of Sender</a:t>
            </a:r>
          </a:p>
          <a:p>
            <a:pPr marL="916686" lvl="1" indent="-514350">
              <a:buFont typeface="Wingdings" pitchFamily="2" charset="2"/>
              <a:buChar char="Ø"/>
            </a:pPr>
            <a:r>
              <a:rPr lang="en-US" dirty="0"/>
              <a:t>Ideation</a:t>
            </a:r>
          </a:p>
          <a:p>
            <a:pPr marL="916686" lvl="1" indent="-514350">
              <a:buFont typeface="Wingdings" pitchFamily="2" charset="2"/>
              <a:buChar char="Ø"/>
            </a:pPr>
            <a:r>
              <a:rPr lang="en-US" dirty="0"/>
              <a:t>Encoding</a:t>
            </a:r>
          </a:p>
          <a:p>
            <a:pPr marL="916686" lvl="1" indent="-514350">
              <a:buFont typeface="Wingdings" pitchFamily="2" charset="2"/>
              <a:buChar char="Ø"/>
            </a:pPr>
            <a:r>
              <a:rPr lang="en-US" dirty="0"/>
              <a:t>Choice of channel</a:t>
            </a:r>
          </a:p>
          <a:p>
            <a:pPr marL="916686" lvl="1" indent="-514350">
              <a:buFont typeface="Wingdings" pitchFamily="2" charset="2"/>
              <a:buChar char="Ø"/>
            </a:pPr>
            <a:r>
              <a:rPr lang="en-US" dirty="0"/>
              <a:t>Transmission of message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Role of receiver</a:t>
            </a:r>
          </a:p>
          <a:p>
            <a:pPr>
              <a:buNone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Receiving a message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Decoding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Accepts/rejects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Feedback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Role of a sender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b="1" dirty="0"/>
              <a:t>Ideation</a:t>
            </a:r>
            <a:r>
              <a:rPr lang="en-US" sz="2800" dirty="0"/>
              <a:t>: It refers to the formation of the idea or selection of message to be communicated. </a:t>
            </a:r>
          </a:p>
          <a:p>
            <a:pPr algn="just">
              <a:buNone/>
            </a:pPr>
            <a:endParaRPr lang="en-US" sz="2800" dirty="0"/>
          </a:p>
          <a:p>
            <a:pPr algn="just">
              <a:buFont typeface="Wingdings" pitchFamily="2" charset="2"/>
              <a:buChar char="Ø"/>
            </a:pPr>
            <a:r>
              <a:rPr lang="en-US" sz="2800" b="1" dirty="0"/>
              <a:t>Encoding</a:t>
            </a:r>
            <a:r>
              <a:rPr lang="en-US" sz="2800" dirty="0"/>
              <a:t>: It is the process of changing the information in to understandable form. It involves language , symbols , pictures , diagrams, graphs, body language etc. the choice of way of encoding depends both on nature of content and receiver.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sz="2800" b="1" dirty="0"/>
              <a:t>Choice of a channel</a:t>
            </a:r>
            <a:r>
              <a:rPr lang="en-US" sz="2800" dirty="0"/>
              <a:t>:  The sender may choose to communicate through face to face communication, group communication, telephone,   email, letter, notice, report, proposal, T.V, radio, newspaper etc. </a:t>
            </a:r>
          </a:p>
          <a:p>
            <a:pPr algn="just">
              <a:buNone/>
            </a:pPr>
            <a:endParaRPr lang="en-US" sz="2800" dirty="0"/>
          </a:p>
          <a:p>
            <a:pPr algn="just">
              <a:buFont typeface="Wingdings" pitchFamily="2" charset="2"/>
              <a:buChar char="Ø"/>
            </a:pPr>
            <a:r>
              <a:rPr lang="en-US" sz="2800" dirty="0"/>
              <a:t>The choice depends on the need  and purpose of communication besides accessibility of channel  to the receiver.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b="1" dirty="0"/>
              <a:t>Transmission of message: </a:t>
            </a:r>
          </a:p>
          <a:p>
            <a:pPr algn="just">
              <a:buNone/>
            </a:pPr>
            <a:r>
              <a:rPr lang="en-US" dirty="0"/>
              <a:t>It refers to the flow of message over the chosen channel. It also involves choosing the proper time, proper place and proper way of communication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600" b="1" dirty="0"/>
              <a:t>Role of a Receiver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600" b="1" dirty="0"/>
              <a:t>Receiving information</a:t>
            </a:r>
            <a:r>
              <a:rPr lang="en-US" sz="2600" dirty="0"/>
              <a:t>: The role of receiver begins with receiving in formation. The receiver must be in -tuned  with sender to receive information. Thus information receiving requires readiness on the part of the receiver. </a:t>
            </a:r>
          </a:p>
          <a:p>
            <a:pPr algn="just">
              <a:buFont typeface="Wingdings" pitchFamily="2" charset="2"/>
              <a:buChar char="Ø"/>
            </a:pPr>
            <a:endParaRPr lang="en-US" sz="2600" dirty="0"/>
          </a:p>
          <a:p>
            <a:pPr algn="just">
              <a:buFont typeface="Wingdings" pitchFamily="2" charset="2"/>
              <a:buChar char="Ø"/>
            </a:pPr>
            <a:r>
              <a:rPr lang="en-US" sz="2600" b="1" dirty="0"/>
              <a:t>Decoding : </a:t>
            </a:r>
            <a:r>
              <a:rPr lang="en-US" sz="2600" dirty="0"/>
              <a:t>Decoding is a process of interpreting the message.  The receiver has to assign a meaning to a message in order to understand it. Any misunderstanding at this stage leads to miscommunication.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b="1" dirty="0"/>
              <a:t>Accepts/ Rejects</a:t>
            </a:r>
            <a:r>
              <a:rPr lang="en-US" dirty="0"/>
              <a:t> : After decoding the message, the receiver evaluates the desired action and decides to accept or reject the message.</a:t>
            </a:r>
          </a:p>
          <a:p>
            <a:pPr>
              <a:buNone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b="1" dirty="0"/>
              <a:t>Feedback</a:t>
            </a:r>
            <a:r>
              <a:rPr lang="en-US" dirty="0"/>
              <a:t>:  It is the last stage in the process of communication. It helps the sender to know that the message has been received and understood.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Semantic Gap:</a:t>
            </a:r>
          </a:p>
          <a:p>
            <a:pPr algn="just">
              <a:buNone/>
            </a:pPr>
            <a:r>
              <a:rPr lang="en-US" dirty="0"/>
              <a:t>It refers to the gap in understanding between the sender and receiver. Several potential reasons for this include Physical  psychological , socio-cultural and technical factors.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is a process of sharing information.  Both sender and receiver are required to consciously engage in communication process in order to develop understanding.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Meaning of communication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Process of communication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Conclusions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2285992"/>
            <a:ext cx="7498080" cy="396240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9600" dirty="0"/>
              <a:t>Thank You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</a:t>
            </a:r>
          </a:p>
          <a:p>
            <a:pPr>
              <a:buNone/>
            </a:pPr>
            <a:r>
              <a:rPr lang="en-US" dirty="0" smtClean="0"/>
              <a:t>           Meaning </a:t>
            </a:r>
            <a:r>
              <a:rPr lang="en-US" dirty="0"/>
              <a:t>of communication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8000" dirty="0" smtClean="0"/>
              <a:t>            ??</a:t>
            </a:r>
          </a:p>
          <a:p>
            <a:pPr>
              <a:buNone/>
            </a:pPr>
            <a:r>
              <a:rPr lang="en-US" smtClean="0"/>
              <a:t>                    Your   Response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Meaning of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The term communication is derived from the Latin word ‘</a:t>
            </a:r>
            <a:r>
              <a:rPr lang="en-US" sz="2800" i="1" dirty="0"/>
              <a:t>communicare’,  </a:t>
            </a:r>
            <a:r>
              <a:rPr lang="en-US" sz="2800" dirty="0"/>
              <a:t>which means to share. The literal meaning is giving or sharing information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Communication is a process of transferring information from one individual to another.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It involves transmission of facts, ideas, thoughts, feelings etc.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Meaning of Communication---</a:t>
            </a:r>
            <a:r>
              <a:rPr lang="en-US" dirty="0" err="1"/>
              <a:t>contd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  <a:p>
            <a:r>
              <a:rPr lang="en-US" dirty="0"/>
              <a:t>It is exchange of meaning and understanding.</a:t>
            </a:r>
          </a:p>
          <a:p>
            <a:endParaRPr lang="en-US" dirty="0"/>
          </a:p>
          <a:p>
            <a:r>
              <a:rPr lang="en-US" dirty="0"/>
              <a:t>This meaning can be transmitted through words , pictures, graphs , diagram, symbols, body language etc.</a:t>
            </a:r>
          </a:p>
          <a:p>
            <a:endParaRPr lang="en-US" dirty="0"/>
          </a:p>
          <a:p>
            <a:r>
              <a:rPr lang="en-US" dirty="0"/>
              <a:t>Communication is not what one says, it is what other person understands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Meaning of Communication---</a:t>
            </a:r>
            <a:r>
              <a:rPr lang="en-US" dirty="0" err="1"/>
              <a:t>contd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The communication must be both effective and efficient.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When the receiver understands what a sender intends to communicate, it is called as effective communication.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The communication is efficient if the message is communicated in minimum words and time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Meaning of Communication---</a:t>
            </a:r>
            <a:r>
              <a:rPr lang="en-US" dirty="0" err="1" smtClean="0"/>
              <a:t>contd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endParaRPr lang="en-US" sz="2800" dirty="0" smtClean="0"/>
          </a:p>
          <a:p>
            <a:pPr algn="just">
              <a:buNone/>
            </a:pPr>
            <a:endParaRPr lang="en-US" sz="2800" dirty="0" smtClean="0"/>
          </a:p>
          <a:p>
            <a:pPr algn="just">
              <a:buNone/>
            </a:pPr>
            <a:endParaRPr lang="en-US" sz="2800" dirty="0" smtClean="0"/>
          </a:p>
          <a:p>
            <a:pPr algn="just">
              <a:buNone/>
            </a:pPr>
            <a:endParaRPr lang="en-US" sz="2800" dirty="0" smtClean="0"/>
          </a:p>
          <a:p>
            <a:pPr algn="just">
              <a:buNone/>
            </a:pPr>
            <a:r>
              <a:rPr lang="en-US" sz="2800" dirty="0" smtClean="0"/>
              <a:t>Sender                                   </a:t>
            </a:r>
            <a:r>
              <a:rPr lang="en-US" sz="2800" dirty="0" smtClean="0"/>
              <a:t>Receiver</a:t>
            </a:r>
          </a:p>
          <a:p>
            <a:pPr algn="just">
              <a:buNone/>
            </a:pPr>
            <a:r>
              <a:rPr lang="en-US" sz="2800" dirty="0" smtClean="0"/>
              <a:t>(Initiator )                              (Recipient)</a:t>
            </a:r>
            <a:endParaRPr lang="en-US" sz="2800" dirty="0"/>
          </a:p>
        </p:txBody>
      </p:sp>
      <p:sp>
        <p:nvSpPr>
          <p:cNvPr id="4" name="Right Arrow 3"/>
          <p:cNvSpPr/>
          <p:nvPr/>
        </p:nvSpPr>
        <p:spPr>
          <a:xfrm>
            <a:off x="3143240" y="3500438"/>
            <a:ext cx="271464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word </a:t>
            </a:r>
            <a:r>
              <a:rPr lang="en-US" dirty="0" smtClean="0"/>
              <a:t>‘process’ </a:t>
            </a:r>
            <a:r>
              <a:rPr lang="en-US" dirty="0"/>
              <a:t>suggests that communication exists as a flow through series of steps.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Communication is an interactive process that involves a sender and a receiver.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Meaning of Communication---</a:t>
            </a:r>
            <a:r>
              <a:rPr lang="en-US" dirty="0" err="1" smtClean="0"/>
              <a:t>contd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endParaRPr lang="en-US" sz="2800" dirty="0" smtClean="0"/>
          </a:p>
          <a:p>
            <a:pPr algn="just">
              <a:buNone/>
            </a:pPr>
            <a:endParaRPr lang="en-US" sz="2800" dirty="0" smtClean="0"/>
          </a:p>
          <a:p>
            <a:pPr algn="just">
              <a:buNone/>
            </a:pPr>
            <a:endParaRPr lang="en-US" sz="2800" dirty="0" smtClean="0"/>
          </a:p>
          <a:p>
            <a:pPr algn="just">
              <a:buNone/>
            </a:pPr>
            <a:endParaRPr lang="en-US" sz="2800" dirty="0" smtClean="0"/>
          </a:p>
          <a:p>
            <a:pPr algn="just">
              <a:buNone/>
            </a:pPr>
            <a:r>
              <a:rPr lang="en-US" sz="2800" dirty="0" smtClean="0"/>
              <a:t>Sender                                   </a:t>
            </a:r>
            <a:r>
              <a:rPr lang="en-US" sz="2800" dirty="0" smtClean="0"/>
              <a:t>Receiver</a:t>
            </a:r>
          </a:p>
          <a:p>
            <a:pPr algn="just">
              <a:buNone/>
            </a:pPr>
            <a:r>
              <a:rPr lang="en-US" sz="2800" dirty="0" smtClean="0"/>
              <a:t>(Initiator )                              (Recipient)</a:t>
            </a:r>
            <a:endParaRPr lang="en-US" sz="2800" dirty="0"/>
          </a:p>
        </p:txBody>
      </p:sp>
      <p:sp>
        <p:nvSpPr>
          <p:cNvPr id="4" name="Right Arrow 3"/>
          <p:cNvSpPr/>
          <p:nvPr/>
        </p:nvSpPr>
        <p:spPr>
          <a:xfrm>
            <a:off x="3143240" y="3500438"/>
            <a:ext cx="271464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Left Arrow 4"/>
          <p:cNvSpPr/>
          <p:nvPr/>
        </p:nvSpPr>
        <p:spPr>
          <a:xfrm>
            <a:off x="3071802" y="4786322"/>
            <a:ext cx="2786082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298</TotalTime>
  <Words>696</Words>
  <Application>Microsoft Office PowerPoint</Application>
  <PresentationFormat>On-screen Show (4:3)</PresentationFormat>
  <Paragraphs>106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Solstice</vt:lpstr>
      <vt:lpstr>Introduction to Communication</vt:lpstr>
      <vt:lpstr>Contents</vt:lpstr>
      <vt:lpstr> </vt:lpstr>
      <vt:lpstr>Meaning of Communication</vt:lpstr>
      <vt:lpstr>Meaning of Communication---contd</vt:lpstr>
      <vt:lpstr>Meaning of Communication---contd</vt:lpstr>
      <vt:lpstr>Meaning of Communication---contd</vt:lpstr>
      <vt:lpstr>Process of Communication</vt:lpstr>
      <vt:lpstr>Meaning of Communication---contd</vt:lpstr>
      <vt:lpstr>Process of Communication</vt:lpstr>
      <vt:lpstr>Process of Communication</vt:lpstr>
      <vt:lpstr>Process of Communication</vt:lpstr>
      <vt:lpstr>Process of Communication</vt:lpstr>
      <vt:lpstr>Process of Communication</vt:lpstr>
      <vt:lpstr>Process of Communication</vt:lpstr>
      <vt:lpstr>Process of Communication</vt:lpstr>
      <vt:lpstr>Process of Communication</vt:lpstr>
      <vt:lpstr>Process of Communication</vt:lpstr>
      <vt:lpstr>Conclusions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Communication</dc:title>
  <dc:creator>asdf</dc:creator>
  <cp:lastModifiedBy>OFFICE</cp:lastModifiedBy>
  <cp:revision>41</cp:revision>
  <dcterms:created xsi:type="dcterms:W3CDTF">2020-10-05T16:55:06Z</dcterms:created>
  <dcterms:modified xsi:type="dcterms:W3CDTF">2020-11-04T07:08:58Z</dcterms:modified>
</cp:coreProperties>
</file>