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66" r:id="rId4"/>
    <p:sldId id="267" r:id="rId5"/>
    <p:sldId id="269" r:id="rId6"/>
    <p:sldId id="270" r:id="rId7"/>
    <p:sldId id="268"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57" r:id="rId34"/>
    <p:sldId id="258" r:id="rId35"/>
    <p:sldId id="259" r:id="rId36"/>
    <p:sldId id="260" r:id="rId37"/>
    <p:sldId id="261" r:id="rId38"/>
    <p:sldId id="262" r:id="rId39"/>
    <p:sldId id="263" r:id="rId40"/>
    <p:sldId id="26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4CDFFCD-1726-4C6D-BA32-A59818F70EB2}" type="datetimeFigureOut">
              <a:rPr lang="en-US" smtClean="0"/>
              <a:pPr/>
              <a:t>12/14/2020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D061880-DBF2-47FE-B647-3B5EBE553FF9}"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CDFFCD-1726-4C6D-BA32-A59818F70EB2}"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61880-DBF2-47FE-B647-3B5EBE553FF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D061880-DBF2-47FE-B647-3B5EBE553FF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CDFFCD-1726-4C6D-BA32-A59818F70EB2}"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4CDFFCD-1726-4C6D-BA32-A59818F70EB2}"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1D061880-DBF2-47FE-B647-3B5EBE553FF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4CDFFCD-1726-4C6D-BA32-A59818F70EB2}" type="datetimeFigureOut">
              <a:rPr lang="en-US" smtClean="0"/>
              <a:pPr/>
              <a:t>12/14/2020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D061880-DBF2-47FE-B647-3B5EBE553FF9}"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4CDFFCD-1726-4C6D-BA32-A59818F70EB2}"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61880-DBF2-47FE-B647-3B5EBE553FF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4CDFFCD-1726-4C6D-BA32-A59818F70EB2}" type="datetimeFigureOut">
              <a:rPr lang="en-US" smtClean="0"/>
              <a:pPr/>
              <a:t>12/14/2020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D061880-DBF2-47FE-B647-3B5EBE553FF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4CDFFCD-1726-4C6D-BA32-A59818F70EB2}" type="datetimeFigureOut">
              <a:rPr lang="en-US" smtClean="0"/>
              <a:pPr/>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1D061880-DBF2-47FE-B647-3B5EBE553F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4CDFFCD-1726-4C6D-BA32-A59818F70EB2}" type="datetimeFigureOut">
              <a:rPr lang="en-US" smtClean="0"/>
              <a:pPr/>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D061880-DBF2-47FE-B647-3B5EBE553F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D061880-DBF2-47FE-B647-3B5EBE553FF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4CDFFCD-1726-4C6D-BA32-A59818F70EB2}" type="datetimeFigureOut">
              <a:rPr lang="en-US" smtClean="0"/>
              <a:pPr/>
              <a:t>12/14/2020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D061880-DBF2-47FE-B647-3B5EBE553FF9}"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4CDFFCD-1726-4C6D-BA32-A59818F70EB2}" type="datetimeFigureOut">
              <a:rPr lang="en-US" smtClean="0"/>
              <a:pPr/>
              <a:t>12/14/2020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4CDFFCD-1726-4C6D-BA32-A59818F70EB2}" type="datetimeFigureOut">
              <a:rPr lang="en-US" smtClean="0"/>
              <a:pPr/>
              <a:t>12/14/2020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D061880-DBF2-47FE-B647-3B5EBE553FF9}"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0544" y="4286256"/>
            <a:ext cx="8062912" cy="1785950"/>
          </a:xfrm>
        </p:spPr>
        <p:txBody>
          <a:bodyPr/>
          <a:lstStyle/>
          <a:p>
            <a:r>
              <a:rPr lang="en-US" dirty="0" smtClean="0"/>
              <a:t>Puneet Narang</a:t>
            </a:r>
            <a:endParaRPr lang="en-US" dirty="0" smtClean="0"/>
          </a:p>
          <a:p>
            <a:r>
              <a:rPr lang="en-US" dirty="0" smtClean="0"/>
              <a:t>Assistant Professor</a:t>
            </a:r>
            <a:endParaRPr lang="en-US" dirty="0" smtClean="0"/>
          </a:p>
          <a:p>
            <a:r>
              <a:rPr lang="en-US" dirty="0" smtClean="0"/>
              <a:t>Dept. </a:t>
            </a:r>
            <a:r>
              <a:rPr lang="en-US" dirty="0" smtClean="0"/>
              <a:t>of Applied Sciences and Humanities</a:t>
            </a:r>
            <a:endParaRPr lang="en-US" dirty="0"/>
          </a:p>
        </p:txBody>
      </p:sp>
      <p:sp>
        <p:nvSpPr>
          <p:cNvPr id="2" name="Title 1"/>
          <p:cNvSpPr>
            <a:spLocks noGrp="1"/>
          </p:cNvSpPr>
          <p:nvPr>
            <p:ph type="ctrTitle"/>
          </p:nvPr>
        </p:nvSpPr>
        <p:spPr/>
        <p:txBody>
          <a:bodyPr/>
          <a:lstStyle/>
          <a:p>
            <a:r>
              <a:rPr lang="en-US" dirty="0" smtClean="0"/>
              <a:t>Reading Strategies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pPr>
              <a:buNone/>
            </a:pPr>
            <a:r>
              <a:rPr lang="en-US" b="1" dirty="0" smtClean="0"/>
              <a:t>2.Read in word groups/ thought units instead of word-by-word:</a:t>
            </a:r>
            <a:r>
              <a:rPr lang="en-US" dirty="0" smtClean="0"/>
              <a:t> The reader should try to read words in groups  and should focus on thought units comprising of several words  rather than on single words.</a:t>
            </a:r>
          </a:p>
          <a:p>
            <a:pPr>
              <a:buNone/>
            </a:pPr>
            <a:r>
              <a:rPr lang="en-US" dirty="0" smtClean="0"/>
              <a:t>3. </a:t>
            </a:r>
            <a:r>
              <a:rPr lang="en-US" b="1" dirty="0" smtClean="0"/>
              <a:t>Improve accurate visual perception of words and phrases: </a:t>
            </a:r>
            <a:r>
              <a:rPr lang="en-US" dirty="0" smtClean="0"/>
              <a:t>The reader needs to improve  visual perception to read fast. </a:t>
            </a:r>
          </a:p>
          <a:p>
            <a:r>
              <a:rPr lang="en-US" dirty="0" smtClean="0"/>
              <a:t>It requires both better concentration and motivation for reading, as motivated reader is a fast learner.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pPr algn="just"/>
            <a:r>
              <a:rPr lang="en-US" dirty="0" smtClean="0"/>
              <a:t>4. </a:t>
            </a:r>
            <a:r>
              <a:rPr lang="en-US" b="1" dirty="0" smtClean="0"/>
              <a:t>Avoid vocalization and sub-vocalization:</a:t>
            </a:r>
            <a:r>
              <a:rPr lang="en-US" dirty="0" smtClean="0"/>
              <a:t> Vocalization is saying words loudly while sub-vocalization is saying words silently to oneself. </a:t>
            </a:r>
          </a:p>
          <a:p>
            <a:pPr algn="just"/>
            <a:r>
              <a:rPr lang="en-US" dirty="0" smtClean="0"/>
              <a:t>As both these habits make reading slow, so they should be avoided with fast eye movements.</a:t>
            </a:r>
          </a:p>
          <a:p>
            <a:pPr algn="just"/>
            <a:r>
              <a:rPr lang="en-US" dirty="0" smtClean="0"/>
              <a:t>5. </a:t>
            </a:r>
            <a:r>
              <a:rPr lang="en-US" b="1" dirty="0" smtClean="0"/>
              <a:t>Rapidly recognize word meaning:</a:t>
            </a:r>
            <a:r>
              <a:rPr lang="en-US" dirty="0" smtClean="0"/>
              <a:t> The reader should try to recognize the meaning of a word quickly. This requires a good vocabulary.</a:t>
            </a:r>
          </a:p>
          <a:p>
            <a:pPr algn="just"/>
            <a:r>
              <a:rPr lang="en-US" dirty="0" smtClean="0"/>
              <a:t>Also, he/she should try to infer and guess the meaning from contexts</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pPr algn="just"/>
            <a:r>
              <a:rPr lang="en-US" dirty="0" smtClean="0"/>
              <a:t>6. </a:t>
            </a:r>
            <a:r>
              <a:rPr lang="en-US" b="1" dirty="0" smtClean="0"/>
              <a:t>Concentrate while reading:</a:t>
            </a:r>
            <a:r>
              <a:rPr lang="en-US" dirty="0" smtClean="0"/>
              <a:t> The reader must have urge to read and understand. If he/she is motivated to read, he/she will concentrate and read efficiently. </a:t>
            </a:r>
          </a:p>
          <a:p>
            <a:pPr algn="just"/>
            <a:r>
              <a:rPr lang="en-US" b="1" dirty="0" smtClean="0"/>
              <a:t>Prediction Techniques: </a:t>
            </a:r>
            <a:r>
              <a:rPr lang="en-US" dirty="0" smtClean="0"/>
              <a:t>Prediction refers to the process of reading quickly in order to guess the information that a passage or text contains.</a:t>
            </a:r>
          </a:p>
          <a:p>
            <a:pPr algn="just"/>
            <a:r>
              <a:rPr lang="en-US" dirty="0" smtClean="0"/>
              <a:t>An efficient reader is able to think ahead, hypothesize, and predict.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r>
              <a:rPr lang="en-US" dirty="0" smtClean="0"/>
              <a:t>Prediction includes various micro-skills including the ability to:</a:t>
            </a:r>
          </a:p>
          <a:p>
            <a:r>
              <a:rPr lang="en-US" dirty="0" smtClean="0"/>
              <a:t>Guess the information that the text contains</a:t>
            </a:r>
          </a:p>
          <a:p>
            <a:r>
              <a:rPr lang="en-US" dirty="0" smtClean="0"/>
              <a:t>Use the index or chapter headings to roughly predict the central theme of the text.</a:t>
            </a:r>
          </a:p>
          <a:p>
            <a:r>
              <a:rPr lang="en-US" dirty="0" smtClean="0"/>
              <a:t>Scan graphic or non-verbal context such as graphs, diagrams, charts and so forth to predict the nature and scope of content</a:t>
            </a:r>
          </a:p>
          <a:p>
            <a:r>
              <a:rPr lang="en-US" dirty="0" smtClean="0"/>
              <a:t>Use discourse and linguistic clues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r>
              <a:rPr lang="en-US" dirty="0" smtClean="0"/>
              <a:t>Prediction involves a pre-reading survey of a text. The technique of prediction involve:</a:t>
            </a:r>
          </a:p>
          <a:p>
            <a:r>
              <a:rPr lang="en-US" dirty="0" smtClean="0"/>
              <a:t>Glancing rapidly through the text, before reading any part of it, in order to familiarize oneself with the subject.</a:t>
            </a:r>
          </a:p>
          <a:p>
            <a:r>
              <a:rPr lang="en-US" dirty="0" smtClean="0"/>
              <a:t>Guessing the information that the text contains</a:t>
            </a:r>
          </a:p>
          <a:p>
            <a:r>
              <a:rPr lang="en-US" dirty="0" smtClean="0"/>
              <a:t>Recalling related information</a:t>
            </a:r>
          </a:p>
          <a:p>
            <a:r>
              <a:rPr lang="en-US" dirty="0" smtClean="0"/>
              <a:t>Analyzing  the text  that might make reading faster and easier.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r>
              <a:rPr lang="en-US" dirty="0" smtClean="0"/>
              <a:t>Thus, in order to predict and respond to the content of a text, the reader should run his/her eyes through the text as fast he/she can in order to predict the information that the text contains.</a:t>
            </a:r>
          </a:p>
          <a:p>
            <a:pPr>
              <a:buNone/>
            </a:pPr>
            <a:endParaRPr lang="en-US" dirty="0" smtClean="0"/>
          </a:p>
          <a:p>
            <a:pPr>
              <a:buNone/>
            </a:pPr>
            <a:r>
              <a:rPr lang="en-US" b="1" dirty="0" smtClean="0"/>
              <a:t>Scanning Skills: </a:t>
            </a:r>
            <a:r>
              <a:rPr lang="en-US" dirty="0" smtClean="0"/>
              <a:t>Scanning refers to the ability to locate specific information or facts as quickly as possible. For example searching meaning of a  from dictionary or looking telephone number from the directory.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pPr algn="just"/>
            <a:r>
              <a:rPr lang="en-US" dirty="0" smtClean="0"/>
              <a:t>Scanning may serve several purposes , which include looking for:</a:t>
            </a:r>
          </a:p>
          <a:p>
            <a:pPr algn="just"/>
            <a:r>
              <a:rPr lang="en-US" dirty="0" smtClean="0"/>
              <a:t>A specific point or fact in a text</a:t>
            </a:r>
          </a:p>
          <a:p>
            <a:pPr algn="just"/>
            <a:r>
              <a:rPr lang="en-US" dirty="0" smtClean="0"/>
              <a:t>Relevant graphic details</a:t>
            </a:r>
          </a:p>
          <a:p>
            <a:pPr algn="just"/>
            <a:r>
              <a:rPr lang="en-US" dirty="0" smtClean="0"/>
              <a:t>A formulae in a text</a:t>
            </a:r>
          </a:p>
          <a:p>
            <a:pPr algn="just"/>
            <a:r>
              <a:rPr lang="en-US" dirty="0" smtClean="0"/>
              <a:t>Train or television schedule</a:t>
            </a:r>
          </a:p>
          <a:p>
            <a:pPr algn="just"/>
            <a:r>
              <a:rPr lang="en-US" dirty="0" smtClean="0"/>
              <a:t>Any references or bibliographical listings</a:t>
            </a:r>
          </a:p>
          <a:p>
            <a:pPr algn="just"/>
            <a:r>
              <a:rPr lang="en-US" dirty="0" smtClean="0"/>
              <a:t>Examination results</a:t>
            </a:r>
          </a:p>
          <a:p>
            <a:pPr algn="just"/>
            <a:r>
              <a:rPr lang="en-US" dirty="0" smtClean="0"/>
              <a:t>Any remark, notes, questions at the end of a text.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The following suggestions will help in increasing proficiency at scanning.</a:t>
            </a:r>
          </a:p>
          <a:p>
            <a:pPr algn="just">
              <a:buNone/>
            </a:pPr>
            <a:r>
              <a:rPr lang="en-US" dirty="0" smtClean="0"/>
              <a:t>1. </a:t>
            </a:r>
            <a:r>
              <a:rPr lang="en-US" b="1" dirty="0" smtClean="0"/>
              <a:t>Know what you want to find:</a:t>
            </a:r>
            <a:r>
              <a:rPr lang="en-US" dirty="0" smtClean="0"/>
              <a:t>  The purpose of scanning should be determined  and the reader should not be confused about the information that he/she requires.</a:t>
            </a:r>
          </a:p>
          <a:p>
            <a:pPr algn="just">
              <a:buNone/>
            </a:pPr>
            <a:r>
              <a:rPr lang="en-US" dirty="0" smtClean="0"/>
              <a:t>2. </a:t>
            </a:r>
            <a:r>
              <a:rPr lang="en-US" b="1" dirty="0" smtClean="0"/>
              <a:t>Do not read everything:</a:t>
            </a:r>
            <a:r>
              <a:rPr lang="en-US" dirty="0" smtClean="0"/>
              <a:t> The reader should concentrate on the information that he/she needs with his/her eyes only on the particular word, phrase, word –group or thought units that he/she is looking for.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3. </a:t>
            </a:r>
            <a:r>
              <a:rPr lang="en-US" b="1" dirty="0" smtClean="0"/>
              <a:t>Know the organizations of the material to be read:</a:t>
            </a:r>
            <a:r>
              <a:rPr lang="en-US" dirty="0" smtClean="0"/>
              <a:t> Practice scanning different kinds of reading materials such as newspapers, dictionaries, telephone directories and analyze the way information is structured in these materials as it will improve speed and accuracy while scanning.</a:t>
            </a:r>
          </a:p>
          <a:p>
            <a:pPr algn="just">
              <a:buNone/>
            </a:pPr>
            <a:endParaRPr lang="en-US" dirty="0" smtClean="0"/>
          </a:p>
          <a:p>
            <a:pPr algn="just"/>
            <a:r>
              <a:rPr lang="en-US" dirty="0" smtClean="0"/>
              <a:t>4.</a:t>
            </a:r>
            <a:r>
              <a:rPr lang="en-US" b="1" dirty="0" smtClean="0"/>
              <a:t> Concentrate while scanning:</a:t>
            </a:r>
            <a:r>
              <a:rPr lang="en-US" dirty="0" smtClean="0"/>
              <a:t> The reader must have urge to read and scan the material. This will improve is visual perception and help him in identifying the required information quickly.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pPr algn="just"/>
            <a:r>
              <a:rPr lang="en-US" b="1" dirty="0" smtClean="0"/>
              <a:t>Skimming Skills: </a:t>
            </a:r>
            <a:r>
              <a:rPr lang="en-US" dirty="0" smtClean="0"/>
              <a:t>It refers to the process of reading a text or passage in order to get a rough idea of what the text or passage is all about.</a:t>
            </a:r>
          </a:p>
          <a:p>
            <a:pPr algn="just"/>
            <a:r>
              <a:rPr lang="en-US" dirty="0" smtClean="0"/>
              <a:t>As the main objective of skimming is  to understand the central idea and the main points of a text, the reader needs to use a reading strategy that involves fast reading and quick analysis.</a:t>
            </a:r>
          </a:p>
          <a:p>
            <a:pPr algn="just"/>
            <a:r>
              <a:rPr lang="en-US" dirty="0" smtClean="0"/>
              <a:t>Skimming should answer the following questions:</a:t>
            </a:r>
          </a:p>
          <a:p>
            <a:pPr algn="just">
              <a:buFont typeface="Wingdings" pitchFamily="2" charset="2"/>
              <a:buChar char="Ø"/>
            </a:pPr>
            <a:r>
              <a:rPr lang="en-US" dirty="0" smtClean="0"/>
              <a:t>What is the overall purpose of the text?</a:t>
            </a:r>
          </a:p>
          <a:p>
            <a:pPr algn="just">
              <a:buFont typeface="Wingdings" pitchFamily="2" charset="2"/>
              <a:buChar char="Ø"/>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normAutofit/>
          </a:bodyPr>
          <a:lstStyle/>
          <a:p>
            <a:r>
              <a:rPr lang="en-US" dirty="0" smtClean="0"/>
              <a:t>Reading is a challenging activity because the act of understanding  is not always simple.</a:t>
            </a:r>
          </a:p>
          <a:p>
            <a:r>
              <a:rPr lang="en-US" dirty="0" smtClean="0"/>
              <a:t>Depending on the purpose of reading, the reader will require different  strategies and skills in order to understand both the subject- content and language patterns of a message.</a:t>
            </a:r>
          </a:p>
          <a:p>
            <a:r>
              <a:rPr lang="en-US" dirty="0" smtClean="0"/>
              <a:t>These skills include:</a:t>
            </a:r>
          </a:p>
          <a:p>
            <a:pPr>
              <a:buFont typeface="Wingdings" pitchFamily="2" charset="2"/>
              <a:buChar char="v"/>
            </a:pPr>
            <a:r>
              <a:rPr lang="en-US" dirty="0" smtClean="0"/>
              <a:t>Vocabulary Skills</a:t>
            </a:r>
          </a:p>
          <a:p>
            <a:pPr>
              <a:buFont typeface="Wingdings" pitchFamily="2" charset="2"/>
              <a:buChar char="v"/>
            </a:pPr>
            <a:r>
              <a:rPr lang="en-US" dirty="0" smtClean="0"/>
              <a:t>Visual perceptual skills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What is the central idea of the text?</a:t>
            </a:r>
          </a:p>
          <a:p>
            <a:pPr>
              <a:buFont typeface="Wingdings" pitchFamily="2" charset="2"/>
              <a:buChar char="Ø"/>
            </a:pPr>
            <a:r>
              <a:rPr lang="en-US" dirty="0" smtClean="0"/>
              <a:t>What is the logical organization? (General to specific, specific to general, chronological, more important of less important, less important to more important, and so on)</a:t>
            </a:r>
          </a:p>
          <a:p>
            <a:pPr>
              <a:buFont typeface="Wingdings" pitchFamily="2" charset="2"/>
              <a:buChar char="Ø"/>
            </a:pPr>
            <a:r>
              <a:rPr lang="en-US" dirty="0" smtClean="0"/>
              <a:t>What does the author intend to do? (Describe, instruct, report, narrate, explain, argue, persuade, illustrate, and so on.)</a:t>
            </a:r>
          </a:p>
          <a:p>
            <a:pPr>
              <a:buFont typeface="Wingdings" pitchFamily="2" charset="2"/>
              <a:buChar char="Ø"/>
            </a:pPr>
            <a:r>
              <a:rPr lang="en-US" dirty="0" smtClean="0"/>
              <a:t>What are the main points of the text?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pPr algn="just"/>
            <a:r>
              <a:rPr lang="en-US" dirty="0" smtClean="0"/>
              <a:t>Identifying the central idea: The first step of skimming is to identify the central idea.</a:t>
            </a:r>
          </a:p>
          <a:p>
            <a:pPr algn="just"/>
            <a:r>
              <a:rPr lang="en-US" dirty="0" smtClean="0"/>
              <a:t>Every essay, article, passage, or textbook chapter deals with a theme or central idea.</a:t>
            </a:r>
          </a:p>
          <a:p>
            <a:pPr algn="just"/>
            <a:r>
              <a:rPr lang="en-US" dirty="0" smtClean="0"/>
              <a:t>All the other ideas, points, examples, illustrations in the text support and expand this central idea.</a:t>
            </a:r>
          </a:p>
          <a:p>
            <a:pPr algn="just"/>
            <a:r>
              <a:rPr lang="en-US" dirty="0" smtClean="0"/>
              <a:t>The central idea answers the following three questions:</a:t>
            </a:r>
          </a:p>
          <a:p>
            <a:pPr algn="just"/>
            <a:r>
              <a:rPr lang="en-US" dirty="0" smtClean="0"/>
              <a:t>What is the subject?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r>
              <a:rPr lang="en-US" dirty="0" smtClean="0"/>
              <a:t>What does the author’s point of view?</a:t>
            </a:r>
          </a:p>
          <a:p>
            <a:r>
              <a:rPr lang="en-US" dirty="0" smtClean="0"/>
              <a:t>In order to understand the central idea of the text, a reader should carefully read the following?</a:t>
            </a:r>
          </a:p>
          <a:p>
            <a:r>
              <a:rPr lang="en-US" dirty="0" smtClean="0"/>
              <a:t>The title or the main topic</a:t>
            </a:r>
          </a:p>
          <a:p>
            <a:r>
              <a:rPr lang="en-US" dirty="0" smtClean="0"/>
              <a:t>The sub-headings</a:t>
            </a:r>
          </a:p>
          <a:p>
            <a:r>
              <a:rPr lang="en-US" dirty="0" smtClean="0"/>
              <a:t>The opening paragraph</a:t>
            </a:r>
          </a:p>
          <a:p>
            <a:r>
              <a:rPr lang="en-US" dirty="0" smtClean="0"/>
              <a:t>The last paragraph</a:t>
            </a:r>
          </a:p>
          <a:p>
            <a:r>
              <a:rPr lang="en-US" dirty="0" smtClean="0"/>
              <a:t>The title or the main heading and sub headings of a text  can give a clue to the content.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r>
              <a:rPr lang="en-US" dirty="0" smtClean="0"/>
              <a:t>The opening and the last paragraph generally sum up the subject and the author’s point of view.</a:t>
            </a:r>
          </a:p>
          <a:p>
            <a:r>
              <a:rPr lang="en-US" dirty="0" smtClean="0"/>
              <a:t>The reader should also glance over the beginning of the text to identify its logical organization.</a:t>
            </a:r>
          </a:p>
          <a:p>
            <a:r>
              <a:rPr lang="en-US" dirty="0" smtClean="0"/>
              <a:t>Identify the discourse technique used in the text i.e. definition, description, explanation, comparison and contrast, narration, classification, and so on.</a:t>
            </a:r>
          </a:p>
          <a:p>
            <a:r>
              <a:rPr lang="en-US" b="1" dirty="0" smtClean="0"/>
              <a:t>Recognizing Main ideas</a:t>
            </a:r>
          </a:p>
          <a:p>
            <a:r>
              <a:rPr lang="en-US" dirty="0" smtClean="0"/>
              <a:t>Main ideas support and expand the central idea.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normAutofit fontScale="92500"/>
          </a:bodyPr>
          <a:lstStyle/>
          <a:p>
            <a:pPr algn="just"/>
            <a:r>
              <a:rPr lang="en-US" dirty="0" smtClean="0"/>
              <a:t>In order to identify them:</a:t>
            </a:r>
          </a:p>
          <a:p>
            <a:pPr algn="just"/>
            <a:r>
              <a:rPr lang="en-US" dirty="0" smtClean="0"/>
              <a:t>The reader first needs to identify the topic sentence in each paragraph of the text, understand  discourse coherence, and text organization, recognize the meaning and function  of sentence patters accurately, and recognize discourse/semantic markers and their function.</a:t>
            </a:r>
          </a:p>
          <a:p>
            <a:pPr algn="just"/>
            <a:r>
              <a:rPr lang="en-US" dirty="0" smtClean="0"/>
              <a:t>Each paragraph may deal with one main idea. The idea is generally placed in the beginning of a paragraph. This topic sentence summarizes the paragraph by stating the gist of the idea to be developed  in the paragraph.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pPr algn="just"/>
            <a:r>
              <a:rPr lang="en-US" dirty="0" smtClean="0"/>
              <a:t>The topic sentence may be a statement , a generalization, a description, or a problem.</a:t>
            </a:r>
          </a:p>
          <a:p>
            <a:pPr algn="just"/>
            <a:r>
              <a:rPr lang="en-US" dirty="0" smtClean="0"/>
              <a:t>The other sentences of the paragraph develop, support, exemplify and explain the central theme.</a:t>
            </a:r>
          </a:p>
          <a:p>
            <a:pPr algn="just"/>
            <a:r>
              <a:rPr lang="en-US" b="1" dirty="0" smtClean="0"/>
              <a:t>Identifying writing patterns</a:t>
            </a:r>
          </a:p>
          <a:p>
            <a:pPr algn="just"/>
            <a:r>
              <a:rPr lang="en-US" b="1" dirty="0" smtClean="0"/>
              <a:t>W</a:t>
            </a:r>
            <a:r>
              <a:rPr lang="en-US" dirty="0" smtClean="0"/>
              <a:t>hile skimming a passage or text, the reader should be able to identify the specific writing pattern used by the writer in the passage.</a:t>
            </a:r>
          </a:p>
          <a:p>
            <a:pPr algn="just"/>
            <a:r>
              <a:rPr lang="en-US" dirty="0" smtClean="0"/>
              <a:t>Generally, authors use the following writing patterns</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r>
              <a:rPr lang="en-US" dirty="0" smtClean="0"/>
              <a:t>Definition</a:t>
            </a:r>
          </a:p>
          <a:p>
            <a:r>
              <a:rPr lang="en-US" dirty="0" smtClean="0"/>
              <a:t>Description</a:t>
            </a:r>
          </a:p>
          <a:p>
            <a:r>
              <a:rPr lang="en-US" dirty="0" smtClean="0"/>
              <a:t>Sequence of events</a:t>
            </a:r>
          </a:p>
          <a:p>
            <a:r>
              <a:rPr lang="en-US" dirty="0" smtClean="0"/>
              <a:t>Generalization</a:t>
            </a:r>
          </a:p>
          <a:p>
            <a:r>
              <a:rPr lang="en-US" dirty="0" smtClean="0"/>
              <a:t>Classification</a:t>
            </a:r>
          </a:p>
          <a:p>
            <a:r>
              <a:rPr lang="en-US" dirty="0" smtClean="0"/>
              <a:t>Illustration example</a:t>
            </a:r>
          </a:p>
          <a:p>
            <a:r>
              <a:rPr lang="en-US" dirty="0" smtClean="0"/>
              <a:t>Cause and effect</a:t>
            </a:r>
          </a:p>
          <a:p>
            <a:r>
              <a:rPr lang="en-US" dirty="0" smtClean="0"/>
              <a:t>Comparison and  contrast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Intensive Reading Skills:</a:t>
            </a:r>
          </a:p>
          <a:p>
            <a:pPr algn="just"/>
            <a:r>
              <a:rPr lang="en-US" dirty="0" smtClean="0"/>
              <a:t>Intensive reading is detailed reading that demands better concentration and motivation.</a:t>
            </a:r>
          </a:p>
          <a:p>
            <a:pPr algn="just"/>
            <a:r>
              <a:rPr lang="en-US" dirty="0" smtClean="0"/>
              <a:t>The three rapid reading techniques of prediction, scanning,  and skimming prepare the reader for intensive reading.</a:t>
            </a:r>
          </a:p>
          <a:p>
            <a:pPr algn="just"/>
            <a:r>
              <a:rPr lang="en-US" dirty="0" smtClean="0"/>
              <a:t>Intensive reading requires text analysis for critical  and evaluative understanding of a text. </a:t>
            </a:r>
          </a:p>
          <a:p>
            <a:pPr algn="just"/>
            <a:r>
              <a:rPr lang="en-US" dirty="0" smtClean="0"/>
              <a:t>Text analysis is the process of identifying relationships among different units within the text in order to distinguish between: </a:t>
            </a:r>
          </a:p>
          <a:p>
            <a:pPr algn="just"/>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Relevant and irrelevant information</a:t>
            </a:r>
          </a:p>
          <a:p>
            <a:r>
              <a:rPr lang="en-US" dirty="0" smtClean="0"/>
              <a:t>Facts and opinions</a:t>
            </a:r>
          </a:p>
          <a:p>
            <a:r>
              <a:rPr lang="en-US" dirty="0" smtClean="0"/>
              <a:t>Explicit and implicit information</a:t>
            </a:r>
          </a:p>
          <a:p>
            <a:r>
              <a:rPr lang="en-US" dirty="0" smtClean="0"/>
              <a:t>Examples and ideas</a:t>
            </a:r>
          </a:p>
          <a:p>
            <a:r>
              <a:rPr lang="en-US" dirty="0" smtClean="0"/>
              <a:t>Draw inferences and conclusions</a:t>
            </a:r>
          </a:p>
          <a:p>
            <a:pPr>
              <a:buNone/>
            </a:pPr>
            <a:r>
              <a:rPr lang="en-US" dirty="0" smtClean="0"/>
              <a:t>In nutshell , we need micro-skills of reading for intensive reading of a technical text:</a:t>
            </a:r>
          </a:p>
          <a:p>
            <a:r>
              <a:rPr lang="en-US" dirty="0" smtClean="0"/>
              <a:t>Understanding major and minor details</a:t>
            </a:r>
          </a:p>
          <a:p>
            <a:r>
              <a:rPr lang="en-US" dirty="0" smtClean="0"/>
              <a:t>Distinguish between factual and non-factual information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Understanding the characteristics of a writer’s use of language</a:t>
            </a:r>
          </a:p>
          <a:p>
            <a:r>
              <a:rPr lang="en-US" dirty="0" smtClean="0"/>
              <a:t>Understanding and interpreting graphic information</a:t>
            </a:r>
          </a:p>
          <a:p>
            <a:r>
              <a:rPr lang="en-US" dirty="0" smtClean="0"/>
              <a:t>Identifying and evaluating a writer’s attitude</a:t>
            </a:r>
          </a:p>
          <a:p>
            <a:r>
              <a:rPr lang="en-US" dirty="0" smtClean="0"/>
              <a:t>Understanding the author’s intentions</a:t>
            </a:r>
          </a:p>
          <a:p>
            <a:r>
              <a:rPr lang="en-US" dirty="0" smtClean="0"/>
              <a:t>Responding to more than the plain sense of the words</a:t>
            </a:r>
          </a:p>
          <a:p>
            <a:r>
              <a:rPr lang="en-US" dirty="0" smtClean="0"/>
              <a:t>Distinguish between explicit and implicit information</a:t>
            </a:r>
          </a:p>
          <a:p>
            <a:r>
              <a:rPr lang="en-US" dirty="0" smtClean="0"/>
              <a:t>Drawing inferences and conclusions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pPr>
              <a:buFont typeface="Wingdings" pitchFamily="2" charset="2"/>
              <a:buChar char="v"/>
            </a:pPr>
            <a:r>
              <a:rPr lang="en-US" dirty="0" smtClean="0"/>
              <a:t>Rapid reading skills : Prediction, scanning and skimming skills</a:t>
            </a:r>
          </a:p>
          <a:p>
            <a:pPr>
              <a:buFont typeface="Wingdings" pitchFamily="2" charset="2"/>
              <a:buChar char="v"/>
            </a:pPr>
            <a:r>
              <a:rPr lang="en-US" dirty="0" smtClean="0"/>
              <a:t>Intensive reading skills: Detailed reading, critical  reading and inferential skills</a:t>
            </a:r>
          </a:p>
          <a:p>
            <a:pPr>
              <a:buFont typeface="Arial" pitchFamily="34" charset="0"/>
              <a:buChar char="•"/>
            </a:pPr>
            <a:r>
              <a:rPr lang="en-US" b="1" dirty="0" smtClean="0"/>
              <a:t>Vocabulary Skills:</a:t>
            </a:r>
            <a:r>
              <a:rPr lang="en-US" dirty="0" smtClean="0"/>
              <a:t> In order to understand what we read, we need to recognize the meaning of words as well as guess the meaning from the word structure and infer the meaning from the context.</a:t>
            </a:r>
          </a:p>
          <a:p>
            <a:pPr>
              <a:buFont typeface="Arial" pitchFamily="34" charset="0"/>
              <a:buChar char="•"/>
            </a:pPr>
            <a:r>
              <a:rPr lang="en-US" dirty="0" smtClean="0"/>
              <a: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r>
              <a:rPr lang="en-US" dirty="0" smtClean="0"/>
              <a:t>Thus in order to develop intensive reading skills, thorough reading practice is required.</a:t>
            </a:r>
          </a:p>
          <a:p>
            <a:r>
              <a:rPr lang="en-US" b="1" dirty="0" smtClean="0"/>
              <a:t>Distinguishing between facts and opinions:</a:t>
            </a:r>
          </a:p>
          <a:p>
            <a:r>
              <a:rPr lang="en-US" dirty="0" smtClean="0"/>
              <a:t>Distinguishing between facts and opinions requires the ability to read with critical response and analyze the information in a text.</a:t>
            </a:r>
          </a:p>
          <a:p>
            <a:r>
              <a:rPr lang="en-US" dirty="0" smtClean="0"/>
              <a:t>A fact is a truth that can be objectively verified by observation or experimentation.</a:t>
            </a:r>
          </a:p>
          <a:p>
            <a:r>
              <a:rPr lang="en-US" dirty="0" smtClean="0"/>
              <a:t>On the contrary, an opinion is something subjective, which cannot be objectively verified.</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Thus a fact is universal in nature, whereas opinions are quite personal and may differ from person to person. A discerning reader must make a distinction between the two to avoid confusion and misunderstanding.</a:t>
            </a:r>
          </a:p>
          <a:p>
            <a:r>
              <a:rPr lang="en-US" b="1" dirty="0" smtClean="0"/>
              <a:t>Drawing  inferences and conclusions</a:t>
            </a:r>
          </a:p>
          <a:p>
            <a:r>
              <a:rPr lang="en-US" dirty="0" smtClean="0"/>
              <a:t>An inference can be defined as a statement that is based on some situations, observations, facts or specific details.</a:t>
            </a:r>
          </a:p>
          <a:p>
            <a:r>
              <a:rPr lang="en-US" dirty="0" smtClean="0"/>
              <a:t>Drawing inferences is the process of knowing  the unknown form known.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r>
              <a:rPr lang="en-US" dirty="0" smtClean="0"/>
              <a:t>Inferences and conclusions can be drawn from the following:</a:t>
            </a:r>
          </a:p>
          <a:p>
            <a:r>
              <a:rPr lang="en-US" dirty="0" smtClean="0"/>
              <a:t>Facts</a:t>
            </a:r>
          </a:p>
          <a:p>
            <a:r>
              <a:rPr lang="en-US" dirty="0" smtClean="0"/>
              <a:t>Specific details</a:t>
            </a:r>
          </a:p>
          <a:p>
            <a:r>
              <a:rPr lang="en-US" dirty="0" smtClean="0"/>
              <a:t>Examples and illustrations</a:t>
            </a:r>
          </a:p>
          <a:p>
            <a:r>
              <a:rPr lang="en-US" dirty="0" smtClean="0"/>
              <a:t>Factual observations</a:t>
            </a:r>
          </a:p>
          <a:p>
            <a:r>
              <a:rPr lang="en-US" dirty="0" smtClean="0"/>
              <a:t>Contextual clues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Strategy: SQ3R</a:t>
            </a:r>
            <a:endParaRPr lang="en-US" dirty="0"/>
          </a:p>
        </p:txBody>
      </p:sp>
      <p:sp>
        <p:nvSpPr>
          <p:cNvPr id="3" name="Content Placeholder 2"/>
          <p:cNvSpPr>
            <a:spLocks noGrp="1"/>
          </p:cNvSpPr>
          <p:nvPr>
            <p:ph sz="quarter" idx="1"/>
          </p:nvPr>
        </p:nvSpPr>
        <p:spPr/>
        <p:txBody>
          <a:bodyPr>
            <a:normAutofit/>
          </a:bodyPr>
          <a:lstStyle/>
          <a:p>
            <a:r>
              <a:rPr lang="en-US" dirty="0" smtClean="0"/>
              <a:t>In order to become an effective and efficient reader , one must become a strategic reader.</a:t>
            </a:r>
          </a:p>
          <a:p>
            <a:r>
              <a:rPr lang="en-US" dirty="0" smtClean="0"/>
              <a:t>The whole secret of reading lies in SQ3R.</a:t>
            </a:r>
          </a:p>
          <a:p>
            <a:r>
              <a:rPr lang="en-US" dirty="0" smtClean="0"/>
              <a:t>S -----Survey-----------5mintues</a:t>
            </a:r>
          </a:p>
          <a:p>
            <a:r>
              <a:rPr lang="en-US" dirty="0" smtClean="0"/>
              <a:t> Q------Questions-----5mintues</a:t>
            </a:r>
          </a:p>
          <a:p>
            <a:r>
              <a:rPr lang="en-US" dirty="0" smtClean="0"/>
              <a:t>R-----Read-------------30mintues</a:t>
            </a:r>
          </a:p>
          <a:p>
            <a:r>
              <a:rPr lang="en-US" dirty="0" smtClean="0"/>
              <a:t>R-------Restate--------15 minutes</a:t>
            </a:r>
          </a:p>
          <a:p>
            <a:r>
              <a:rPr lang="en-US" dirty="0" smtClean="0"/>
              <a:t>R--------Review---------5 minutes</a:t>
            </a:r>
          </a:p>
          <a:p>
            <a:endParaRPr lang="en-US" dirty="0" smtClean="0"/>
          </a:p>
          <a:p>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SQ3R</a:t>
            </a:r>
            <a:endParaRPr lang="en-US" dirty="0"/>
          </a:p>
        </p:txBody>
      </p:sp>
      <p:sp>
        <p:nvSpPr>
          <p:cNvPr id="3" name="Content Placeholder 2"/>
          <p:cNvSpPr>
            <a:spLocks noGrp="1"/>
          </p:cNvSpPr>
          <p:nvPr>
            <p:ph sz="quarter" idx="1"/>
          </p:nvPr>
        </p:nvSpPr>
        <p:spPr/>
        <p:txBody>
          <a:bodyPr>
            <a:normAutofit lnSpcReduction="10000"/>
          </a:bodyPr>
          <a:lstStyle/>
          <a:p>
            <a:pPr algn="just"/>
            <a:r>
              <a:rPr lang="en-US" b="1" dirty="0" smtClean="0"/>
              <a:t>Survey:</a:t>
            </a:r>
            <a:r>
              <a:rPr lang="en-US" dirty="0" smtClean="0"/>
              <a:t>  Survey means to get an overview, before going in detail. Here is how to do it:</a:t>
            </a:r>
          </a:p>
          <a:p>
            <a:pPr marL="578358" indent="-514350" algn="just">
              <a:buAutoNum type="arabicPeriod"/>
            </a:pPr>
            <a:r>
              <a:rPr lang="en-US" dirty="0" smtClean="0"/>
              <a:t>Read the first and last sentence of the first and last paragraph and first sentence of every paragraph in between.</a:t>
            </a:r>
          </a:p>
          <a:p>
            <a:pPr marL="578358" indent="-514350" algn="just">
              <a:buAutoNum type="arabicPeriod"/>
            </a:pPr>
            <a:r>
              <a:rPr lang="en-US" dirty="0" smtClean="0"/>
              <a:t>Notice paragraph</a:t>
            </a:r>
            <a:r>
              <a:rPr lang="en-US" i="1" dirty="0" smtClean="0"/>
              <a:t> </a:t>
            </a:r>
            <a:r>
              <a:rPr lang="en-US" dirty="0" smtClean="0"/>
              <a:t>size .</a:t>
            </a:r>
          </a:p>
          <a:p>
            <a:pPr marL="578358" indent="-514350" algn="just">
              <a:buAutoNum type="arabicPeriod"/>
            </a:pPr>
            <a:r>
              <a:rPr lang="en-US" dirty="0" smtClean="0"/>
              <a:t>Words in italics</a:t>
            </a:r>
          </a:p>
          <a:p>
            <a:pPr marL="578358" indent="-514350" algn="just">
              <a:buAutoNum type="arabicPeriod"/>
            </a:pPr>
            <a:r>
              <a:rPr lang="en-US" dirty="0" smtClean="0"/>
              <a:t>Graphs, diagrams and tables</a:t>
            </a:r>
          </a:p>
          <a:p>
            <a:pPr marL="578358" indent="-514350" algn="just">
              <a:buAutoNum type="arabicPeriod"/>
            </a:pPr>
            <a:r>
              <a:rPr lang="en-US" dirty="0" smtClean="0"/>
              <a:t>Key words</a:t>
            </a:r>
          </a:p>
          <a:p>
            <a:pPr marL="578358" indent="-514350" algn="just">
              <a:buAutoNum type="arabicPeriod"/>
            </a:pPr>
            <a:r>
              <a:rPr lang="en-US" dirty="0" smtClean="0"/>
              <a:t>Skim with your finger</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SQ3R</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Questions:</a:t>
            </a:r>
            <a:r>
              <a:rPr lang="en-US" dirty="0" smtClean="0"/>
              <a:t> Never start reading until you have some questions in your mind.</a:t>
            </a:r>
          </a:p>
          <a:p>
            <a:pPr>
              <a:buNone/>
            </a:pPr>
            <a:endParaRPr lang="en-US" dirty="0" smtClean="0"/>
          </a:p>
          <a:p>
            <a:r>
              <a:rPr lang="en-US" dirty="0" smtClean="0"/>
              <a:t>Reading is thinking plus questions.</a:t>
            </a:r>
          </a:p>
          <a:p>
            <a:pPr>
              <a:buNone/>
            </a:pPr>
            <a:endParaRPr lang="en-US" dirty="0" smtClean="0"/>
          </a:p>
          <a:p>
            <a:r>
              <a:rPr lang="en-US" dirty="0" smtClean="0"/>
              <a:t>We can learn when we ask questions.</a:t>
            </a:r>
          </a:p>
          <a:p>
            <a:pPr>
              <a:buNone/>
            </a:pPr>
            <a:endParaRPr lang="en-US" dirty="0" smtClean="0"/>
          </a:p>
          <a:p>
            <a:r>
              <a:rPr lang="en-US" dirty="0" smtClean="0"/>
              <a:t>We read and remember best when we ask questions.</a:t>
            </a:r>
          </a:p>
          <a:p>
            <a:pPr>
              <a:buNone/>
            </a:pPr>
            <a:endParaRPr lang="en-US" dirty="0" smtClean="0"/>
          </a:p>
          <a:p>
            <a:r>
              <a:rPr lang="en-US" dirty="0" smtClean="0"/>
              <a:t>By asking questions continually, from the title and headings we get in proper mental position for reading</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SQ3R</a:t>
            </a:r>
            <a:endParaRPr lang="en-US" dirty="0"/>
          </a:p>
        </p:txBody>
      </p:sp>
      <p:sp>
        <p:nvSpPr>
          <p:cNvPr id="3" name="Content Placeholder 2"/>
          <p:cNvSpPr>
            <a:spLocks noGrp="1"/>
          </p:cNvSpPr>
          <p:nvPr>
            <p:ph sz="quarter" idx="1"/>
          </p:nvPr>
        </p:nvSpPr>
        <p:spPr/>
        <p:txBody>
          <a:bodyPr/>
          <a:lstStyle/>
          <a:p>
            <a:r>
              <a:rPr lang="en-US" dirty="0" smtClean="0"/>
              <a:t>Questions may be there before reading as well as during reading.</a:t>
            </a:r>
          </a:p>
          <a:p>
            <a:r>
              <a:rPr lang="en-US" dirty="0" smtClean="0"/>
              <a:t>Questions may start with the title: What does the title tell about the content? What will be included or excluded?</a:t>
            </a:r>
          </a:p>
          <a:p>
            <a:r>
              <a:rPr lang="en-US" dirty="0" smtClean="0"/>
              <a:t> Or the questions may be Do I agree? What follows from this?</a:t>
            </a:r>
          </a:p>
          <a:p>
            <a:r>
              <a:rPr lang="en-US" b="1" dirty="0" smtClean="0"/>
              <a:t>Read:</a:t>
            </a:r>
          </a:p>
          <a:p>
            <a:r>
              <a:rPr lang="en-US" dirty="0" smtClean="0"/>
              <a:t>Read difficult material slowly, easy matter quickly. Be flexible.</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SQ3R</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Keep a light pressure on yourself to read as fast as possible. A fast reader is more attentive and hence better learner.</a:t>
            </a:r>
          </a:p>
          <a:p>
            <a:endParaRPr lang="en-US" dirty="0" smtClean="0"/>
          </a:p>
          <a:p>
            <a:r>
              <a:rPr lang="en-US" dirty="0" smtClean="0"/>
              <a:t>Read for thought -units and not word- units. So keep looking for the answers to questions as you read.</a:t>
            </a:r>
          </a:p>
          <a:p>
            <a:endParaRPr lang="en-US" dirty="0" smtClean="0"/>
          </a:p>
          <a:p>
            <a:r>
              <a:rPr lang="en-US" dirty="0" smtClean="0"/>
              <a:t>Read actively. Reading is thinking with questions.</a:t>
            </a:r>
          </a:p>
          <a:p>
            <a:pPr>
              <a:buNone/>
            </a:pPr>
            <a:endParaRPr lang="en-US" dirty="0" smtClean="0"/>
          </a:p>
          <a:p>
            <a:r>
              <a:rPr lang="en-US" dirty="0" smtClean="0"/>
              <a:t>Look for the main thought and important details.</a:t>
            </a:r>
          </a:p>
          <a:p>
            <a:endParaRPr lang="en-US" dirty="0" smtClean="0"/>
          </a:p>
          <a:p>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SQ3R</a:t>
            </a:r>
            <a:endParaRPr lang="en-US" dirty="0"/>
          </a:p>
        </p:txBody>
      </p:sp>
      <p:sp>
        <p:nvSpPr>
          <p:cNvPr id="3" name="Content Placeholder 2"/>
          <p:cNvSpPr>
            <a:spLocks noGrp="1"/>
          </p:cNvSpPr>
          <p:nvPr>
            <p:ph sz="quarter" idx="1"/>
          </p:nvPr>
        </p:nvSpPr>
        <p:spPr/>
        <p:txBody>
          <a:bodyPr/>
          <a:lstStyle/>
          <a:p>
            <a:r>
              <a:rPr lang="en-US" b="1" dirty="0" smtClean="0"/>
              <a:t>Restate: </a:t>
            </a:r>
            <a:r>
              <a:rPr lang="en-US" dirty="0" smtClean="0"/>
              <a:t>To restate means to put your book down at intervals and tell yourself what you have read.</a:t>
            </a:r>
          </a:p>
          <a:p>
            <a:r>
              <a:rPr lang="en-US" dirty="0" smtClean="0"/>
              <a:t>Research shows that generally a reader who restates can remember three times more than those who do not.</a:t>
            </a:r>
          </a:p>
          <a:p>
            <a:r>
              <a:rPr lang="en-US" dirty="0" smtClean="0"/>
              <a:t>If the reading material has headings, at the end of every heading, a reader can restate.</a:t>
            </a:r>
          </a:p>
          <a:p>
            <a:pPr algn="just"/>
            <a:r>
              <a:rPr lang="en-US" b="1" dirty="0" smtClean="0"/>
              <a:t>Review: </a:t>
            </a:r>
            <a:r>
              <a:rPr lang="en-US" dirty="0" smtClean="0"/>
              <a:t>It is a process of repeating all he above four steps, not what will you read but what you have read.</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SQ3R</a:t>
            </a:r>
            <a:endParaRPr lang="en-US" dirty="0"/>
          </a:p>
        </p:txBody>
      </p:sp>
      <p:sp>
        <p:nvSpPr>
          <p:cNvPr id="3" name="Content Placeholder 2"/>
          <p:cNvSpPr>
            <a:spLocks noGrp="1"/>
          </p:cNvSpPr>
          <p:nvPr>
            <p:ph sz="quarter" idx="1"/>
          </p:nvPr>
        </p:nvSpPr>
        <p:spPr/>
        <p:txBody>
          <a:bodyPr/>
          <a:lstStyle/>
          <a:p>
            <a:r>
              <a:rPr lang="en-US" dirty="0" smtClean="0"/>
              <a:t>The time to review is right after you read. It gives you a feeling of confidence about your level of understanding.</a:t>
            </a:r>
          </a:p>
          <a:p>
            <a:r>
              <a:rPr lang="en-US" dirty="0" smtClean="0"/>
              <a:t> Reviewing is like marking your own question paper.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pPr algn="just">
              <a:buFont typeface="Arial" pitchFamily="34" charset="0"/>
              <a:buChar char="•"/>
            </a:pPr>
            <a:r>
              <a:rPr lang="en-US" dirty="0" smtClean="0"/>
              <a:t>The following are the vocabulary skills :</a:t>
            </a:r>
          </a:p>
          <a:p>
            <a:pPr algn="just">
              <a:buNone/>
            </a:pPr>
            <a:r>
              <a:rPr lang="en-US" dirty="0" smtClean="0"/>
              <a:t>1. </a:t>
            </a:r>
            <a:r>
              <a:rPr lang="en-US" b="1" dirty="0" smtClean="0"/>
              <a:t>Word Meaning Recognition: </a:t>
            </a:r>
            <a:r>
              <a:rPr lang="en-US" dirty="0" smtClean="0"/>
              <a:t>We perceive the words and phrases and recognize their definitions/ meaning to understand the text. </a:t>
            </a:r>
          </a:p>
          <a:p>
            <a:pPr algn="just"/>
            <a:r>
              <a:rPr lang="en-US" dirty="0" smtClean="0"/>
              <a:t>Suggestions for developing word meaning recognition skills:</a:t>
            </a:r>
          </a:p>
          <a:p>
            <a:pPr algn="just"/>
            <a:r>
              <a:rPr lang="en-US" dirty="0" smtClean="0"/>
              <a:t>The reader should develop the skills to quickly recognize as well as recall the meaning a word and phrase.</a:t>
            </a:r>
          </a:p>
          <a:p>
            <a:pPr algn="just"/>
            <a:endParaRPr lang="en-US" dirty="0" smtClean="0"/>
          </a:p>
          <a:p>
            <a:pPr algn="just"/>
            <a:endParaRPr lang="en-US" dirty="0" smtClean="0"/>
          </a:p>
          <a:p>
            <a:pPr algn="just"/>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r>
              <a:rPr lang="en-US" dirty="0" smtClean="0"/>
              <a:t>The reader should keep reading even if he or she is not able to recall the meaning  of a certain word or phrase.</a:t>
            </a:r>
          </a:p>
          <a:p>
            <a:r>
              <a:rPr lang="en-US" dirty="0" smtClean="0"/>
              <a:t>Avoid consulting dictionary immediately as it is time consuming and will disrupt the reading flow.</a:t>
            </a:r>
          </a:p>
          <a:p>
            <a:r>
              <a:rPr lang="en-US" dirty="0" smtClean="0"/>
              <a:t> The reader should be able to guess the meaning of an unfamiliar word/phrase from the contextual clues.</a:t>
            </a:r>
          </a:p>
          <a:p>
            <a:pPr>
              <a:buNone/>
            </a:pPr>
            <a:r>
              <a:rPr lang="en-US" dirty="0" smtClean="0"/>
              <a:t>2. </a:t>
            </a:r>
            <a:r>
              <a:rPr lang="en-US" b="1" dirty="0" smtClean="0"/>
              <a:t>Guessing the meaning from word structure and context:</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A reader frequently comes across unknown and difficult words while reading textbooks, professional journals, reports and technical meanings.</a:t>
            </a:r>
          </a:p>
          <a:p>
            <a:pPr algn="just">
              <a:buNone/>
            </a:pPr>
            <a:endParaRPr lang="en-US" dirty="0" smtClean="0"/>
          </a:p>
          <a:p>
            <a:pPr algn="just"/>
            <a:r>
              <a:rPr lang="en-US" dirty="0" smtClean="0"/>
              <a:t>A reader may use strategies such as analysis of word structure to guess the meaning and identification of context clues and signal words to understand the meaning of unknown words.</a:t>
            </a:r>
          </a:p>
          <a:p>
            <a:pPr algn="just">
              <a:buNone/>
            </a:pPr>
            <a:endParaRPr lang="en-US" dirty="0" smtClean="0"/>
          </a:p>
          <a:p>
            <a:pPr algn="just"/>
            <a:r>
              <a:rPr lang="en-US" b="1" dirty="0" smtClean="0"/>
              <a:t>Analysis of Word Structure: </a:t>
            </a:r>
            <a:r>
              <a:rPr lang="en-US" dirty="0" smtClean="0"/>
              <a:t>one of the word meaning recognition strategies is to guess the meaning of a word from its structure.</a:t>
            </a:r>
          </a:p>
          <a:p>
            <a:pPr algn="just"/>
            <a:endParaRPr lang="en-US" dirty="0" smtClean="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normAutofit fontScale="92500"/>
          </a:bodyPr>
          <a:lstStyle/>
          <a:p>
            <a:pPr algn="just"/>
            <a:r>
              <a:rPr lang="en-US" dirty="0" smtClean="0"/>
              <a:t>The use of prefixes, suffixes, and word roots give  you clues to the meaning of uncommon words.</a:t>
            </a:r>
            <a:endParaRPr lang="en-US" b="1" dirty="0" smtClean="0"/>
          </a:p>
          <a:p>
            <a:pPr algn="just"/>
            <a:r>
              <a:rPr lang="en-US" b="1" dirty="0" smtClean="0"/>
              <a:t>Analysis of context clues: </a:t>
            </a:r>
            <a:r>
              <a:rPr lang="en-US" dirty="0" smtClean="0"/>
              <a:t>The reader needs to  look for the contextual signal words, examples, illustrations, and linguistic clues than indirectly help define an unknown word and phrase.</a:t>
            </a:r>
          </a:p>
          <a:p>
            <a:pPr algn="just"/>
            <a:r>
              <a:rPr lang="en-US" dirty="0" smtClean="0"/>
              <a:t>He/she should analyze these context clues in order to guess the meaning of an unfamiliar word or phrase.</a:t>
            </a:r>
          </a:p>
          <a:p>
            <a:pPr algn="just"/>
            <a:r>
              <a:rPr lang="en-US" dirty="0" smtClean="0"/>
              <a:t>Thus, the reader can guess the meaning of an unfamiliar or unknown word by analyzing its structure or analyzing the contextual clues.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normAutofit lnSpcReduction="10000"/>
          </a:bodyPr>
          <a:lstStyle/>
          <a:p>
            <a:pPr algn="just"/>
            <a:r>
              <a:rPr lang="en-US" b="1" dirty="0" smtClean="0"/>
              <a:t>Eye Reading and Visual perception:</a:t>
            </a:r>
            <a:r>
              <a:rPr lang="en-US" dirty="0" smtClean="0"/>
              <a:t>  Visual perception is a basic requirement for reading effectiveness, because we recognize a word through sight. </a:t>
            </a:r>
          </a:p>
          <a:p>
            <a:pPr algn="just"/>
            <a:r>
              <a:rPr lang="en-US" dirty="0" smtClean="0"/>
              <a:t>Inaccurate visual perception may lead to visual misreading and lack of comprehension, confusion and misunderstanding.</a:t>
            </a:r>
          </a:p>
          <a:p>
            <a:pPr algn="just"/>
            <a:r>
              <a:rPr lang="en-US" dirty="0" smtClean="0"/>
              <a:t>In fact efficient reading  involves reading with fast eye movements.</a:t>
            </a:r>
          </a:p>
          <a:p>
            <a:pPr algn="just"/>
            <a:r>
              <a:rPr lang="en-US" dirty="0" smtClean="0"/>
              <a:t>If we read by saying words loudly or silently to ourselves, our reading will be slow.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Strategies</a:t>
            </a:r>
            <a:endParaRPr lang="en-US" dirty="0"/>
          </a:p>
        </p:txBody>
      </p:sp>
      <p:sp>
        <p:nvSpPr>
          <p:cNvPr id="3" name="Content Placeholder 2"/>
          <p:cNvSpPr>
            <a:spLocks noGrp="1"/>
          </p:cNvSpPr>
          <p:nvPr>
            <p:ph sz="quarter" idx="1"/>
          </p:nvPr>
        </p:nvSpPr>
        <p:spPr/>
        <p:txBody>
          <a:bodyPr/>
          <a:lstStyle/>
          <a:p>
            <a:pPr algn="just"/>
            <a:r>
              <a:rPr lang="en-US" dirty="0" smtClean="0"/>
              <a:t>Eye reading makes reading fast, efficient and result oriented.</a:t>
            </a:r>
          </a:p>
          <a:p>
            <a:pPr algn="just"/>
            <a:r>
              <a:rPr lang="en-US" dirty="0" smtClean="0"/>
              <a:t>The following are the suggestions to improve eye reading skills.</a:t>
            </a:r>
          </a:p>
          <a:p>
            <a:pPr algn="just"/>
            <a:r>
              <a:rPr lang="en-US" dirty="0" smtClean="0"/>
              <a:t>1. </a:t>
            </a:r>
            <a:r>
              <a:rPr lang="en-US" b="1" dirty="0" smtClean="0"/>
              <a:t>Develop faster eye-fixations:</a:t>
            </a:r>
            <a:r>
              <a:rPr lang="en-US" dirty="0" smtClean="0"/>
              <a:t>  Eye fixation is the resting of the reader’s eyes on a particular word, phrase, word group or thought units.</a:t>
            </a:r>
          </a:p>
          <a:p>
            <a:pPr algn="just"/>
            <a:r>
              <a:rPr lang="en-US" dirty="0" smtClean="0"/>
              <a:t>Faster eye fixation will help in perceiving the word groups and thought units quickly.</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2624</TotalTime>
  <Words>2545</Words>
  <Application>Microsoft Office PowerPoint</Application>
  <PresentationFormat>On-screen Show (4:3)</PresentationFormat>
  <Paragraphs>233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Civic</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Strategies</vt:lpstr>
      <vt:lpstr>Reading Strategy: SQ3R</vt:lpstr>
      <vt:lpstr>SQ3R</vt:lpstr>
      <vt:lpstr>SQ3R</vt:lpstr>
      <vt:lpstr>SQ3R</vt:lpstr>
      <vt:lpstr>SQ3R</vt:lpstr>
      <vt:lpstr>SQ3R</vt:lpstr>
      <vt:lpstr>SQ3R</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Skills</dc:title>
  <dc:creator>asdf</dc:creator>
  <cp:lastModifiedBy>OFFICE</cp:lastModifiedBy>
  <cp:revision>165</cp:revision>
  <dcterms:created xsi:type="dcterms:W3CDTF">2020-11-24T17:03:15Z</dcterms:created>
  <dcterms:modified xsi:type="dcterms:W3CDTF">2020-12-14T02:22:20Z</dcterms:modified>
</cp:coreProperties>
</file>