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5663" autoAdjust="0"/>
  </p:normalViewPr>
  <p:slideViewPr>
    <p:cSldViewPr>
      <p:cViewPr varScale="1">
        <p:scale>
          <a:sx n="62" d="100"/>
          <a:sy n="62" d="100"/>
        </p:scale>
        <p:origin x="-159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8787990-EA13-4A1F-B149-E63F85D418CA}" type="datetimeFigureOut">
              <a:rPr lang="en-US" smtClean="0"/>
              <a:pPr/>
              <a:t>12/3/2020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6F6A95F-50A0-4DD8-B114-3094A2AD9CA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787990-EA13-4A1F-B149-E63F85D418CA}"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F6A95F-50A0-4DD8-B114-3094A2AD9CA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787990-EA13-4A1F-B149-E63F85D418CA}"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F6A95F-50A0-4DD8-B114-3094A2AD9CA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787990-EA13-4A1F-B149-E63F85D418CA}"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F6A95F-50A0-4DD8-B114-3094A2AD9CA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8787990-EA13-4A1F-B149-E63F85D418CA}"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F6A95F-50A0-4DD8-B114-3094A2AD9CA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787990-EA13-4A1F-B149-E63F85D418CA}" type="datetimeFigureOut">
              <a:rPr lang="en-US" smtClean="0"/>
              <a:pPr/>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F6A95F-50A0-4DD8-B114-3094A2AD9CA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8787990-EA13-4A1F-B149-E63F85D418CA}" type="datetimeFigureOut">
              <a:rPr lang="en-US" smtClean="0"/>
              <a:pPr/>
              <a:t>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F6A95F-50A0-4DD8-B114-3094A2AD9CA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787990-EA13-4A1F-B149-E63F85D418CA}" type="datetimeFigureOut">
              <a:rPr lang="en-US" smtClean="0"/>
              <a:pPr/>
              <a:t>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F6A95F-50A0-4DD8-B114-3094A2AD9CA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787990-EA13-4A1F-B149-E63F85D418CA}" type="datetimeFigureOut">
              <a:rPr lang="en-US" smtClean="0"/>
              <a:pPr/>
              <a:t>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F6A95F-50A0-4DD8-B114-3094A2AD9CA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787990-EA13-4A1F-B149-E63F85D418CA}" type="datetimeFigureOut">
              <a:rPr lang="en-US" smtClean="0"/>
              <a:pPr/>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F6A95F-50A0-4DD8-B114-3094A2AD9CA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8787990-EA13-4A1F-B149-E63F85D418CA}" type="datetimeFigureOut">
              <a:rPr lang="en-US" smtClean="0"/>
              <a:pPr/>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6F6A95F-50A0-4DD8-B114-3094A2AD9CA8}"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8787990-EA13-4A1F-B149-E63F85D418CA}" type="datetimeFigureOut">
              <a:rPr lang="en-US" smtClean="0"/>
              <a:pPr/>
              <a:t>12/3/2020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6F6A95F-50A0-4DD8-B114-3094A2AD9CA8}"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Reading Process</a:t>
            </a:r>
            <a:endParaRPr lang="en-US" dirty="0"/>
          </a:p>
        </p:txBody>
      </p:sp>
      <p:sp>
        <p:nvSpPr>
          <p:cNvPr id="3" name="Subtitle 2"/>
          <p:cNvSpPr>
            <a:spLocks noGrp="1"/>
          </p:cNvSpPr>
          <p:nvPr>
            <p:ph type="subTitle" idx="1"/>
          </p:nvPr>
        </p:nvSpPr>
        <p:spPr/>
        <p:txBody>
          <a:bodyPr>
            <a:normAutofit/>
          </a:bodyPr>
          <a:lstStyle/>
          <a:p>
            <a:r>
              <a:rPr lang="en-US" dirty="0" smtClean="0"/>
              <a:t>Puneet Narang</a:t>
            </a:r>
          </a:p>
          <a:p>
            <a:r>
              <a:rPr lang="en-US" dirty="0" smtClean="0"/>
              <a:t>Assistant  Professor in English</a:t>
            </a:r>
          </a:p>
          <a:p>
            <a:r>
              <a:rPr lang="en-US" dirty="0" smtClean="0"/>
              <a:t>Dept. of Applied Sciences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different kinds of Texts</a:t>
            </a:r>
            <a:endParaRPr lang="en-US" dirty="0"/>
          </a:p>
        </p:txBody>
      </p:sp>
      <p:sp>
        <p:nvSpPr>
          <p:cNvPr id="3" name="Content Placeholder 2"/>
          <p:cNvSpPr>
            <a:spLocks noGrp="1"/>
          </p:cNvSpPr>
          <p:nvPr>
            <p:ph idx="1"/>
          </p:nvPr>
        </p:nvSpPr>
        <p:spPr/>
        <p:txBody>
          <a:bodyPr/>
          <a:lstStyle/>
          <a:p>
            <a:pPr algn="just">
              <a:buNone/>
            </a:pPr>
            <a:r>
              <a:rPr lang="en-US" b="1" dirty="0" smtClean="0"/>
              <a:t>   Reading general text:</a:t>
            </a:r>
            <a:r>
              <a:rPr lang="en-US" dirty="0" smtClean="0"/>
              <a:t> We may read general texts such as newspaper, magazine articles, encyclopedia etc to improve our general awareness.</a:t>
            </a:r>
          </a:p>
          <a:p>
            <a:pPr algn="just"/>
            <a:r>
              <a:rPr lang="en-US" dirty="0" smtClean="0"/>
              <a:t>The main purpose of such reading is to widen our intellectual understanding and appreciation for the things around us. </a:t>
            </a:r>
          </a:p>
          <a:p>
            <a:pPr algn="just"/>
            <a:r>
              <a:rPr lang="en-US" dirty="0" smtClean="0"/>
              <a:t>In this type of reading, the reader needs to concentrate on theme, main points and supporting detail of a message.  </a:t>
            </a:r>
          </a:p>
          <a:p>
            <a:pPr algn="just"/>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different kinds of Texts</a:t>
            </a:r>
            <a:endParaRPr lang="en-US" dirty="0"/>
          </a:p>
        </p:txBody>
      </p:sp>
      <p:sp>
        <p:nvSpPr>
          <p:cNvPr id="3" name="Content Placeholder 2"/>
          <p:cNvSpPr>
            <a:spLocks noGrp="1"/>
          </p:cNvSpPr>
          <p:nvPr>
            <p:ph idx="1"/>
          </p:nvPr>
        </p:nvSpPr>
        <p:spPr/>
        <p:txBody>
          <a:bodyPr>
            <a:normAutofit lnSpcReduction="10000"/>
          </a:bodyPr>
          <a:lstStyle/>
          <a:p>
            <a:pPr algn="just"/>
            <a:r>
              <a:rPr lang="en-US" b="1" dirty="0" smtClean="0"/>
              <a:t>Reading Reference material: T</a:t>
            </a:r>
            <a:r>
              <a:rPr lang="en-US" dirty="0" smtClean="0"/>
              <a:t>he purpose of reading reference material is to get. a specific information  that might be using </a:t>
            </a:r>
            <a:r>
              <a:rPr lang="en-US" smtClean="0"/>
              <a:t>it for </a:t>
            </a:r>
            <a:r>
              <a:rPr lang="en-US" dirty="0" smtClean="0"/>
              <a:t>various academic and professional activities. </a:t>
            </a:r>
          </a:p>
          <a:p>
            <a:pPr algn="just"/>
            <a:endParaRPr lang="en-US" dirty="0" smtClean="0"/>
          </a:p>
          <a:p>
            <a:pPr algn="just"/>
            <a:r>
              <a:rPr lang="en-US" dirty="0" smtClean="0"/>
              <a:t>It involves focused reading to  quickly identify a specific entry or any relevant piece of information</a:t>
            </a:r>
            <a:r>
              <a:rPr lang="en-US" b="1" dirty="0" smtClean="0"/>
              <a:t>.</a:t>
            </a:r>
          </a:p>
          <a:p>
            <a:pPr algn="just"/>
            <a:endParaRPr lang="en-US" b="1" dirty="0" smtClean="0"/>
          </a:p>
          <a:p>
            <a:pPr algn="just"/>
            <a:r>
              <a:rPr lang="en-US" b="1" dirty="0" smtClean="0"/>
              <a:t>Reading business documents: </a:t>
            </a:r>
            <a:r>
              <a:rPr lang="en-US" dirty="0" smtClean="0"/>
              <a:t>Reading different business documents such as letter, notice, memorandum etc require complete attention.</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different kinds of Texts</a:t>
            </a:r>
            <a:endParaRPr lang="en-US" dirty="0"/>
          </a:p>
        </p:txBody>
      </p:sp>
      <p:sp>
        <p:nvSpPr>
          <p:cNvPr id="3" name="Content Placeholder 2"/>
          <p:cNvSpPr>
            <a:spLocks noGrp="1"/>
          </p:cNvSpPr>
          <p:nvPr>
            <p:ph idx="1"/>
          </p:nvPr>
        </p:nvSpPr>
        <p:spPr/>
        <p:txBody>
          <a:bodyPr/>
          <a:lstStyle/>
          <a:p>
            <a:pPr algn="just"/>
            <a:r>
              <a:rPr lang="en-US" dirty="0" smtClean="0"/>
              <a:t>As this kind of reading is interactive and productive, facilitating proper interaction and effective reader writer relationships, it requires conscious efforts on the part of  the reader and demands concentration, involvement and responsibility.</a:t>
            </a:r>
          </a:p>
          <a:p>
            <a:pPr algn="just">
              <a:buNone/>
            </a:pPr>
            <a:endParaRPr lang="en-US" b="1" dirty="0" smtClean="0"/>
          </a:p>
          <a:p>
            <a:pPr algn="just"/>
            <a:r>
              <a:rPr lang="en-US" b="1" dirty="0" smtClean="0"/>
              <a:t>Reading scientific and technical Texts: </a:t>
            </a:r>
            <a:r>
              <a:rPr lang="en-US" dirty="0" smtClean="0"/>
              <a:t>While reading scientific and technical texts, the reader should not only understand linguistic and semantic </a:t>
            </a:r>
            <a:r>
              <a:rPr lang="en-US" dirty="0" err="1" smtClean="0"/>
              <a:t>patterns,but</a:t>
            </a:r>
            <a:r>
              <a:rPr lang="en-US" dirty="0" smtClean="0"/>
              <a:t> also discipline- specific information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different kinds of Texts</a:t>
            </a:r>
            <a:endParaRPr lang="en-US" dirty="0"/>
          </a:p>
        </p:txBody>
      </p:sp>
      <p:sp>
        <p:nvSpPr>
          <p:cNvPr id="3" name="Content Placeholder 2"/>
          <p:cNvSpPr>
            <a:spLocks noGrp="1"/>
          </p:cNvSpPr>
          <p:nvPr>
            <p:ph idx="1"/>
          </p:nvPr>
        </p:nvSpPr>
        <p:spPr/>
        <p:txBody>
          <a:bodyPr/>
          <a:lstStyle/>
          <a:p>
            <a:r>
              <a:rPr lang="en-US" dirty="0" smtClean="0"/>
              <a:t>Comprehension of linguistic and semantic patterns involves visual skills, vocabulary skills, skimming skills, critical reading skills and knowledge of how linguistic symbols combine to convey meaning.</a:t>
            </a:r>
          </a:p>
          <a:p>
            <a:endParaRPr lang="en-US" dirty="0" smtClean="0"/>
          </a:p>
          <a:p>
            <a:r>
              <a:rPr lang="en-US" dirty="0" smtClean="0"/>
              <a:t>The comprehension of discipline -specific information transfer requires basic understanding of the subject and familiarity with the material.</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and Passive Reading</a:t>
            </a:r>
            <a:endParaRPr lang="en-US" dirty="0"/>
          </a:p>
        </p:txBody>
      </p:sp>
      <p:sp>
        <p:nvSpPr>
          <p:cNvPr id="3" name="Content Placeholder 2"/>
          <p:cNvSpPr>
            <a:spLocks noGrp="1"/>
          </p:cNvSpPr>
          <p:nvPr>
            <p:ph idx="1"/>
          </p:nvPr>
        </p:nvSpPr>
        <p:spPr/>
        <p:txBody>
          <a:bodyPr>
            <a:normAutofit fontScale="92500"/>
          </a:bodyPr>
          <a:lstStyle/>
          <a:p>
            <a:r>
              <a:rPr lang="en-US" dirty="0" smtClean="0"/>
              <a:t>Active reading refers to a set of reading practices, one may use to help understand the meaning of a written message.</a:t>
            </a:r>
          </a:p>
          <a:p>
            <a:r>
              <a:rPr lang="en-US" dirty="0" smtClean="0"/>
              <a:t>Active and passive reading differs from each other on </a:t>
            </a:r>
            <a:r>
              <a:rPr lang="en-US" smtClean="0"/>
              <a:t>the basis:</a:t>
            </a:r>
            <a:endParaRPr lang="en-US" dirty="0" smtClean="0"/>
          </a:p>
          <a:p>
            <a:r>
              <a:rPr lang="en-US" dirty="0" smtClean="0"/>
              <a:t>In active reading</a:t>
            </a:r>
          </a:p>
          <a:p>
            <a:pPr>
              <a:buFont typeface="Wingdings" pitchFamily="2" charset="2"/>
              <a:buChar char="Ø"/>
            </a:pPr>
            <a:r>
              <a:rPr lang="en-US" sz="2800" dirty="0" smtClean="0"/>
              <a:t>The reader pays attention to both content as well as style</a:t>
            </a:r>
          </a:p>
          <a:p>
            <a:pPr>
              <a:buFont typeface="Wingdings" pitchFamily="2" charset="2"/>
              <a:buChar char="Ø"/>
            </a:pPr>
            <a:r>
              <a:rPr lang="en-US" sz="2800" dirty="0" smtClean="0"/>
              <a:t>The reader interprets  and analyses what he or she reads in order to understand both explicit as well as implicit meaning of a written message. </a:t>
            </a:r>
          </a:p>
          <a:p>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and Passive Reading</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 </a:t>
            </a:r>
            <a:r>
              <a:rPr lang="en-US" sz="2800" dirty="0" smtClean="0"/>
              <a:t>The reader predicts and responds to context.</a:t>
            </a:r>
          </a:p>
          <a:p>
            <a:pPr algn="just">
              <a:buNone/>
            </a:pPr>
            <a:endParaRPr lang="en-US" sz="2800" dirty="0" smtClean="0"/>
          </a:p>
          <a:p>
            <a:pPr algn="just"/>
            <a:r>
              <a:rPr lang="en-US" sz="2800" dirty="0" smtClean="0"/>
              <a:t>The reader pays attention to the writer’s intentions.</a:t>
            </a:r>
          </a:p>
          <a:p>
            <a:pPr algn="just">
              <a:buNone/>
            </a:pPr>
            <a:endParaRPr lang="en-US" sz="2800" dirty="0" smtClean="0"/>
          </a:p>
          <a:p>
            <a:pPr algn="just"/>
            <a:r>
              <a:rPr lang="en-US" sz="2800" dirty="0" smtClean="0"/>
              <a:t>The reader differentiates between ideas, opinions , feelings and facts.</a:t>
            </a:r>
          </a:p>
          <a:p>
            <a:pPr algn="just">
              <a:buNone/>
            </a:pPr>
            <a:endParaRPr lang="en-US" sz="2800" dirty="0" smtClean="0"/>
          </a:p>
          <a:p>
            <a:pPr algn="just"/>
            <a:r>
              <a:rPr lang="en-US" sz="2800" dirty="0" smtClean="0"/>
              <a:t> The reader infers the meaning of unfamiliar words from the contextual clues.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and Passive Reading</a:t>
            </a:r>
            <a:endParaRPr lang="en-US" dirty="0"/>
          </a:p>
        </p:txBody>
      </p:sp>
      <p:sp>
        <p:nvSpPr>
          <p:cNvPr id="3" name="Content Placeholder 2"/>
          <p:cNvSpPr>
            <a:spLocks noGrp="1"/>
          </p:cNvSpPr>
          <p:nvPr>
            <p:ph idx="1"/>
          </p:nvPr>
        </p:nvSpPr>
        <p:spPr/>
        <p:txBody>
          <a:bodyPr/>
          <a:lstStyle/>
          <a:p>
            <a:r>
              <a:rPr lang="en-US" dirty="0" smtClean="0"/>
              <a:t>The reader identifies and evaluates a writer’s attitude.</a:t>
            </a:r>
          </a:p>
          <a:p>
            <a:pPr>
              <a:buNone/>
            </a:pPr>
            <a:endParaRPr lang="en-US" dirty="0" smtClean="0"/>
          </a:p>
          <a:p>
            <a:r>
              <a:rPr lang="en-US" dirty="0" smtClean="0"/>
              <a:t>The reader understands and interprets graphic information</a:t>
            </a:r>
          </a:p>
          <a:p>
            <a:pPr>
              <a:buNone/>
            </a:pPr>
            <a:endParaRPr lang="en-US" dirty="0" smtClean="0"/>
          </a:p>
          <a:p>
            <a:r>
              <a:rPr lang="en-US" dirty="0" smtClean="0"/>
              <a:t>The reader draws inferences and conclusions</a:t>
            </a:r>
            <a:r>
              <a:rPr lang="en-US" b="1" dirty="0" smtClean="0"/>
              <a:t>.</a:t>
            </a:r>
          </a:p>
          <a:p>
            <a:pPr>
              <a:buNone/>
            </a:pPr>
            <a:endParaRPr lang="en-US" b="1" dirty="0" smtClean="0"/>
          </a:p>
          <a:p>
            <a:r>
              <a:rPr lang="en-US" b="1" dirty="0" smtClean="0"/>
              <a:t>Passive reading</a:t>
            </a:r>
          </a:p>
          <a:p>
            <a:r>
              <a:rPr lang="en-US" dirty="0" smtClean="0"/>
              <a:t>The  reader pays  attention to either content or style.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and Passive Reading</a:t>
            </a:r>
            <a:endParaRPr lang="en-US" dirty="0"/>
          </a:p>
        </p:txBody>
      </p:sp>
      <p:sp>
        <p:nvSpPr>
          <p:cNvPr id="3" name="Content Placeholder 2"/>
          <p:cNvSpPr>
            <a:spLocks noGrp="1"/>
          </p:cNvSpPr>
          <p:nvPr>
            <p:ph idx="1"/>
          </p:nvPr>
        </p:nvSpPr>
        <p:spPr/>
        <p:txBody>
          <a:bodyPr>
            <a:normAutofit lnSpcReduction="10000"/>
          </a:bodyPr>
          <a:lstStyle/>
          <a:p>
            <a:pPr algn="just"/>
            <a:endParaRPr lang="en-US" sz="2400" dirty="0" smtClean="0"/>
          </a:p>
          <a:p>
            <a:pPr algn="just"/>
            <a:r>
              <a:rPr lang="en-US" sz="2400" dirty="0" smtClean="0"/>
              <a:t>The reader  does not analyze what he or she reads</a:t>
            </a:r>
          </a:p>
          <a:p>
            <a:pPr algn="just"/>
            <a:r>
              <a:rPr lang="en-US" sz="2400" dirty="0" smtClean="0"/>
              <a:t>The reader  does not predict and respond to context.</a:t>
            </a:r>
          </a:p>
          <a:p>
            <a:pPr algn="just">
              <a:buNone/>
            </a:pPr>
            <a:endParaRPr lang="en-US" sz="2400" dirty="0" smtClean="0"/>
          </a:p>
          <a:p>
            <a:pPr algn="just"/>
            <a:r>
              <a:rPr lang="en-US" sz="2400" dirty="0" smtClean="0"/>
              <a:t>The reader does not pay attention to the writer’s intentions.</a:t>
            </a:r>
          </a:p>
          <a:p>
            <a:pPr algn="just">
              <a:buNone/>
            </a:pPr>
            <a:endParaRPr lang="en-US" sz="2400" dirty="0" smtClean="0"/>
          </a:p>
          <a:p>
            <a:pPr algn="just"/>
            <a:r>
              <a:rPr lang="en-US" sz="2400" dirty="0" smtClean="0"/>
              <a:t>The reader does not distinguish between factual and non-factual information.</a:t>
            </a:r>
          </a:p>
          <a:p>
            <a:pPr algn="just">
              <a:buNone/>
            </a:pPr>
            <a:endParaRPr lang="en-US" sz="2400" dirty="0" smtClean="0"/>
          </a:p>
          <a:p>
            <a:pPr algn="just"/>
            <a:r>
              <a:rPr lang="en-US" sz="2400" dirty="0" smtClean="0"/>
              <a:t> The reader does not infer the meaning of unfamiliar words from the contextual clues.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and Passive Reading</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The reader  does not identify  or  evaluate a writer’s attitude.</a:t>
            </a:r>
          </a:p>
          <a:p>
            <a:pPr algn="just">
              <a:buNone/>
            </a:pPr>
            <a:endParaRPr lang="en-US" dirty="0" smtClean="0"/>
          </a:p>
          <a:p>
            <a:pPr algn="just"/>
            <a:r>
              <a:rPr lang="en-US" dirty="0" smtClean="0"/>
              <a:t>The reader  does not interpret graphic information</a:t>
            </a:r>
          </a:p>
          <a:p>
            <a:pPr algn="just">
              <a:buNone/>
            </a:pPr>
            <a:endParaRPr lang="en-US" dirty="0" smtClean="0"/>
          </a:p>
          <a:p>
            <a:pPr algn="just"/>
            <a:r>
              <a:rPr lang="en-US" dirty="0" smtClean="0"/>
              <a:t>The reader  is only concerned with the literal meaning of  a written  message.</a:t>
            </a:r>
          </a:p>
          <a:p>
            <a:pPr algn="just"/>
            <a:endParaRPr lang="en-US" dirty="0" smtClean="0"/>
          </a:p>
          <a:p>
            <a:pPr algn="just"/>
            <a:r>
              <a:rPr lang="en-US" dirty="0" smtClean="0"/>
              <a:t>Thus active  reading is interactive and productive. It facilitates  proper interaction, produces new understandings and promotes effective encoder –decoder relationships.</a:t>
            </a:r>
          </a:p>
          <a:p>
            <a:pPr algn="just"/>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Speed</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We read both extensively and intensively.</a:t>
            </a:r>
          </a:p>
          <a:p>
            <a:pPr algn="just"/>
            <a:endParaRPr lang="en-US" dirty="0" smtClean="0"/>
          </a:p>
          <a:p>
            <a:pPr algn="just"/>
            <a:r>
              <a:rPr lang="en-US" dirty="0" smtClean="0"/>
              <a:t>Extensive reading is  must to broaden our general understanding of a subject.</a:t>
            </a:r>
          </a:p>
          <a:p>
            <a:pPr algn="just"/>
            <a:endParaRPr lang="en-US" dirty="0" smtClean="0"/>
          </a:p>
          <a:p>
            <a:pPr algn="just"/>
            <a:r>
              <a:rPr lang="en-US" dirty="0" smtClean="0"/>
              <a:t>Intensive reading is required for an in-depth understanding of the finer details of a subject.</a:t>
            </a:r>
          </a:p>
          <a:p>
            <a:pPr algn="just">
              <a:buNone/>
            </a:pPr>
            <a:endParaRPr lang="en-US" dirty="0" smtClean="0"/>
          </a:p>
          <a:p>
            <a:pPr algn="just"/>
            <a:r>
              <a:rPr lang="en-US" dirty="0" smtClean="0"/>
              <a:t>The reading needs may vary, but in order to improve reading efficiency, reading speed has to be increased.</a:t>
            </a:r>
          </a:p>
          <a:p>
            <a:pPr algn="just"/>
            <a:endParaRPr lang="en-US" dirty="0" smtClean="0"/>
          </a:p>
          <a:p>
            <a:pPr algn="just"/>
            <a:r>
              <a:rPr lang="en-US" dirty="0" smtClean="0"/>
              <a:t>Reading speed is measured in words per minute.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Reading- a Communicative Process</a:t>
            </a:r>
            <a:endParaRPr lang="en-US" dirty="0"/>
          </a:p>
        </p:txBody>
      </p:sp>
      <p:sp>
        <p:nvSpPr>
          <p:cNvPr id="3" name="Content Placeholder 2"/>
          <p:cNvSpPr>
            <a:spLocks noGrp="1"/>
          </p:cNvSpPr>
          <p:nvPr>
            <p:ph idx="1"/>
          </p:nvPr>
        </p:nvSpPr>
        <p:spPr/>
        <p:txBody>
          <a:bodyPr>
            <a:normAutofit/>
          </a:bodyPr>
          <a:lstStyle/>
          <a:p>
            <a:pPr algn="just"/>
            <a:endParaRPr lang="en-US" dirty="0" smtClean="0"/>
          </a:p>
          <a:p>
            <a:pPr algn="just"/>
            <a:endParaRPr lang="en-US" dirty="0" smtClean="0"/>
          </a:p>
          <a:p>
            <a:pPr algn="just"/>
            <a:r>
              <a:rPr lang="en-US" dirty="0" smtClean="0"/>
              <a:t> An important communicative process</a:t>
            </a:r>
          </a:p>
          <a:p>
            <a:pPr algn="just"/>
            <a:r>
              <a:rPr lang="en-US" dirty="0" smtClean="0"/>
              <a:t>Academic and professional needs</a:t>
            </a:r>
          </a:p>
          <a:p>
            <a:pPr algn="just"/>
            <a:r>
              <a:rPr lang="en-US" dirty="0" smtClean="0"/>
              <a:t>A physio-mental process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Speed</a:t>
            </a:r>
            <a:endParaRPr lang="en-US" dirty="0"/>
          </a:p>
        </p:txBody>
      </p:sp>
      <p:sp>
        <p:nvSpPr>
          <p:cNvPr id="3" name="Content Placeholder 2"/>
          <p:cNvSpPr>
            <a:spLocks noGrp="1"/>
          </p:cNvSpPr>
          <p:nvPr>
            <p:ph idx="1"/>
          </p:nvPr>
        </p:nvSpPr>
        <p:spPr/>
        <p:txBody>
          <a:bodyPr/>
          <a:lstStyle/>
          <a:p>
            <a:r>
              <a:rPr lang="en-US" dirty="0" smtClean="0"/>
              <a:t>Casual or general reading such as reading novels, poems, stories and humorous  articles do not require much concentration, therefore the reading speed is faster than  that of a serious reading.</a:t>
            </a:r>
          </a:p>
          <a:p>
            <a:pPr>
              <a:buNone/>
            </a:pPr>
            <a:endParaRPr lang="en-US" dirty="0" smtClean="0"/>
          </a:p>
          <a:p>
            <a:r>
              <a:rPr lang="en-US" dirty="0" smtClean="0"/>
              <a:t>Academic and professional reading such as reading technical texts, articles and proposals require more concentration and reading speed cannot be increased at the cost of reading effectively.</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Speed</a:t>
            </a:r>
            <a:endParaRPr lang="en-US" dirty="0"/>
          </a:p>
        </p:txBody>
      </p:sp>
      <p:graphicFrame>
        <p:nvGraphicFramePr>
          <p:cNvPr id="4" name="Content Placeholder 3"/>
          <p:cNvGraphicFramePr>
            <a:graphicFrameLocks noGrp="1"/>
          </p:cNvGraphicFramePr>
          <p:nvPr>
            <p:ph idx="1"/>
          </p:nvPr>
        </p:nvGraphicFramePr>
        <p:xfrm>
          <a:off x="457200" y="1935163"/>
          <a:ext cx="8229600" cy="229616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Reading Speed</a:t>
                      </a:r>
                      <a:endParaRPr lang="en-US" dirty="0"/>
                    </a:p>
                  </a:txBody>
                  <a:tcPr/>
                </a:tc>
                <a:tc>
                  <a:txBody>
                    <a:bodyPr/>
                    <a:lstStyle/>
                    <a:p>
                      <a:r>
                        <a:rPr lang="en-US" dirty="0" smtClean="0"/>
                        <a:t>Casual Reading</a:t>
                      </a:r>
                      <a:endParaRPr lang="en-US" dirty="0"/>
                    </a:p>
                  </a:txBody>
                  <a:tcPr/>
                </a:tc>
                <a:tc>
                  <a:txBody>
                    <a:bodyPr/>
                    <a:lstStyle/>
                    <a:p>
                      <a:r>
                        <a:rPr lang="en-US" dirty="0" smtClean="0"/>
                        <a:t>Academic and professional</a:t>
                      </a:r>
                      <a:r>
                        <a:rPr lang="en-US" baseline="0" dirty="0" smtClean="0"/>
                        <a:t> reading</a:t>
                      </a:r>
                      <a:endParaRPr lang="en-US" dirty="0"/>
                    </a:p>
                  </a:txBody>
                  <a:tcPr/>
                </a:tc>
              </a:tr>
              <a:tr h="370840">
                <a:tc>
                  <a:txBody>
                    <a:bodyPr/>
                    <a:lstStyle/>
                    <a:p>
                      <a:r>
                        <a:rPr lang="en-US" dirty="0" smtClean="0"/>
                        <a:t>Very fast</a:t>
                      </a:r>
                      <a:endParaRPr lang="en-US" dirty="0"/>
                    </a:p>
                  </a:txBody>
                  <a:tcPr/>
                </a:tc>
                <a:tc>
                  <a:txBody>
                    <a:bodyPr/>
                    <a:lstStyle/>
                    <a:p>
                      <a:r>
                        <a:rPr lang="en-US" dirty="0" smtClean="0"/>
                        <a:t>400+ wpm</a:t>
                      </a:r>
                      <a:endParaRPr lang="en-US" dirty="0"/>
                    </a:p>
                  </a:txBody>
                  <a:tcPr/>
                </a:tc>
                <a:tc>
                  <a:txBody>
                    <a:bodyPr/>
                    <a:lstStyle/>
                    <a:p>
                      <a:r>
                        <a:rPr lang="en-US" dirty="0" smtClean="0"/>
                        <a:t>350+ wpm</a:t>
                      </a:r>
                      <a:endParaRPr lang="en-US" dirty="0"/>
                    </a:p>
                  </a:txBody>
                  <a:tcPr/>
                </a:tc>
              </a:tr>
              <a:tr h="370840">
                <a:tc>
                  <a:txBody>
                    <a:bodyPr/>
                    <a:lstStyle/>
                    <a:p>
                      <a:r>
                        <a:rPr lang="en-US" dirty="0" smtClean="0"/>
                        <a:t>Fast </a:t>
                      </a:r>
                      <a:endParaRPr lang="en-US" dirty="0"/>
                    </a:p>
                  </a:txBody>
                  <a:tcPr/>
                </a:tc>
                <a:tc>
                  <a:txBody>
                    <a:bodyPr/>
                    <a:lstStyle/>
                    <a:p>
                      <a:r>
                        <a:rPr lang="en-US" dirty="0" smtClean="0"/>
                        <a:t>300-400wpm</a:t>
                      </a:r>
                      <a:endParaRPr lang="en-US" dirty="0"/>
                    </a:p>
                  </a:txBody>
                  <a:tcPr/>
                </a:tc>
                <a:tc>
                  <a:txBody>
                    <a:bodyPr/>
                    <a:lstStyle/>
                    <a:p>
                      <a:r>
                        <a:rPr lang="en-US" dirty="0" smtClean="0"/>
                        <a:t>250-350</a:t>
                      </a:r>
                      <a:r>
                        <a:rPr lang="en-US" baseline="0" dirty="0" smtClean="0"/>
                        <a:t> wpm</a:t>
                      </a:r>
                      <a:endParaRPr lang="en-US" dirty="0"/>
                    </a:p>
                  </a:txBody>
                  <a:tcPr/>
                </a:tc>
              </a:tr>
              <a:tr h="370840">
                <a:tc>
                  <a:txBody>
                    <a:bodyPr/>
                    <a:lstStyle/>
                    <a:p>
                      <a:r>
                        <a:rPr lang="en-US" dirty="0" smtClean="0"/>
                        <a:t>Average</a:t>
                      </a:r>
                    </a:p>
                    <a:p>
                      <a:r>
                        <a:rPr lang="en-US" dirty="0" smtClean="0"/>
                        <a:t>Slow</a:t>
                      </a:r>
                      <a:endParaRPr lang="en-US" dirty="0"/>
                    </a:p>
                  </a:txBody>
                  <a:tcPr/>
                </a:tc>
                <a:tc>
                  <a:txBody>
                    <a:bodyPr/>
                    <a:lstStyle/>
                    <a:p>
                      <a:r>
                        <a:rPr lang="en-US" dirty="0" smtClean="0"/>
                        <a:t>200-300wpm</a:t>
                      </a:r>
                    </a:p>
                    <a:p>
                      <a:r>
                        <a:rPr lang="en-US" dirty="0" smtClean="0"/>
                        <a:t>Less than 200wpm</a:t>
                      </a:r>
                      <a:endParaRPr lang="en-US" dirty="0"/>
                    </a:p>
                  </a:txBody>
                  <a:tcPr/>
                </a:tc>
                <a:tc>
                  <a:txBody>
                    <a:bodyPr/>
                    <a:lstStyle/>
                    <a:p>
                      <a:r>
                        <a:rPr lang="en-US" dirty="0" smtClean="0"/>
                        <a:t>150-250wpm</a:t>
                      </a:r>
                    </a:p>
                    <a:p>
                      <a:r>
                        <a:rPr lang="en-US" dirty="0" smtClean="0"/>
                        <a:t>Less than 150 wpm</a:t>
                      </a:r>
                    </a:p>
                    <a:p>
                      <a:endParaRPr lang="en-US"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Reading- a Communicative Process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Reading is a complex communicative process of receiving and interpreting the written word.</a:t>
            </a:r>
          </a:p>
          <a:p>
            <a:pPr algn="just"/>
            <a:r>
              <a:rPr lang="en-US" dirty="0" smtClean="0"/>
              <a:t>It involves understanding the main and subsidiary points as well as links between the different parts of a material.</a:t>
            </a:r>
          </a:p>
          <a:p>
            <a:pPr algn="just"/>
            <a:r>
              <a:rPr lang="en-US" dirty="0" smtClean="0"/>
              <a:t>While receiving and interpreting the written word, the reader is concerned with the following four factors:</a:t>
            </a:r>
          </a:p>
          <a:p>
            <a:pPr lvl="1" algn="just">
              <a:buFont typeface="Wingdings" pitchFamily="2" charset="2"/>
              <a:buChar char="§"/>
            </a:pPr>
            <a:r>
              <a:rPr lang="en-US" dirty="0" smtClean="0"/>
              <a:t>Decoding</a:t>
            </a:r>
          </a:p>
          <a:p>
            <a:pPr lvl="1" algn="just">
              <a:buFont typeface="Wingdings" pitchFamily="2" charset="2"/>
              <a:buChar char="§"/>
            </a:pPr>
            <a:r>
              <a:rPr lang="en-US" dirty="0" smtClean="0"/>
              <a:t>Comprehending</a:t>
            </a:r>
          </a:p>
          <a:p>
            <a:pPr lvl="1" algn="just">
              <a:buFont typeface="Wingdings" pitchFamily="2" charset="2"/>
              <a:buChar char="§"/>
            </a:pPr>
            <a:r>
              <a:rPr lang="en-US" dirty="0" smtClean="0"/>
              <a:t>Text analysis</a:t>
            </a:r>
          </a:p>
          <a:p>
            <a:pPr lvl="1" algn="just">
              <a:buFont typeface="Wingdings" pitchFamily="2" charset="2"/>
              <a:buChar char="§"/>
            </a:pPr>
            <a:r>
              <a:rPr lang="en-US" dirty="0" smtClean="0"/>
              <a:t>Response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Reading- a Communicative Process</a:t>
            </a:r>
            <a:endParaRPr lang="en-US" dirty="0"/>
          </a:p>
        </p:txBody>
      </p:sp>
      <p:sp>
        <p:nvSpPr>
          <p:cNvPr id="3" name="Content Placeholder 2"/>
          <p:cNvSpPr>
            <a:spLocks noGrp="1"/>
          </p:cNvSpPr>
          <p:nvPr>
            <p:ph idx="1"/>
          </p:nvPr>
        </p:nvSpPr>
        <p:spPr/>
        <p:txBody>
          <a:bodyPr/>
          <a:lstStyle/>
          <a:p>
            <a:pPr>
              <a:buNone/>
            </a:pPr>
            <a:r>
              <a:rPr lang="en-US" b="1" dirty="0" smtClean="0"/>
              <a:t>Decoding</a:t>
            </a:r>
          </a:p>
          <a:p>
            <a:r>
              <a:rPr lang="en-US" dirty="0" smtClean="0"/>
              <a:t>Decoding in reading refers to the process of changing the coded message in to information.</a:t>
            </a:r>
          </a:p>
          <a:p>
            <a:r>
              <a:rPr lang="en-US" dirty="0" smtClean="0"/>
              <a:t>It requires the ability to recognize words accurately, understand the definition of the words being used and the manner in which words are used in varying context.</a:t>
            </a:r>
          </a:p>
          <a:p>
            <a:r>
              <a:rPr lang="en-US" dirty="0" smtClean="0"/>
              <a:t>A written message can be decoded only if we know the language in which the message is encoded. </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Reading- a Communicative Process</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The decoding may be influenced by our social, cultural, educational, professional and intellectual frames of references. </a:t>
            </a:r>
          </a:p>
          <a:p>
            <a:pPr algn="just">
              <a:buNone/>
            </a:pPr>
            <a:endParaRPr lang="en-US" dirty="0" smtClean="0"/>
          </a:p>
          <a:p>
            <a:pPr algn="just">
              <a:buNone/>
            </a:pPr>
            <a:r>
              <a:rPr lang="en-US" b="1" dirty="0" smtClean="0"/>
              <a:t>Comprehension:</a:t>
            </a:r>
          </a:p>
          <a:p>
            <a:pPr algn="just"/>
            <a:r>
              <a:rPr lang="en-US" b="1" dirty="0" smtClean="0"/>
              <a:t>  </a:t>
            </a:r>
            <a:r>
              <a:rPr lang="en-US" dirty="0" smtClean="0"/>
              <a:t>Comprehension refers to the identification of the central theme, main ideas, supporting details and writing patterns. </a:t>
            </a:r>
          </a:p>
          <a:p>
            <a:pPr algn="just">
              <a:buNone/>
            </a:pPr>
            <a:endParaRPr lang="en-US" dirty="0" smtClean="0"/>
          </a:p>
          <a:p>
            <a:pPr algn="just"/>
            <a:r>
              <a:rPr lang="en-US" dirty="0" smtClean="0"/>
              <a:t>It requires the reader to thinks critically and analytically about the content being read.</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Reading- a Communicative Process</a:t>
            </a:r>
            <a:endParaRPr lang="en-US" dirty="0"/>
          </a:p>
        </p:txBody>
      </p:sp>
      <p:sp>
        <p:nvSpPr>
          <p:cNvPr id="3" name="Content Placeholder 2"/>
          <p:cNvSpPr>
            <a:spLocks noGrp="1"/>
          </p:cNvSpPr>
          <p:nvPr>
            <p:ph idx="1"/>
          </p:nvPr>
        </p:nvSpPr>
        <p:spPr/>
        <p:txBody>
          <a:bodyPr/>
          <a:lstStyle/>
          <a:p>
            <a:pPr algn="just"/>
            <a:r>
              <a:rPr lang="en-US" b="1" dirty="0" smtClean="0"/>
              <a:t>Text Analysis: </a:t>
            </a:r>
            <a:r>
              <a:rPr lang="en-US" dirty="0" smtClean="0"/>
              <a:t>Text analysis refers to the process of identifying relationships among different  units within the text in order to distinguish between relevant and irrelevant information, implicit and explicit information, facts and opinions, and examples and ideas and draw inferences and conclusions.</a:t>
            </a:r>
          </a:p>
          <a:p>
            <a:pPr algn="just">
              <a:buNone/>
            </a:pPr>
            <a:r>
              <a:rPr lang="en-US" b="1" dirty="0" smtClean="0"/>
              <a:t>  Response: </a:t>
            </a:r>
            <a:r>
              <a:rPr lang="en-US" dirty="0" smtClean="0"/>
              <a:t>Response is our action or reaction to the written message.</a:t>
            </a:r>
          </a:p>
          <a:p>
            <a:pPr algn="just"/>
            <a:r>
              <a:rPr lang="en-US" dirty="0" smtClean="0"/>
              <a:t>Our response to a text depends on our correct understanding and evaluation of the text.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with a purpose</a:t>
            </a:r>
            <a:endParaRPr lang="en-US" dirty="0"/>
          </a:p>
        </p:txBody>
      </p:sp>
      <p:sp>
        <p:nvSpPr>
          <p:cNvPr id="3" name="Content Placeholder 2"/>
          <p:cNvSpPr>
            <a:spLocks noGrp="1"/>
          </p:cNvSpPr>
          <p:nvPr>
            <p:ph idx="1"/>
          </p:nvPr>
        </p:nvSpPr>
        <p:spPr/>
        <p:txBody>
          <a:bodyPr>
            <a:normAutofit/>
          </a:bodyPr>
          <a:lstStyle/>
          <a:p>
            <a:r>
              <a:rPr lang="en-US" dirty="0" smtClean="0"/>
              <a:t>Different kinds of texts  are read for different purposes. </a:t>
            </a:r>
          </a:p>
          <a:p>
            <a:r>
              <a:rPr lang="en-US" dirty="0" smtClean="0"/>
              <a:t>Although the basic purpose of reading is to extract information from various sources, it may primarily be to:</a:t>
            </a:r>
          </a:p>
          <a:p>
            <a:r>
              <a:rPr lang="en-US" dirty="0" smtClean="0"/>
              <a:t>Get an introductory idea  of a text.</a:t>
            </a:r>
          </a:p>
          <a:p>
            <a:r>
              <a:rPr lang="en-US" dirty="0" smtClean="0"/>
              <a:t>Get a broad understanding of the text.</a:t>
            </a:r>
          </a:p>
          <a:p>
            <a:r>
              <a:rPr lang="en-US" dirty="0" smtClean="0"/>
              <a:t>Understand scientific ideas, theories and principles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Reading with a purpose</a:t>
            </a:r>
            <a:endParaRPr lang="en-US" dirty="0"/>
          </a:p>
        </p:txBody>
      </p:sp>
      <p:sp>
        <p:nvSpPr>
          <p:cNvPr id="3" name="Content Placeholder 2"/>
          <p:cNvSpPr>
            <a:spLocks noGrp="1"/>
          </p:cNvSpPr>
          <p:nvPr>
            <p:ph idx="1"/>
          </p:nvPr>
        </p:nvSpPr>
        <p:spPr/>
        <p:txBody>
          <a:bodyPr/>
          <a:lstStyle/>
          <a:p>
            <a:r>
              <a:rPr lang="en-US" dirty="0" smtClean="0"/>
              <a:t>Obtain specific information.</a:t>
            </a:r>
          </a:p>
          <a:p>
            <a:r>
              <a:rPr lang="en-US" dirty="0" smtClean="0"/>
              <a:t>Understand new changes and developments in a particular field.</a:t>
            </a:r>
          </a:p>
          <a:p>
            <a:r>
              <a:rPr lang="en-US" dirty="0" smtClean="0"/>
              <a:t>Broaden  one’s outlook and understanding.</a:t>
            </a:r>
          </a:p>
          <a:p>
            <a:r>
              <a:rPr lang="en-US" dirty="0" smtClean="0"/>
              <a:t>Discover the authors view points</a:t>
            </a:r>
          </a:p>
          <a:p>
            <a:r>
              <a:rPr lang="en-US" dirty="0" smtClean="0"/>
              <a:t>To seek the evidence for one’s own point of view.</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different kinds of Texts</a:t>
            </a:r>
            <a:endParaRPr lang="en-US" dirty="0"/>
          </a:p>
        </p:txBody>
      </p:sp>
      <p:sp>
        <p:nvSpPr>
          <p:cNvPr id="3" name="Content Placeholder 2"/>
          <p:cNvSpPr>
            <a:spLocks noGrp="1"/>
          </p:cNvSpPr>
          <p:nvPr>
            <p:ph idx="1"/>
          </p:nvPr>
        </p:nvSpPr>
        <p:spPr/>
        <p:txBody>
          <a:bodyPr>
            <a:normAutofit fontScale="92500"/>
          </a:bodyPr>
          <a:lstStyle/>
          <a:p>
            <a:r>
              <a:rPr lang="en-US" dirty="0" smtClean="0"/>
              <a:t>The reader should analyze the kind of text he or she has to read to identify appropriate reading strategies.</a:t>
            </a:r>
          </a:p>
          <a:p>
            <a:r>
              <a:rPr lang="en-US" dirty="0" smtClean="0"/>
              <a:t>The reader may read a different kinds of texts with different purpose and varying levels of reading comprehension.</a:t>
            </a:r>
          </a:p>
          <a:p>
            <a:r>
              <a:rPr lang="en-US" dirty="0" smtClean="0"/>
              <a:t>Some aspects related to different reading activities are as below:</a:t>
            </a:r>
          </a:p>
          <a:p>
            <a:r>
              <a:rPr lang="en-US" b="1" dirty="0" smtClean="0"/>
              <a:t>Reading Entertaining Text: </a:t>
            </a:r>
            <a:r>
              <a:rPr lang="en-US" dirty="0" smtClean="0"/>
              <a:t>The entertaining texts are read for relaxation.</a:t>
            </a:r>
          </a:p>
          <a:p>
            <a:r>
              <a:rPr lang="en-US" dirty="0" smtClean="0"/>
              <a:t>In this type of reading, the reader needs not concentrate on theme, main points and supporting detail of a message.  </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884</TotalTime>
  <Words>1210</Words>
  <Application>Microsoft Office PowerPoint</Application>
  <PresentationFormat>On-screen Show (4:3)</PresentationFormat>
  <Paragraphs>141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Reading Process</vt:lpstr>
      <vt:lpstr>Reading- a Communicative Process</vt:lpstr>
      <vt:lpstr>Reading- a Communicative Process</vt:lpstr>
      <vt:lpstr>Reading- a Communicative Process</vt:lpstr>
      <vt:lpstr>Reading- a Communicative Process</vt:lpstr>
      <vt:lpstr>Reading- a Communicative Process</vt:lpstr>
      <vt:lpstr>Reading with a purpose</vt:lpstr>
      <vt:lpstr>Reading with a purpose</vt:lpstr>
      <vt:lpstr>Reading different kinds of Texts</vt:lpstr>
      <vt:lpstr>Reading different kinds of Texts</vt:lpstr>
      <vt:lpstr>Reading different kinds of Texts</vt:lpstr>
      <vt:lpstr>Reading different kinds of Texts</vt:lpstr>
      <vt:lpstr>Reading different kinds of Texts</vt:lpstr>
      <vt:lpstr>Active and Passive Reading</vt:lpstr>
      <vt:lpstr>Active and Passive Reading</vt:lpstr>
      <vt:lpstr>Active and Passive Reading</vt:lpstr>
      <vt:lpstr>Active and Passive Reading</vt:lpstr>
      <vt:lpstr>Active and Passive Reading</vt:lpstr>
      <vt:lpstr>Reading Speed</vt:lpstr>
      <vt:lpstr>Reading Speed</vt:lpstr>
      <vt:lpstr>Reading Speed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Process</dc:title>
  <dc:creator>asdf</dc:creator>
  <cp:lastModifiedBy>OFFICE</cp:lastModifiedBy>
  <cp:revision>85</cp:revision>
  <dcterms:created xsi:type="dcterms:W3CDTF">2020-11-24T18:13:03Z</dcterms:created>
  <dcterms:modified xsi:type="dcterms:W3CDTF">2020-12-03T19:04:02Z</dcterms:modified>
</cp:coreProperties>
</file>