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39"/>
  </p:notesMasterIdLst>
  <p:sldIdLst>
    <p:sldId id="256" r:id="rId2"/>
    <p:sldId id="260" r:id="rId3"/>
    <p:sldId id="261" r:id="rId4"/>
    <p:sldId id="259" r:id="rId5"/>
    <p:sldId id="262" r:id="rId6"/>
    <p:sldId id="258" r:id="rId7"/>
    <p:sldId id="263" r:id="rId8"/>
    <p:sldId id="264" r:id="rId9"/>
    <p:sldId id="293" r:id="rId10"/>
    <p:sldId id="291" r:id="rId11"/>
    <p:sldId id="292" r:id="rId12"/>
    <p:sldId id="294" r:id="rId13"/>
    <p:sldId id="265" r:id="rId14"/>
    <p:sldId id="266" r:id="rId15"/>
    <p:sldId id="284" r:id="rId16"/>
    <p:sldId id="285" r:id="rId17"/>
    <p:sldId id="283" r:id="rId18"/>
    <p:sldId id="28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5" r:id="rId27"/>
    <p:sldId id="274" r:id="rId28"/>
    <p:sldId id="276" r:id="rId29"/>
    <p:sldId id="277" r:id="rId30"/>
    <p:sldId id="279" r:id="rId31"/>
    <p:sldId id="280" r:id="rId32"/>
    <p:sldId id="287" r:id="rId33"/>
    <p:sldId id="281" r:id="rId34"/>
    <p:sldId id="288" r:id="rId35"/>
    <p:sldId id="289" r:id="rId36"/>
    <p:sldId id="290" r:id="rId37"/>
    <p:sldId id="278" r:id="rId3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44664-EA87-4090-9D0A-38C23DF78708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C5766-10C4-404A-88A6-27113D15F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17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61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26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86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20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99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15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63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74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06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87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73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68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614" y="101600"/>
            <a:ext cx="51600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PROG0101 Fundamentals of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Programming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59114" y="6482563"/>
            <a:ext cx="20383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fld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143000" y="727791"/>
            <a:ext cx="6858000" cy="2782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0">
              <a:lnSpc>
                <a:spcPct val="100000"/>
              </a:lnSpc>
              <a:spcBef>
                <a:spcPts val="95"/>
              </a:spcBef>
            </a:pPr>
            <a:r>
              <a:rPr lang="en-US" sz="6000" spc="-5" dirty="0" smtClean="0">
                <a:latin typeface="Algerian" panose="04020705040A02060702" pitchFamily="82" charset="0"/>
              </a:rPr>
              <a:t>Unit 1: Introduction to programming</a:t>
            </a:r>
            <a:endParaRPr sz="6000" spc="-5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8601"/>
            <a:ext cx="7886700" cy="762000"/>
          </a:xfrm>
        </p:spPr>
        <p:txBody>
          <a:bodyPr>
            <a:normAutofit/>
          </a:bodyPr>
          <a:lstStyle/>
          <a:p>
            <a:pPr algn="just"/>
            <a:r>
              <a:rPr lang="it-IT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it-IT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in C </a:t>
            </a:r>
            <a:r>
              <a:rPr lang="it-IT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033963"/>
          </a:xfrm>
        </p:spPr>
        <p:txBody>
          <a:bodyPr/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say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means to feed some data into a program. An input can be given in the form of a file or from the command line. C programming provides a set of built-in functions to read the given input and feed it to the program as per requirement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say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means to display some data on screen, printer, or in any file. C programming provides a set of built-in functions to output the data on the computer screen as well as to save it in text or binary files.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57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458200" cy="6400800"/>
          </a:xfrm>
        </p:spPr>
        <p:txBody>
          <a:bodyPr/>
          <a:lstStyle/>
          <a:p>
            <a:pPr marL="0" indent="0" algn="just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Functions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function reads the input from the standard input stream 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scans that input according to the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provided.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function writes the output to the standard output stream 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produces the output according to the format provided.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 be a simple constant string, but you can specify %s, %d, %c, %f, etc., to print or read strings, integer, character or float respectively.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505200"/>
            <a:ext cx="5334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67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58150" cy="533401"/>
          </a:xfrm>
        </p:spPr>
        <p:txBody>
          <a:bodyPr>
            <a:noAutofit/>
          </a:bodyPr>
          <a:lstStyle/>
          <a:p>
            <a:pPr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382000" cy="5714999"/>
          </a:xfrm>
        </p:spPr>
        <p:txBody>
          <a:bodyPr/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function reads the next available character from the screen and returns it as an integer. This function reads only single character at a time.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function puts the passed character on the screen and returns the same character. This function puts only single character at a time. 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2438400"/>
            <a:ext cx="6562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2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5257800"/>
          </a:xfrm>
        </p:spPr>
        <p:txBody>
          <a:bodyPr/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name of the memory location.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store data. Its value can be changed, and it can be reused many times.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way to represent memory location through symbol so that it can be easily identified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yntax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declare a variable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variable_list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  </a:t>
            </a:r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example of programming expression.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= x + y</a:t>
            </a:r>
          </a:p>
          <a:p>
            <a:pPr marL="0" indent="0" algn="just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 and z are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variables.</a:t>
            </a:r>
          </a:p>
          <a:p>
            <a:pPr marL="0" indent="0" algn="just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represent numeric values, characters, character strings, or memory addresses.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864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685801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for defining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38200"/>
            <a:ext cx="7981950" cy="5714999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can have alphabets, digits, and underscore.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name can start with the alphabet, and underscore only. It can't start with a digit.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whitespace is allowed within the variable name.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name must not be any reserved word or keyword, e.g. int, float, etc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variable names: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a;  </a:t>
            </a:r>
          </a:p>
          <a:p>
            <a:pPr marL="0" indent="0" algn="just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_ab;  </a:t>
            </a:r>
          </a:p>
          <a:p>
            <a:pPr marL="0" indent="0" algn="just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a30;  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variable names: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2;  </a:t>
            </a:r>
          </a:p>
          <a:p>
            <a:pPr marL="0" indent="0" algn="just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 b;  </a:t>
            </a:r>
          </a:p>
          <a:p>
            <a:pPr marL="0" indent="0" algn="just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  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371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"/>
            <a:ext cx="8229600" cy="6248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Variable </a:t>
            </a:r>
            <a:endParaRPr lang="en-IN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two types of variables: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Local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Global variable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those that are in scope within a specific part of the program (function, procedure, method, or subroutine, depending on the programming language employed).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those that are in scope for the duration of the programs execution. They can be accessed by any part of the program, and are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readwrite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statements that access them. </a:t>
            </a:r>
          </a:p>
        </p:txBody>
      </p:sp>
    </p:spTree>
    <p:extLst>
      <p:ext uri="{BB962C8B-B14F-4D97-AF65-F5344CB8AC3E}">
        <p14:creationId xmlns:p14="http://schemas.microsoft.com/office/powerpoint/2010/main" val="707953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Variable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828800"/>
            <a:ext cx="6248400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82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228600"/>
            <a:ext cx="7886700" cy="701674"/>
          </a:xfrm>
        </p:spPr>
        <p:txBody>
          <a:bodyPr>
            <a:normAutofit/>
          </a:bodyPr>
          <a:lstStyle/>
          <a:p>
            <a:pPr algn="just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153400" cy="5486399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are sometimes required to keep their values throughout the program, hence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constant is a value that never changes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constant can be : –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number, like 25 or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3.6</a:t>
            </a: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character, like a or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 character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string, like "this is a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string“</a:t>
            </a:r>
          </a:p>
          <a:p>
            <a:pPr algn="just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 algn="just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Calculate area of circle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area =  3.14 * r * 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Variable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area, r </a:t>
            </a:r>
          </a:p>
          <a:p>
            <a:pPr marL="0" indent="0" algn="just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Constant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3.142</a:t>
            </a:r>
          </a:p>
        </p:txBody>
      </p:sp>
    </p:spTree>
    <p:extLst>
      <p:ext uri="{BB962C8B-B14F-4D97-AF65-F5344CB8AC3E}">
        <p14:creationId xmlns:p14="http://schemas.microsoft.com/office/powerpoint/2010/main" val="2594617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>
            <a:noAutofit/>
          </a:bodyPr>
          <a:lstStyle/>
          <a:p>
            <a:pPr algn="just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Keywords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8382000" cy="506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9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533401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in C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0"/>
            <a:ext cx="8058150" cy="5257800"/>
          </a:xfrm>
        </p:spPr>
        <p:txBody>
          <a:bodyPr/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is classification of a particular type of information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are essential to any computer programming language.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them, it becomes very difficult to maintain information within a computer program.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have different sizes in memory depending on the machine and compilers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 language, data types can be classified into three parts:-</a:t>
            </a:r>
          </a:p>
          <a:p>
            <a:pPr marL="0" indent="0" algn="just" fontAlgn="base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Primitive/Basic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types/Fundamental data types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Derived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  <a:p>
            <a:pPr marL="0" indent="0" algn="just" fontAlgn="base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User-defined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8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614" y="101600"/>
            <a:ext cx="51600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PROG0101 Fundamentals of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Programming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59114" y="6482563"/>
            <a:ext cx="20383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pPr marL="38100">
                <a:lnSpc>
                  <a:spcPts val="2285"/>
                </a:lnSpc>
              </a:pPr>
              <a:t>2</a:t>
            </a:fld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650" y="683262"/>
            <a:ext cx="78867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4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sz="4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650" y="1828800"/>
            <a:ext cx="7981950" cy="2089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 algn="just">
              <a:spcBef>
                <a:spcPts val="2035"/>
              </a:spcBef>
              <a:buFontTx/>
              <a:buChar char="•"/>
              <a:tabLst>
                <a:tab pos="355600" algn="l"/>
                <a:tab pos="356235" algn="l"/>
              </a:tabLst>
            </a:pPr>
            <a:r>
              <a:rPr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of</a:t>
            </a:r>
            <a:r>
              <a:rPr sz="2400" spc="-1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instructions.</a:t>
            </a: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 algn="just">
              <a:spcBef>
                <a:spcPts val="575"/>
              </a:spcBef>
              <a:buFontTx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or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 for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 a</a:t>
            </a:r>
            <a:r>
              <a:rPr sz="2400" spc="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problem.</a:t>
            </a: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350" indent="-343535" algn="just">
              <a:spcBef>
                <a:spcPts val="580"/>
              </a:spcBef>
              <a:buFontTx/>
              <a:buChar char="•"/>
              <a:tabLst>
                <a:tab pos="355600" algn="l"/>
                <a:tab pos="356235" algn="l"/>
                <a:tab pos="1330960" algn="l"/>
                <a:tab pos="2221230" algn="l"/>
                <a:tab pos="2807970" algn="l"/>
                <a:tab pos="4563745" algn="l"/>
                <a:tab pos="5386705" algn="l"/>
                <a:tab pos="7091045" algn="l"/>
              </a:tabLst>
            </a:pPr>
            <a:r>
              <a:rPr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	for	ca</a:t>
            </a:r>
            <a:r>
              <a:rPr sz="2400" spc="-1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culation,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2400" spc="-1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programming.</a:t>
            </a: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 algn="just">
              <a:spcBef>
                <a:spcPts val="580"/>
              </a:spcBef>
              <a:buFontTx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expressed in any</a:t>
            </a:r>
            <a:r>
              <a:rPr sz="2400" spc="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language.</a:t>
            </a: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820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886700" cy="838201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can be classified into three </a:t>
            </a: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676400"/>
            <a:ext cx="75152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66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685801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90600"/>
            <a:ext cx="7886700" cy="76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 there are three types of basic data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data type, Integer data type, floating-point data, and void.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33600"/>
            <a:ext cx="78771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4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types</a:t>
            </a:r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295400"/>
            <a:ext cx="845819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8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1"/>
            <a:ext cx="7886700" cy="609600"/>
          </a:xfrm>
        </p:spPr>
        <p:txBody>
          <a:bodyPr>
            <a:normAutofit/>
          </a:bodyPr>
          <a:lstStyle/>
          <a:p>
            <a:pPr algn="just"/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Character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5" y="914400"/>
            <a:ext cx="7886700" cy="4351338"/>
          </a:xfrm>
        </p:spPr>
        <p:txBody>
          <a:bodyPr>
            <a:normAutofit/>
          </a:bodyPr>
          <a:lstStyle/>
          <a:p>
            <a:pPr algn="just" fontAlgn="base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language, to store character data types keyword 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 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used.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type variables and single-character constants, 1 byte (8 bits) of memory space is allocated.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char data types:- ‘m’, ‘A’, ‘5’, ‘@’, ‘?’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etc..</a:t>
            </a:r>
          </a:p>
          <a:p>
            <a:pPr marL="0" indent="0" algn="just" fontAlgn="base">
              <a:buNone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all are inside the single quotation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“a” is not a char data type because it is inside double quotation not in the single quotation.</a:t>
            </a:r>
          </a:p>
          <a:p>
            <a:pPr fontAlgn="base"/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is not a char data type because inside a single quotation only one character must be present.</a:t>
            </a:r>
          </a:p>
          <a:p>
            <a:pPr fontAlgn="base"/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is a char data type, space is inside a single quotation and space is a valid character.</a:t>
            </a:r>
          </a:p>
          <a:p>
            <a:pPr marL="0" indent="0" algn="just" fontAlgn="base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552950"/>
            <a:ext cx="50292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17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533401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609601"/>
            <a:ext cx="7115176" cy="5943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4" y="609601"/>
            <a:ext cx="25717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68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609601"/>
          </a:xfrm>
        </p:spPr>
        <p:txBody>
          <a:bodyPr>
            <a:normAutofit/>
          </a:bodyPr>
          <a:lstStyle/>
          <a:p>
            <a:pPr algn="just"/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Integer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1"/>
            <a:ext cx="7886700" cy="1600199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keyword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used to declare integer data type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data is small then we can use keyword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int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to store long integer number we can use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long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to store very long number we can use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long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981200"/>
            <a:ext cx="4953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7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533401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652464"/>
            <a:ext cx="6343650" cy="6053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572000"/>
            <a:ext cx="15430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60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86700" cy="701674"/>
          </a:xfrm>
        </p:spPr>
        <p:txBody>
          <a:bodyPr>
            <a:normAutofit/>
          </a:bodyPr>
          <a:lstStyle/>
          <a:p>
            <a:pPr algn="just"/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Floating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data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1"/>
            <a:ext cx="7886700" cy="1752599"/>
          </a:xfrm>
        </p:spPr>
        <p:txBody>
          <a:bodyPr/>
          <a:lstStyle/>
          <a:p>
            <a:pPr algn="just" fontAlgn="base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default, every floating-point number is treated as a double data type. Float and long double data type are also used for floating-point.</a:t>
            </a:r>
          </a:p>
          <a:p>
            <a:pPr algn="just"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every real-world value can’t be stored using integer, floating-point values are required. For example to calculate the weight of person floating-point values are required.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032128"/>
            <a:ext cx="4219575" cy="268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53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533401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90600"/>
            <a:ext cx="6324600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990600"/>
            <a:ext cx="25622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15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Void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5440"/>
            <a:ext cx="7886700" cy="4351338"/>
          </a:xfrm>
        </p:spPr>
        <p:txBody>
          <a:bodyPr/>
          <a:lstStyle/>
          <a:p>
            <a:pPr marL="0" indent="0" algn="just" fontAlgn="base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name indicates this type has no values.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times it is used to indicate that a function does not return any value.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primitive data types short, int, long int, float, double and long double can be used for both calculation (like storing values to a variable) and returning from a function but void can only be used for returning from a function.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can’t be used for storing and calculation in a program.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42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599"/>
            <a:ext cx="7886700" cy="762001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Algorithms In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Algorithm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 two numbers entered by the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14400" y="2362200"/>
            <a:ext cx="7372350" cy="272954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 Start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 Declare variables num1, num2 and sum.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 Read values num1 and num2.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4: Add num1 and num2 and assign the result to sum.    sum←num1+num2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5: Display sum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6: Stop </a:t>
            </a:r>
          </a:p>
        </p:txBody>
      </p:sp>
    </p:spTree>
    <p:extLst>
      <p:ext uri="{BB962C8B-B14F-4D97-AF65-F5344CB8AC3E}">
        <p14:creationId xmlns:p14="http://schemas.microsoft.com/office/powerpoint/2010/main" val="1847490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37" y="381000"/>
            <a:ext cx="7886700" cy="609600"/>
          </a:xfrm>
        </p:spPr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2" y="1143000"/>
            <a:ext cx="7886700" cy="533400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are defined by user itself. 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integer stored contiguous makes an array.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what we can create by combining various primitive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derived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types,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infinite variety of new types can be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formed.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derived datatypes in C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There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basically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types in C: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Array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References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Pointer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19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0037"/>
            <a:ext cx="8458200" cy="63246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Array:</a:t>
            </a:r>
          </a:p>
          <a:p>
            <a:pPr marL="0" indent="0">
              <a:buNone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one of the mostly used derived datatypes in C and they can be formed by collecting the primitive datatypes like – float ,int or char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rrays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to perform operations on some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homogeneous set of values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the array type is determined by the data type of the array and the number of elements in the array.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in an array has the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type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of the element has the size of a char object, 8 bits.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4800600"/>
            <a:ext cx="65532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06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0037"/>
            <a:ext cx="8458200" cy="63246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Pointer:</a:t>
            </a:r>
          </a:p>
          <a:p>
            <a:pPr marL="0" indent="0">
              <a:buNone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are considered by many to be complex in C, but that is not 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case.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is just a variable that stores the address of another variable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pointer can store the address of variables of any data types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pointer is defined by using a ‘*’operator.  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572000"/>
            <a:ext cx="2438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3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549274"/>
          </a:xfrm>
        </p:spPr>
        <p:txBody>
          <a:bodyPr>
            <a:normAutofit fontScale="90000"/>
          </a:bodyPr>
          <a:lstStyle/>
          <a:p>
            <a:pPr algn="just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data types in </a:t>
            </a: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3025"/>
            <a:ext cx="78867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data types which are defined by the user as per his/her will are called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data types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such data types are 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marL="457200" indent="-457200" algn="just"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enumeration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5550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0037"/>
            <a:ext cx="8458200" cy="63246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Structure:</a:t>
            </a:r>
          </a:p>
          <a:p>
            <a:pPr marL="0" indent="0">
              <a:buNone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composite structure that can contain variables of different data types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all the student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put under one structure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structure can be created outside the main method as well as inside, just before creating the variable to use it.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819400"/>
            <a:ext cx="2514600" cy="169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5486400"/>
            <a:ext cx="5791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00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0037"/>
            <a:ext cx="8458200" cy="63246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Union:</a:t>
            </a:r>
          </a:p>
          <a:p>
            <a:pPr marL="0" indent="0">
              <a:buNone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union, you can store different data types in the same memory location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union can have many members, but only one member can have a value at one time.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union is defined in the same way as a structure but with the keyword union.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810000"/>
            <a:ext cx="3810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72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0037"/>
            <a:ext cx="8458200" cy="63246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Enumeration:</a:t>
            </a:r>
          </a:p>
          <a:p>
            <a:pPr marL="0" indent="0" algn="just">
              <a:buNone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Enumeration data type consists of named integer constants as a list.</a:t>
            </a:r>
          </a:p>
          <a:p>
            <a:pPr algn="just"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start with 0 (zero) by default and value is incremented by 1 for the sequential identifiers in the list.</a:t>
            </a:r>
          </a:p>
          <a:p>
            <a:pPr fontAlgn="base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 syntax in C: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enum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 [optional{ enumerator-list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}];</a:t>
            </a:r>
          </a:p>
          <a:p>
            <a:pPr marL="0" indent="0" algn="just" fontAlgn="base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 example in 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{ Jan, Feb, Mar };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/*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Jan, Feb and Mar variables will be assigned to 0, 1 and 2 respectively by default */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enum month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Jan = 1, Feb, Mar };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989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Data Types vs User Defined Data types in C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are created from basic data types such as int, float, char, etc.</a:t>
            </a:r>
          </a:p>
          <a:p>
            <a:pPr algn="just" fontAlgn="base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Derived Data Types in C: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Arrays, Pointers, Structures, etc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fontAlgn="base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user-defined data types, the programmer can invent his/her own data types in C programming. It does not necessary to use basic data types to create user-defined data types in C.</a:t>
            </a:r>
          </a:p>
          <a:p>
            <a:pPr algn="just" fontAlgn="base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for User Defined Data Types in C: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(type definition), enum (enumerated data type)</a:t>
            </a:r>
          </a:p>
        </p:txBody>
      </p:sp>
    </p:spTree>
    <p:extLst>
      <p:ext uri="{BB962C8B-B14F-4D97-AF65-F5344CB8AC3E}">
        <p14:creationId xmlns:p14="http://schemas.microsoft.com/office/powerpoint/2010/main" val="141767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614" y="101600"/>
            <a:ext cx="51600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PROG0101 Fundamentals of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Programming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59114" y="6482563"/>
            <a:ext cx="20383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pPr marL="38100">
                <a:lnSpc>
                  <a:spcPts val="2285"/>
                </a:lnSpc>
              </a:pPr>
              <a:t>4</a:t>
            </a:fld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683262"/>
            <a:ext cx="744855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4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endParaRPr sz="4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812" y="1752600"/>
            <a:ext cx="7318375" cy="27513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74625" indent="-343535" algn="just">
              <a:spcBef>
                <a:spcPts val="2035"/>
              </a:spcBef>
              <a:buFontTx/>
              <a:buChar char="•"/>
              <a:tabLst>
                <a:tab pos="355600" algn="l"/>
                <a:tab pos="356235" algn="l"/>
              </a:tabLst>
            </a:pPr>
            <a:r>
              <a:rPr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code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(which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fake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code, because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really programming code) specifies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accomplish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task.</a:t>
            </a:r>
          </a:p>
          <a:p>
            <a:pPr marL="355600" indent="-343535" algn="just">
              <a:spcBef>
                <a:spcPts val="580"/>
              </a:spcBef>
              <a:buFontTx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type of structured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-4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specify an</a:t>
            </a:r>
            <a:r>
              <a:rPr sz="2400" spc="-1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algorithm.</a:t>
            </a: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3535" algn="just">
              <a:spcBef>
                <a:spcPts val="575"/>
              </a:spcBef>
              <a:buFontTx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 cannot be compiled nor executed, and 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real formatting or syntax</a:t>
            </a:r>
            <a:r>
              <a:rPr sz="2400" spc="-8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rules.</a:t>
            </a: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59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algn="just"/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process of taking an algorithm and encoding it into a notation, a programming language, so that it can be executed by a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computer.</a:t>
            </a:r>
          </a:p>
          <a:p>
            <a:pPr algn="just"/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often the way that we create a representation for our solutions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describe the solution to a problem in terms of the data needed to represent the problem instance and the set of steps necessary to produce the intended result.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must provide a notational way to represent both the process and the data.</a:t>
            </a:r>
          </a:p>
        </p:txBody>
      </p:sp>
    </p:spTree>
    <p:extLst>
      <p:ext uri="{BB962C8B-B14F-4D97-AF65-F5344CB8AC3E}">
        <p14:creationId xmlns:p14="http://schemas.microsoft.com/office/powerpoint/2010/main" val="213524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Algorithm, Pseudocode and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81200"/>
            <a:ext cx="7886700" cy="3967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: Systematic logical approach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which is a well-defined, step-by-step procedure that allows a computer to solve a problem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 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is a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simpler version of a programming code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plain English which uses short phrases to write code for a program before it is implemented in a specific programming language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is exact code written for problem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all the rules of the programming language.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5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is the language or string of words, numbers, letters and symbols that a computer programmer uses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computing, source code is any collection of code, with or without comments, written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human-readable programming language, usually as plain text.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of a program is specially designed to facilitate the work of computer programmers, who specify the actions to be performed by a computer mostly by writing source code.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is often transformed by an assembler or compiler into binary machine code that can be executed by the computer.</a:t>
            </a:r>
            <a:r>
              <a:rPr lang="en-I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5784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267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C Language Source Code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displays the string inside quotation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("Hello, World!");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09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8600"/>
            <a:ext cx="7886700" cy="5948363"/>
          </a:xfrm>
        </p:spPr>
        <p:txBody>
          <a:bodyPr>
            <a:normAutofit/>
          </a:bodyPr>
          <a:lstStyle/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line of the program 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preprocessor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command, which tells a C compiler to include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before going to actual compilation.</a:t>
            </a: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line 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main function where the program execution begins.</a:t>
            </a: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line (/*…*/ or //) will be ignored by the compiler and it has been put to add additional comments in the program. So such lines are called comments in the program.</a:t>
            </a: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line 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(…)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another function available in C which causes the message “Hello, World!” to be displayed on the screen.</a:t>
            </a: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line 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terminates the main() function and returns the value 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74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</TotalTime>
  <Words>1176</Words>
  <Application>Microsoft Office PowerPoint</Application>
  <PresentationFormat>On-screen Show (4:3)</PresentationFormat>
  <Paragraphs>223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Algerian</vt:lpstr>
      <vt:lpstr>Arial</vt:lpstr>
      <vt:lpstr>Calibri</vt:lpstr>
      <vt:lpstr>Calibri Light</vt:lpstr>
      <vt:lpstr>Times New Roman</vt:lpstr>
      <vt:lpstr>Office Theme</vt:lpstr>
      <vt:lpstr>Unit 1: Introduction to programming</vt:lpstr>
      <vt:lpstr>Algorithm</vt:lpstr>
      <vt:lpstr>Examples Of Algorithms In Programming</vt:lpstr>
      <vt:lpstr>Pseudocode</vt:lpstr>
      <vt:lpstr>Programming</vt:lpstr>
      <vt:lpstr>Difference between Algorithm, Pseudocode and Program</vt:lpstr>
      <vt:lpstr>Source Code</vt:lpstr>
      <vt:lpstr>Example of C Language Source Code</vt:lpstr>
      <vt:lpstr>PowerPoint Presentation</vt:lpstr>
      <vt:lpstr>Standard I/O in C Language</vt:lpstr>
      <vt:lpstr>PowerPoint Presentation</vt:lpstr>
      <vt:lpstr>The getchar() and putchar() Functions</vt:lpstr>
      <vt:lpstr>Variables</vt:lpstr>
      <vt:lpstr>Rules for defining variables</vt:lpstr>
      <vt:lpstr>PowerPoint Presentation</vt:lpstr>
      <vt:lpstr>Types of Variable </vt:lpstr>
      <vt:lpstr>Constants</vt:lpstr>
      <vt:lpstr>C Keywords</vt:lpstr>
      <vt:lpstr>Data Types in C</vt:lpstr>
      <vt:lpstr>Data types can be classified into three parts </vt:lpstr>
      <vt:lpstr>Primitive data types</vt:lpstr>
      <vt:lpstr>Primitive data types</vt:lpstr>
      <vt:lpstr>1. Character data type</vt:lpstr>
      <vt:lpstr>Example</vt:lpstr>
      <vt:lpstr>2. Integer data type</vt:lpstr>
      <vt:lpstr>Example</vt:lpstr>
      <vt:lpstr>3. Floating point data type</vt:lpstr>
      <vt:lpstr>Example</vt:lpstr>
      <vt:lpstr>4. Void</vt:lpstr>
      <vt:lpstr>Derived Data Types</vt:lpstr>
      <vt:lpstr>PowerPoint Presentation</vt:lpstr>
      <vt:lpstr>PowerPoint Presentation</vt:lpstr>
      <vt:lpstr>User defined data types in C</vt:lpstr>
      <vt:lpstr>PowerPoint Presentation</vt:lpstr>
      <vt:lpstr>PowerPoint Presentation</vt:lpstr>
      <vt:lpstr>PowerPoint Presentation</vt:lpstr>
      <vt:lpstr>Derived Data Types vs User Defined Data types in C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</dc:creator>
  <cp:lastModifiedBy>Sony</cp:lastModifiedBy>
  <cp:revision>132</cp:revision>
  <dcterms:created xsi:type="dcterms:W3CDTF">2020-11-08T06:22:05Z</dcterms:created>
  <dcterms:modified xsi:type="dcterms:W3CDTF">2020-11-11T05:27:35Z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2012-04-03T00:00:00Z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2020-11-08T00:00:00Z</vt:filetime>
  </property>
</Properties>
</file>