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57" r:id="rId4"/>
    <p:sldId id="280" r:id="rId5"/>
    <p:sldId id="258" r:id="rId6"/>
    <p:sldId id="281" r:id="rId7"/>
    <p:sldId id="282" r:id="rId8"/>
    <p:sldId id="283" r:id="rId9"/>
    <p:sldId id="284" r:id="rId10"/>
    <p:sldId id="285" r:id="rId11"/>
    <p:sldId id="259" r:id="rId12"/>
    <p:sldId id="286" r:id="rId13"/>
    <p:sldId id="288" r:id="rId14"/>
    <p:sldId id="289" r:id="rId15"/>
    <p:sldId id="261" r:id="rId16"/>
    <p:sldId id="262" r:id="rId17"/>
    <p:sldId id="263" r:id="rId18"/>
    <p:sldId id="264" r:id="rId19"/>
    <p:sldId id="276" r:id="rId20"/>
    <p:sldId id="265" r:id="rId21"/>
    <p:sldId id="277" r:id="rId22"/>
    <p:sldId id="266" r:id="rId23"/>
    <p:sldId id="278" r:id="rId24"/>
    <p:sldId id="290" r:id="rId25"/>
    <p:sldId id="268" r:id="rId26"/>
    <p:sldId id="269" r:id="rId27"/>
    <p:sldId id="270" r:id="rId28"/>
    <p:sldId id="271" r:id="rId29"/>
    <p:sldId id="272" r:id="rId30"/>
    <p:sldId id="273" r:id="rId31"/>
    <p:sldId id="274" r:id="rId32"/>
    <p:sldId id="291"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B89FC85-F34A-4CA9-860A-CA5E90648DB1}" type="datetimeFigureOut">
              <a:rPr lang="en-US" smtClean="0"/>
              <a:pPr/>
              <a:t>1/14/2021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061541-7051-4CB8-90E1-25A2F48DFE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061541-7051-4CB8-90E1-25A2F48DFE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061541-7051-4CB8-90E1-25A2F48DFE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061541-7051-4CB8-90E1-25A2F48DFE5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061541-7051-4CB8-90E1-25A2F48DFE5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061541-7051-4CB8-90E1-25A2F48DFE5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061541-7051-4CB8-90E1-25A2F48DFE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061541-7051-4CB8-90E1-25A2F48DFE5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B89FC85-F34A-4CA9-860A-CA5E90648DB1}" type="datetimeFigureOut">
              <a:rPr lang="en-US" smtClean="0"/>
              <a:pPr/>
              <a:t>1/14/2021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061541-7051-4CB8-90E1-25A2F48DFE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B89FC85-F34A-4CA9-860A-CA5E90648DB1}" type="datetimeFigureOut">
              <a:rPr lang="en-US" smtClean="0"/>
              <a:pPr/>
              <a:t>1/14/2021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061541-7051-4CB8-90E1-25A2F48DFE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B89FC85-F34A-4CA9-860A-CA5E90648DB1}" type="datetimeFigureOut">
              <a:rPr lang="en-US" smtClean="0"/>
              <a:pPr/>
              <a:t>1/14/2021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061541-7051-4CB8-90E1-25A2F48DFE5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B89FC85-F34A-4CA9-860A-CA5E90648DB1}" type="datetimeFigureOut">
              <a:rPr lang="en-US" smtClean="0"/>
              <a:pPr/>
              <a:t>1/14/2021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061541-7051-4CB8-90E1-25A2F48DFE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chemeClr val="tx1"/>
                </a:solidFill>
                <a:latin typeface="Times New Roman" pitchFamily="18" charset="0"/>
                <a:cs typeface="Times New Roman" pitchFamily="18" charset="0"/>
              </a:rPr>
              <a:t>Unit-5</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Functions</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void message();		</a:t>
            </a:r>
            <a:r>
              <a:rPr lang="en-US" b="1" dirty="0" smtClean="0">
                <a:latin typeface="Times New Roman" pitchFamily="18" charset="0"/>
                <a:cs typeface="Times New Roman" pitchFamily="18" charset="0"/>
              </a:rPr>
              <a:t>// function declaration</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pPr>
              <a:buNone/>
            </a:pP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(“Hello”);</a:t>
            </a:r>
          </a:p>
          <a:p>
            <a:pPr>
              <a:buNone/>
            </a:pPr>
            <a:r>
              <a:rPr lang="en-US" dirty="0" smtClean="0">
                <a:latin typeface="Times New Roman" pitchFamily="18" charset="0"/>
                <a:cs typeface="Times New Roman" pitchFamily="18" charset="0"/>
              </a:rPr>
              <a:t>message();		</a:t>
            </a:r>
            <a:r>
              <a:rPr lang="en-US" b="1" dirty="0" smtClean="0">
                <a:latin typeface="Times New Roman" pitchFamily="18" charset="0"/>
                <a:cs typeface="Times New Roman" pitchFamily="18" charset="0"/>
              </a:rPr>
              <a:t>// function calling</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void message()		</a:t>
            </a:r>
            <a:r>
              <a:rPr lang="en-US" b="1" dirty="0" smtClean="0">
                <a:latin typeface="Times New Roman" pitchFamily="18" charset="0"/>
                <a:cs typeface="Times New Roman" pitchFamily="18" charset="0"/>
              </a:rPr>
              <a:t>// function definition</a:t>
            </a:r>
          </a:p>
          <a:p>
            <a:pPr>
              <a:buNone/>
            </a:pP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(“World”);</a:t>
            </a:r>
          </a:p>
          <a:p>
            <a:pPr>
              <a:buNone/>
            </a:pP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Output:</a:t>
            </a:r>
          </a:p>
          <a:p>
            <a:pPr>
              <a:buNone/>
            </a:pPr>
            <a:r>
              <a:rPr lang="en-US" dirty="0" smtClean="0">
                <a:latin typeface="Times New Roman" pitchFamily="18" charset="0"/>
                <a:cs typeface="Times New Roman" pitchFamily="18" charset="0"/>
              </a:rPr>
              <a:t>Hello World</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just"/>
            <a:r>
              <a:rPr lang="en-US" dirty="0" smtClean="0">
                <a:latin typeface="Times New Roman" pitchFamily="18" charset="0"/>
                <a:cs typeface="Times New Roman" pitchFamily="18" charset="0"/>
              </a:rPr>
              <a:t>Example of simple user defined function:</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a:bodyPr>
          <a:lstStyle/>
          <a:p>
            <a:pPr algn="just">
              <a:buNone/>
            </a:pPr>
            <a:r>
              <a:rPr lang="en-US" dirty="0" smtClean="0">
                <a:latin typeface="Times New Roman" pitchFamily="18" charset="0"/>
                <a:cs typeface="Times New Roman" pitchFamily="18" charset="0"/>
              </a:rPr>
              <a:t>There are 3 aspects in each C function. They are:</a:t>
            </a:r>
            <a:r>
              <a:rPr lang="en-US" b="1" dirty="0" smtClean="0">
                <a:latin typeface="Times New Roman" pitchFamily="18" charset="0"/>
                <a:cs typeface="Times New Roman" pitchFamily="18" charset="0"/>
              </a:rPr>
              <a:t>	</a:t>
            </a:r>
          </a:p>
          <a:p>
            <a:pPr algn="just">
              <a:buFont typeface="Wingdings" pitchFamily="2" charset="2"/>
              <a:buChar char="Ø"/>
            </a:pPr>
            <a:r>
              <a:rPr lang="en-US" sz="2500" dirty="0" smtClean="0">
                <a:latin typeface="Times New Roman" pitchFamily="18" charset="0"/>
                <a:cs typeface="Times New Roman" pitchFamily="18" charset="0"/>
              </a:rPr>
              <a:t>Function </a:t>
            </a:r>
            <a:r>
              <a:rPr lang="en-US" sz="2500" dirty="0">
                <a:latin typeface="Times New Roman" pitchFamily="18" charset="0"/>
                <a:cs typeface="Times New Roman" pitchFamily="18" charset="0"/>
              </a:rPr>
              <a:t>declaration </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Function </a:t>
            </a:r>
            <a:r>
              <a:rPr lang="en-US" sz="2500" dirty="0">
                <a:latin typeface="Times New Roman" pitchFamily="18" charset="0"/>
                <a:cs typeface="Times New Roman" pitchFamily="18" charset="0"/>
              </a:rPr>
              <a:t>call </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Function </a:t>
            </a:r>
            <a:r>
              <a:rPr lang="en-US" sz="2500" dirty="0">
                <a:latin typeface="Times New Roman" pitchFamily="18" charset="0"/>
                <a:cs typeface="Times New Roman" pitchFamily="18" charset="0"/>
              </a:rPr>
              <a:t>definition </a:t>
            </a: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C User defined Function Aspects</a:t>
            </a:r>
            <a:r>
              <a:rPr lang="en-US" dirty="0"/>
              <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A function must be declared globally in a C program to tell the compiler about the function name, function parameters, and return type. Function declaration is also called </a:t>
            </a:r>
            <a:r>
              <a:rPr lang="en-US" sz="2800" b="1" dirty="0" smtClean="0">
                <a:latin typeface="Times New Roman" pitchFamily="18" charset="0"/>
                <a:cs typeface="Times New Roman" pitchFamily="18" charset="0"/>
              </a:rPr>
              <a:t>Function Prototyping</a:t>
            </a:r>
            <a:r>
              <a:rPr lang="en-US" sz="2800" dirty="0" smtClean="0">
                <a:latin typeface="Times New Roman" pitchFamily="18" charset="0"/>
                <a:cs typeface="Times New Roman" pitchFamily="18" charset="0"/>
              </a:rPr>
              <a:t>.</a:t>
            </a:r>
          </a:p>
          <a:p>
            <a:pPr algn="just">
              <a:buNone/>
            </a:pPr>
            <a:endParaRPr lang="en-US" sz="2800" dirty="0" smtClean="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	The syntax of declaring a function is:</a:t>
            </a:r>
          </a:p>
          <a:p>
            <a:pPr algn="just">
              <a:buNone/>
            </a:pPr>
            <a:r>
              <a:rPr lang="en-US" sz="2800" b="1" dirty="0" smtClean="0"/>
              <a:t>	</a:t>
            </a:r>
            <a:r>
              <a:rPr lang="en-US" sz="2800" b="1" dirty="0" err="1" smtClean="0"/>
              <a:t>return_type</a:t>
            </a:r>
            <a:r>
              <a:rPr lang="en-US" sz="2800" b="1" dirty="0" smtClean="0"/>
              <a:t> </a:t>
            </a:r>
            <a:r>
              <a:rPr lang="en-US" sz="2800" b="1" dirty="0" err="1" smtClean="0"/>
              <a:t>function_name</a:t>
            </a:r>
            <a:r>
              <a:rPr lang="en-US" sz="2800" b="1" dirty="0" smtClean="0"/>
              <a:t>(</a:t>
            </a:r>
            <a:r>
              <a:rPr lang="en-US" sz="2800" b="1" dirty="0" err="1" smtClean="0"/>
              <a:t>data_type</a:t>
            </a:r>
            <a:r>
              <a:rPr lang="en-US" sz="2800" b="1" dirty="0" smtClean="0"/>
              <a:t> parameter...);</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Function declaration</a:t>
            </a:r>
            <a:endParaRPr lang="en-US" sz="3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sz="2400" dirty="0" smtClean="0">
                <a:latin typeface="Times New Roman" pitchFamily="18" charset="0"/>
                <a:cs typeface="Times New Roman" pitchFamily="18" charset="0"/>
              </a:rPr>
              <a:t>	Function can be called from anywhere in the program. The parameter list must watch in function calling and function declaration. We must pass the same number of functions as it is declared in the function declaration.</a:t>
            </a:r>
          </a:p>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The syntax of calling a function is:</a:t>
            </a:r>
          </a:p>
          <a:p>
            <a:pPr algn="just">
              <a:buNone/>
            </a:pPr>
            <a:r>
              <a:rPr lang="en-US" sz="2400" b="1" dirty="0" smtClean="0"/>
              <a:t>	</a:t>
            </a:r>
            <a:r>
              <a:rPr lang="en-US" sz="2400" b="1" dirty="0" err="1" smtClean="0"/>
              <a:t>function_name</a:t>
            </a:r>
            <a:r>
              <a:rPr lang="en-US" sz="2400" b="1" dirty="0" smtClean="0"/>
              <a:t>(parameter...);</a:t>
            </a:r>
            <a:endParaRPr lang="en-US" sz="2400" dirty="0" smtClean="0">
              <a:latin typeface="Times New Roman" pitchFamily="18" charset="0"/>
              <a:cs typeface="Times New Roman" pitchFamily="18" charset="0"/>
            </a:endParaRPr>
          </a:p>
          <a:p>
            <a:pPr>
              <a:buNone/>
            </a:pPr>
            <a:endParaRPr lang="en-US"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Function calling</a:t>
            </a: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buNone/>
            </a:pPr>
            <a:r>
              <a:rPr lang="en-US" sz="2800" dirty="0" smtClean="0">
                <a:latin typeface="Times New Roman" pitchFamily="18" charset="0"/>
                <a:cs typeface="Times New Roman" pitchFamily="18" charset="0"/>
              </a:rPr>
              <a:t>	It contains the actual statements which are to be executed. It is the most important aspect to which the control comes when the function is called. Here, we must notice that only one value can be returned from the function.</a:t>
            </a:r>
          </a:p>
          <a:p>
            <a:pPr algn="just">
              <a:buNone/>
            </a:pPr>
            <a:r>
              <a:rPr lang="en-US" sz="2800" dirty="0" smtClean="0">
                <a:latin typeface="Times New Roman" pitchFamily="18" charset="0"/>
                <a:cs typeface="Times New Roman" pitchFamily="18" charset="0"/>
              </a:rPr>
              <a:t>	</a:t>
            </a:r>
          </a:p>
          <a:p>
            <a:pPr algn="just">
              <a:buNone/>
            </a:pPr>
            <a:r>
              <a:rPr lang="en-US" sz="2800" dirty="0" smtClean="0">
                <a:latin typeface="Times New Roman" pitchFamily="18" charset="0"/>
                <a:cs typeface="Times New Roman" pitchFamily="18" charset="0"/>
              </a:rPr>
              <a:t>	The syntax of defining a function is:</a:t>
            </a:r>
          </a:p>
          <a:p>
            <a:pPr>
              <a:buNone/>
            </a:pPr>
            <a:r>
              <a:rPr lang="en-US" sz="2800" b="1" dirty="0" smtClean="0"/>
              <a:t>	</a:t>
            </a:r>
            <a:r>
              <a:rPr lang="en-US" sz="2800" b="1" dirty="0" err="1" smtClean="0"/>
              <a:t>return_type</a:t>
            </a:r>
            <a:r>
              <a:rPr lang="en-US" sz="2800" b="1" dirty="0" smtClean="0"/>
              <a:t> </a:t>
            </a:r>
            <a:r>
              <a:rPr lang="en-US" sz="2800" b="1" dirty="0" err="1" smtClean="0"/>
              <a:t>function_name</a:t>
            </a:r>
            <a:r>
              <a:rPr lang="en-US" sz="2800" b="1" dirty="0" smtClean="0"/>
              <a:t>(</a:t>
            </a:r>
            <a:r>
              <a:rPr lang="en-US" sz="2800" b="1" dirty="0" err="1" smtClean="0"/>
              <a:t>data_type</a:t>
            </a:r>
            <a:r>
              <a:rPr lang="en-US" sz="2800" b="1" dirty="0" smtClean="0"/>
              <a:t> parameter...){  </a:t>
            </a:r>
          </a:p>
          <a:p>
            <a:pPr>
              <a:buNone/>
            </a:pPr>
            <a:r>
              <a:rPr lang="en-US" sz="2800" b="1" dirty="0" smtClean="0"/>
              <a:t>	//code to be executed  </a:t>
            </a:r>
          </a:p>
          <a:p>
            <a:pPr>
              <a:buNone/>
            </a:pPr>
            <a:r>
              <a:rPr lang="en-US" sz="2800" b="1" dirty="0" smtClean="0"/>
              <a:t>	}  </a:t>
            </a:r>
          </a:p>
          <a:p>
            <a:pPr algn="just">
              <a:buNone/>
            </a:pPr>
            <a:endParaRPr lang="en-US" sz="2800" dirty="0" smtClean="0">
              <a:latin typeface="Times New Roman" pitchFamily="18" charset="0"/>
              <a:cs typeface="Times New Roman" pitchFamily="18" charset="0"/>
            </a:endParaRPr>
          </a:p>
          <a:p>
            <a:pPr algn="just">
              <a:buNone/>
            </a:pPr>
            <a:endParaRPr lang="en-US" dirty="0" smtClean="0"/>
          </a:p>
          <a:p>
            <a:pPr>
              <a:buNone/>
            </a:pPr>
            <a:endParaRPr lang="en-US"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Function definition</a:t>
            </a:r>
            <a:endParaRPr lang="en-US" sz="3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5135563"/>
          </a:xfrm>
        </p:spPr>
        <p:txBody>
          <a:bodyPr>
            <a:normAutofit fontScale="85000" lnSpcReduction="20000"/>
          </a:bodyPr>
          <a:lstStyle/>
          <a:p>
            <a:pPr algn="just">
              <a:buNone/>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C function may or may not return a value from the function. If you don't have to return any value from the function, use void for the return type.</a:t>
            </a:r>
          </a:p>
          <a:p>
            <a:pPr algn="just">
              <a:buNone/>
            </a:pPr>
            <a:r>
              <a:rPr lang="en-US" sz="2400" dirty="0" smtClean="0">
                <a:latin typeface="Times New Roman" pitchFamily="18" charset="0"/>
                <a:cs typeface="Times New Roman" pitchFamily="18" charset="0"/>
              </a:rPr>
              <a:t>	Let's </a:t>
            </a:r>
            <a:r>
              <a:rPr lang="en-US" sz="2400" dirty="0">
                <a:latin typeface="Times New Roman" pitchFamily="18" charset="0"/>
                <a:cs typeface="Times New Roman" pitchFamily="18" charset="0"/>
              </a:rPr>
              <a:t>see a simple example of C function that doesn't return any value from the function.</a:t>
            </a:r>
          </a:p>
          <a:p>
            <a:pPr algn="just">
              <a:buNone/>
            </a:pPr>
            <a:r>
              <a:rPr lang="en-US" sz="2400" b="1" dirty="0" smtClean="0">
                <a:latin typeface="Times New Roman" pitchFamily="18" charset="0"/>
                <a:cs typeface="Times New Roman" pitchFamily="18" charset="0"/>
              </a:rPr>
              <a:t>	Example without return value:</a:t>
            </a:r>
          </a:p>
          <a:p>
            <a:pPr algn="just">
              <a:buNone/>
            </a:pPr>
            <a:r>
              <a:rPr lang="en-US" sz="2400" b="1" dirty="0" smtClean="0">
                <a:latin typeface="Times New Roman" pitchFamily="18" charset="0"/>
                <a:cs typeface="Times New Roman" pitchFamily="18" charset="0"/>
              </a:rPr>
              <a:t>	void</a:t>
            </a:r>
            <a:r>
              <a:rPr lang="en-US" sz="2400" dirty="0">
                <a:latin typeface="Times New Roman" pitchFamily="18" charset="0"/>
                <a:cs typeface="Times New Roman" pitchFamily="18" charset="0"/>
              </a:rPr>
              <a:t> hello(){  </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a:latin typeface="Times New Roman" pitchFamily="18" charset="0"/>
                <a:cs typeface="Times New Roman" pitchFamily="18" charset="0"/>
              </a:rPr>
              <a:t>("hello </a:t>
            </a:r>
            <a:r>
              <a:rPr lang="en-US" sz="2400" dirty="0" smtClean="0">
                <a:latin typeface="Times New Roman" pitchFamily="18" charset="0"/>
                <a:cs typeface="Times New Roman" pitchFamily="18" charset="0"/>
              </a:rPr>
              <a:t>C");</a:t>
            </a:r>
            <a:r>
              <a:rPr lang="en-US" sz="2400" dirty="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None/>
            </a:pPr>
            <a:r>
              <a:rPr lang="en-US" sz="2400" dirty="0" smtClean="0"/>
              <a:t>	</a:t>
            </a:r>
          </a:p>
          <a:p>
            <a:pPr algn="just">
              <a:buNone/>
            </a:pP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you want to return any value from the function, you need to use any data type such as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long, char, etc. The return type depends on the value to be returned from the function</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	Example with return value:</a:t>
            </a:r>
          </a:p>
          <a:p>
            <a:pPr algn="just">
              <a:buNone/>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int</a:t>
            </a:r>
            <a:r>
              <a:rPr lang="en-US" sz="2400" dirty="0">
                <a:latin typeface="Times New Roman" pitchFamily="18" charset="0"/>
                <a:cs typeface="Times New Roman" pitchFamily="18" charset="0"/>
              </a:rPr>
              <a:t> get(){  </a:t>
            </a:r>
          </a:p>
          <a:p>
            <a:pPr algn="just">
              <a:buNone/>
            </a:pPr>
            <a:r>
              <a:rPr lang="en-US" sz="2400" b="1" dirty="0" smtClean="0">
                <a:latin typeface="Times New Roman" pitchFamily="18" charset="0"/>
                <a:cs typeface="Times New Roman" pitchFamily="18" charset="0"/>
              </a:rPr>
              <a:t>	return</a:t>
            </a:r>
            <a:r>
              <a:rPr lang="en-US" sz="2400" dirty="0">
                <a:latin typeface="Times New Roman" pitchFamily="18" charset="0"/>
                <a:cs typeface="Times New Roman" pitchFamily="18" charset="0"/>
              </a:rPr>
              <a:t> 10;  </a:t>
            </a:r>
          </a:p>
          <a:p>
            <a:pPr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p>
          <a:p>
            <a:pPr>
              <a:buNone/>
            </a:pPr>
            <a:endParaRPr lang="en-US" dirty="0"/>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Return Value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smtClean="0"/>
              <a:t>	</a:t>
            </a:r>
            <a:r>
              <a:rPr lang="en-US" sz="3000" dirty="0" smtClean="0">
                <a:latin typeface="Times New Roman" pitchFamily="18" charset="0"/>
                <a:cs typeface="Times New Roman" pitchFamily="18" charset="0"/>
              </a:rPr>
              <a:t>A </a:t>
            </a:r>
            <a:r>
              <a:rPr lang="en-US" sz="3000" dirty="0">
                <a:latin typeface="Times New Roman" pitchFamily="18" charset="0"/>
                <a:cs typeface="Times New Roman" pitchFamily="18" charset="0"/>
              </a:rPr>
              <a:t>function may or may not accept any argument. It may or may not return any value. Based on these facts, There are four different aspects of function calls.</a:t>
            </a:r>
          </a:p>
          <a:p>
            <a:pPr algn="just"/>
            <a:r>
              <a:rPr lang="en-US" sz="3000" dirty="0">
                <a:latin typeface="Times New Roman" pitchFamily="18" charset="0"/>
                <a:cs typeface="Times New Roman" pitchFamily="18" charset="0"/>
              </a:rPr>
              <a:t>function without arguments and without return value</a:t>
            </a:r>
          </a:p>
          <a:p>
            <a:pPr algn="just"/>
            <a:r>
              <a:rPr lang="en-US" sz="3000" dirty="0">
                <a:latin typeface="Times New Roman" pitchFamily="18" charset="0"/>
                <a:cs typeface="Times New Roman" pitchFamily="18" charset="0"/>
              </a:rPr>
              <a:t>function without arguments and with return value</a:t>
            </a:r>
          </a:p>
          <a:p>
            <a:pPr algn="just"/>
            <a:r>
              <a:rPr lang="en-US" sz="3000" dirty="0">
                <a:latin typeface="Times New Roman" pitchFamily="18" charset="0"/>
                <a:cs typeface="Times New Roman" pitchFamily="18" charset="0"/>
              </a:rPr>
              <a:t>function with arguments and without return value</a:t>
            </a:r>
          </a:p>
          <a:p>
            <a:pPr algn="just"/>
            <a:r>
              <a:rPr lang="en-US" sz="3000" dirty="0">
                <a:latin typeface="Times New Roman" pitchFamily="18" charset="0"/>
                <a:cs typeface="Times New Roman" pitchFamily="18" charset="0"/>
              </a:rPr>
              <a:t>function with arguments and with return value</a:t>
            </a:r>
          </a:p>
          <a:p>
            <a:pPr>
              <a:buNone/>
            </a:pPr>
            <a:endParaRPr lang="en-US" dirty="0"/>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Different </a:t>
            </a:r>
            <a:r>
              <a:rPr lang="en-US" dirty="0" smtClean="0">
                <a:latin typeface="Times New Roman" pitchFamily="18" charset="0"/>
                <a:cs typeface="Times New Roman" pitchFamily="18" charset="0"/>
              </a:rPr>
              <a:t>ways </a:t>
            </a:r>
            <a:r>
              <a:rPr lang="en-US" dirty="0">
                <a:latin typeface="Times New Roman" pitchFamily="18" charset="0"/>
                <a:cs typeface="Times New Roman" pitchFamily="18" charset="0"/>
              </a:rPr>
              <a:t>of function calling</a:t>
            </a:r>
            <a:r>
              <a:rPr lang="en-US" dirty="0"/>
              <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printName</a:t>
            </a:r>
            <a:r>
              <a:rPr lang="en-US" dirty="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int</a:t>
            </a:r>
            <a:r>
              <a:rPr lang="en-US" dirty="0">
                <a:latin typeface="Times New Roman" pitchFamily="18" charset="0"/>
                <a:cs typeface="Times New Roman" pitchFamily="18" charset="0"/>
              </a:rPr>
              <a:t> main ()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("Hello ");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return 0;</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printName</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smtClean="0">
                <a:latin typeface="Times New Roman" pitchFamily="18" charset="0"/>
                <a:cs typeface="Times New Roman" pitchFamily="18" charset="0"/>
              </a:rPr>
              <a:t>(“World");</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Output:</a:t>
            </a:r>
          </a:p>
          <a:p>
            <a:pPr>
              <a:buNone/>
            </a:pPr>
            <a:r>
              <a:rPr lang="en-US" dirty="0" smtClean="0">
                <a:latin typeface="Times New Roman" pitchFamily="18" charset="0"/>
                <a:cs typeface="Times New Roman" pitchFamily="18" charset="0"/>
              </a:rPr>
              <a:t>Hello World</a:t>
            </a:r>
            <a:r>
              <a:rPr lang="en-US" dirty="0">
                <a:latin typeface="Times New Roman" pitchFamily="18" charset="0"/>
                <a:cs typeface="Times New Roman" pitchFamily="18" charset="0"/>
              </a:rPr>
              <a:t> </a:t>
            </a:r>
          </a:p>
          <a:p>
            <a:pPr>
              <a:buNone/>
            </a:pPr>
            <a:endParaRPr lang="en-US" dirty="0"/>
          </a:p>
        </p:txBody>
      </p:sp>
      <p:sp>
        <p:nvSpPr>
          <p:cNvPr id="2" name="Title 1"/>
          <p:cNvSpPr>
            <a:spLocks noGrp="1"/>
          </p:cNvSpPr>
          <p:nvPr>
            <p:ph type="title"/>
          </p:nvPr>
        </p:nvSpPr>
        <p:spPr/>
        <p:txBody>
          <a:bodyPr>
            <a:noAutofit/>
          </a:bodyPr>
          <a:lstStyle/>
          <a:p>
            <a:pPr algn="l"/>
            <a:r>
              <a:rPr lang="en-US" sz="2800" b="1" dirty="0">
                <a:latin typeface="Times New Roman" pitchFamily="18" charset="0"/>
                <a:cs typeface="Times New Roman" pitchFamily="18" charset="0"/>
              </a:rPr>
              <a:t>Example for Function without argument and </a:t>
            </a:r>
            <a:r>
              <a:rPr lang="en-US" sz="2800" b="1" dirty="0" smtClean="0">
                <a:latin typeface="Times New Roman" pitchFamily="18" charset="0"/>
                <a:cs typeface="Times New Roman" pitchFamily="18" charset="0"/>
              </a:rPr>
              <a:t>without return </a:t>
            </a:r>
            <a:r>
              <a:rPr lang="en-US" sz="2800" b="1" dirty="0">
                <a:latin typeface="Times New Roman" pitchFamily="18" charset="0"/>
                <a:cs typeface="Times New Roman" pitchFamily="18" charset="0"/>
              </a:rPr>
              <a:t>value</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rmAutofit fontScale="77500" lnSpcReduction="20000"/>
          </a:bodyPr>
          <a:lstStyle/>
          <a:p>
            <a:pPr>
              <a:buNone/>
            </a:pP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sum();  </a:t>
            </a:r>
          </a:p>
          <a:p>
            <a:pPr>
              <a:buNone/>
            </a:pPr>
            <a:r>
              <a:rPr lang="en-US" b="1" dirty="0" err="1" smtClean="0">
                <a:latin typeface="Times New Roman" pitchFamily="18" charset="0"/>
                <a:cs typeface="Times New Roman" pitchFamily="18" charset="0"/>
              </a:rPr>
              <a:t>int</a:t>
            </a:r>
            <a:r>
              <a:rPr lang="en-US" dirty="0">
                <a:latin typeface="Times New Roman" pitchFamily="18" charset="0"/>
                <a:cs typeface="Times New Roman" pitchFamily="18" charset="0"/>
              </a:rPr>
              <a:t> main()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result;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nGoing</a:t>
            </a:r>
            <a:r>
              <a:rPr lang="en-US" dirty="0">
                <a:latin typeface="Times New Roman" pitchFamily="18" charset="0"/>
                <a:cs typeface="Times New Roman" pitchFamily="18" charset="0"/>
              </a:rPr>
              <a:t> to calculate the sum of two numbers:");  </a:t>
            </a:r>
          </a:p>
          <a:p>
            <a:pPr>
              <a:buNone/>
            </a:pPr>
            <a:r>
              <a:rPr lang="en-US" dirty="0">
                <a:latin typeface="Times New Roman" pitchFamily="18" charset="0"/>
                <a:cs typeface="Times New Roman" pitchFamily="18" charset="0"/>
              </a:rPr>
              <a:t>    result = sum();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smtClean="0">
                <a:latin typeface="Times New Roman" pitchFamily="18" charset="0"/>
                <a:cs typeface="Times New Roman" pitchFamily="18" charset="0"/>
              </a:rPr>
              <a:t>d”,result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return 0;</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sum()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two numbers");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scanf</a:t>
            </a:r>
            <a:r>
              <a:rPr lang="en-US" dirty="0">
                <a:latin typeface="Times New Roman" pitchFamily="18" charset="0"/>
                <a:cs typeface="Times New Roman" pitchFamily="18" charset="0"/>
              </a:rPr>
              <a:t>("%d %</a:t>
            </a:r>
            <a:r>
              <a:rPr lang="en-US" dirty="0" err="1" smtClean="0">
                <a:latin typeface="Times New Roman" pitchFamily="18" charset="0"/>
                <a:cs typeface="Times New Roman" pitchFamily="18" charset="0"/>
              </a:rPr>
              <a:t>d”,&amp;a,&amp;b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return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pPr algn="l"/>
            <a:r>
              <a:rPr lang="en-US" sz="2400" b="1" dirty="0">
                <a:latin typeface="Times New Roman" pitchFamily="18" charset="0"/>
                <a:cs typeface="Times New Roman" pitchFamily="18" charset="0"/>
              </a:rPr>
              <a:t>Example for Function without </a:t>
            </a:r>
            <a:r>
              <a:rPr lang="en-US" sz="2400" b="1" dirty="0" smtClean="0">
                <a:latin typeface="Times New Roman" pitchFamily="18" charset="0"/>
                <a:cs typeface="Times New Roman" pitchFamily="18" charset="0"/>
              </a:rPr>
              <a:t>arguments </a:t>
            </a:r>
            <a:r>
              <a:rPr lang="en-US" sz="2400" b="1" dirty="0">
                <a:latin typeface="Times New Roman" pitchFamily="18" charset="0"/>
                <a:cs typeface="Times New Roman" pitchFamily="18" charset="0"/>
              </a:rPr>
              <a:t>and with return value</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525963"/>
          </a:xfrm>
        </p:spPr>
        <p:txBody>
          <a:bodyPr/>
          <a:lstStyle/>
          <a:p>
            <a:pPr>
              <a:buNone/>
            </a:pPr>
            <a:r>
              <a:rPr lang="en-US" sz="2000" dirty="0" smtClean="0">
                <a:latin typeface="Times New Roman" pitchFamily="18" charset="0"/>
                <a:cs typeface="Times New Roman" pitchFamily="18" charset="0"/>
              </a:rPr>
              <a:t>Going to calculate the sum of two numbers:</a:t>
            </a:r>
          </a:p>
          <a:p>
            <a:pPr>
              <a:buNone/>
            </a:pPr>
            <a:r>
              <a:rPr lang="en-US" sz="2000" dirty="0" smtClean="0">
                <a:latin typeface="Times New Roman" pitchFamily="18" charset="0"/>
                <a:cs typeface="Times New Roman" pitchFamily="18" charset="0"/>
              </a:rPr>
              <a:t>Enter two numbers</a:t>
            </a:r>
          </a:p>
          <a:p>
            <a:pPr>
              <a:buNone/>
            </a:pPr>
            <a:r>
              <a:rPr lang="en-US" sz="2000" dirty="0" smtClean="0">
                <a:latin typeface="Times New Roman" pitchFamily="18" charset="0"/>
                <a:cs typeface="Times New Roman" pitchFamily="18" charset="0"/>
              </a:rPr>
              <a:t>4 5</a:t>
            </a:r>
          </a:p>
          <a:p>
            <a:pPr>
              <a:buNone/>
            </a:pPr>
            <a:r>
              <a:rPr lang="en-US" sz="2000" dirty="0" smtClean="0">
                <a:latin typeface="Times New Roman" pitchFamily="18" charset="0"/>
                <a:cs typeface="Times New Roman" pitchFamily="18" charset="0"/>
              </a:rPr>
              <a:t>9</a:t>
            </a:r>
          </a:p>
          <a:p>
            <a:pPr>
              <a:buNone/>
            </a:pPr>
            <a:endParaRPr lang="en-US" dirty="0"/>
          </a:p>
        </p:txBody>
      </p:sp>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Output:</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buNone/>
            </a:pPr>
            <a:r>
              <a:rPr lang="en-US" dirty="0" smtClean="0"/>
              <a:t>	</a:t>
            </a:r>
            <a:r>
              <a:rPr lang="en-US" sz="2400" dirty="0" smtClean="0">
                <a:latin typeface="Times New Roman" pitchFamily="18" charset="0"/>
                <a:cs typeface="Times New Roman" pitchFamily="18" charset="0"/>
              </a:rPr>
              <a:t>Knowingly or unknowingly we rely on so many persons for so many things. Man is an intelligent species, but still cannot perform all of life’s tasks all alone. He has to rely on others. For Example: </a:t>
            </a:r>
          </a:p>
          <a:p>
            <a:pPr algn="just">
              <a:buNone/>
            </a:pPr>
            <a:r>
              <a:rPr lang="en-US" sz="2400" dirty="0" smtClean="0">
                <a:latin typeface="Times New Roman" pitchFamily="18" charset="0"/>
                <a:cs typeface="Times New Roman" pitchFamily="18" charset="0"/>
              </a:rPr>
              <a:t>	You may call a mechanic to fix up your bike, rely on a store to supply you groceries every month. </a:t>
            </a:r>
          </a:p>
          <a:p>
            <a:pPr algn="just">
              <a:buNone/>
            </a:pPr>
            <a:r>
              <a:rPr lang="en-US" sz="2400" dirty="0" smtClean="0">
                <a:latin typeface="Times New Roman" pitchFamily="18" charset="0"/>
                <a:cs typeface="Times New Roman" pitchFamily="18" charset="0"/>
              </a:rPr>
              <a:t>	A computer program finds itself in a similar situation. It cannot handle all the tasks by itself. Instead, it requests other program like entities—called ‘functions’ in C—to get its tasks done. So now we will look at a variety of features of these functions, starting with the simplest one and then working towards those that demonstrate the power of C functions.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Need of a Function</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85000" lnSpcReduction="20000"/>
          </a:bodyPr>
          <a:lstStyle/>
          <a:p>
            <a:pPr>
              <a:buNone/>
            </a:pP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sum(</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int</a:t>
            </a:r>
            <a:r>
              <a:rPr lang="en-US" dirty="0">
                <a:latin typeface="Times New Roman" pitchFamily="18" charset="0"/>
                <a:cs typeface="Times New Roman" pitchFamily="18" charset="0"/>
              </a:rPr>
              <a:t> main()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a,b,result</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nGoing</a:t>
            </a:r>
            <a:r>
              <a:rPr lang="en-US" dirty="0">
                <a:latin typeface="Times New Roman" pitchFamily="18" charset="0"/>
                <a:cs typeface="Times New Roman" pitchFamily="18" charset="0"/>
              </a:rPr>
              <a:t> to calculate the sum of two numbers:");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two numbers:");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scanf</a:t>
            </a: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d",&amp;a,&amp;b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sum(</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return 0;</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sum(</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b)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nThe</a:t>
            </a:r>
            <a:r>
              <a:rPr lang="en-US" dirty="0">
                <a:latin typeface="Times New Roman" pitchFamily="18" charset="0"/>
                <a:cs typeface="Times New Roman" pitchFamily="18" charset="0"/>
              </a:rPr>
              <a:t> sum is %</a:t>
            </a:r>
            <a:r>
              <a:rPr lang="en-US" dirty="0" err="1">
                <a:latin typeface="Times New Roman" pitchFamily="18" charset="0"/>
                <a:cs typeface="Times New Roman" pitchFamily="18" charset="0"/>
              </a:rPr>
              <a:t>d",a+b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endParaRPr lang="en-US" dirty="0"/>
          </a:p>
        </p:txBody>
      </p:sp>
      <p:sp>
        <p:nvSpPr>
          <p:cNvPr id="2" name="Title 1"/>
          <p:cNvSpPr>
            <a:spLocks noGrp="1"/>
          </p:cNvSpPr>
          <p:nvPr>
            <p:ph type="title"/>
          </p:nvPr>
        </p:nvSpPr>
        <p:spPr/>
        <p:txBody>
          <a:bodyPr>
            <a:normAutofit fontScale="90000"/>
          </a:bodyPr>
          <a:lstStyle/>
          <a:p>
            <a:pPr algn="l"/>
            <a:r>
              <a:rPr lang="en-US" sz="2700" b="1" dirty="0">
                <a:latin typeface="Times New Roman" pitchFamily="18" charset="0"/>
                <a:cs typeface="Times New Roman" pitchFamily="18" charset="0"/>
              </a:rPr>
              <a:t>Example for Function with argument and without return value</a:t>
            </a:r>
            <a:r>
              <a:rPr lang="en-US" dirty="0"/>
              <a:t/>
            </a: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US" sz="2000" dirty="0" smtClean="0">
                <a:solidFill>
                  <a:prstClr val="black"/>
                </a:solidFill>
                <a:latin typeface="Times New Roman" pitchFamily="18" charset="0"/>
                <a:cs typeface="Times New Roman" pitchFamily="18" charset="0"/>
              </a:rPr>
              <a:t>Going to calculate the sum of two numbers:</a:t>
            </a:r>
          </a:p>
          <a:p>
            <a:pPr lvl="0">
              <a:buNone/>
            </a:pPr>
            <a:r>
              <a:rPr lang="en-US" sz="2000" dirty="0" smtClean="0">
                <a:solidFill>
                  <a:prstClr val="black"/>
                </a:solidFill>
                <a:latin typeface="Times New Roman" pitchFamily="18" charset="0"/>
                <a:cs typeface="Times New Roman" pitchFamily="18" charset="0"/>
              </a:rPr>
              <a:t>Enter two numbers</a:t>
            </a:r>
          </a:p>
          <a:p>
            <a:pPr lvl="0">
              <a:buNone/>
            </a:pPr>
            <a:r>
              <a:rPr lang="en-US" sz="2000" dirty="0" smtClean="0">
                <a:solidFill>
                  <a:prstClr val="black"/>
                </a:solidFill>
                <a:latin typeface="Times New Roman" pitchFamily="18" charset="0"/>
                <a:cs typeface="Times New Roman" pitchFamily="18" charset="0"/>
              </a:rPr>
              <a:t>4 6</a:t>
            </a:r>
          </a:p>
          <a:p>
            <a:pPr lvl="0">
              <a:buNone/>
            </a:pPr>
            <a:r>
              <a:rPr lang="en-US" sz="2000" dirty="0" smtClean="0">
                <a:solidFill>
                  <a:prstClr val="black"/>
                </a:solidFill>
                <a:latin typeface="Times New Roman" pitchFamily="18" charset="0"/>
                <a:cs typeface="Times New Roman" pitchFamily="18" charset="0"/>
              </a:rPr>
              <a:t>The sum is 10</a:t>
            </a:r>
          </a:p>
          <a:p>
            <a:pPr>
              <a:buNone/>
            </a:pPr>
            <a:endParaRPr lang="en-US" dirty="0"/>
          </a:p>
        </p:txBody>
      </p:sp>
      <p:sp>
        <p:nvSpPr>
          <p:cNvPr id="2" name="Title 1"/>
          <p:cNvSpPr>
            <a:spLocks noGrp="1"/>
          </p:cNvSpPr>
          <p:nvPr>
            <p:ph type="title"/>
          </p:nvPr>
        </p:nvSpPr>
        <p:spPr/>
        <p:txBody>
          <a:bodyPr/>
          <a:lstStyle/>
          <a:p>
            <a:pPr algn="l"/>
            <a:r>
              <a:rPr lang="en-US" sz="2400" b="1" dirty="0" smtClean="0">
                <a:solidFill>
                  <a:prstClr val="black"/>
                </a:solidFill>
                <a:latin typeface="Times New Roman" pitchFamily="18" charset="0"/>
                <a:cs typeface="Times New Roman" pitchFamily="18" charset="0"/>
              </a:rPr>
              <a:t>Output: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sum(</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int</a:t>
            </a:r>
            <a:r>
              <a:rPr lang="en-US" dirty="0">
                <a:latin typeface="Times New Roman" pitchFamily="18" charset="0"/>
                <a:cs typeface="Times New Roman" pitchFamily="18" charset="0"/>
              </a:rPr>
              <a:t> main()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a,b,result</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nGoing</a:t>
            </a:r>
            <a:r>
              <a:rPr lang="en-US" dirty="0">
                <a:latin typeface="Times New Roman" pitchFamily="18" charset="0"/>
                <a:cs typeface="Times New Roman" pitchFamily="18" charset="0"/>
              </a:rPr>
              <a:t> to calculate the sum of two numbers:");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two numbers:");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scanf</a:t>
            </a: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d",&amp;a,&amp;b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result = sum(</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nThe</a:t>
            </a:r>
            <a:r>
              <a:rPr lang="en-US" dirty="0">
                <a:latin typeface="Times New Roman" pitchFamily="18" charset="0"/>
                <a:cs typeface="Times New Roman" pitchFamily="18" charset="0"/>
              </a:rPr>
              <a:t> sum is : %</a:t>
            </a:r>
            <a:r>
              <a:rPr lang="en-US" dirty="0" err="1">
                <a:latin typeface="Times New Roman" pitchFamily="18" charset="0"/>
                <a:cs typeface="Times New Roman" pitchFamily="18" charset="0"/>
              </a:rPr>
              <a:t>d",result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return 0;</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sum(</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b)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return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endParaRPr lang="en-US" dirty="0"/>
          </a:p>
        </p:txBody>
      </p:sp>
      <p:sp>
        <p:nvSpPr>
          <p:cNvPr id="2" name="Title 1"/>
          <p:cNvSpPr>
            <a:spLocks noGrp="1"/>
          </p:cNvSpPr>
          <p:nvPr>
            <p:ph type="title"/>
          </p:nvPr>
        </p:nvSpPr>
        <p:spPr/>
        <p:txBody>
          <a:bodyPr>
            <a:normAutofit/>
          </a:bodyPr>
          <a:lstStyle/>
          <a:p>
            <a:pPr algn="l"/>
            <a:r>
              <a:rPr lang="en-US" sz="2400" b="1" dirty="0">
                <a:latin typeface="Times New Roman" pitchFamily="18" charset="0"/>
                <a:cs typeface="Times New Roman" pitchFamily="18" charset="0"/>
              </a:rPr>
              <a:t>Example for Function with argument and with return value</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525963"/>
          </a:xfrm>
        </p:spPr>
        <p:txBody>
          <a:bodyPr/>
          <a:lstStyle/>
          <a:p>
            <a:pPr lvl="0">
              <a:buNone/>
            </a:pPr>
            <a:r>
              <a:rPr lang="en-US" sz="2000" dirty="0" smtClean="0">
                <a:solidFill>
                  <a:prstClr val="black"/>
                </a:solidFill>
                <a:latin typeface="Times New Roman" pitchFamily="18" charset="0"/>
                <a:cs typeface="Times New Roman" pitchFamily="18" charset="0"/>
              </a:rPr>
              <a:t>Going to calculate the sum of two numbers:</a:t>
            </a:r>
          </a:p>
          <a:p>
            <a:pPr lvl="0">
              <a:buNone/>
            </a:pPr>
            <a:r>
              <a:rPr lang="en-US" sz="2000" dirty="0" smtClean="0">
                <a:solidFill>
                  <a:prstClr val="black"/>
                </a:solidFill>
                <a:latin typeface="Times New Roman" pitchFamily="18" charset="0"/>
                <a:cs typeface="Times New Roman" pitchFamily="18" charset="0"/>
              </a:rPr>
              <a:t>Enter two numbers</a:t>
            </a:r>
          </a:p>
          <a:p>
            <a:pPr lvl="0">
              <a:buNone/>
            </a:pPr>
            <a:r>
              <a:rPr lang="en-US" sz="2000" dirty="0" smtClean="0">
                <a:solidFill>
                  <a:prstClr val="black"/>
                </a:solidFill>
                <a:latin typeface="Times New Roman" pitchFamily="18" charset="0"/>
                <a:cs typeface="Times New Roman" pitchFamily="18" charset="0"/>
              </a:rPr>
              <a:t>4 8</a:t>
            </a:r>
          </a:p>
          <a:p>
            <a:pPr lvl="0">
              <a:buNone/>
            </a:pPr>
            <a:r>
              <a:rPr lang="en-US" sz="2000" dirty="0" smtClean="0">
                <a:solidFill>
                  <a:prstClr val="black"/>
                </a:solidFill>
                <a:latin typeface="Times New Roman" pitchFamily="18" charset="0"/>
                <a:cs typeface="Times New Roman" pitchFamily="18" charset="0"/>
              </a:rPr>
              <a:t>The sum is: 12</a:t>
            </a:r>
          </a:p>
          <a:p>
            <a:pPr>
              <a:buNone/>
            </a:pPr>
            <a:endParaRPr lang="en-US" dirty="0"/>
          </a:p>
        </p:txBody>
      </p:sp>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Output:</a:t>
            </a:r>
            <a:endParaRPr lang="en-US" sz="2400"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Actual Parameters</a:t>
            </a:r>
            <a:r>
              <a:rPr lang="en-US" dirty="0" smtClean="0">
                <a:latin typeface="Times New Roman" pitchFamily="18" charset="0"/>
                <a:cs typeface="Times New Roman" pitchFamily="18" charset="0"/>
              </a:rPr>
              <a:t>: The values/variables passed while calling a function are called actual parameters.</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Formal Parameters</a:t>
            </a:r>
            <a:r>
              <a:rPr lang="en-US" dirty="0" smtClean="0">
                <a:latin typeface="Times New Roman" pitchFamily="18" charset="0"/>
                <a:cs typeface="Times New Roman" pitchFamily="18" charset="0"/>
              </a:rPr>
              <a:t>: These are the variables written/declared in function definition/prototype, and receive their values when a call to that function is made.</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The value(s) of the actual parameters are </a:t>
            </a:r>
            <a:r>
              <a:rPr lang="en-US" i="1" dirty="0" smtClean="0">
                <a:latin typeface="Times New Roman" pitchFamily="18" charset="0"/>
                <a:cs typeface="Times New Roman" pitchFamily="18" charset="0"/>
              </a:rPr>
              <a:t>copied</a:t>
            </a:r>
            <a:r>
              <a:rPr lang="en-US" dirty="0" smtClean="0">
                <a:latin typeface="Times New Roman" pitchFamily="18" charset="0"/>
                <a:cs typeface="Times New Roman" pitchFamily="18" charset="0"/>
              </a:rPr>
              <a:t> to formal parameters when the call to that function is made.</a:t>
            </a:r>
          </a:p>
          <a:p>
            <a:pPr>
              <a:buNone/>
            </a:pPr>
            <a:endParaRPr lang="en-US" dirty="0" smtClean="0"/>
          </a:p>
          <a:p>
            <a:pPr>
              <a:buNone/>
            </a:pPr>
            <a:endParaRPr lang="en-US"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Actual and Formal parameters</a:t>
            </a:r>
            <a:endParaRPr lang="en-US" sz="3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35563"/>
          </a:xfrm>
        </p:spPr>
        <p:txBody>
          <a:bodyPr>
            <a:normAutofit fontScale="55000" lnSpcReduction="20000"/>
          </a:bodyPr>
          <a:lstStyle/>
          <a:p>
            <a:pPr>
              <a:buNone/>
            </a:pPr>
            <a:r>
              <a:rPr lang="en-US" dirty="0" smtClean="0"/>
              <a:t>	</a:t>
            </a:r>
            <a:r>
              <a:rPr lang="en-US" sz="3800" dirty="0" smtClean="0">
                <a:latin typeface="Times New Roman" pitchFamily="18" charset="0"/>
                <a:cs typeface="Times New Roman" pitchFamily="18" charset="0"/>
              </a:rPr>
              <a:t>There </a:t>
            </a:r>
            <a:r>
              <a:rPr lang="en-US" sz="3800" dirty="0">
                <a:latin typeface="Times New Roman" pitchFamily="18" charset="0"/>
                <a:cs typeface="Times New Roman" pitchFamily="18" charset="0"/>
              </a:rPr>
              <a:t>are two methods to pass the data into the function in C language, i.e., </a:t>
            </a:r>
            <a:r>
              <a:rPr lang="en-US" sz="3800" i="1" dirty="0">
                <a:latin typeface="Times New Roman" pitchFamily="18" charset="0"/>
                <a:cs typeface="Times New Roman" pitchFamily="18" charset="0"/>
              </a:rPr>
              <a:t>call by value</a:t>
            </a:r>
            <a:r>
              <a:rPr lang="en-US" sz="3800" dirty="0">
                <a:latin typeface="Times New Roman" pitchFamily="18" charset="0"/>
                <a:cs typeface="Times New Roman" pitchFamily="18" charset="0"/>
              </a:rPr>
              <a:t> and </a:t>
            </a:r>
            <a:r>
              <a:rPr lang="en-US" sz="3800" i="1" dirty="0">
                <a:latin typeface="Times New Roman" pitchFamily="18" charset="0"/>
                <a:cs typeface="Times New Roman" pitchFamily="18" charset="0"/>
              </a:rPr>
              <a:t>call by reference</a:t>
            </a:r>
            <a:r>
              <a:rPr lang="en-US" sz="3800" dirty="0" smtClean="0">
                <a:latin typeface="Times New Roman" pitchFamily="18" charset="0"/>
                <a:cs typeface="Times New Roman" pitchFamily="18" charset="0"/>
              </a:rPr>
              <a:t>.</a:t>
            </a:r>
          </a:p>
          <a:p>
            <a:pPr>
              <a:buNone/>
            </a:pPr>
            <a:endParaRPr lang="en-US" sz="3800" dirty="0">
              <a:latin typeface="Times New Roman" pitchFamily="18" charset="0"/>
              <a:cs typeface="Times New Roman" pitchFamily="18" charset="0"/>
            </a:endParaRPr>
          </a:p>
          <a:p>
            <a:pPr>
              <a:buNone/>
            </a:pPr>
            <a:r>
              <a:rPr lang="en-US" sz="38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Call </a:t>
            </a:r>
            <a:r>
              <a:rPr lang="en-US" sz="4000" b="1" dirty="0">
                <a:latin typeface="Times New Roman" pitchFamily="18" charset="0"/>
                <a:cs typeface="Times New Roman" pitchFamily="18" charset="0"/>
              </a:rPr>
              <a:t>by value in C</a:t>
            </a:r>
          </a:p>
          <a:p>
            <a:pPr algn="just">
              <a:buNone/>
            </a:pPr>
            <a:r>
              <a:rPr lang="en-US" sz="3800" dirty="0" smtClean="0">
                <a:latin typeface="Times New Roman" pitchFamily="18" charset="0"/>
                <a:cs typeface="Times New Roman" pitchFamily="18" charset="0"/>
              </a:rPr>
              <a:t>	In </a:t>
            </a:r>
            <a:r>
              <a:rPr lang="en-US" sz="3800" dirty="0">
                <a:latin typeface="Times New Roman" pitchFamily="18" charset="0"/>
                <a:cs typeface="Times New Roman" pitchFamily="18" charset="0"/>
              </a:rPr>
              <a:t>call by value method, the value of the actual parameters is copied </a:t>
            </a:r>
            <a:r>
              <a:rPr lang="en-US" sz="3800" dirty="0" smtClean="0">
                <a:latin typeface="Times New Roman" pitchFamily="18" charset="0"/>
                <a:cs typeface="Times New Roman" pitchFamily="18" charset="0"/>
              </a:rPr>
              <a:t>into the </a:t>
            </a:r>
            <a:r>
              <a:rPr lang="en-US" sz="3800" dirty="0">
                <a:latin typeface="Times New Roman" pitchFamily="18" charset="0"/>
                <a:cs typeface="Times New Roman" pitchFamily="18" charset="0"/>
              </a:rPr>
              <a:t>formal parameters. In other words, we can say that the value of the variable is used in the function call in the call by value method.</a:t>
            </a:r>
          </a:p>
          <a:p>
            <a:pPr algn="just">
              <a:buNone/>
            </a:pPr>
            <a:r>
              <a:rPr lang="en-US" sz="3800" dirty="0" smtClean="0">
                <a:latin typeface="Times New Roman" pitchFamily="18" charset="0"/>
                <a:cs typeface="Times New Roman" pitchFamily="18" charset="0"/>
              </a:rPr>
              <a:t>	In </a:t>
            </a:r>
            <a:r>
              <a:rPr lang="en-US" sz="3800" dirty="0">
                <a:latin typeface="Times New Roman" pitchFamily="18" charset="0"/>
                <a:cs typeface="Times New Roman" pitchFamily="18" charset="0"/>
              </a:rPr>
              <a:t>call by value method, we can not modify the value of the actual parameter by the formal parameter.</a:t>
            </a:r>
          </a:p>
          <a:p>
            <a:pPr algn="just">
              <a:buNone/>
            </a:pPr>
            <a:r>
              <a:rPr lang="en-US" sz="3800" dirty="0" smtClean="0">
                <a:latin typeface="Times New Roman" pitchFamily="18" charset="0"/>
                <a:cs typeface="Times New Roman" pitchFamily="18" charset="0"/>
              </a:rPr>
              <a:t>	In </a:t>
            </a:r>
            <a:r>
              <a:rPr lang="en-US" sz="3800" dirty="0">
                <a:latin typeface="Times New Roman" pitchFamily="18" charset="0"/>
                <a:cs typeface="Times New Roman" pitchFamily="18" charset="0"/>
              </a:rPr>
              <a:t>call by value, different memory is allocated for actual and formal parameters since the value of the actual parameter is copied into the formal parameter.</a:t>
            </a:r>
          </a:p>
          <a:p>
            <a:pPr algn="just">
              <a:buNone/>
            </a:pPr>
            <a:r>
              <a:rPr lang="en-US" sz="3800" dirty="0" smtClean="0">
                <a:latin typeface="Times New Roman" pitchFamily="18" charset="0"/>
                <a:cs typeface="Times New Roman" pitchFamily="18" charset="0"/>
              </a:rPr>
              <a:t>	The </a:t>
            </a:r>
            <a:r>
              <a:rPr lang="en-US" sz="3800" dirty="0">
                <a:latin typeface="Times New Roman" pitchFamily="18" charset="0"/>
                <a:cs typeface="Times New Roman" pitchFamily="18" charset="0"/>
              </a:rPr>
              <a:t>actual parameter is the argument which is used in the function call whereas formal parameter is the argument which is used in the function definition.</a:t>
            </a:r>
          </a:p>
          <a:p>
            <a:pPr algn="just">
              <a:buNone/>
            </a:pPr>
            <a:r>
              <a:rPr lang="en-US" dirty="0" smtClean="0"/>
              <a:t/>
            </a:r>
            <a:br>
              <a:rPr lang="en-US" dirty="0" smtClean="0"/>
            </a:br>
            <a:endParaRPr lang="en-US" dirty="0"/>
          </a:p>
        </p:txBody>
      </p:sp>
      <p:sp>
        <p:nvSpPr>
          <p:cNvPr id="2" name="Title 1"/>
          <p:cNvSpPr>
            <a:spLocks noGrp="1"/>
          </p:cNvSpPr>
          <p:nvPr>
            <p:ph type="title"/>
          </p:nvPr>
        </p:nvSpPr>
        <p:spPr/>
        <p:txBody>
          <a:bodyPr>
            <a:normAutofit fontScale="90000"/>
          </a:bodyPr>
          <a:lstStyle/>
          <a:p>
            <a:pPr algn="l"/>
            <a:r>
              <a:rPr lang="en-US" dirty="0">
                <a:latin typeface="Times New Roman" pitchFamily="18" charset="0"/>
                <a:cs typeface="Times New Roman" pitchFamily="18" charset="0"/>
              </a:rPr>
              <a:t>Call by value and Call by reference in C</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40000" lnSpcReduction="20000"/>
          </a:bodyPr>
          <a:lstStyle/>
          <a:p>
            <a:pPr>
              <a:buNone/>
            </a:pPr>
            <a:r>
              <a:rPr lang="en-US" sz="4000" dirty="0">
                <a:latin typeface="Times New Roman" pitchFamily="18" charset="0"/>
                <a:cs typeface="Times New Roman" pitchFamily="18" charset="0"/>
              </a:rPr>
              <a:t>#include&lt;</a:t>
            </a:r>
            <a:r>
              <a:rPr lang="en-US" sz="4000" dirty="0" err="1">
                <a:latin typeface="Times New Roman" pitchFamily="18" charset="0"/>
                <a:cs typeface="Times New Roman" pitchFamily="18" charset="0"/>
              </a:rPr>
              <a:t>stdio.h</a:t>
            </a:r>
            <a:r>
              <a:rPr lang="en-US" sz="4000" dirty="0">
                <a:latin typeface="Times New Roman" pitchFamily="18" charset="0"/>
                <a:cs typeface="Times New Roman" pitchFamily="18" charset="0"/>
              </a:rPr>
              <a:t>&gt;  </a:t>
            </a:r>
          </a:p>
          <a:p>
            <a:pPr>
              <a:buNone/>
            </a:pPr>
            <a:r>
              <a:rPr lang="en-US" sz="4000" b="1" dirty="0">
                <a:latin typeface="Times New Roman" pitchFamily="18" charset="0"/>
                <a:cs typeface="Times New Roman" pitchFamily="18" charset="0"/>
              </a:rPr>
              <a:t>void</a:t>
            </a:r>
            <a:r>
              <a:rPr lang="en-US" sz="4000" dirty="0">
                <a:latin typeface="Times New Roman" pitchFamily="18" charset="0"/>
                <a:cs typeface="Times New Roman" pitchFamily="18" charset="0"/>
              </a:rPr>
              <a:t> change(</a:t>
            </a:r>
            <a:r>
              <a:rPr lang="en-US" sz="4000" b="1" dirty="0" err="1">
                <a:latin typeface="Times New Roman" pitchFamily="18" charset="0"/>
                <a:cs typeface="Times New Roman" pitchFamily="18" charset="0"/>
              </a:rPr>
              <a:t>int</a:t>
            </a:r>
            <a:r>
              <a:rPr lang="en-US" sz="4000" dirty="0">
                <a:latin typeface="Times New Roman" pitchFamily="18" charset="0"/>
                <a:cs typeface="Times New Roman" pitchFamily="18" charset="0"/>
              </a:rPr>
              <a:t> num) {    </a:t>
            </a:r>
          </a:p>
          <a:p>
            <a:pPr>
              <a:buNone/>
            </a:pP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printf</a:t>
            </a:r>
            <a:r>
              <a:rPr lang="en-US" sz="4000" dirty="0">
                <a:latin typeface="Times New Roman" pitchFamily="18" charset="0"/>
                <a:cs typeface="Times New Roman" pitchFamily="18" charset="0"/>
              </a:rPr>
              <a:t>("Before adding value inside function num=%d \</a:t>
            </a:r>
            <a:r>
              <a:rPr lang="en-US" sz="4000" dirty="0" err="1">
                <a:latin typeface="Times New Roman" pitchFamily="18" charset="0"/>
                <a:cs typeface="Times New Roman" pitchFamily="18" charset="0"/>
              </a:rPr>
              <a:t>n",num</a:t>
            </a:r>
            <a:r>
              <a:rPr lang="en-US" sz="4000" dirty="0">
                <a:latin typeface="Times New Roman" pitchFamily="18" charset="0"/>
                <a:cs typeface="Times New Roman" pitchFamily="18" charset="0"/>
              </a:rPr>
              <a:t>);    </a:t>
            </a:r>
          </a:p>
          <a:p>
            <a:pPr>
              <a:buNone/>
            </a:pPr>
            <a:r>
              <a:rPr lang="en-US" sz="4000" dirty="0">
                <a:latin typeface="Times New Roman" pitchFamily="18" charset="0"/>
                <a:cs typeface="Times New Roman" pitchFamily="18" charset="0"/>
              </a:rPr>
              <a:t>    num=num+100;    </a:t>
            </a:r>
          </a:p>
          <a:p>
            <a:pPr>
              <a:buNone/>
            </a:pP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printf</a:t>
            </a:r>
            <a:r>
              <a:rPr lang="en-US" sz="4000" dirty="0">
                <a:latin typeface="Times New Roman" pitchFamily="18" charset="0"/>
                <a:cs typeface="Times New Roman" pitchFamily="18" charset="0"/>
              </a:rPr>
              <a:t>("After adding value inside function num=%d \n", num);    </a:t>
            </a:r>
          </a:p>
          <a:p>
            <a:pPr>
              <a:buNone/>
            </a:pPr>
            <a:r>
              <a:rPr lang="en-US" sz="4000" dirty="0">
                <a:latin typeface="Times New Roman" pitchFamily="18" charset="0"/>
                <a:cs typeface="Times New Roman" pitchFamily="18" charset="0"/>
              </a:rPr>
              <a:t>}    </a:t>
            </a:r>
          </a:p>
          <a:p>
            <a:pPr>
              <a:buNone/>
            </a:pPr>
            <a:r>
              <a:rPr lang="en-US" sz="4000" b="1" dirty="0" err="1">
                <a:latin typeface="Times New Roman" pitchFamily="18" charset="0"/>
                <a:cs typeface="Times New Roman" pitchFamily="18" charset="0"/>
              </a:rPr>
              <a:t>int</a:t>
            </a:r>
            <a:r>
              <a:rPr lang="en-US" sz="4000" dirty="0">
                <a:latin typeface="Times New Roman" pitchFamily="18" charset="0"/>
                <a:cs typeface="Times New Roman" pitchFamily="18" charset="0"/>
              </a:rPr>
              <a:t> main() {    </a:t>
            </a:r>
          </a:p>
          <a:p>
            <a:pPr>
              <a:buNone/>
            </a:pPr>
            <a:r>
              <a:rPr lang="en-US" sz="4000" dirty="0">
                <a:latin typeface="Times New Roman" pitchFamily="18" charset="0"/>
                <a:cs typeface="Times New Roman" pitchFamily="18" charset="0"/>
              </a:rPr>
              <a:t>    </a:t>
            </a:r>
            <a:r>
              <a:rPr lang="en-US" sz="4000" b="1" dirty="0" err="1">
                <a:latin typeface="Times New Roman" pitchFamily="18" charset="0"/>
                <a:cs typeface="Times New Roman" pitchFamily="18" charset="0"/>
              </a:rPr>
              <a:t>int</a:t>
            </a:r>
            <a:r>
              <a:rPr lang="en-US" sz="4000" dirty="0">
                <a:latin typeface="Times New Roman" pitchFamily="18" charset="0"/>
                <a:cs typeface="Times New Roman" pitchFamily="18" charset="0"/>
              </a:rPr>
              <a:t> x=100;    </a:t>
            </a:r>
          </a:p>
          <a:p>
            <a:pPr>
              <a:buNone/>
            </a:pP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printf</a:t>
            </a:r>
            <a:r>
              <a:rPr lang="en-US" sz="4000" dirty="0">
                <a:latin typeface="Times New Roman" pitchFamily="18" charset="0"/>
                <a:cs typeface="Times New Roman" pitchFamily="18" charset="0"/>
              </a:rPr>
              <a:t>("Before function call x=%d \n", x);    </a:t>
            </a:r>
          </a:p>
          <a:p>
            <a:pPr>
              <a:buNone/>
            </a:pPr>
            <a:r>
              <a:rPr lang="en-US" sz="4000" dirty="0">
                <a:latin typeface="Times New Roman" pitchFamily="18" charset="0"/>
                <a:cs typeface="Times New Roman" pitchFamily="18" charset="0"/>
              </a:rPr>
              <a:t>    change(x</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passing value in function    </a:t>
            </a:r>
          </a:p>
          <a:p>
            <a:pPr>
              <a:buNone/>
            </a:pP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printf</a:t>
            </a:r>
            <a:r>
              <a:rPr lang="en-US" sz="4000" dirty="0">
                <a:latin typeface="Times New Roman" pitchFamily="18" charset="0"/>
                <a:cs typeface="Times New Roman" pitchFamily="18" charset="0"/>
              </a:rPr>
              <a:t>("After function call x=%d \n", x);    </a:t>
            </a:r>
          </a:p>
          <a:p>
            <a:pPr>
              <a:buNone/>
            </a:pPr>
            <a:r>
              <a:rPr lang="en-US" sz="4000" b="1" dirty="0">
                <a:latin typeface="Times New Roman" pitchFamily="18" charset="0"/>
                <a:cs typeface="Times New Roman" pitchFamily="18" charset="0"/>
              </a:rPr>
              <a:t>return</a:t>
            </a:r>
            <a:r>
              <a:rPr lang="en-US" sz="4000" dirty="0">
                <a:latin typeface="Times New Roman" pitchFamily="18" charset="0"/>
                <a:cs typeface="Times New Roman" pitchFamily="18" charset="0"/>
              </a:rPr>
              <a:t> 0;  </a:t>
            </a:r>
          </a:p>
          <a:p>
            <a:pPr>
              <a:buNone/>
            </a:pPr>
            <a:r>
              <a:rPr lang="en-US" sz="4000" dirty="0">
                <a:latin typeface="Times New Roman" pitchFamily="18" charset="0"/>
                <a:cs typeface="Times New Roman" pitchFamily="18" charset="0"/>
              </a:rPr>
              <a:t>}  </a:t>
            </a:r>
            <a:endParaRPr lang="en-US" sz="4000" dirty="0" smtClean="0">
              <a:latin typeface="Times New Roman" pitchFamily="18" charset="0"/>
              <a:cs typeface="Times New Roman" pitchFamily="18" charset="0"/>
            </a:endParaRPr>
          </a:p>
          <a:p>
            <a:pPr>
              <a:buNone/>
            </a:pPr>
            <a:endParaRPr lang="en-US" sz="4000" dirty="0">
              <a:latin typeface="Times New Roman" pitchFamily="18" charset="0"/>
              <a:cs typeface="Times New Roman" pitchFamily="18" charset="0"/>
            </a:endParaRPr>
          </a:p>
          <a:p>
            <a:pPr>
              <a:buNone/>
            </a:pPr>
            <a:r>
              <a:rPr lang="en-US" sz="4000" b="1" dirty="0" smtClean="0">
                <a:latin typeface="Times New Roman" pitchFamily="18" charset="0"/>
                <a:cs typeface="Times New Roman" pitchFamily="18" charset="0"/>
              </a:rPr>
              <a:t>Output:</a:t>
            </a:r>
          </a:p>
          <a:p>
            <a:pPr>
              <a:buNone/>
            </a:pPr>
            <a:r>
              <a:rPr lang="en-US" sz="4000" dirty="0" smtClean="0">
                <a:latin typeface="Times New Roman" pitchFamily="18" charset="0"/>
                <a:cs typeface="Times New Roman" pitchFamily="18" charset="0"/>
              </a:rPr>
              <a:t>Before function call x=100 </a:t>
            </a:r>
          </a:p>
          <a:p>
            <a:pPr>
              <a:buNone/>
            </a:pPr>
            <a:r>
              <a:rPr lang="en-US" sz="4000" dirty="0" smtClean="0">
                <a:latin typeface="Times New Roman" pitchFamily="18" charset="0"/>
                <a:cs typeface="Times New Roman" pitchFamily="18" charset="0"/>
              </a:rPr>
              <a:t>Before adding value inside function num=100 </a:t>
            </a:r>
          </a:p>
          <a:p>
            <a:pPr>
              <a:buNone/>
            </a:pPr>
            <a:r>
              <a:rPr lang="en-US" sz="4000" dirty="0" smtClean="0">
                <a:latin typeface="Times New Roman" pitchFamily="18" charset="0"/>
                <a:cs typeface="Times New Roman" pitchFamily="18" charset="0"/>
              </a:rPr>
              <a:t>After adding value inside function num=200</a:t>
            </a:r>
          </a:p>
          <a:p>
            <a:pPr>
              <a:buNone/>
            </a:pPr>
            <a:r>
              <a:rPr lang="en-US" sz="4000" dirty="0" smtClean="0">
                <a:latin typeface="Times New Roman" pitchFamily="18" charset="0"/>
                <a:cs typeface="Times New Roman" pitchFamily="18" charset="0"/>
              </a:rPr>
              <a:t> After function call x=100 </a:t>
            </a:r>
            <a:r>
              <a:rPr lang="en-US" sz="4000" dirty="0">
                <a:latin typeface="Times New Roman" pitchFamily="18" charset="0"/>
                <a:cs typeface="Times New Roman" pitchFamily="18" charset="0"/>
              </a:rPr>
              <a:t>  </a:t>
            </a:r>
          </a:p>
          <a:p>
            <a:pPr>
              <a:buNone/>
            </a:pPr>
            <a:endParaRPr lang="en-US"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of call </a:t>
            </a:r>
            <a:r>
              <a:rPr lang="en-US" dirty="0">
                <a:latin typeface="Times New Roman" pitchFamily="18" charset="0"/>
                <a:cs typeface="Times New Roman" pitchFamily="18" charset="0"/>
              </a:rPr>
              <a:t>by value in 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686800" cy="5715000"/>
          </a:xfrm>
        </p:spPr>
        <p:txBody>
          <a:bodyPr>
            <a:noAutofit/>
          </a:bodyPr>
          <a:lstStyle/>
          <a:p>
            <a:pPr>
              <a:buNone/>
            </a:pPr>
            <a:r>
              <a:rPr lang="en-US" sz="1600" dirty="0">
                <a:latin typeface="Times New Roman" pitchFamily="18" charset="0"/>
                <a:cs typeface="Times New Roman" pitchFamily="18" charset="0"/>
              </a:rPr>
              <a:t>#include &lt;</a:t>
            </a:r>
            <a:r>
              <a:rPr lang="en-US" sz="1600" dirty="0" err="1">
                <a:latin typeface="Times New Roman" pitchFamily="18" charset="0"/>
                <a:cs typeface="Times New Roman" pitchFamily="18" charset="0"/>
              </a:rPr>
              <a:t>stdio.h</a:t>
            </a:r>
            <a:r>
              <a:rPr lang="en-US" sz="1600" dirty="0">
                <a:latin typeface="Times New Roman" pitchFamily="18" charset="0"/>
                <a:cs typeface="Times New Roman" pitchFamily="18" charset="0"/>
              </a:rPr>
              <a:t>&gt;  </a:t>
            </a:r>
          </a:p>
          <a:p>
            <a:pPr>
              <a:buNone/>
            </a:pPr>
            <a:r>
              <a:rPr lang="en-US" sz="1600" b="1" dirty="0">
                <a:latin typeface="Times New Roman" pitchFamily="18" charset="0"/>
                <a:cs typeface="Times New Roman" pitchFamily="18" charset="0"/>
              </a:rPr>
              <a:t>void</a:t>
            </a:r>
            <a:r>
              <a:rPr lang="en-US" sz="1600" dirty="0">
                <a:latin typeface="Times New Roman" pitchFamily="18" charset="0"/>
                <a:cs typeface="Times New Roman" pitchFamily="18" charset="0"/>
              </a:rPr>
              <a:t> swap(</a:t>
            </a:r>
            <a:r>
              <a:rPr lang="en-US" sz="1600" b="1" dirty="0" err="1">
                <a:latin typeface="Times New Roman" pitchFamily="18" charset="0"/>
                <a:cs typeface="Times New Roman" pitchFamily="18" charset="0"/>
              </a:rPr>
              <a:t>int</a:t>
            </a:r>
            <a:r>
              <a:rPr lang="en-US" sz="1600" dirty="0">
                <a:latin typeface="Times New Roman" pitchFamily="18" charset="0"/>
                <a:cs typeface="Times New Roman" pitchFamily="18" charset="0"/>
              </a:rPr>
              <a:t> , </a:t>
            </a:r>
            <a:r>
              <a:rPr lang="en-US" sz="1600" b="1" dirty="0" err="1">
                <a:latin typeface="Times New Roman" pitchFamily="18" charset="0"/>
                <a:cs typeface="Times New Roman" pitchFamily="18" charset="0"/>
              </a:rPr>
              <a:t>int</a:t>
            </a:r>
            <a:r>
              <a:rPr lang="en-US" sz="1600" dirty="0">
                <a:latin typeface="Times New Roman" pitchFamily="18" charset="0"/>
                <a:cs typeface="Times New Roman" pitchFamily="18" charset="0"/>
              </a:rPr>
              <a:t>); //prototype of the function   </a:t>
            </a:r>
          </a:p>
          <a:p>
            <a:pPr>
              <a:buNone/>
            </a:pPr>
            <a:r>
              <a:rPr lang="en-US" sz="1600" b="1" dirty="0" err="1">
                <a:latin typeface="Times New Roman" pitchFamily="18" charset="0"/>
                <a:cs typeface="Times New Roman" pitchFamily="18" charset="0"/>
              </a:rPr>
              <a:t>int</a:t>
            </a:r>
            <a:r>
              <a:rPr lang="en-US" sz="1600" dirty="0">
                <a:latin typeface="Times New Roman" pitchFamily="18" charset="0"/>
                <a:cs typeface="Times New Roman" pitchFamily="18" charset="0"/>
              </a:rPr>
              <a:t> main()  </a:t>
            </a:r>
          </a:p>
          <a:p>
            <a:pPr>
              <a:buNone/>
            </a:pPr>
            <a:r>
              <a:rPr lang="en-US" sz="1600" dirty="0">
                <a:latin typeface="Times New Roman" pitchFamily="18" charset="0"/>
                <a:cs typeface="Times New Roman" pitchFamily="18" charset="0"/>
              </a:rPr>
              <a:t>{  </a:t>
            </a:r>
          </a:p>
          <a:p>
            <a:pPr>
              <a:buNone/>
            </a:pPr>
            <a:r>
              <a:rPr lang="en-US" sz="1600"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dirty="0">
                <a:latin typeface="Times New Roman" pitchFamily="18" charset="0"/>
                <a:cs typeface="Times New Roman" pitchFamily="18" charset="0"/>
              </a:rPr>
              <a:t> a = 10;  </a:t>
            </a:r>
          </a:p>
          <a:p>
            <a:pPr>
              <a:buNone/>
            </a:pPr>
            <a:r>
              <a:rPr lang="en-US" sz="1600"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dirty="0">
                <a:latin typeface="Times New Roman" pitchFamily="18" charset="0"/>
                <a:cs typeface="Times New Roman" pitchFamily="18" charset="0"/>
              </a:rPr>
              <a:t> b = 20;   </a:t>
            </a:r>
          </a:p>
          <a:p>
            <a:pPr>
              <a:spcBef>
                <a:spcPts val="300"/>
              </a:spcBef>
              <a:buNone/>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printf</a:t>
            </a:r>
            <a:r>
              <a:rPr lang="en-US" sz="1600" dirty="0">
                <a:latin typeface="Times New Roman" pitchFamily="18" charset="0"/>
                <a:cs typeface="Times New Roman" pitchFamily="18" charset="0"/>
              </a:rPr>
              <a:t>("Before swapping the values in main a = %d, b = %d\</a:t>
            </a:r>
            <a:r>
              <a:rPr lang="en-US" sz="1600" dirty="0" err="1">
                <a:latin typeface="Times New Roman" pitchFamily="18" charset="0"/>
                <a:cs typeface="Times New Roman" pitchFamily="18" charset="0"/>
              </a:rPr>
              <a:t>n",a,b</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//printing</a:t>
            </a:r>
            <a:r>
              <a:rPr lang="en-US" sz="1600" dirty="0">
                <a:latin typeface="Times New Roman" pitchFamily="18" charset="0"/>
                <a:cs typeface="Times New Roman" pitchFamily="18" charset="0"/>
              </a:rPr>
              <a:t> value of a </a:t>
            </a:r>
            <a:r>
              <a:rPr lang="en-US" sz="1600" dirty="0" smtClean="0">
                <a:latin typeface="Times New Roman" pitchFamily="18" charset="0"/>
                <a:cs typeface="Times New Roman" pitchFamily="18" charset="0"/>
              </a:rPr>
              <a:t>&amp;</a:t>
            </a:r>
            <a:r>
              <a:rPr lang="en-US" sz="1600" dirty="0">
                <a:latin typeface="Times New Roman" pitchFamily="18" charset="0"/>
                <a:cs typeface="Times New Roman" pitchFamily="18" charset="0"/>
              </a:rPr>
              <a:t> b in </a:t>
            </a:r>
            <a:r>
              <a:rPr lang="en-US" sz="1600" dirty="0" smtClean="0">
                <a:latin typeface="Times New Roman" pitchFamily="18" charset="0"/>
                <a:cs typeface="Times New Roman" pitchFamily="18" charset="0"/>
              </a:rPr>
              <a:t>main swap(</a:t>
            </a:r>
            <a:r>
              <a:rPr lang="en-US" sz="1600" dirty="0" err="1" smtClean="0">
                <a:latin typeface="Times New Roman" pitchFamily="18" charset="0"/>
                <a:cs typeface="Times New Roman" pitchFamily="18" charset="0"/>
              </a:rPr>
              <a:t>a,b</a:t>
            </a:r>
            <a:r>
              <a:rPr lang="en-US" sz="1600" dirty="0">
                <a:latin typeface="Times New Roman" pitchFamily="18" charset="0"/>
                <a:cs typeface="Times New Roman" pitchFamily="18" charset="0"/>
              </a:rPr>
              <a:t>);  </a:t>
            </a:r>
          </a:p>
          <a:p>
            <a:pPr>
              <a:buNone/>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printf</a:t>
            </a:r>
            <a:r>
              <a:rPr lang="en-US" sz="1600" dirty="0">
                <a:latin typeface="Times New Roman" pitchFamily="18" charset="0"/>
                <a:cs typeface="Times New Roman" pitchFamily="18" charset="0"/>
              </a:rPr>
              <a:t>("After swapping values in main a = %d, b = %d\</a:t>
            </a:r>
            <a:r>
              <a:rPr lang="en-US" sz="1600" dirty="0" err="1">
                <a:latin typeface="Times New Roman" pitchFamily="18" charset="0"/>
                <a:cs typeface="Times New Roman" pitchFamily="18" charset="0"/>
              </a:rPr>
              <a:t>n",a,b</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//Actual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parameters</a:t>
            </a:r>
            <a:r>
              <a:rPr lang="en-US" sz="1600" dirty="0">
                <a:latin typeface="Times New Roman" pitchFamily="18" charset="0"/>
                <a:cs typeface="Times New Roman" pitchFamily="18" charset="0"/>
              </a:rPr>
              <a:t> a = 10, b = 20  </a:t>
            </a:r>
          </a:p>
          <a:p>
            <a:pPr>
              <a:buNone/>
            </a:pPr>
            <a:r>
              <a:rPr lang="en-US" sz="1600" dirty="0">
                <a:latin typeface="Times New Roman" pitchFamily="18" charset="0"/>
                <a:cs typeface="Times New Roman" pitchFamily="18" charset="0"/>
              </a:rPr>
              <a:t>}  </a:t>
            </a:r>
          </a:p>
          <a:p>
            <a:pPr>
              <a:buNone/>
            </a:pPr>
            <a:r>
              <a:rPr lang="en-US" sz="1600" b="1" dirty="0">
                <a:latin typeface="Times New Roman" pitchFamily="18" charset="0"/>
                <a:cs typeface="Times New Roman" pitchFamily="18" charset="0"/>
              </a:rPr>
              <a:t>void</a:t>
            </a:r>
            <a:r>
              <a:rPr lang="en-US" sz="1600" dirty="0">
                <a:latin typeface="Times New Roman" pitchFamily="18" charset="0"/>
                <a:cs typeface="Times New Roman" pitchFamily="18" charset="0"/>
              </a:rPr>
              <a:t> swap (</a:t>
            </a:r>
            <a:r>
              <a:rPr lang="en-US" sz="1600" b="1" dirty="0" err="1">
                <a:latin typeface="Times New Roman" pitchFamily="18" charset="0"/>
                <a:cs typeface="Times New Roman" pitchFamily="18" charset="0"/>
              </a:rPr>
              <a:t>int</a:t>
            </a:r>
            <a:r>
              <a:rPr lang="en-US" sz="1600" dirty="0">
                <a:latin typeface="Times New Roman" pitchFamily="18" charset="0"/>
                <a:cs typeface="Times New Roman" pitchFamily="18" charset="0"/>
              </a:rPr>
              <a:t> a, </a:t>
            </a:r>
            <a:r>
              <a:rPr lang="en-US" sz="1600" b="1" dirty="0" err="1">
                <a:latin typeface="Times New Roman" pitchFamily="18" charset="0"/>
                <a:cs typeface="Times New Roman" pitchFamily="18" charset="0"/>
              </a:rPr>
              <a:t>int</a:t>
            </a:r>
            <a:r>
              <a:rPr lang="en-US" sz="1600" dirty="0">
                <a:latin typeface="Times New Roman" pitchFamily="18" charset="0"/>
                <a:cs typeface="Times New Roman" pitchFamily="18" charset="0"/>
              </a:rPr>
              <a:t> b)  </a:t>
            </a:r>
          </a:p>
          <a:p>
            <a:pPr>
              <a:buNone/>
            </a:pPr>
            <a:r>
              <a:rPr lang="en-US" sz="1600" dirty="0">
                <a:latin typeface="Times New Roman" pitchFamily="18" charset="0"/>
                <a:cs typeface="Times New Roman" pitchFamily="18" charset="0"/>
              </a:rPr>
              <a:t>{  </a:t>
            </a:r>
          </a:p>
          <a:p>
            <a:pPr>
              <a:buNone/>
            </a:pPr>
            <a:r>
              <a:rPr lang="en-US" sz="1600" dirty="0">
                <a:latin typeface="Times New Roman" pitchFamily="18" charset="0"/>
                <a:cs typeface="Times New Roman" pitchFamily="18" charset="0"/>
              </a:rPr>
              <a:t>    </a:t>
            </a:r>
            <a:r>
              <a:rPr lang="en-US" sz="1600" b="1" dirty="0" err="1">
                <a:latin typeface="Times New Roman" pitchFamily="18" charset="0"/>
                <a:cs typeface="Times New Roman" pitchFamily="18" charset="0"/>
              </a:rPr>
              <a:t>int</a:t>
            </a:r>
            <a:r>
              <a:rPr lang="en-US" sz="1600" dirty="0">
                <a:latin typeface="Times New Roman" pitchFamily="18" charset="0"/>
                <a:cs typeface="Times New Roman" pitchFamily="18" charset="0"/>
              </a:rPr>
              <a:t> temp;   </a:t>
            </a:r>
          </a:p>
          <a:p>
            <a:pPr>
              <a:buNone/>
            </a:pPr>
            <a:r>
              <a:rPr lang="en-US" sz="1600" dirty="0">
                <a:latin typeface="Times New Roman" pitchFamily="18" charset="0"/>
                <a:cs typeface="Times New Roman" pitchFamily="18" charset="0"/>
              </a:rPr>
              <a:t>    temp = a;  </a:t>
            </a:r>
          </a:p>
          <a:p>
            <a:pPr>
              <a:buNone/>
            </a:pPr>
            <a:r>
              <a:rPr lang="en-US" sz="1600" dirty="0">
                <a:latin typeface="Times New Roman" pitchFamily="18" charset="0"/>
                <a:cs typeface="Times New Roman" pitchFamily="18" charset="0"/>
              </a:rPr>
              <a:t> </a:t>
            </a:r>
            <a:r>
              <a:rPr lang="en-US" sz="1600" dirty="0">
                <a:latin typeface="Monotype Corsiva" pitchFamily="66" charset="0"/>
                <a:cs typeface="Times New Roman" pitchFamily="18" charset="0"/>
              </a:rPr>
              <a:t>  </a:t>
            </a:r>
            <a:r>
              <a:rPr lang="en-US" sz="1600" dirty="0">
                <a:latin typeface="Times New Roman" pitchFamily="18" charset="0"/>
                <a:cs typeface="Times New Roman" pitchFamily="18" charset="0"/>
              </a:rPr>
              <a:t> a=b;  </a:t>
            </a:r>
          </a:p>
          <a:p>
            <a:pPr>
              <a:buNone/>
            </a:pPr>
            <a:r>
              <a:rPr lang="en-US" sz="1600" dirty="0">
                <a:latin typeface="Times New Roman" pitchFamily="18" charset="0"/>
                <a:cs typeface="Times New Roman" pitchFamily="18" charset="0"/>
              </a:rPr>
              <a:t>    b=temp;  </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printf</a:t>
            </a:r>
            <a:r>
              <a:rPr lang="en-US" sz="1600" dirty="0">
                <a:latin typeface="Times New Roman" pitchFamily="18" charset="0"/>
                <a:cs typeface="Times New Roman" pitchFamily="18" charset="0"/>
              </a:rPr>
              <a:t>("After swapping values in function a = %d, b = %d\</a:t>
            </a:r>
            <a:r>
              <a:rPr lang="en-US" sz="1600" dirty="0" err="1">
                <a:latin typeface="Times New Roman" pitchFamily="18" charset="0"/>
                <a:cs typeface="Times New Roman" pitchFamily="18" charset="0"/>
              </a:rPr>
              <a:t>n",a,b</a:t>
            </a:r>
            <a:r>
              <a:rPr lang="en-US" sz="1600" dirty="0">
                <a:latin typeface="Times New Roman" pitchFamily="18" charset="0"/>
                <a:cs typeface="Times New Roman" pitchFamily="18" charset="0"/>
              </a:rPr>
              <a:t>); // Formal </a:t>
            </a:r>
            <a:r>
              <a:rPr lang="en-US" sz="1600" dirty="0" smtClean="0">
                <a:latin typeface="Times New Roman" pitchFamily="18" charset="0"/>
                <a:cs typeface="Times New Roman" pitchFamily="18" charset="0"/>
              </a:rPr>
              <a:t>parameters</a:t>
            </a:r>
            <a:r>
              <a:rPr lang="en-US" sz="1600" dirty="0">
                <a:latin typeface="Times New Roman" pitchFamily="18" charset="0"/>
                <a:cs typeface="Times New Roman" pitchFamily="18" charset="0"/>
              </a:rPr>
              <a:t> a = 20, b </a:t>
            </a:r>
            <a:r>
              <a:rPr lang="en-US" sz="1600" dirty="0" smtClean="0">
                <a:latin typeface="Times New Roman" pitchFamily="18" charset="0"/>
                <a:cs typeface="Times New Roman" pitchFamily="18" charset="0"/>
              </a:rPr>
              <a:t>=10 </a:t>
            </a:r>
          </a:p>
          <a:p>
            <a:pPr>
              <a:buNone/>
            </a:pPr>
            <a:r>
              <a:rPr lang="en-US" sz="1600" dirty="0" smtClean="0">
                <a:latin typeface="Times New Roman" pitchFamily="18" charset="0"/>
                <a:cs typeface="Times New Roman" pitchFamily="18" charset="0"/>
              </a:rPr>
              <a:t>}  </a:t>
            </a:r>
          </a:p>
          <a:p>
            <a:pPr>
              <a:buNone/>
            </a:pPr>
            <a:endParaRPr lang="en-US" sz="1600" dirty="0">
              <a:latin typeface="Monotype Corsiva" pitchFamily="66" charset="0"/>
            </a:endParaRPr>
          </a:p>
        </p:txBody>
      </p:sp>
      <p:sp>
        <p:nvSpPr>
          <p:cNvPr id="2" name="Title 1"/>
          <p:cNvSpPr>
            <a:spLocks noGrp="1"/>
          </p:cNvSpPr>
          <p:nvPr>
            <p:ph type="title"/>
          </p:nvPr>
        </p:nvSpPr>
        <p:spPr>
          <a:xfrm>
            <a:off x="457200" y="609600"/>
            <a:ext cx="8229600" cy="639762"/>
          </a:xfrm>
        </p:spPr>
        <p:txBody>
          <a:bodyPr>
            <a:normAutofit fontScale="90000"/>
          </a:bodyPr>
          <a:lstStyle/>
          <a:p>
            <a:r>
              <a:rPr lang="en-US" dirty="0">
                <a:latin typeface="Times New Roman" pitchFamily="18" charset="0"/>
                <a:cs typeface="Times New Roman" pitchFamily="18" charset="0"/>
              </a:rPr>
              <a:t>Call by Value Example: Swapping the values of the two variables</a:t>
            </a:r>
            <a:r>
              <a:rPr lang="en-US" dirty="0"/>
              <a:t/>
            </a:r>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b="1" dirty="0" smtClean="0">
                <a:latin typeface="Times New Roman" pitchFamily="18" charset="0"/>
                <a:cs typeface="Times New Roman" pitchFamily="18" charset="0"/>
              </a:rPr>
              <a:t>Output:</a:t>
            </a:r>
          </a:p>
          <a:p>
            <a:pPr>
              <a:buNone/>
            </a:pPr>
            <a:r>
              <a:rPr lang="en-US" sz="2000" dirty="0" smtClean="0">
                <a:latin typeface="Times New Roman" pitchFamily="18" charset="0"/>
                <a:cs typeface="Times New Roman" pitchFamily="18" charset="0"/>
              </a:rPr>
              <a:t>Before swapping the values in main a = 10, b = 20 </a:t>
            </a:r>
          </a:p>
          <a:p>
            <a:pPr>
              <a:buNone/>
            </a:pPr>
            <a:r>
              <a:rPr lang="en-US" sz="2000" dirty="0" smtClean="0">
                <a:latin typeface="Times New Roman" pitchFamily="18" charset="0"/>
                <a:cs typeface="Times New Roman" pitchFamily="18" charset="0"/>
              </a:rPr>
              <a:t>After swapping values in function a = 20, b = 10 </a:t>
            </a:r>
          </a:p>
          <a:p>
            <a:pPr>
              <a:buNone/>
            </a:pPr>
            <a:r>
              <a:rPr lang="en-US" sz="2000" dirty="0" smtClean="0">
                <a:latin typeface="Times New Roman" pitchFamily="18" charset="0"/>
                <a:cs typeface="Times New Roman" pitchFamily="18" charset="0"/>
              </a:rPr>
              <a:t>After swapping values in main a = 10, b = 20</a:t>
            </a:r>
            <a:endParaRPr lang="en-US"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In call by reference, the address of the variable is passed into the function call as the actual parameter.</a:t>
            </a:r>
          </a:p>
          <a:p>
            <a:pPr algn="just"/>
            <a:r>
              <a:rPr lang="en-US" dirty="0">
                <a:latin typeface="Times New Roman" pitchFamily="18" charset="0"/>
                <a:cs typeface="Times New Roman" pitchFamily="18" charset="0"/>
              </a:rPr>
              <a:t>The value of the actual parameters can be modified by changing the formal parameters since the address of the actual parameters is passed.</a:t>
            </a:r>
          </a:p>
          <a:p>
            <a:pPr algn="just"/>
            <a:r>
              <a:rPr lang="en-US" dirty="0">
                <a:latin typeface="Times New Roman" pitchFamily="18" charset="0"/>
                <a:cs typeface="Times New Roman" pitchFamily="18" charset="0"/>
              </a:rPr>
              <a:t>In call by reference, the memory allocation is similar for both formal parameters and actual parameters. All the operations in the function are performed on the value stored at the address of the actual parameters, and the modified value gets stored at the same address.</a:t>
            </a:r>
          </a:p>
          <a:p>
            <a:pPr>
              <a:buNone/>
            </a:pPr>
            <a:endParaRPr lang="en-US" dirty="0"/>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Call by reference in C</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we can divide a large program into the </a:t>
            </a:r>
            <a:r>
              <a:rPr lang="en-US" dirty="0" smtClean="0">
                <a:latin typeface="Times New Roman" pitchFamily="18" charset="0"/>
                <a:cs typeface="Times New Roman" pitchFamily="18" charset="0"/>
              </a:rPr>
              <a:t>basic building </a:t>
            </a:r>
            <a:r>
              <a:rPr lang="en-US" dirty="0">
                <a:latin typeface="Times New Roman" pitchFamily="18" charset="0"/>
                <a:cs typeface="Times New Roman" pitchFamily="18" charset="0"/>
              </a:rPr>
              <a:t>blocks known as function. The function contains the set of programming statements enclosed by {}. A function can be called multiple times to provide reusability and modularity to the C program. In other words, we can say that the collection of functions creates a program. The function is also known as </a:t>
            </a:r>
            <a:r>
              <a:rPr lang="en-US" i="1" dirty="0" smtClean="0">
                <a:latin typeface="Times New Roman" pitchFamily="18" charset="0"/>
                <a:cs typeface="Times New Roman" pitchFamily="18" charset="0"/>
              </a:rPr>
              <a:t>procedure </a:t>
            </a:r>
            <a:r>
              <a:rPr lang="en-US" dirty="0" smtClean="0">
                <a:latin typeface="Times New Roman" pitchFamily="18" charset="0"/>
                <a:cs typeface="Times New Roman" pitchFamily="18" charset="0"/>
              </a:rPr>
              <a:t>or</a:t>
            </a:r>
            <a:r>
              <a:rPr lang="en-US" dirty="0">
                <a:latin typeface="Times New Roman" pitchFamily="18" charset="0"/>
                <a:cs typeface="Times New Roman" pitchFamily="18" charset="0"/>
              </a:rPr>
              <a:t> </a:t>
            </a:r>
            <a:r>
              <a:rPr lang="en-US" i="1" dirty="0" smtClean="0">
                <a:latin typeface="Times New Roman" pitchFamily="18" charset="0"/>
                <a:cs typeface="Times New Roman" pitchFamily="18" charset="0"/>
              </a:rPr>
              <a:t>subroutine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other programming languages.</a:t>
            </a:r>
          </a:p>
        </p:txBody>
      </p:sp>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What is a Function?</a:t>
            </a:r>
            <a:r>
              <a:rPr lang="en-US" dirty="0"/>
              <a:t/>
            </a:r>
            <a:br>
              <a:rPr lang="en-US" dirty="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296400" cy="5943600"/>
          </a:xfrm>
        </p:spPr>
        <p:txBody>
          <a:bodyPr>
            <a:normAutofit fontScale="62500" lnSpcReduction="20000"/>
          </a:bodyPr>
          <a:lstStyle/>
          <a:p>
            <a:pPr>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swap(</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prototype of the function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main()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dirty="0">
                <a:latin typeface="Times New Roman" pitchFamily="18" charset="0"/>
                <a:cs typeface="Times New Roman" pitchFamily="18" charset="0"/>
              </a:rPr>
              <a:t> a = 10;  </a:t>
            </a:r>
          </a:p>
          <a:p>
            <a:pPr>
              <a:buNone/>
            </a:pPr>
            <a:r>
              <a:rPr lang="en-US"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dirty="0">
                <a:latin typeface="Times New Roman" pitchFamily="18" charset="0"/>
                <a:cs typeface="Times New Roman" pitchFamily="18" charset="0"/>
              </a:rPr>
              <a:t> b = 20;   </a:t>
            </a:r>
          </a:p>
          <a:p>
            <a:pPr>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a:latin typeface="Times New Roman" pitchFamily="18" charset="0"/>
                <a:cs typeface="Times New Roman" pitchFamily="18" charset="0"/>
              </a:rPr>
              <a:t>("Before swapping the values in main a = %d, b = %d\</a:t>
            </a:r>
            <a:r>
              <a:rPr lang="en-US" dirty="0" err="1">
                <a:latin typeface="Times New Roman" pitchFamily="18" charset="0"/>
                <a:cs typeface="Times New Roman" pitchFamily="18" charset="0"/>
              </a:rPr>
              <a:t>n",a,b</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printing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&amp;</a:t>
            </a:r>
            <a:r>
              <a:rPr lang="en-US" dirty="0">
                <a:latin typeface="Times New Roman" pitchFamily="18" charset="0"/>
                <a:cs typeface="Times New Roman" pitchFamily="18" charset="0"/>
              </a:rPr>
              <a:t> b in main  </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swap</a:t>
            </a:r>
            <a:r>
              <a:rPr lang="en-US" dirty="0">
                <a:latin typeface="Times New Roman" pitchFamily="18" charset="0"/>
                <a:cs typeface="Times New Roman" pitchFamily="18" charset="0"/>
              </a:rPr>
              <a:t>(&amp;</a:t>
            </a:r>
            <a:r>
              <a:rPr lang="en-US" dirty="0" err="1">
                <a:latin typeface="Times New Roman" pitchFamily="18" charset="0"/>
                <a:cs typeface="Times New Roman" pitchFamily="18" charset="0"/>
              </a:rPr>
              <a:t>a,&amp;b</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a:latin typeface="Times New Roman" pitchFamily="18" charset="0"/>
                <a:cs typeface="Times New Roman" pitchFamily="18" charset="0"/>
              </a:rPr>
              <a:t>("After swapping values in main a = %d, b = %d\</a:t>
            </a:r>
            <a:r>
              <a:rPr lang="en-US" dirty="0" err="1">
                <a:latin typeface="Times New Roman" pitchFamily="18" charset="0"/>
                <a:cs typeface="Times New Roman" pitchFamily="18" charset="0"/>
              </a:rPr>
              <a:t>n",a,b</a:t>
            </a:r>
            <a:r>
              <a:rPr lang="en-US" dirty="0" smtClean="0">
                <a:latin typeface="Times New Roman" pitchFamily="18" charset="0"/>
                <a:cs typeface="Times New Roman" pitchFamily="18" charset="0"/>
              </a:rPr>
              <a:t>);//Actual parameters</a:t>
            </a:r>
            <a:r>
              <a:rPr lang="en-US" dirty="0">
                <a:latin typeface="Times New Roman" pitchFamily="18" charset="0"/>
                <a:cs typeface="Times New Roman" pitchFamily="18" charset="0"/>
              </a:rPr>
              <a:t> a = 10, b = 20  </a:t>
            </a: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swap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*b)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temp;   </a:t>
            </a:r>
          </a:p>
          <a:p>
            <a:pPr>
              <a:buNone/>
            </a:pPr>
            <a:r>
              <a:rPr lang="en-US" dirty="0">
                <a:latin typeface="Times New Roman" pitchFamily="18" charset="0"/>
                <a:cs typeface="Times New Roman" pitchFamily="18" charset="0"/>
              </a:rPr>
              <a:t>    temp = *a;  </a:t>
            </a:r>
          </a:p>
          <a:p>
            <a:pPr>
              <a:buNone/>
            </a:pPr>
            <a:r>
              <a:rPr lang="en-US" dirty="0">
                <a:latin typeface="Times New Roman" pitchFamily="18" charset="0"/>
                <a:cs typeface="Times New Roman" pitchFamily="18" charset="0"/>
              </a:rPr>
              <a:t>    *a=*b;  </a:t>
            </a:r>
          </a:p>
          <a:p>
            <a:pPr>
              <a:buNone/>
            </a:pPr>
            <a:r>
              <a:rPr lang="en-US" dirty="0">
                <a:latin typeface="Times New Roman" pitchFamily="18" charset="0"/>
                <a:cs typeface="Times New Roman" pitchFamily="18" charset="0"/>
              </a:rPr>
              <a:t>    *b=temp;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("After swapping values in function a = %d, b = %d\n",*a,*b); </a:t>
            </a:r>
            <a:r>
              <a:rPr lang="en-US" dirty="0" smtClean="0">
                <a:latin typeface="Times New Roman" pitchFamily="18" charset="0"/>
                <a:cs typeface="Times New Roman" pitchFamily="18" charset="0"/>
              </a:rPr>
              <a:t>//Formal</a:t>
            </a:r>
            <a:r>
              <a:rPr lang="en-US" dirty="0">
                <a:latin typeface="Times New Roman" pitchFamily="18" charset="0"/>
                <a:cs typeface="Times New Roman" pitchFamily="18" charset="0"/>
              </a:rPr>
              <a:t> parameters, a = </a:t>
            </a:r>
            <a:r>
              <a:rPr lang="en-US" dirty="0" smtClean="0">
                <a:latin typeface="Times New Roman" pitchFamily="18" charset="0"/>
                <a:cs typeface="Times New Roman" pitchFamily="18" charset="0"/>
              </a:rPr>
              <a:t>20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a:t>
            </a:r>
            <a:r>
              <a:rPr lang="en-US" dirty="0">
                <a:latin typeface="Times New Roman" pitchFamily="18" charset="0"/>
                <a:cs typeface="Times New Roman" pitchFamily="18" charset="0"/>
              </a:rPr>
              <a:t> = 10   </a:t>
            </a:r>
          </a:p>
          <a:p>
            <a:pPr>
              <a:buNone/>
            </a:pPr>
            <a:r>
              <a:rPr lang="en-US" dirty="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Times New Roman" pitchFamily="18" charset="0"/>
                <a:cs typeface="Times New Roman" pitchFamily="18" charset="0"/>
              </a:rPr>
              <a:t>Example of call by reference in C</a:t>
            </a: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Output:</a:t>
            </a:r>
          </a:p>
          <a:p>
            <a:pPr>
              <a:buNone/>
            </a:pPr>
            <a:r>
              <a:rPr lang="en-US" sz="2400" dirty="0" smtClean="0">
                <a:latin typeface="Times New Roman" pitchFamily="18" charset="0"/>
                <a:cs typeface="Times New Roman" pitchFamily="18" charset="0"/>
              </a:rPr>
              <a:t>Before swapping the values in main a = 10, b = 20 </a:t>
            </a:r>
          </a:p>
          <a:p>
            <a:pPr>
              <a:buNone/>
            </a:pPr>
            <a:r>
              <a:rPr lang="en-US" sz="2400" dirty="0" smtClean="0">
                <a:latin typeface="Times New Roman" pitchFamily="18" charset="0"/>
                <a:cs typeface="Times New Roman" pitchFamily="18" charset="0"/>
              </a:rPr>
              <a:t>After swapping values in function a = 20, b = 10 </a:t>
            </a:r>
          </a:p>
          <a:p>
            <a:pPr>
              <a:buNone/>
            </a:pPr>
            <a:r>
              <a:rPr lang="en-US" sz="2400" dirty="0" smtClean="0">
                <a:latin typeface="Times New Roman" pitchFamily="18" charset="0"/>
                <a:cs typeface="Times New Roman" pitchFamily="18" charset="0"/>
              </a:rPr>
              <a:t>After swapping values in main a = 20, b = 10</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295400"/>
          <a:ext cx="8839200" cy="5374350"/>
        </p:xfrm>
        <a:graphic>
          <a:graphicData uri="http://schemas.openxmlformats.org/drawingml/2006/table">
            <a:tbl>
              <a:tblPr firstRow="1" bandRow="1">
                <a:tableStyleId>{5C22544A-7EE6-4342-B048-85BDC9FD1C3A}</a:tableStyleId>
              </a:tblPr>
              <a:tblGrid>
                <a:gridCol w="2946400"/>
                <a:gridCol w="2946400"/>
                <a:gridCol w="2946400"/>
              </a:tblGrid>
              <a:tr h="550614">
                <a:tc>
                  <a:txBody>
                    <a:bodyPr/>
                    <a:lstStyle/>
                    <a:p>
                      <a:r>
                        <a:rPr lang="en-US" dirty="0" smtClean="0"/>
                        <a:t>Parameters</a:t>
                      </a:r>
                      <a:endParaRPr lang="en-US" dirty="0"/>
                    </a:p>
                  </a:txBody>
                  <a:tcPr/>
                </a:tc>
                <a:tc>
                  <a:txBody>
                    <a:bodyPr/>
                    <a:lstStyle/>
                    <a:p>
                      <a:r>
                        <a:rPr lang="en-US" dirty="0" smtClean="0"/>
                        <a:t>Call by</a:t>
                      </a:r>
                      <a:r>
                        <a:rPr lang="en-US" baseline="0" dirty="0" smtClean="0"/>
                        <a:t> value</a:t>
                      </a:r>
                      <a:endParaRPr lang="en-US" dirty="0"/>
                    </a:p>
                  </a:txBody>
                  <a:tcPr/>
                </a:tc>
                <a:tc>
                  <a:txBody>
                    <a:bodyPr/>
                    <a:lstStyle/>
                    <a:p>
                      <a:r>
                        <a:rPr lang="en-US" dirty="0" smtClean="0"/>
                        <a:t>Call</a:t>
                      </a:r>
                      <a:r>
                        <a:rPr lang="en-US" baseline="0" dirty="0" smtClean="0"/>
                        <a:t> by reference</a:t>
                      </a:r>
                      <a:endParaRPr lang="en-US" dirty="0"/>
                    </a:p>
                  </a:txBody>
                  <a:tcPr/>
                </a:tc>
              </a:tr>
              <a:tr h="991002">
                <a:tc>
                  <a:txBody>
                    <a:bodyPr/>
                    <a:lstStyle/>
                    <a:p>
                      <a:r>
                        <a:rPr kumimoji="0" lang="en-US" sz="1600" b="0" i="0" kern="1200" dirty="0" smtClean="0">
                          <a:solidFill>
                            <a:schemeClr val="dk1"/>
                          </a:solidFill>
                          <a:latin typeface="Times New Roman" pitchFamily="18" charset="0"/>
                          <a:ea typeface="+mn-ea"/>
                          <a:cs typeface="Times New Roman" pitchFamily="18" charset="0"/>
                        </a:rPr>
                        <a:t>Definition</a:t>
                      </a:r>
                      <a:endParaRPr lang="en-US" sz="1600" dirty="0">
                        <a:latin typeface="Times New Roman" pitchFamily="18" charset="0"/>
                        <a:cs typeface="Times New Roman" pitchFamily="18" charset="0"/>
                      </a:endParaRPr>
                    </a:p>
                  </a:txBody>
                  <a:tcPr/>
                </a:tc>
                <a:tc>
                  <a:txBody>
                    <a:bodyPr/>
                    <a:lstStyle/>
                    <a:p>
                      <a:pPr algn="just"/>
                      <a:r>
                        <a:rPr kumimoji="0" lang="en-US" sz="1400" b="0" i="0" kern="1200" dirty="0" smtClean="0">
                          <a:solidFill>
                            <a:schemeClr val="dk1"/>
                          </a:solidFill>
                          <a:latin typeface="Times New Roman" pitchFamily="18" charset="0"/>
                          <a:ea typeface="+mn-ea"/>
                          <a:cs typeface="Times New Roman" pitchFamily="18" charset="0"/>
                        </a:rPr>
                        <a:t>While calling a function, when you pass values by copying variables, it is known as "Call By Values."</a:t>
                      </a:r>
                      <a:endParaRPr lang="en-US" sz="1400" dirty="0">
                        <a:latin typeface="Times New Roman" pitchFamily="18" charset="0"/>
                        <a:cs typeface="Times New Roman" pitchFamily="18" charset="0"/>
                      </a:endParaRPr>
                    </a:p>
                  </a:txBody>
                  <a:tcPr/>
                </a:tc>
                <a:tc>
                  <a:txBody>
                    <a:bodyPr/>
                    <a:lstStyle/>
                    <a:p>
                      <a:pPr algn="just"/>
                      <a:r>
                        <a:rPr kumimoji="0" lang="en-US" sz="1400" b="0" i="0" kern="1200" dirty="0" smtClean="0">
                          <a:solidFill>
                            <a:schemeClr val="dk1"/>
                          </a:solidFill>
                          <a:latin typeface="Times New Roman" pitchFamily="18" charset="0"/>
                          <a:ea typeface="+mn-ea"/>
                          <a:cs typeface="Times New Roman" pitchFamily="18" charset="0"/>
                        </a:rPr>
                        <a:t>While calling a function, in programming language instead of copying the values of variables, the address of the variables is used it is known as "Call By References.</a:t>
                      </a:r>
                      <a:endParaRPr lang="en-US" sz="1400" dirty="0">
                        <a:latin typeface="Times New Roman" pitchFamily="18" charset="0"/>
                        <a:cs typeface="Times New Roman" pitchFamily="18" charset="0"/>
                      </a:endParaRPr>
                    </a:p>
                  </a:txBody>
                  <a:tcPr/>
                </a:tc>
              </a:tr>
              <a:tr h="550614">
                <a:tc>
                  <a:txBody>
                    <a:bodyPr/>
                    <a:lstStyle/>
                    <a:p>
                      <a:r>
                        <a:rPr kumimoji="0" lang="en-US" sz="1400" b="0" i="0" kern="1200" dirty="0" smtClean="0">
                          <a:solidFill>
                            <a:schemeClr val="dk1"/>
                          </a:solidFill>
                          <a:latin typeface="Times New Roman" pitchFamily="18" charset="0"/>
                          <a:ea typeface="+mn-ea"/>
                          <a:cs typeface="Times New Roman" pitchFamily="18" charset="0"/>
                        </a:rPr>
                        <a:t>Arguments</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In this method, a copy of the variable is passed.</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In this method, a variable itself is passed.</a:t>
                      </a:r>
                      <a:endParaRPr lang="en-US" sz="1400" dirty="0">
                        <a:latin typeface="Times New Roman" pitchFamily="18" charset="0"/>
                        <a:cs typeface="Times New Roman" pitchFamily="18" charset="0"/>
                      </a:endParaRPr>
                    </a:p>
                  </a:txBody>
                  <a:tcPr/>
                </a:tc>
              </a:tr>
              <a:tr h="625896">
                <a:tc>
                  <a:txBody>
                    <a:bodyPr/>
                    <a:lstStyle/>
                    <a:p>
                      <a:r>
                        <a:rPr kumimoji="0" lang="en-US" sz="1400" b="0" i="0" kern="1200" dirty="0" smtClean="0">
                          <a:solidFill>
                            <a:schemeClr val="dk1"/>
                          </a:solidFill>
                          <a:latin typeface="Times New Roman" pitchFamily="18" charset="0"/>
                          <a:ea typeface="+mn-ea"/>
                          <a:cs typeface="Times New Roman" pitchFamily="18" charset="0"/>
                        </a:rPr>
                        <a:t>Effect</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Changes made in a copy of variable never modify the value of variable outside the function.</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Change in the variable also affects the value of the variable outside the function.</a:t>
                      </a:r>
                      <a:endParaRPr lang="en-US" sz="1400" dirty="0">
                        <a:latin typeface="Times New Roman" pitchFamily="18" charset="0"/>
                        <a:cs typeface="Times New Roman" pitchFamily="18" charset="0"/>
                      </a:endParaRPr>
                    </a:p>
                  </a:txBody>
                  <a:tcPr/>
                </a:tc>
              </a:tr>
              <a:tr h="625896">
                <a:tc>
                  <a:txBody>
                    <a:bodyPr/>
                    <a:lstStyle/>
                    <a:p>
                      <a:r>
                        <a:rPr kumimoji="0" lang="en-US" sz="1400" b="0" i="0" kern="1200" dirty="0" smtClean="0">
                          <a:solidFill>
                            <a:schemeClr val="dk1"/>
                          </a:solidFill>
                          <a:latin typeface="Times New Roman" pitchFamily="18" charset="0"/>
                          <a:ea typeface="+mn-ea"/>
                          <a:cs typeface="Times New Roman" pitchFamily="18" charset="0"/>
                        </a:rPr>
                        <a:t>Alteration of value</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Does not allow you to make any changes in the actual variables.</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Allows you to make changes in the values of variables by using function calls.</a:t>
                      </a:r>
                      <a:endParaRPr lang="en-US" sz="1400" dirty="0">
                        <a:latin typeface="Times New Roman" pitchFamily="18" charset="0"/>
                        <a:cs typeface="Times New Roman" pitchFamily="18" charset="0"/>
                      </a:endParaRPr>
                    </a:p>
                  </a:txBody>
                  <a:tcPr/>
                </a:tc>
              </a:tr>
              <a:tr h="550614">
                <a:tc>
                  <a:txBody>
                    <a:bodyPr/>
                    <a:lstStyle/>
                    <a:p>
                      <a:r>
                        <a:rPr kumimoji="0" lang="en-US" sz="1400" b="0" i="0" kern="1200" dirty="0" smtClean="0">
                          <a:solidFill>
                            <a:schemeClr val="dk1"/>
                          </a:solidFill>
                          <a:latin typeface="Times New Roman" pitchFamily="18" charset="0"/>
                          <a:ea typeface="+mn-ea"/>
                          <a:cs typeface="Times New Roman" pitchFamily="18" charset="0"/>
                        </a:rPr>
                        <a:t>Passing of variable</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Values of variables are passed using a straightforward method.</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Pointer variables are required to store the address of variables.</a:t>
                      </a:r>
                      <a:endParaRPr lang="en-US" sz="1400" dirty="0">
                        <a:latin typeface="Times New Roman" pitchFamily="18" charset="0"/>
                        <a:cs typeface="Times New Roman" pitchFamily="18" charset="0"/>
                      </a:endParaRPr>
                    </a:p>
                  </a:txBody>
                  <a:tcPr/>
                </a:tc>
              </a:tr>
              <a:tr h="550614">
                <a:tc>
                  <a:txBody>
                    <a:bodyPr/>
                    <a:lstStyle/>
                    <a:p>
                      <a:pPr fontAlgn="ctr"/>
                      <a:r>
                        <a:rPr lang="en-US" sz="1400" dirty="0">
                          <a:latin typeface="Times New Roman" pitchFamily="18" charset="0"/>
                          <a:cs typeface="Times New Roman" pitchFamily="18" charset="0"/>
                        </a:rPr>
                        <a:t>Value modification</a:t>
                      </a:r>
                    </a:p>
                  </a:txBody>
                  <a:tcPr anchor="ctr"/>
                </a:tc>
                <a:tc>
                  <a:txBody>
                    <a:bodyPr/>
                    <a:lstStyle/>
                    <a:p>
                      <a:r>
                        <a:rPr kumimoji="0" lang="en-US" sz="1400" b="0" i="0" kern="1200" dirty="0" smtClean="0">
                          <a:solidFill>
                            <a:schemeClr val="dk1"/>
                          </a:solidFill>
                          <a:latin typeface="Times New Roman" pitchFamily="18" charset="0"/>
                          <a:ea typeface="+mn-ea"/>
                          <a:cs typeface="Times New Roman" pitchFamily="18" charset="0"/>
                        </a:rPr>
                        <a:t>Original value not modified.</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The original value is modified.</a:t>
                      </a:r>
                      <a:endParaRPr lang="en-US" sz="1400" dirty="0">
                        <a:latin typeface="Times New Roman" pitchFamily="18" charset="0"/>
                        <a:cs typeface="Times New Roman" pitchFamily="18" charset="0"/>
                      </a:endParaRPr>
                    </a:p>
                  </a:txBody>
                  <a:tcPr/>
                </a:tc>
              </a:tr>
              <a:tr h="550614">
                <a:tc>
                  <a:txBody>
                    <a:bodyPr/>
                    <a:lstStyle/>
                    <a:p>
                      <a:r>
                        <a:rPr kumimoji="0" lang="en-US" sz="1400" b="0" i="0" kern="1200" dirty="0" smtClean="0">
                          <a:solidFill>
                            <a:schemeClr val="dk1"/>
                          </a:solidFill>
                          <a:latin typeface="Times New Roman" pitchFamily="18" charset="0"/>
                          <a:ea typeface="+mn-ea"/>
                          <a:cs typeface="Times New Roman" pitchFamily="18" charset="0"/>
                        </a:rPr>
                        <a:t>Memory Location</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Actual and formal arguments will be created in different memory location</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Actual and formal arguments will be created in the same memory location</a:t>
                      </a:r>
                      <a:endParaRPr lang="en-US" sz="1400"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a:xfrm>
            <a:off x="457200" y="152400"/>
            <a:ext cx="8229600" cy="1143000"/>
          </a:xfrm>
        </p:spPr>
        <p:txBody>
          <a:bodyPr>
            <a:normAutofit fontScale="90000"/>
          </a:bodyPr>
          <a:lstStyle/>
          <a:p>
            <a:r>
              <a:rPr lang="en-US" dirty="0" smtClean="0">
                <a:latin typeface="Times New Roman" pitchFamily="18" charset="0"/>
                <a:cs typeface="Times New Roman" pitchFamily="18" charset="0"/>
              </a:rPr>
              <a:t>Difference between call by value and call by reference</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791200"/>
          </a:xfrm>
        </p:spPr>
        <p:txBody>
          <a:bodyPr/>
          <a:lstStyle/>
          <a:p>
            <a:pPr marL="109728" indent="0">
              <a:buNone/>
            </a:pPr>
            <a:r>
              <a:rPr lang="en-IN" dirty="0">
                <a:latin typeface="Times New Roman" panose="02020603050405020304" pitchFamily="18" charset="0"/>
                <a:cs typeface="Times New Roman" panose="02020603050405020304" pitchFamily="18" charset="0"/>
              </a:rPr>
              <a:t>Passing array elements to a function is similar to passing variables to a function</a:t>
            </a:r>
            <a:r>
              <a:rPr lang="en-IN" dirty="0" smtClean="0">
                <a:latin typeface="Times New Roman" panose="02020603050405020304" pitchFamily="18" charset="0"/>
                <a:cs typeface="Times New Roman" panose="02020603050405020304" pitchFamily="18" charset="0"/>
              </a:rPr>
              <a:t>.</a:t>
            </a:r>
          </a:p>
          <a:p>
            <a:pPr marL="109728" indent="0">
              <a:buNone/>
            </a:pPr>
            <a:r>
              <a:rPr lang="en-IN" sz="2800" b="1" dirty="0" smtClean="0">
                <a:latin typeface="Times New Roman" panose="02020603050405020304" pitchFamily="18" charset="0"/>
                <a:cs typeface="Times New Roman" panose="02020603050405020304" pitchFamily="18" charset="0"/>
              </a:rPr>
              <a:t>Example: Passing </a:t>
            </a:r>
            <a:r>
              <a:rPr lang="en-IN" sz="2800" b="1" dirty="0">
                <a:latin typeface="Times New Roman" panose="02020603050405020304" pitchFamily="18" charset="0"/>
                <a:cs typeface="Times New Roman" panose="02020603050405020304" pitchFamily="18" charset="0"/>
              </a:rPr>
              <a:t>an </a:t>
            </a:r>
            <a:r>
              <a:rPr lang="en-IN" sz="2800" b="1" dirty="0" smtClean="0">
                <a:latin typeface="Times New Roman" panose="02020603050405020304" pitchFamily="18" charset="0"/>
                <a:cs typeface="Times New Roman" panose="02020603050405020304" pitchFamily="18" charset="0"/>
              </a:rPr>
              <a:t>array</a:t>
            </a:r>
          </a:p>
          <a:p>
            <a:pPr marL="109728" indent="0">
              <a:buNone/>
            </a:pPr>
            <a:endParaRPr lang="en-IN" sz="2800" b="1" dirty="0">
              <a:latin typeface="Times New Roman" panose="02020603050405020304" pitchFamily="18" charset="0"/>
              <a:cs typeface="Times New Roman" panose="02020603050405020304" pitchFamily="18" charset="0"/>
            </a:endParaRPr>
          </a:p>
          <a:p>
            <a:pPr marL="109728" indent="0">
              <a:buNone/>
            </a:pPr>
            <a:endParaRPr lang="en-IN" dirty="0">
              <a:latin typeface="Times New Roman" panose="02020603050405020304" pitchFamily="18" charset="0"/>
              <a:cs typeface="Times New Roman" panose="02020603050405020304" pitchFamily="18" charset="0"/>
            </a:endParaRPr>
          </a:p>
          <a:p>
            <a:pPr marL="109728" indent="0">
              <a:buNone/>
            </a:pPr>
            <a:r>
              <a:rPr lang="en-IN" dirty="0"/>
              <a:t/>
            </a:r>
            <a:br>
              <a:rPr lang="en-IN" dirty="0"/>
            </a:br>
            <a:endParaRPr lang="en-IN"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Passing Arrays to a Function</a:t>
            </a:r>
            <a:endParaRPr lang="en-IN" dirty="0"/>
          </a:p>
        </p:txBody>
      </p:sp>
      <p:pic>
        <p:nvPicPr>
          <p:cNvPr id="4" name="Picture 3"/>
          <p:cNvPicPr>
            <a:picLocks noChangeAspect="1"/>
          </p:cNvPicPr>
          <p:nvPr/>
        </p:nvPicPr>
        <p:blipFill>
          <a:blip r:embed="rId2"/>
          <a:stretch>
            <a:fillRect/>
          </a:stretch>
        </p:blipFill>
        <p:spPr>
          <a:xfrm>
            <a:off x="466724" y="2333625"/>
            <a:ext cx="6410367" cy="4524375"/>
          </a:xfrm>
          <a:prstGeom prst="rect">
            <a:avLst/>
          </a:prstGeom>
        </p:spPr>
      </p:pic>
    </p:spTree>
    <p:extLst>
      <p:ext uri="{BB962C8B-B14F-4D97-AF65-F5344CB8AC3E}">
        <p14:creationId xmlns:p14="http://schemas.microsoft.com/office/powerpoint/2010/main" val="3236739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1066800"/>
            <a:ext cx="6553200" cy="5791200"/>
          </a:xfrm>
          <a:prstGeom prst="rect">
            <a:avLst/>
          </a:prstGeom>
        </p:spPr>
      </p:pic>
      <p:sp>
        <p:nvSpPr>
          <p:cNvPr id="3" name="Title 2"/>
          <p:cNvSpPr>
            <a:spLocks noGrp="1"/>
          </p:cNvSpPr>
          <p:nvPr>
            <p:ph type="title"/>
          </p:nvPr>
        </p:nvSpPr>
        <p:spPr>
          <a:xfrm>
            <a:off x="457200" y="76200"/>
            <a:ext cx="8229600" cy="990600"/>
          </a:xfrm>
        </p:spPr>
        <p:txBody>
          <a:bodyPr>
            <a:normAutofit/>
          </a:bodyPr>
          <a:lstStyle/>
          <a:p>
            <a:r>
              <a:rPr lang="en-IN" sz="3600" dirty="0">
                <a:effectLst/>
                <a:latin typeface="Times New Roman" panose="02020603050405020304" pitchFamily="18" charset="0"/>
                <a:cs typeface="Times New Roman" panose="02020603050405020304" pitchFamily="18" charset="0"/>
              </a:rPr>
              <a:t>Example 2: Passing arrays to </a:t>
            </a:r>
            <a:r>
              <a:rPr lang="en-IN" sz="3600" dirty="0" smtClean="0">
                <a:effectLst/>
                <a:latin typeface="Times New Roman" panose="02020603050405020304" pitchFamily="18" charset="0"/>
                <a:cs typeface="Times New Roman" panose="02020603050405020304" pitchFamily="18" charset="0"/>
              </a:rPr>
              <a:t>functions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97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buNone/>
            </a:pPr>
            <a:r>
              <a:rPr lang="en-US" dirty="0" smtClean="0"/>
              <a:t>	</a:t>
            </a:r>
            <a:r>
              <a:rPr lang="en-US" dirty="0" smtClean="0">
                <a:latin typeface="Times New Roman" pitchFamily="18" charset="0"/>
                <a:cs typeface="Times New Roman" pitchFamily="18" charset="0"/>
              </a:rPr>
              <a:t>Suppose you have a task that is always performed exactly in the same way—say a bimonthly servicing of your motorbike. When you want it to be done, you go to the service station and say, “It’s time, do it now”. You don’t need to give instructions, because the mechanic knows his job. You don’t need to be told when the job is done. You assume the bike would be serviced in the usual way, the mechanic </a:t>
            </a:r>
            <a:r>
              <a:rPr lang="en-US" smtClean="0">
                <a:latin typeface="Times New Roman" pitchFamily="18" charset="0"/>
                <a:cs typeface="Times New Roman" pitchFamily="18" charset="0"/>
              </a:rPr>
              <a:t>does it.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 simple C function also operates in much the same way as the mechanic. we will be look at two things—a function that calls or activates the function and the function itself.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For Example:</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By using functions, we can avoid rewriting same logic/code again and again in a program.</a:t>
            </a:r>
          </a:p>
          <a:p>
            <a:pPr algn="just"/>
            <a:r>
              <a:rPr lang="en-US" dirty="0">
                <a:latin typeface="Times New Roman" pitchFamily="18" charset="0"/>
                <a:cs typeface="Times New Roman" pitchFamily="18" charset="0"/>
              </a:rPr>
              <a:t>We can call C functions any number of times in a program and from any place in a program.</a:t>
            </a:r>
          </a:p>
          <a:p>
            <a:pPr algn="just"/>
            <a:r>
              <a:rPr lang="en-US" dirty="0">
                <a:latin typeface="Times New Roman" pitchFamily="18" charset="0"/>
                <a:cs typeface="Times New Roman" pitchFamily="18" charset="0"/>
              </a:rPr>
              <a:t>We can track a large C program easily when it is divided into multiple functions.</a:t>
            </a:r>
          </a:p>
          <a:p>
            <a:pPr algn="just"/>
            <a:r>
              <a:rPr lang="en-US" dirty="0">
                <a:latin typeface="Times New Roman" pitchFamily="18" charset="0"/>
                <a:cs typeface="Times New Roman" pitchFamily="18" charset="0"/>
              </a:rPr>
              <a:t>Reusability is the main </a:t>
            </a:r>
            <a:r>
              <a:rPr lang="en-US" dirty="0" smtClean="0">
                <a:latin typeface="Times New Roman" pitchFamily="18" charset="0"/>
                <a:cs typeface="Times New Roman" pitchFamily="18" charset="0"/>
              </a:rPr>
              <a:t>feature </a:t>
            </a:r>
            <a:r>
              <a:rPr lang="en-US" dirty="0">
                <a:latin typeface="Times New Roman" pitchFamily="18" charset="0"/>
                <a:cs typeface="Times New Roman" pitchFamily="18" charset="0"/>
              </a:rPr>
              <a:t>of C functions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Advantages of Functions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sz="2800" dirty="0" smtClean="0">
                <a:latin typeface="Times New Roman" pitchFamily="18" charset="0"/>
                <a:cs typeface="Times New Roman" pitchFamily="18" charset="0"/>
              </a:rPr>
              <a:t>There are two types of functions in C programming:</a:t>
            </a:r>
          </a:p>
          <a:p>
            <a:pPr algn="just"/>
            <a:r>
              <a:rPr lang="en-US" sz="2800" b="1" dirty="0" smtClean="0">
                <a:latin typeface="Times New Roman" pitchFamily="18" charset="0"/>
                <a:cs typeface="Times New Roman" pitchFamily="18" charset="0"/>
              </a:rPr>
              <a:t>Library Functions</a:t>
            </a:r>
            <a:r>
              <a:rPr lang="en-US" sz="2800" dirty="0" smtClean="0">
                <a:latin typeface="Times New Roman" pitchFamily="18" charset="0"/>
                <a:cs typeface="Times New Roman" pitchFamily="18" charset="0"/>
              </a:rPr>
              <a:t>: are the functions which are declared in the C header files such as </a:t>
            </a:r>
            <a:r>
              <a:rPr lang="en-US" sz="2800" dirty="0" err="1" smtClean="0">
                <a:latin typeface="Times New Roman" pitchFamily="18" charset="0"/>
                <a:cs typeface="Times New Roman" pitchFamily="18" charset="0"/>
              </a:rPr>
              <a:t>scanf</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 gets(), puts(), ceil(), floor() etc.</a:t>
            </a:r>
          </a:p>
          <a:p>
            <a:pPr algn="just"/>
            <a:r>
              <a:rPr lang="en-US" sz="2800" b="1" dirty="0" smtClean="0">
                <a:latin typeface="Times New Roman" pitchFamily="18" charset="0"/>
                <a:cs typeface="Times New Roman" pitchFamily="18" charset="0"/>
              </a:rPr>
              <a:t>User-defined functions</a:t>
            </a:r>
            <a:r>
              <a:rPr lang="en-US" sz="2800" dirty="0" smtClean="0">
                <a:latin typeface="Times New Roman" pitchFamily="18" charset="0"/>
                <a:cs typeface="Times New Roman" pitchFamily="18" charset="0"/>
              </a:rPr>
              <a:t>: are the functions which are created by the C programmer, so that he/she can use it many times. It reduces the complexity of a big program and optimizes the code.</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Types of Functions</a:t>
            </a:r>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fontScale="85000" lnSpcReduction="10000"/>
          </a:bodyPr>
          <a:lstStyle/>
          <a:p>
            <a:pPr algn="just">
              <a:buFont typeface="Wingdings" pitchFamily="2" charset="2"/>
              <a:buChar char="Ø"/>
            </a:pPr>
            <a:r>
              <a:rPr lang="en-US" dirty="0" smtClean="0">
                <a:latin typeface="Times New Roman" pitchFamily="18" charset="0"/>
                <a:cs typeface="Times New Roman" pitchFamily="18" charset="0"/>
              </a:rPr>
              <a:t>Library functions are the inbuilt function in C that are grouped and placed at a common place called the library. Such functions are used to perform some specific operations.</a:t>
            </a:r>
          </a:p>
          <a:p>
            <a:pPr algn="just">
              <a:buFont typeface="Wingdings" pitchFamily="2" charset="2"/>
              <a:buChar char="Ø"/>
            </a:pPr>
            <a:r>
              <a:rPr lang="en-US" dirty="0" smtClean="0">
                <a:latin typeface="Times New Roman" pitchFamily="18" charset="0"/>
                <a:cs typeface="Times New Roman" pitchFamily="18" charset="0"/>
              </a:rPr>
              <a:t>For example,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is a library function used to print on the console. The library functions are created by the designers of compilers. </a:t>
            </a:r>
          </a:p>
          <a:p>
            <a:pPr algn="just">
              <a:buFont typeface="Wingdings" pitchFamily="2" charset="2"/>
              <a:buChar char="Ø"/>
            </a:pPr>
            <a:r>
              <a:rPr lang="en-US" dirty="0" smtClean="0">
                <a:latin typeface="Times New Roman" pitchFamily="18" charset="0"/>
                <a:cs typeface="Times New Roman" pitchFamily="18" charset="0"/>
              </a:rPr>
              <a:t>All C standard library functions are defined inside the different header files saved with the extension </a:t>
            </a:r>
            <a:r>
              <a:rPr lang="en-US" b="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We need to include these header files in our program to make use of the library functions defined in such header files. </a:t>
            </a:r>
          </a:p>
          <a:p>
            <a:pPr algn="just">
              <a:buFont typeface="Wingdings" pitchFamily="2" charset="2"/>
              <a:buChar char="Ø"/>
            </a:pPr>
            <a:r>
              <a:rPr lang="en-US" dirty="0" smtClean="0">
                <a:latin typeface="Times New Roman" pitchFamily="18" charset="0"/>
                <a:cs typeface="Times New Roman" pitchFamily="18" charset="0"/>
              </a:rPr>
              <a:t>For example, To use the library functions such as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 we need to include </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 in our program which is a header file that contains all the library functions regarding standard input/output.</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 Library Functions</a:t>
            </a:r>
            <a:br>
              <a:rPr lang="en-US" dirty="0" smtClean="0">
                <a:latin typeface="Times New Roman" pitchFamily="18" charset="0"/>
                <a:cs typeface="Times New Roman" pitchFamily="18" charset="0"/>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solidFill>
                  <a:srgbClr val="464646"/>
                </a:solidFill>
                <a:latin typeface="Times New Roman" pitchFamily="18" charset="0"/>
                <a:cs typeface="Times New Roman" pitchFamily="18" charset="0"/>
              </a:rPr>
              <a:t>Library Functions Examples:</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371600"/>
            <a:ext cx="7848600" cy="4419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dirty="0" smtClean="0"/>
              <a:t>	</a:t>
            </a:r>
            <a:r>
              <a:rPr lang="en-US" dirty="0" smtClean="0">
                <a:latin typeface="Times New Roman" pitchFamily="18" charset="0"/>
                <a:cs typeface="Times New Roman" pitchFamily="18" charset="0"/>
              </a:rPr>
              <a:t>C allows you to define functions according to your need. These functions are known as user-defined functions. </a:t>
            </a:r>
          </a:p>
          <a:p>
            <a:pPr algn="just">
              <a:buNone/>
            </a:pPr>
            <a:r>
              <a:rPr lang="en-US" dirty="0" smtClean="0">
                <a:latin typeface="Times New Roman" pitchFamily="18" charset="0"/>
                <a:cs typeface="Times New Roman" pitchFamily="18" charset="0"/>
              </a:rPr>
              <a:t>	For example:</a:t>
            </a:r>
          </a:p>
          <a:p>
            <a:pPr algn="just">
              <a:buNone/>
            </a:pPr>
            <a:r>
              <a:rPr lang="en-US" dirty="0" smtClean="0">
                <a:latin typeface="Times New Roman" pitchFamily="18" charset="0"/>
                <a:cs typeface="Times New Roman" pitchFamily="18" charset="0"/>
              </a:rPr>
              <a:t>	Suppose, you need to create a circle and color it depending upon the radius and color. You can create two functions to solve this problem:</a:t>
            </a:r>
          </a:p>
          <a:p>
            <a:pPr algn="just"/>
            <a:r>
              <a:rPr lang="en-US" dirty="0" err="1" smtClean="0">
                <a:latin typeface="Times New Roman" pitchFamily="18" charset="0"/>
                <a:cs typeface="Times New Roman" pitchFamily="18" charset="0"/>
              </a:rPr>
              <a:t>createCircle</a:t>
            </a:r>
            <a:r>
              <a:rPr lang="en-US" dirty="0" smtClean="0">
                <a:latin typeface="Times New Roman" pitchFamily="18" charset="0"/>
                <a:cs typeface="Times New Roman" pitchFamily="18" charset="0"/>
              </a:rPr>
              <a:t>() function</a:t>
            </a:r>
          </a:p>
          <a:p>
            <a:pPr algn="just"/>
            <a:r>
              <a:rPr lang="en-US" dirty="0" smtClean="0">
                <a:latin typeface="Times New Roman" pitchFamily="18" charset="0"/>
                <a:cs typeface="Times New Roman" pitchFamily="18" charset="0"/>
              </a:rPr>
              <a:t>color() function</a:t>
            </a:r>
          </a:p>
          <a:p>
            <a:pPr>
              <a:buNone/>
            </a:pPr>
            <a:endParaRPr lang="en-US" dirty="0"/>
          </a:p>
        </p:txBody>
      </p:sp>
      <p:sp>
        <p:nvSpPr>
          <p:cNvPr id="3" name="Title 2"/>
          <p:cNvSpPr>
            <a:spLocks noGrp="1"/>
          </p:cNvSpPr>
          <p:nvPr>
            <p:ph type="title"/>
          </p:nvPr>
        </p:nvSpPr>
        <p:spPr/>
        <p:txBody>
          <a:bodyPr>
            <a:normAutofit/>
          </a:bodyPr>
          <a:lstStyle/>
          <a:p>
            <a:pPr algn="just"/>
            <a:r>
              <a:rPr lang="en-US" sz="3700" dirty="0" smtClean="0">
                <a:latin typeface="Times New Roman" pitchFamily="18" charset="0"/>
                <a:cs typeface="Times New Roman" pitchFamily="18" charset="0"/>
              </a:rPr>
              <a:t>User Defined Function</a:t>
            </a:r>
            <a:endParaRPr lang="en-US" sz="37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697</TotalTime>
  <Words>860</Words>
  <Application>Microsoft Office PowerPoint</Application>
  <PresentationFormat>On-screen Show (4:3)</PresentationFormat>
  <Paragraphs>288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Lucida Sans Unicode</vt:lpstr>
      <vt:lpstr>Monotype Corsiva</vt:lpstr>
      <vt:lpstr>Times New Roman</vt:lpstr>
      <vt:lpstr>Verdana</vt:lpstr>
      <vt:lpstr>Wingdings</vt:lpstr>
      <vt:lpstr>Wingdings 2</vt:lpstr>
      <vt:lpstr>Wingdings 3</vt:lpstr>
      <vt:lpstr>Concourse</vt:lpstr>
      <vt:lpstr>Unit-5 Functions</vt:lpstr>
      <vt:lpstr>Need of a Function</vt:lpstr>
      <vt:lpstr>What is a Function? </vt:lpstr>
      <vt:lpstr>For Example:</vt:lpstr>
      <vt:lpstr>Advantages of Functions</vt:lpstr>
      <vt:lpstr>Types of Functions </vt:lpstr>
      <vt:lpstr>C Library Functions </vt:lpstr>
      <vt:lpstr>Library Functions Examples:</vt:lpstr>
      <vt:lpstr>User Defined Function</vt:lpstr>
      <vt:lpstr>Example of simple user defined function:</vt:lpstr>
      <vt:lpstr>C User defined Function Aspects </vt:lpstr>
      <vt:lpstr>Function declaration</vt:lpstr>
      <vt:lpstr>Function calling</vt:lpstr>
      <vt:lpstr>Function definition</vt:lpstr>
      <vt:lpstr>Return Value </vt:lpstr>
      <vt:lpstr>Different ways of function calling </vt:lpstr>
      <vt:lpstr>Example for Function without argument and without return value </vt:lpstr>
      <vt:lpstr>Example for Function without arguments and with return value </vt:lpstr>
      <vt:lpstr>Output:</vt:lpstr>
      <vt:lpstr>Example for Function with argument and without return value </vt:lpstr>
      <vt:lpstr>Output:</vt:lpstr>
      <vt:lpstr>Example for Function with argument and with return value </vt:lpstr>
      <vt:lpstr>Output:</vt:lpstr>
      <vt:lpstr>Actual and Formal parameters</vt:lpstr>
      <vt:lpstr>Call by value and Call by reference in C </vt:lpstr>
      <vt:lpstr>Example of call by value in c</vt:lpstr>
      <vt:lpstr>Call by Value Example: Swapping the values of the two variables </vt:lpstr>
      <vt:lpstr>PowerPoint Presentation</vt:lpstr>
      <vt:lpstr>Call by reference in C </vt:lpstr>
      <vt:lpstr>Example of call by reference in C</vt:lpstr>
      <vt:lpstr>PowerPoint Presentation</vt:lpstr>
      <vt:lpstr>Difference between call by value and call by reference</vt:lpstr>
      <vt:lpstr>Passing Arrays to a Function</vt:lpstr>
      <vt:lpstr>Example 2: Passing arrays to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Admin</dc:creator>
  <cp:lastModifiedBy>Sony</cp:lastModifiedBy>
  <cp:revision>50</cp:revision>
  <dcterms:created xsi:type="dcterms:W3CDTF">2020-04-11T14:19:30Z</dcterms:created>
  <dcterms:modified xsi:type="dcterms:W3CDTF">2021-01-14T04:33:40Z</dcterms:modified>
</cp:coreProperties>
</file>