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78" r:id="rId3"/>
    <p:sldId id="279" r:id="rId4"/>
    <p:sldId id="280" r:id="rId5"/>
    <p:sldId id="283" r:id="rId6"/>
    <p:sldId id="281" r:id="rId7"/>
    <p:sldId id="282" r:id="rId8"/>
    <p:sldId id="284" r:id="rId9"/>
    <p:sldId id="285" r:id="rId10"/>
    <p:sldId id="286" r:id="rId11"/>
    <p:sldId id="287" r:id="rId12"/>
    <p:sldId id="288"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8144664-EA87-4090-9D0A-38C23DF78708}" type="datetimeFigureOut">
              <a:rPr lang="en-IN" smtClean="0"/>
              <a:t>18-01-2021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5CC5766-10C4-404A-88A6-27113D15FFB7}" type="slidenum">
              <a:rPr lang="en-IN" smtClean="0"/>
              <a:t>‹#›</a:t>
            </a:fld>
            <a:endParaRPr lang="en-IN"/>
          </a:p>
        </p:txBody>
      </p:sp>
    </p:spTree>
    <p:extLst>
      <p:ext uri="{BB962C8B-B14F-4D97-AF65-F5344CB8AC3E}">
        <p14:creationId xmlns:p14="http://schemas.microsoft.com/office/powerpoint/2010/main" val="3724177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CC5766-10C4-404A-88A6-27113D15FFB7}" type="slidenum">
              <a:rPr lang="en-IN" smtClean="0"/>
              <a:t>3</a:t>
            </a:fld>
            <a:endParaRPr lang="en-IN"/>
          </a:p>
        </p:txBody>
      </p:sp>
    </p:spTree>
    <p:extLst>
      <p:ext uri="{BB962C8B-B14F-4D97-AF65-F5344CB8AC3E}">
        <p14:creationId xmlns:p14="http://schemas.microsoft.com/office/powerpoint/2010/main" val="383758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39361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77426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257886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403320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121199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235515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46463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103974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408006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178187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408373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38100">
              <a:lnSpc>
                <a:spcPts val="2285"/>
              </a:lnSpc>
            </a:pPr>
            <a:fld id="{81D60167-4931-47E6-BA6A-407CBD079E47}" type="slidenum">
              <a:rPr lang="en-IN" smtClean="0"/>
              <a:t>‹#›</a:t>
            </a:fld>
            <a:endParaRPr lang="en-IN" dirty="0"/>
          </a:p>
        </p:txBody>
      </p:sp>
    </p:spTree>
    <p:extLst>
      <p:ext uri="{BB962C8B-B14F-4D97-AF65-F5344CB8AC3E}">
        <p14:creationId xmlns:p14="http://schemas.microsoft.com/office/powerpoint/2010/main" val="27946835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0614" y="101600"/>
            <a:ext cx="516001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PROG0101 Fundamentals of</a:t>
            </a:r>
            <a:r>
              <a:rPr sz="2000" b="1" spc="-140" dirty="0">
                <a:solidFill>
                  <a:srgbClr val="FFFFFF"/>
                </a:solidFill>
                <a:latin typeface="Arial"/>
                <a:cs typeface="Arial"/>
              </a:rPr>
              <a:t> </a:t>
            </a:r>
            <a:r>
              <a:rPr sz="2000" b="1" dirty="0">
                <a:solidFill>
                  <a:srgbClr val="FFFFFF"/>
                </a:solidFill>
                <a:latin typeface="Arial"/>
                <a:cs typeface="Arial"/>
              </a:rPr>
              <a:t>Programming</a:t>
            </a:r>
            <a:endParaRPr sz="2000">
              <a:latin typeface="Arial"/>
              <a:cs typeface="Arial"/>
            </a:endParaRPr>
          </a:p>
        </p:txBody>
      </p:sp>
      <p:sp>
        <p:nvSpPr>
          <p:cNvPr id="5" name="object 5"/>
          <p:cNvSpPr txBox="1"/>
          <p:nvPr/>
        </p:nvSpPr>
        <p:spPr>
          <a:xfrm>
            <a:off x="8659114" y="6482563"/>
            <a:ext cx="203835" cy="307340"/>
          </a:xfrm>
          <a:prstGeom prst="rect">
            <a:avLst/>
          </a:prstGeom>
        </p:spPr>
        <p:txBody>
          <a:bodyPr vert="horz" wrap="square" lIns="0" tIns="0" rIns="0" bIns="0" rtlCol="0">
            <a:spAutoFit/>
          </a:bodyPr>
          <a:lstStyle/>
          <a:p>
            <a:pPr marL="38100">
              <a:lnSpc>
                <a:spcPts val="2285"/>
              </a:lnSpc>
            </a:pPr>
            <a:fld id="{81D60167-4931-47E6-BA6A-407CBD079E47}" type="slidenum">
              <a:rPr sz="2000" b="1" dirty="0">
                <a:solidFill>
                  <a:srgbClr val="FFFFFF"/>
                </a:solidFill>
                <a:latin typeface="Times New Roman"/>
                <a:cs typeface="Times New Roman"/>
              </a:rPr>
              <a:t>1</a:t>
            </a:fld>
            <a:endParaRPr sz="2000">
              <a:latin typeface="Times New Roman"/>
              <a:cs typeface="Times New Roman"/>
            </a:endParaRPr>
          </a:p>
        </p:txBody>
      </p:sp>
      <p:sp>
        <p:nvSpPr>
          <p:cNvPr id="3" name="object 3"/>
          <p:cNvSpPr txBox="1">
            <a:spLocks noGrp="1"/>
          </p:cNvSpPr>
          <p:nvPr>
            <p:ph type="ctrTitle"/>
          </p:nvPr>
        </p:nvSpPr>
        <p:spPr>
          <a:xfrm>
            <a:off x="1143000" y="1651121"/>
            <a:ext cx="6858000" cy="1858842"/>
          </a:xfrm>
          <a:prstGeom prst="rect">
            <a:avLst/>
          </a:prstGeom>
        </p:spPr>
        <p:txBody>
          <a:bodyPr vert="horz" wrap="square" lIns="0" tIns="12065" rIns="0" bIns="0" rtlCol="0">
            <a:spAutoFit/>
          </a:bodyPr>
          <a:lstStyle/>
          <a:p>
            <a:pPr marL="12700" marR="5080" indent="-12700">
              <a:lnSpc>
                <a:spcPct val="100000"/>
              </a:lnSpc>
              <a:spcBef>
                <a:spcPts val="95"/>
              </a:spcBef>
            </a:pPr>
            <a:r>
              <a:rPr lang="en-US" sz="6000" spc="-5" dirty="0" smtClean="0">
                <a:latin typeface="Algerian" panose="04020705040A02060702" pitchFamily="82" charset="0"/>
              </a:rPr>
              <a:t>Unit 7:</a:t>
            </a:r>
            <a:br>
              <a:rPr lang="en-US" sz="6000" spc="-5" dirty="0" smtClean="0">
                <a:latin typeface="Algerian" panose="04020705040A02060702" pitchFamily="82" charset="0"/>
              </a:rPr>
            </a:br>
            <a:r>
              <a:rPr lang="en-US" sz="6000" spc="-5" dirty="0" smtClean="0">
                <a:latin typeface="Algerian" panose="04020705040A02060702" pitchFamily="82" charset="0"/>
              </a:rPr>
              <a:t>structure</a:t>
            </a:r>
            <a:endParaRPr sz="6000" spc="-5"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5126"/>
            <a:ext cx="7753350" cy="1158873"/>
          </a:xfrm>
        </p:spPr>
        <p:txBody>
          <a:bodyPr>
            <a:noAutofit/>
          </a:bodyPr>
          <a:lstStyle/>
          <a:p>
            <a:r>
              <a:rPr lang="en-IN" sz="2400" b="1" cap="all" dirty="0">
                <a:latin typeface="Times New Roman" panose="02020603050405020304" pitchFamily="18" charset="0"/>
                <a:cs typeface="Times New Roman" panose="02020603050405020304" pitchFamily="18" charset="0"/>
              </a:rPr>
              <a:t>EXAMPLE PROGRAM FOR ARRAY OF STRUCTURES IN C</a:t>
            </a:r>
            <a:r>
              <a:rPr lang="en-IN" sz="2400" b="1" cap="all"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133600"/>
            <a:ext cx="7886700" cy="404336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This program is used to store and access “id, name and percentage” for 3 students.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Structure </a:t>
            </a:r>
            <a:r>
              <a:rPr lang="en-IN" sz="2400" dirty="0">
                <a:latin typeface="Times New Roman" panose="02020603050405020304" pitchFamily="18" charset="0"/>
                <a:cs typeface="Times New Roman" panose="02020603050405020304" pitchFamily="18" charset="0"/>
              </a:rPr>
              <a:t>array is used in this program to store and display records for many students. You can store “n” number of students record by declaring structure variable as ‘</a:t>
            </a:r>
            <a:r>
              <a:rPr lang="en-IN" sz="2400" dirty="0" err="1">
                <a:latin typeface="Times New Roman" panose="02020603050405020304" pitchFamily="18" charset="0"/>
                <a:cs typeface="Times New Roman" panose="02020603050405020304" pitchFamily="18" charset="0"/>
              </a:rPr>
              <a:t>struct</a:t>
            </a:r>
            <a:r>
              <a:rPr lang="en-IN" sz="2400" dirty="0">
                <a:latin typeface="Times New Roman" panose="02020603050405020304" pitchFamily="18" charset="0"/>
                <a:cs typeface="Times New Roman" panose="02020603050405020304" pitchFamily="18" charset="0"/>
              </a:rPr>
              <a:t> student record[n]“, where n can be 1000 or 5000 etc.</a:t>
            </a:r>
          </a:p>
        </p:txBody>
      </p:sp>
    </p:spTree>
    <p:extLst>
      <p:ext uri="{BB962C8B-B14F-4D97-AF65-F5344CB8AC3E}">
        <p14:creationId xmlns:p14="http://schemas.microsoft.com/office/powerpoint/2010/main" val="278164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228600"/>
            <a:ext cx="5638800" cy="6629400"/>
          </a:xfrm>
          <a:prstGeom prst="rect">
            <a:avLst/>
          </a:prstGeom>
        </p:spPr>
      </p:pic>
      <p:pic>
        <p:nvPicPr>
          <p:cNvPr id="5" name="Picture 4"/>
          <p:cNvPicPr>
            <a:picLocks noChangeAspect="1"/>
          </p:cNvPicPr>
          <p:nvPr/>
        </p:nvPicPr>
        <p:blipFill>
          <a:blip r:embed="rId3"/>
          <a:stretch>
            <a:fillRect/>
          </a:stretch>
        </p:blipFill>
        <p:spPr>
          <a:xfrm>
            <a:off x="6019800" y="2895600"/>
            <a:ext cx="2828925" cy="3657600"/>
          </a:xfrm>
          <a:prstGeom prst="rect">
            <a:avLst/>
          </a:prstGeom>
        </p:spPr>
      </p:pic>
    </p:spTree>
    <p:extLst>
      <p:ext uri="{BB962C8B-B14F-4D97-AF65-F5344CB8AC3E}">
        <p14:creationId xmlns:p14="http://schemas.microsoft.com/office/powerpoint/2010/main" val="289980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1"/>
            <a:ext cx="8382000" cy="1905000"/>
          </a:xfrm>
        </p:spPr>
        <p:txBody>
          <a:bodyPr>
            <a:normAutofit lnSpcReduction="10000"/>
          </a:bodyPr>
          <a:lstStyle/>
          <a:p>
            <a:pPr marL="0" indent="0" algn="just" fontAlgn="base">
              <a:buNone/>
            </a:pPr>
            <a:r>
              <a:rPr lang="en-IN" b="1" cap="all" dirty="0">
                <a:latin typeface="Times New Roman" panose="02020603050405020304" pitchFamily="18" charset="0"/>
                <a:cs typeface="Times New Roman" panose="02020603050405020304" pitchFamily="18" charset="0"/>
              </a:rPr>
              <a:t>EXAMPLE PROGRAM FOR DECLARING MANY STRUCTURE VARIABLE IN C:</a:t>
            </a:r>
          </a:p>
          <a:p>
            <a:pPr marL="0" indent="0" algn="just" fontAlgn="base">
              <a:buNone/>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this program, two structure variables “record1″ and “record2″ are declared for same structure and different values are assigned for both structure variables. Separate memory is allocated for both structure variables to store the </a:t>
            </a:r>
            <a:r>
              <a:rPr lang="en-IN" dirty="0" smtClean="0">
                <a:latin typeface="Times New Roman" panose="02020603050405020304" pitchFamily="18" charset="0"/>
                <a:cs typeface="Times New Roman" panose="02020603050405020304" pitchFamily="18" charset="0"/>
              </a:rPr>
              <a:t>data</a:t>
            </a:r>
            <a:r>
              <a:rPr lang="en-IN"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390525" y="1981200"/>
            <a:ext cx="5172075" cy="4648200"/>
          </a:xfrm>
          <a:prstGeom prst="rect">
            <a:avLst/>
          </a:prstGeom>
        </p:spPr>
      </p:pic>
      <p:pic>
        <p:nvPicPr>
          <p:cNvPr id="5" name="Picture 4"/>
          <p:cNvPicPr>
            <a:picLocks noChangeAspect="1"/>
          </p:cNvPicPr>
          <p:nvPr/>
        </p:nvPicPr>
        <p:blipFill>
          <a:blip r:embed="rId3"/>
          <a:stretch>
            <a:fillRect/>
          </a:stretch>
        </p:blipFill>
        <p:spPr>
          <a:xfrm>
            <a:off x="6019800" y="3962400"/>
            <a:ext cx="2714625" cy="2452687"/>
          </a:xfrm>
          <a:prstGeom prst="rect">
            <a:avLst/>
          </a:prstGeom>
        </p:spPr>
      </p:pic>
    </p:spTree>
    <p:extLst>
      <p:ext uri="{BB962C8B-B14F-4D97-AF65-F5344CB8AC3E}">
        <p14:creationId xmlns:p14="http://schemas.microsoft.com/office/powerpoint/2010/main" val="59859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304800"/>
            <a:ext cx="7886700" cy="609600"/>
          </a:xfrm>
        </p:spPr>
        <p:txBody>
          <a:bodyPr>
            <a:noAutofit/>
          </a:bodyPr>
          <a:lstStyle/>
          <a:p>
            <a:r>
              <a:rPr lang="en-US" sz="4000" b="1" dirty="0" smtClean="0">
                <a:latin typeface="Times New Roman" panose="02020603050405020304" pitchFamily="18" charset="0"/>
                <a:cs typeface="Times New Roman" panose="02020603050405020304" pitchFamily="18" charset="0"/>
              </a:rPr>
              <a:t>Structure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125" y="1295400"/>
            <a:ext cx="8029575" cy="5334000"/>
          </a:xfrm>
        </p:spPr>
        <p:txBody>
          <a:bodyPr>
            <a:normAutofit/>
          </a:bodyPr>
          <a:lstStyle/>
          <a:p>
            <a:pPr marR="5080" algn="just">
              <a:lnSpc>
                <a:spcPts val="2940"/>
              </a:lnSpc>
              <a:spcBef>
                <a:spcPts val="345"/>
              </a:spcBef>
            </a:pPr>
            <a:r>
              <a:rPr lang="en-IN" sz="2400" dirty="0">
                <a:latin typeface="Times New Roman" panose="02020603050405020304" pitchFamily="18" charset="0"/>
                <a:cs typeface="Times New Roman" panose="02020603050405020304" pitchFamily="18" charset="0"/>
              </a:rPr>
              <a:t>A structure is a user defined data type in C. A structure creates a data type that can be used to group items of possibly different types into a single type.</a:t>
            </a:r>
          </a:p>
          <a:p>
            <a:pPr marL="0" marR="5080" indent="0" algn="just">
              <a:lnSpc>
                <a:spcPts val="2940"/>
              </a:lnSpc>
              <a:spcBef>
                <a:spcPts val="345"/>
              </a:spcBef>
              <a:buNone/>
            </a:pPr>
            <a:endParaRPr lang="en-US" sz="2400" dirty="0" smtClean="0">
              <a:latin typeface="Times New Roman" panose="02020603050405020304" pitchFamily="18" charset="0"/>
              <a:cs typeface="Times New Roman" panose="02020603050405020304" pitchFamily="18" charset="0"/>
            </a:endParaRPr>
          </a:p>
          <a:p>
            <a:pPr marL="0" marR="5080" indent="0" algn="just">
              <a:lnSpc>
                <a:spcPts val="2940"/>
              </a:lnSpc>
              <a:spcBef>
                <a:spcPts val="345"/>
              </a:spcBef>
              <a:buNone/>
            </a:pPr>
            <a:r>
              <a:rPr lang="en-US" sz="2400" b="1" dirty="0" smtClean="0">
                <a:latin typeface="Times New Roman" panose="02020603050405020304" pitchFamily="18" charset="0"/>
                <a:cs typeface="Times New Roman" panose="02020603050405020304" pitchFamily="18" charset="0"/>
              </a:rPr>
              <a:t>Difference Between Array and Structure</a:t>
            </a:r>
          </a:p>
          <a:p>
            <a:pPr marL="0" marR="5080" indent="0" algn="just">
              <a:lnSpc>
                <a:spcPts val="2940"/>
              </a:lnSpc>
              <a:spcBef>
                <a:spcPts val="345"/>
              </a:spcBef>
              <a:buNone/>
            </a:pPr>
            <a:r>
              <a:rPr lang="en-IN" sz="2400" dirty="0">
                <a:latin typeface="Times New Roman" panose="02020603050405020304" pitchFamily="18" charset="0"/>
                <a:cs typeface="Times New Roman" panose="02020603050405020304" pitchFamily="18" charset="0"/>
              </a:rPr>
              <a:t>An array is a collection of variables of </a:t>
            </a:r>
            <a:r>
              <a:rPr lang="en-IN" sz="2400" b="1" dirty="0">
                <a:latin typeface="Times New Roman" panose="02020603050405020304" pitchFamily="18" charset="0"/>
                <a:cs typeface="Times New Roman" panose="02020603050405020304" pitchFamily="18" charset="0"/>
              </a:rPr>
              <a:t>same data type</a:t>
            </a:r>
            <a:r>
              <a:rPr lang="en-IN" sz="2400" dirty="0">
                <a:latin typeface="Times New Roman" panose="02020603050405020304" pitchFamily="18" charset="0"/>
                <a:cs typeface="Times New Roman" panose="02020603050405020304" pitchFamily="18" charset="0"/>
              </a:rPr>
              <a:t> whereas a structure is a collection of variables of </a:t>
            </a:r>
            <a:r>
              <a:rPr lang="en-IN" sz="2400" b="1" dirty="0">
                <a:latin typeface="Times New Roman" panose="02020603050405020304" pitchFamily="18" charset="0"/>
                <a:cs typeface="Times New Roman" panose="02020603050405020304" pitchFamily="18" charset="0"/>
              </a:rPr>
              <a:t>different data type</a:t>
            </a:r>
            <a:r>
              <a:rPr lang="en-IN" sz="2400" dirty="0">
                <a:latin typeface="Times New Roman" panose="02020603050405020304" pitchFamily="18" charset="0"/>
                <a:cs typeface="Times New Roman" panose="02020603050405020304" pitchFamily="18" charset="0"/>
              </a:rPr>
              <a:t>.</a:t>
            </a:r>
          </a:p>
          <a:p>
            <a:pPr marR="5080" algn="just">
              <a:lnSpc>
                <a:spcPts val="2940"/>
              </a:lnSpc>
              <a:spcBef>
                <a:spcPts val="345"/>
              </a:spcBef>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7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1"/>
            <a:ext cx="7886700" cy="990600"/>
          </a:xfrm>
        </p:spPr>
        <p:txBody>
          <a:bodyPr>
            <a:normAutofit/>
          </a:bodyPr>
          <a:lstStyle/>
          <a:p>
            <a:r>
              <a:rPr lang="en-IN" sz="4000" b="1" dirty="0">
                <a:latin typeface="Times New Roman" panose="02020603050405020304" pitchFamily="18" charset="0"/>
                <a:cs typeface="Times New Roman" panose="02020603050405020304" pitchFamily="18" charset="0"/>
              </a:rPr>
              <a:t>Defining a </a:t>
            </a:r>
            <a:r>
              <a:rPr lang="en-IN" sz="4000" b="1" dirty="0" smtClean="0">
                <a:latin typeface="Times New Roman" panose="02020603050405020304" pitchFamily="18" charset="0"/>
                <a:cs typeface="Times New Roman" panose="02020603050405020304" pitchFamily="18" charset="0"/>
              </a:rPr>
              <a:t>Structure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19201"/>
            <a:ext cx="7886700" cy="4957762"/>
          </a:xfrm>
        </p:spPr>
        <p:txBody>
          <a:bodyPr>
            <a:normAutofit lnSpcReduction="10000"/>
          </a:bodyPr>
          <a:lstStyle/>
          <a:p>
            <a:pPr marL="0" indent="0" algn="just">
              <a:buNone/>
            </a:pPr>
            <a:r>
              <a:rPr lang="en-IN" sz="2400" dirty="0">
                <a:latin typeface="Times New Roman" panose="02020603050405020304" pitchFamily="18" charset="0"/>
                <a:cs typeface="Times New Roman" panose="02020603050405020304" pitchFamily="18" charset="0"/>
              </a:rPr>
              <a:t>To define a structure, you must use the </a:t>
            </a:r>
            <a:r>
              <a:rPr lang="en-IN" sz="2400" b="1" dirty="0" err="1">
                <a:latin typeface="Times New Roman" panose="02020603050405020304" pitchFamily="18" charset="0"/>
                <a:cs typeface="Times New Roman" panose="02020603050405020304" pitchFamily="18" charset="0"/>
              </a:rPr>
              <a:t>struct</a:t>
            </a:r>
            <a:r>
              <a:rPr lang="en-IN" sz="2400" dirty="0">
                <a:latin typeface="Times New Roman" panose="02020603050405020304" pitchFamily="18" charset="0"/>
                <a:cs typeface="Times New Roman" panose="02020603050405020304" pitchFamily="18" charset="0"/>
              </a:rPr>
              <a:t> statement. The </a:t>
            </a:r>
            <a:r>
              <a:rPr lang="en-IN" sz="2400" dirty="0" err="1">
                <a:latin typeface="Times New Roman" panose="02020603050405020304" pitchFamily="18" charset="0"/>
                <a:cs typeface="Times New Roman" panose="02020603050405020304" pitchFamily="18" charset="0"/>
              </a:rPr>
              <a:t>struct</a:t>
            </a:r>
            <a:r>
              <a:rPr lang="en-IN" sz="2400" dirty="0">
                <a:latin typeface="Times New Roman" panose="02020603050405020304" pitchFamily="18" charset="0"/>
                <a:cs typeface="Times New Roman" panose="02020603050405020304" pitchFamily="18" charset="0"/>
              </a:rPr>
              <a:t> statement defines a new data type, with more than one member. The format of the </a:t>
            </a:r>
            <a:r>
              <a:rPr lang="en-IN" sz="2400" dirty="0" err="1">
                <a:latin typeface="Times New Roman" panose="02020603050405020304" pitchFamily="18" charset="0"/>
                <a:cs typeface="Times New Roman" panose="02020603050405020304" pitchFamily="18" charset="0"/>
              </a:rPr>
              <a:t>struct</a:t>
            </a:r>
            <a:r>
              <a:rPr lang="en-IN" sz="2400" dirty="0">
                <a:latin typeface="Times New Roman" panose="02020603050405020304" pitchFamily="18" charset="0"/>
                <a:cs typeface="Times New Roman" panose="02020603050405020304" pitchFamily="18" charset="0"/>
              </a:rPr>
              <a:t> statement is as follows </a:t>
            </a:r>
            <a:r>
              <a:rPr lang="en-IN"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structure tag</a:t>
            </a:r>
            <a:r>
              <a:rPr lang="en-IN" sz="2400" dirty="0">
                <a:latin typeface="Times New Roman" panose="02020603050405020304" pitchFamily="18" charset="0"/>
                <a:cs typeface="Times New Roman" panose="02020603050405020304" pitchFamily="18" charset="0"/>
              </a:rPr>
              <a:t> is optional and each member definition is a normal variable definition, such as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i; or float f; or any other valid variable definition. At the end of the structure's definition, before the final semicolon, you can specify one or more structure variables but it is optional. </a:t>
            </a: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286000" y="2276476"/>
            <a:ext cx="4343400" cy="2133600"/>
          </a:xfrm>
          <a:prstGeom prst="rect">
            <a:avLst/>
          </a:prstGeom>
        </p:spPr>
      </p:pic>
    </p:spTree>
    <p:extLst>
      <p:ext uri="{BB962C8B-B14F-4D97-AF65-F5344CB8AC3E}">
        <p14:creationId xmlns:p14="http://schemas.microsoft.com/office/powerpoint/2010/main" val="56074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599"/>
            <a:ext cx="7886700" cy="1524001"/>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Example of </a:t>
            </a:r>
            <a:r>
              <a:rPr lang="en-US" sz="3600" dirty="0" smtClean="0">
                <a:latin typeface="Times New Roman" panose="02020603050405020304" pitchFamily="18" charset="0"/>
                <a:cs typeface="Times New Roman" panose="02020603050405020304" pitchFamily="18" charset="0"/>
              </a:rPr>
              <a:t>Structure:</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Here, a derived type </a:t>
            </a:r>
            <a:r>
              <a:rPr lang="en-US" sz="3100" i="1" dirty="0" err="1" smtClean="0">
                <a:latin typeface="Times New Roman" panose="02020603050405020304" pitchFamily="18" charset="0"/>
                <a:cs typeface="Times New Roman" panose="02020603050405020304" pitchFamily="18" charset="0"/>
              </a:rPr>
              <a:t>struct</a:t>
            </a:r>
            <a:r>
              <a:rPr lang="en-US" sz="3100" dirty="0" smtClean="0">
                <a:latin typeface="Times New Roman" panose="02020603050405020304" pitchFamily="18" charset="0"/>
                <a:cs typeface="Times New Roman" panose="02020603050405020304" pitchFamily="18" charset="0"/>
              </a:rPr>
              <a:t> Person is defined.</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905000" y="2514600"/>
            <a:ext cx="4038600" cy="2514600"/>
          </a:xfrm>
          <a:prstGeom prst="rect">
            <a:avLst/>
          </a:prstGeom>
        </p:spPr>
      </p:pic>
      <p:sp>
        <p:nvSpPr>
          <p:cNvPr id="8" name="Rectangle 1"/>
          <p:cNvSpPr>
            <a:spLocks noChangeArrowheads="1"/>
          </p:cNvSpPr>
          <p:nvPr/>
        </p:nvSpPr>
        <p:spPr bwMode="auto">
          <a:xfrm>
            <a:off x="0" y="-100027"/>
            <a:ext cx="121828" cy="2000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solidFill>
                <a:effectLst/>
                <a:latin typeface="euclid_circular_a"/>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601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a:bodyPr>
          <a:lstStyle/>
          <a:p>
            <a:r>
              <a:rPr lang="en-IN" sz="3600" b="1" dirty="0">
                <a:latin typeface="Times New Roman" panose="02020603050405020304" pitchFamily="18" charset="0"/>
                <a:cs typeface="Times New Roman" panose="02020603050405020304" pitchFamily="18" charset="0"/>
              </a:rPr>
              <a:t>Create </a:t>
            </a:r>
            <a:r>
              <a:rPr lang="en-IN" sz="3600" b="1" i="1" dirty="0" err="1">
                <a:latin typeface="Times New Roman" panose="02020603050405020304" pitchFamily="18" charset="0"/>
                <a:cs typeface="Times New Roman" panose="02020603050405020304" pitchFamily="18" charset="0"/>
              </a:rPr>
              <a:t>struct</a:t>
            </a:r>
            <a:r>
              <a:rPr lang="en-IN" sz="3600" b="1" dirty="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variables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990600"/>
            <a:ext cx="7886700" cy="5486399"/>
          </a:xfrm>
        </p:spPr>
        <p:txBody>
          <a:bodyPr>
            <a:normAutofit/>
          </a:bodyPr>
          <a:lstStyle/>
          <a:p>
            <a:pPr algn="just"/>
            <a:r>
              <a:rPr lang="en-IN" sz="2400" dirty="0">
                <a:latin typeface="Times New Roman" panose="02020603050405020304" pitchFamily="18" charset="0"/>
                <a:cs typeface="Times New Roman" panose="02020603050405020304" pitchFamily="18" charset="0"/>
              </a:rPr>
              <a:t>When a </a:t>
            </a:r>
            <a:r>
              <a:rPr lang="en-IN" sz="2400" i="1" dirty="0" err="1">
                <a:latin typeface="Times New Roman" panose="02020603050405020304" pitchFamily="18" charset="0"/>
                <a:cs typeface="Times New Roman" panose="02020603050405020304" pitchFamily="18" charset="0"/>
              </a:rPr>
              <a:t>struct</a:t>
            </a:r>
            <a:r>
              <a:rPr lang="en-IN" sz="2400" dirty="0">
                <a:latin typeface="Times New Roman" panose="02020603050405020304" pitchFamily="18" charset="0"/>
                <a:cs typeface="Times New Roman" panose="02020603050405020304" pitchFamily="18" charset="0"/>
              </a:rPr>
              <a:t> type is declared, no storage or memory is allocated. To allocate memory of a given structure type and work with it, we need to create variables</a:t>
            </a:r>
            <a:r>
              <a:rPr lang="en-IN" sz="2400" dirty="0" smtClean="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24000" y="2057400"/>
            <a:ext cx="4876800" cy="4648200"/>
          </a:xfrm>
          <a:prstGeom prst="rect">
            <a:avLst/>
          </a:prstGeom>
        </p:spPr>
      </p:pic>
    </p:spTree>
    <p:extLst>
      <p:ext uri="{BB962C8B-B14F-4D97-AF65-F5344CB8AC3E}">
        <p14:creationId xmlns:p14="http://schemas.microsoft.com/office/powerpoint/2010/main" val="104216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399"/>
            <a:ext cx="7886700" cy="685801"/>
          </a:xfrm>
        </p:spPr>
        <p:txBody>
          <a:bodyPr>
            <a:normAutofit/>
          </a:bodyPr>
          <a:lstStyle/>
          <a:p>
            <a:r>
              <a:rPr lang="en-IN" sz="3600" b="1" dirty="0">
                <a:latin typeface="Times New Roman" panose="02020603050405020304" pitchFamily="18" charset="0"/>
                <a:cs typeface="Times New Roman" panose="02020603050405020304" pitchFamily="18" charset="0"/>
              </a:rPr>
              <a:t>Accessing Structure </a:t>
            </a:r>
            <a:r>
              <a:rPr lang="en-IN" sz="3600" b="1" dirty="0" smtClean="0">
                <a:latin typeface="Times New Roman" panose="02020603050405020304" pitchFamily="18" charset="0"/>
                <a:cs typeface="Times New Roman" panose="02020603050405020304" pitchFamily="18" charset="0"/>
              </a:rPr>
              <a:t>Members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838200"/>
            <a:ext cx="7886700" cy="5338763"/>
          </a:xfrm>
        </p:spPr>
        <p:txBody>
          <a:bodyPr>
            <a:normAutofit/>
          </a:bodyPr>
          <a:lstStyle/>
          <a:p>
            <a:pPr marL="0" indent="0" algn="just">
              <a:buNone/>
            </a:pPr>
            <a:r>
              <a:rPr lang="en-IN" sz="2400" dirty="0" smtClean="0">
                <a:latin typeface="Times New Roman" panose="02020603050405020304" pitchFamily="18" charset="0"/>
                <a:cs typeface="Times New Roman" panose="02020603050405020304" pitchFamily="18" charset="0"/>
              </a:rPr>
              <a:t>There are two types of operators used for accessing members of a structure.</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 – Member Operator</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-&gt;  - Structure pointer operator</a:t>
            </a: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Suppose, you want to access the salary of </a:t>
            </a:r>
            <a:r>
              <a:rPr lang="en-US" sz="2400" i="1" dirty="0" smtClean="0">
                <a:latin typeface="Times New Roman" panose="02020603050405020304" pitchFamily="18" charset="0"/>
                <a:cs typeface="Times New Roman" panose="02020603050405020304" pitchFamily="18" charset="0"/>
              </a:rPr>
              <a:t>person2</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lvl="0" indent="0" algn="just">
              <a:buNone/>
            </a:pPr>
            <a:r>
              <a:rPr lang="en-US" altLang="en-US" sz="2400" i="1" dirty="0" smtClean="0">
                <a:solidFill>
                  <a:srgbClr val="25265E"/>
                </a:solidFill>
                <a:latin typeface="Droid Sans Mono"/>
              </a:rPr>
              <a:t>                      </a:t>
            </a:r>
            <a:r>
              <a:rPr lang="en-US" altLang="en-US" sz="2800" b="1" i="1" dirty="0" smtClean="0">
                <a:solidFill>
                  <a:schemeClr val="tx1">
                    <a:lumMod val="95000"/>
                    <a:lumOff val="5000"/>
                  </a:schemeClr>
                </a:solidFill>
                <a:latin typeface="Times New Roman" panose="02020603050405020304" pitchFamily="18" charset="0"/>
                <a:cs typeface="Times New Roman" panose="02020603050405020304" pitchFamily="18" charset="0"/>
              </a:rPr>
              <a:t>person2.salary </a:t>
            </a:r>
            <a:endParaRPr lang="en-US" altLang="en-US" sz="2800" b="1" i="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457200" indent="-457200" algn="jus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18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86700" cy="39687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Example:</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57200" y="838200"/>
            <a:ext cx="5943600" cy="5715000"/>
          </a:xfrm>
          <a:prstGeom prst="rect">
            <a:avLst/>
          </a:prstGeom>
        </p:spPr>
      </p:pic>
    </p:spTree>
    <p:extLst>
      <p:ext uri="{BB962C8B-B14F-4D97-AF65-F5344CB8AC3E}">
        <p14:creationId xmlns:p14="http://schemas.microsoft.com/office/powerpoint/2010/main" val="315488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228600"/>
            <a:ext cx="6934200" cy="4038600"/>
          </a:xfrm>
          <a:prstGeom prst="rect">
            <a:avLst/>
          </a:prstGeom>
        </p:spPr>
      </p:pic>
      <p:pic>
        <p:nvPicPr>
          <p:cNvPr id="5" name="Picture 4"/>
          <p:cNvPicPr>
            <a:picLocks noChangeAspect="1"/>
          </p:cNvPicPr>
          <p:nvPr/>
        </p:nvPicPr>
        <p:blipFill>
          <a:blip r:embed="rId3"/>
          <a:stretch>
            <a:fillRect/>
          </a:stretch>
        </p:blipFill>
        <p:spPr>
          <a:xfrm>
            <a:off x="381000" y="4419600"/>
            <a:ext cx="4114800" cy="2438400"/>
          </a:xfrm>
          <a:prstGeom prst="rect">
            <a:avLst/>
          </a:prstGeom>
        </p:spPr>
      </p:pic>
    </p:spTree>
    <p:extLst>
      <p:ext uri="{BB962C8B-B14F-4D97-AF65-F5344CB8AC3E}">
        <p14:creationId xmlns:p14="http://schemas.microsoft.com/office/powerpoint/2010/main" val="62928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Array of Structure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690689"/>
            <a:ext cx="7886700" cy="4486274"/>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C Structure is collection of different </a:t>
            </a:r>
            <a:r>
              <a:rPr lang="en-IN" sz="2400" dirty="0" err="1">
                <a:latin typeface="Times New Roman" panose="02020603050405020304" pitchFamily="18" charset="0"/>
                <a:cs typeface="Times New Roman" panose="02020603050405020304" pitchFamily="18" charset="0"/>
              </a:rPr>
              <a:t>datatypes</a:t>
            </a:r>
            <a:r>
              <a:rPr lang="en-IN" sz="2400" dirty="0">
                <a:latin typeface="Times New Roman" panose="02020603050405020304" pitchFamily="18" charset="0"/>
                <a:cs typeface="Times New Roman" panose="02020603050405020304" pitchFamily="18" charset="0"/>
              </a:rPr>
              <a:t> ( variables ) which are grouped together.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Whereas</a:t>
            </a:r>
            <a:r>
              <a:rPr lang="en-IN" sz="2400" dirty="0">
                <a:latin typeface="Times New Roman" panose="02020603050405020304" pitchFamily="18" charset="0"/>
                <a:cs typeface="Times New Roman" panose="02020603050405020304" pitchFamily="18" charset="0"/>
              </a:rPr>
              <a:t>, array of structures is nothing but collection of structures. This is also called as structure array in C.</a:t>
            </a:r>
          </a:p>
        </p:txBody>
      </p:sp>
    </p:spTree>
    <p:extLst>
      <p:ext uri="{BB962C8B-B14F-4D97-AF65-F5344CB8AC3E}">
        <p14:creationId xmlns:p14="http://schemas.microsoft.com/office/powerpoint/2010/main" val="287825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TotalTime>
  <Words>315</Words>
  <Application>Microsoft Office PowerPoint</Application>
  <PresentationFormat>On-screen Show (4:3)</PresentationFormat>
  <Paragraphs>39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Droid Sans Mono</vt:lpstr>
      <vt:lpstr>euclid_circular_a</vt:lpstr>
      <vt:lpstr>Times New Roman</vt:lpstr>
      <vt:lpstr>Office Theme</vt:lpstr>
      <vt:lpstr>Unit 7: structure</vt:lpstr>
      <vt:lpstr>Structure</vt:lpstr>
      <vt:lpstr>Defining a Structure</vt:lpstr>
      <vt:lpstr>Example of Structure:  Here, a derived type struct Person is defined. </vt:lpstr>
      <vt:lpstr>Create struct variables</vt:lpstr>
      <vt:lpstr>Accessing Structure Members</vt:lpstr>
      <vt:lpstr>Example:</vt:lpstr>
      <vt:lpstr>PowerPoint Presentation</vt:lpstr>
      <vt:lpstr>Array of Structure</vt:lpstr>
      <vt:lpstr>EXAMPLE PROGRAM FOR ARRAY OF STRUCTURES IN C:</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dc:creator>
  <cp:lastModifiedBy>Sony</cp:lastModifiedBy>
  <cp:revision>291</cp:revision>
  <dcterms:created xsi:type="dcterms:W3CDTF">2020-11-08T06:22:05Z</dcterms:created>
  <dcterms:modified xsi:type="dcterms:W3CDTF">2021-01-18T14:22:52Z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2012-04-03T00:00:00Z</vt:filetime>
  </property>
  <property fmtid="{D5CDD505-2E9C-101B-9397-08002B2CF9AE}" pid="3" name="Creator">
    <vt:lpwstr>Microsoft® Office PowerPoint® 2007</vt:lpwstr>
  </property>
  <property fmtid="{D5CDD505-2E9C-101B-9397-08002B2CF9AE}" pid="4" name="LastSaved">
    <vt:filetime>2020-11-08T00:00:00Z</vt:filetime>
  </property>
</Properties>
</file>