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1405EB-C8B9-4B88-97AC-4D95FB1B9288}">
  <a:tblStyle styleId="{881405EB-C8B9-4B88-97AC-4D95FB1B92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d6564d57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d6564d5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d6564d57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d6564d57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e0effd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e0effd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d6564d57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d6564d57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d6564d57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d6564d57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d653d27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d653d27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d6564d5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d6564d5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d6564d5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d6564d5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d6564d5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d6564d5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d6564d5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d6564d5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d6564d57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d6564d57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d6564d57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d6564d57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d6564d57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d6564d57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Predicting Fetal Anomalies Using Cardiotocography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Data-Driven Approach for Early Detection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456825"/>
            <a:ext cx="419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Gian Luca Nediani, gianluca.nediani@icloud.com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Key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Good overall performance, correctly identifies all classes (high F1-score across all classes)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High recall (the most important performance metric for </a:t>
            </a:r>
            <a:r>
              <a:rPr lang="it"/>
              <a:t>predicting fetal anomalies).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High recall means little false negatives, meaning that no suspect or pathological cases go unidentified.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Deployment and User Guide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Access the Service: Simply connect to the service locally through any web browser.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Input Data: Enter the patient’s data into the provided fields on the web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Receive Classification: The service will classify the patient's condition as either Normal, Suspect, or Pathological.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Confidence Score: Along with the classification, a confidence score (ranging from 0 to 1) will be provided, indicating the model's certainty.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Low Confidence Alert: If the confidence score is low, the service will flag it, prompting the user to manually review and analyze the data carefully.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Example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3014751" cy="54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Outcome: </a:t>
            </a:r>
            <a:r>
              <a:rPr lang="it"/>
              <a:t>Effective model for predicting fetal anomalies with high recall, easy to use web service.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Future Steps: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Fully-fledged web application (authentication, persistency, integration with </a:t>
            </a:r>
            <a:r>
              <a:rPr lang="it"/>
              <a:t>other</a:t>
            </a:r>
            <a:r>
              <a:rPr lang="it"/>
              <a:t> digital services).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Increase model performance and robustness: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Cross-validation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Expanded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Ensemble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Feature engineering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 for you attention!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Questions?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Gian Luca Nediani, gianluca.nediani@icloud.com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Goal</a:t>
            </a:r>
            <a:r>
              <a:rPr lang="it"/>
              <a:t>: Develop a model to identify potential fetal anomalies from Cardiotocography (CTG)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/>
              <a:t>Relevance</a:t>
            </a:r>
            <a:r>
              <a:rPr lang="it"/>
              <a:t>: Data-driven assistance in early detection of anomalies can support obstetricians and improve outcomes.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Cardiotocography (CTG)?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Definition</a:t>
            </a:r>
            <a:r>
              <a:rPr lang="it"/>
              <a:t>: A non-invasive method to monitor fetal heart rate and uterine contractions.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Purpose</a:t>
            </a:r>
            <a:r>
              <a:rPr lang="it"/>
              <a:t>: Assess fetal well-being and detect potential issues early.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Overview of the Dataset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Data source is the UC Irvine Machine Learning Respository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2126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21 features all related fetal heart rate (FHR) and uterine contraction (UC).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3 Classification labels: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Normal, no apparent issues with the fetus.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Suspect, potential concerns that may require further examination.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Pathological, high likelihood of fetal anomalies that need urgent attention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Labeling done by three expert obstetricians by consensus.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Exploration	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06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Main challenge: class imbalance (most examples in the dataset represent “Normal” class).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/>
              <a:t>Risk for the model of being biased towards predicting the majority class, potentially missing or misclassifying critical anomalies.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462" y="1152475"/>
            <a:ext cx="4115525" cy="32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pre-processing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Cleaning: Handled missing values (none present in this dataset) and label format.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Splitting: Divided data into training and testing sets to evaluate model performance on unseen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Scaling: Standardized features for consistent performance (after splitting to avoid data leakage).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Resampling: Balance class distribution by augmenting training set with synthetic data (using SMOTE).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Classification Model: XGBoost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t"/>
              <a:t>Extreme Gradient Boosting (XGBoost)</a:t>
            </a:r>
            <a:r>
              <a:rPr lang="it"/>
              <a:t>: powerful and widely used machine learning algorithm for classification and regression tasks.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t"/>
              <a:t>Iterative Learning with Weak Learners</a:t>
            </a:r>
            <a:r>
              <a:rPr lang="it"/>
              <a:t>: Builds models sequentially, where each new decision tree (weak learner) corrects errors from previous trees, combining their outputs to enhance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t"/>
              <a:t>Built-in Feature Importance</a:t>
            </a:r>
            <a:r>
              <a:rPr lang="it"/>
              <a:t>: Provides insights into the significance of each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t"/>
              <a:t>Handles Label Imbalance</a:t>
            </a:r>
            <a:r>
              <a:rPr lang="it"/>
              <a:t>: Uses sampling weights to address class imbalance effectively.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Classification Model Choice: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XGBoost?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State-of-the-art performance on structured data (such as CPT).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Robust against overfitting (good for class imbalance scenario).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Efficiency means fast inference (practical for real-life use).</a:t>
            </a:r>
            <a:endParaRPr/>
          </a:p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not Neural Networks (aka the Current Hot Trend)?: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Unnecessarily complex for the task at hand (structured numerical dataset)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Prone to overfitting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More computationally expensive and data hungry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825" y="359551"/>
            <a:ext cx="3576175" cy="284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1"/>
          <p:cNvGraphicFramePr/>
          <p:nvPr/>
        </p:nvGraphicFramePr>
        <p:xfrm>
          <a:off x="1077950" y="339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{881405EB-C8B9-4B88-97AC-4D95FB1B9288}</a:tableStyleId>
              </a:tblPr>
              <a:tblGrid>
                <a:gridCol w="1747025"/>
                <a:gridCol w="1747025"/>
                <a:gridCol w="1747025"/>
                <a:gridCol w="1747025"/>
              </a:tblGrid>
              <a:tr h="37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Recall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Normal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Suspect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0.89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Pathologic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21"/>
          <p:cNvSpPr txBox="1"/>
          <p:nvPr/>
        </p:nvSpPr>
        <p:spPr>
          <a:xfrm>
            <a:off x="311700" y="1359413"/>
            <a:ext cx="2957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>
                <a:solidFill>
                  <a:schemeClr val="dk2"/>
                </a:solidFill>
              </a:rPr>
              <a:t>Scores between 0 and 1,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>
                <a:solidFill>
                  <a:schemeClr val="dk2"/>
                </a:solidFill>
              </a:rPr>
              <a:t>higher is better.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