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ww.southernscientific.co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Hoffman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George Needham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5FC0-A698-4631-B1A6-CCE9D00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16/02/2023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78C9-81A0-4B64-87D6-9DE527D1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does this matter?</a:t>
            </a:r>
          </a:p>
          <a:p>
            <a:r>
              <a:rPr lang="en-GB" dirty="0"/>
              <a:t>Rigid registration of PET images to independent FDG PET template reference is imperfect. Take two same-category datasets, one from Royal Surrey &amp; one from North Staffs. Create average image of each over 6 frames (A&amp;B), then average those two resultant images together (C):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B6CCC-66E7-409F-81E2-A9D2F0E2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65305"/>
            <a:ext cx="2926080" cy="2474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4EB1B-6239-45BF-940D-6EFB4032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1" y="3765305"/>
            <a:ext cx="3072448" cy="2605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A99B9D-6A17-45CF-8BD9-97A60D13A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993" y="3765305"/>
            <a:ext cx="3084287" cy="26050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E1D93-ABFB-4818-96DE-4A9B923A9FC6}"/>
              </a:ext>
            </a:extLst>
          </p:cNvPr>
          <p:cNvSpPr txBox="1"/>
          <p:nvPr/>
        </p:nvSpPr>
        <p:spPr>
          <a:xfrm>
            <a:off x="3586257" y="3875100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3064B-7816-4651-A0B2-1C6779B9D466}"/>
              </a:ext>
            </a:extLst>
          </p:cNvPr>
          <p:cNvSpPr txBox="1"/>
          <p:nvPr/>
        </p:nvSpPr>
        <p:spPr>
          <a:xfrm>
            <a:off x="6989857" y="3875100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2FE81-F8E9-4E9F-AC9A-A464D8BF0E6F}"/>
              </a:ext>
            </a:extLst>
          </p:cNvPr>
          <p:cNvSpPr txBox="1"/>
          <p:nvPr/>
        </p:nvSpPr>
        <p:spPr>
          <a:xfrm>
            <a:off x="10593976" y="3875100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9F6B79-928F-40A7-90A2-BCD1AEFCCEFF}"/>
              </a:ext>
            </a:extLst>
          </p:cNvPr>
          <p:cNvCxnSpPr>
            <a:cxnSpLocks/>
          </p:cNvCxnSpPr>
          <p:nvPr/>
        </p:nvCxnSpPr>
        <p:spPr>
          <a:xfrm flipH="1" flipV="1">
            <a:off x="10695576" y="5705246"/>
            <a:ext cx="460104" cy="1174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C9D31-D933-4682-ADF5-307B1218C382}"/>
              </a:ext>
            </a:extLst>
          </p:cNvPr>
          <p:cNvCxnSpPr>
            <a:cxnSpLocks/>
          </p:cNvCxnSpPr>
          <p:nvPr/>
        </p:nvCxnSpPr>
        <p:spPr>
          <a:xfrm flipV="1">
            <a:off x="9333048" y="5601679"/>
            <a:ext cx="256176" cy="752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8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5FC0-A698-4631-B1A6-CCE9D00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16/02/2023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78C9-81A0-4B64-87D6-9DE527D1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likely a multifaceted problem, due to artefacts at the edges of the phantom cylinder, nonuniform phantom filling (differently-located air bubbles) and crucially the difference between the phantom and the reference target (</a:t>
            </a:r>
            <a:r>
              <a:rPr lang="en-GB" i="1" dirty="0"/>
              <a:t>D</a:t>
            </a:r>
            <a:r>
              <a:rPr lang="en-GB" dirty="0"/>
              <a:t>).</a:t>
            </a:r>
          </a:p>
          <a:p>
            <a:r>
              <a:rPr lang="en-GB" dirty="0"/>
              <a:t>Possible solutions:</a:t>
            </a:r>
          </a:p>
          <a:p>
            <a:pPr lvl="1"/>
            <a:r>
              <a:rPr lang="en-GB" dirty="0"/>
              <a:t>Work with a Hoffman phantom as registration</a:t>
            </a:r>
            <a:br>
              <a:rPr lang="en-GB" dirty="0"/>
            </a:br>
            <a:r>
              <a:rPr lang="en-GB" dirty="0"/>
              <a:t>target – but what to choose as target? No </a:t>
            </a:r>
            <a:br>
              <a:rPr lang="en-GB" dirty="0"/>
            </a:br>
            <a:r>
              <a:rPr lang="en-GB" dirty="0"/>
              <a:t>uniform, idealised version in dataset.</a:t>
            </a:r>
          </a:p>
          <a:p>
            <a:pPr lvl="1"/>
            <a:r>
              <a:rPr lang="en-GB" dirty="0"/>
              <a:t>Create a “Hoffman-</a:t>
            </a:r>
            <a:r>
              <a:rPr lang="en-GB" dirty="0" err="1"/>
              <a:t>esque</a:t>
            </a:r>
            <a:r>
              <a:rPr lang="en-GB" dirty="0"/>
              <a:t>” version of </a:t>
            </a:r>
            <a:r>
              <a:rPr lang="en-GB" i="1" dirty="0"/>
              <a:t>D </a:t>
            </a:r>
            <a:r>
              <a:rPr lang="en-GB" dirty="0"/>
              <a:t>using </a:t>
            </a:r>
            <a:br>
              <a:rPr lang="en-GB" dirty="0"/>
            </a:br>
            <a:r>
              <a:rPr lang="en-GB" dirty="0"/>
              <a:t>non-rigid, warping registration. </a:t>
            </a:r>
          </a:p>
          <a:p>
            <a:pPr marL="201168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9977B-CD2F-429B-96C0-0CB5C096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37598" y="3267465"/>
            <a:ext cx="2926079" cy="2354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858277-CD15-4C25-AC8B-D38EB5303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18" y="3207309"/>
            <a:ext cx="2926080" cy="2474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97625C-CFBE-4097-A1C7-60F7865C5644}"/>
              </a:ext>
            </a:extLst>
          </p:cNvPr>
          <p:cNvSpPr txBox="1"/>
          <p:nvPr/>
        </p:nvSpPr>
        <p:spPr>
          <a:xfrm>
            <a:off x="8320817" y="3323345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7C91E-EA1C-47E9-93E4-DBC5E692EE73}"/>
              </a:ext>
            </a:extLst>
          </p:cNvPr>
          <p:cNvSpPr txBox="1"/>
          <p:nvPr/>
        </p:nvSpPr>
        <p:spPr>
          <a:xfrm>
            <a:off x="11246897" y="3323345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78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5FC0-A698-4631-B1A6-CCE9D00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16/02/2023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78C9-81A0-4B64-87D6-9DE527D1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Crucial problem is due to ROI definition. Uneven filling of the phantom means that use of a standard ROI across all images, even when registered, will be biased by air bubbles. This requires definition of custom ROIs for each acquisition/reconstruction (~68). </a:t>
            </a:r>
          </a:p>
          <a:p>
            <a:r>
              <a:rPr lang="en-GB" dirty="0"/>
              <a:t>To automate, easily enough done through CT. BUT this requires CT registration too!</a:t>
            </a:r>
          </a:p>
          <a:p>
            <a:r>
              <a:rPr lang="en-GB" dirty="0"/>
              <a:t>CT is already registered to partner PET scans. CT ROIs easily defined (~5-50 WM, ~50-100 for GM) and can account for air bubbles. </a:t>
            </a:r>
          </a:p>
          <a:p>
            <a:r>
              <a:rPr lang="en-GB" dirty="0"/>
              <a:t>Initial attempts underway to do ROI definition on CT </a:t>
            </a:r>
            <a:r>
              <a:rPr lang="en-GB" u="sng" dirty="0"/>
              <a:t>without</a:t>
            </a:r>
            <a:r>
              <a:rPr lang="en-GB" dirty="0"/>
              <a:t> registration, but not the ideal situation</a:t>
            </a:r>
          </a:p>
          <a:p>
            <a:r>
              <a:rPr lang="en-GB" dirty="0"/>
              <a:t>Meanwhile, attempting to make a more convincing template with non-rigid registration.</a:t>
            </a:r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5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Hoffman Phantom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32B547-4870-4F75-A5CB-92F9443F554E}"/>
              </a:ext>
            </a:extLst>
          </p:cNvPr>
          <p:cNvGrpSpPr/>
          <p:nvPr/>
        </p:nvGrpSpPr>
        <p:grpSpPr>
          <a:xfrm>
            <a:off x="1097280" y="2691100"/>
            <a:ext cx="3448087" cy="2429541"/>
            <a:chOff x="1024483" y="2148396"/>
            <a:chExt cx="3448087" cy="242954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457D57-70EA-482E-BF40-E4722C4DF4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7" t="7972" r="7198" b="9186"/>
            <a:stretch/>
          </p:blipFill>
          <p:spPr bwMode="auto">
            <a:xfrm>
              <a:off x="1097280" y="2148396"/>
              <a:ext cx="3302495" cy="212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88340-1AC0-4305-AB4E-A255ED882A52}"/>
                </a:ext>
              </a:extLst>
            </p:cNvPr>
            <p:cNvSpPr txBox="1"/>
            <p:nvPr/>
          </p:nvSpPr>
          <p:spPr>
            <a:xfrm>
              <a:off x="1024483" y="4270160"/>
              <a:ext cx="3448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Sourced from </a:t>
              </a:r>
              <a:r>
                <a:rPr lang="en-GB" sz="1400" dirty="0">
                  <a:hlinkClick r:id="rId4"/>
                </a:rPr>
                <a:t>www.southernscientific.co.uk/</a:t>
              </a:r>
              <a:r>
                <a:rPr lang="en-GB" sz="1400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B0A0FB-C92A-4C2C-A7CC-A872692C251E}"/>
              </a:ext>
            </a:extLst>
          </p:cNvPr>
          <p:cNvSpPr txBox="1"/>
          <p:nvPr/>
        </p:nvSpPr>
        <p:spPr>
          <a:xfrm>
            <a:off x="5115312" y="2320821"/>
            <a:ext cx="6113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“3D” version of phantom designed to mimic a typical brain for isotope imaging (SPECT &amp; PET)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White:Grey</a:t>
            </a:r>
            <a:r>
              <a:rPr lang="en-GB" dirty="0"/>
              <a:t> matter replicated in “typical” 1:4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19 independent fillable plates, then stacked into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of 19 plates composed of 5 inner “slices” (each containing two thin slices, 0.75mm thick) – 180 slice resolution of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skull insert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Cylinder dimensions: 17.5cm depth x 20.8cm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1F26-2A47-49D0-BB62-A6331835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DC0EC-4B1E-45AC-9425-F4C40EC77FAA}"/>
              </a:ext>
            </a:extLst>
          </p:cNvPr>
          <p:cNvSpPr txBox="1"/>
          <p:nvPr/>
        </p:nvSpPr>
        <p:spPr>
          <a:xfrm>
            <a:off x="1097280" y="2530135"/>
            <a:ext cx="9966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2013 study overseen by Dr Heather Williams at The Christie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18 Centres involved: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Aberdeen, Belfast, Cambridge, Cardiff, The Christie (Manchester), Dundee, Edinburgh, Glasgow, Leeds, Manchester Central, Newcastle, North Staffordshire, Oxford, Royal Surrey, Sheffield, St. Thomas (London), UCL/UCLH (London), WMIC (Manchester)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centre tasked with scanning the Hoffman phantom filled with ~50 MBq of FDG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reconstructed using a standardised protocol and each centre’s own clinical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Standardised protocols slightly different depending on scanner manufacturer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02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1F26-2A47-49D0-BB62-A6331835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Standardised Protocol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5A44D3-EBA1-493A-BDAA-61CA1B1A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60380"/>
              </p:ext>
            </p:extLst>
          </p:nvPr>
        </p:nvGraphicFramePr>
        <p:xfrm>
          <a:off x="2032000" y="2251576"/>
          <a:ext cx="8128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58123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52932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3879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731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Philips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Reconstruction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3D Iterative, 3 iterations, 20 subsets (3i20s)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3D OSEM, 3i21s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3D Iterative, 3i20s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3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FoV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253.4mm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256mm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Pixel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1.97985mm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6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Post-Recon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Gaussian, 4mm FWHM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Gaussian, 4mm FWHM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Relax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3236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GB" i="1" dirty="0"/>
                        <a:t>Identical parameters include:</a:t>
                      </a:r>
                      <a:br>
                        <a:rPr lang="en-GB" dirty="0"/>
                      </a:br>
                      <a:r>
                        <a:rPr lang="en-GB" dirty="0"/>
                        <a:t>Scatter Correction – on; Attenuation Correction – CTAC; Randoms Correction – on; Image Matrix – 128x128; List Mode Acquisition – 30 mins, unlisted at 6x5 mins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3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02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1F26-2A47-49D0-BB62-A6331835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Centre Information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5A44D3-EBA1-493A-BDAA-61CA1B1A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59676"/>
              </p:ext>
            </p:extLst>
          </p:nvPr>
        </p:nvGraphicFramePr>
        <p:xfrm>
          <a:off x="1097280" y="2065145"/>
          <a:ext cx="488627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33">
                  <a:extLst>
                    <a:ext uri="{9D8B030D-6E8A-4147-A177-3AD203B41FA5}">
                      <a16:colId xmlns:a16="http://schemas.microsoft.com/office/drawing/2014/main" val="458123460"/>
                    </a:ext>
                  </a:extLst>
                </a:gridCol>
                <a:gridCol w="1704512">
                  <a:extLst>
                    <a:ext uri="{9D8B030D-6E8A-4147-A177-3AD203B41FA5}">
                      <a16:colId xmlns:a16="http://schemas.microsoft.com/office/drawing/2014/main" val="1855293272"/>
                    </a:ext>
                  </a:extLst>
                </a:gridCol>
                <a:gridCol w="1660125">
                  <a:extLst>
                    <a:ext uri="{9D8B030D-6E8A-4147-A177-3AD203B41FA5}">
                      <a16:colId xmlns:a16="http://schemas.microsoft.com/office/drawing/2014/main" val="223387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Scanner 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Scanner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Aberdeen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3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Belfast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Cambridge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6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Cardiff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STE8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Dundee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Biograph </a:t>
                      </a:r>
                      <a:r>
                        <a:rPr lang="en-GB" dirty="0" err="1"/>
                        <a:t>mCT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6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Edinburgh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Biograph </a:t>
                      </a:r>
                      <a:r>
                        <a:rPr lang="en-GB" dirty="0" err="1"/>
                        <a:t>mCT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8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Glasgow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537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1C0A59-2BF9-407F-AF0C-CC797121A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01546"/>
              </p:ext>
            </p:extLst>
          </p:nvPr>
        </p:nvGraphicFramePr>
        <p:xfrm>
          <a:off x="6197205" y="2065145"/>
          <a:ext cx="5033047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33">
                  <a:extLst>
                    <a:ext uri="{9D8B030D-6E8A-4147-A177-3AD203B41FA5}">
                      <a16:colId xmlns:a16="http://schemas.microsoft.com/office/drawing/2014/main" val="458123460"/>
                    </a:ext>
                  </a:extLst>
                </a:gridCol>
                <a:gridCol w="1704512">
                  <a:extLst>
                    <a:ext uri="{9D8B030D-6E8A-4147-A177-3AD203B41FA5}">
                      <a16:colId xmlns:a16="http://schemas.microsoft.com/office/drawing/2014/main" val="1855293272"/>
                    </a:ext>
                  </a:extLst>
                </a:gridCol>
                <a:gridCol w="1806902">
                  <a:extLst>
                    <a:ext uri="{9D8B030D-6E8A-4147-A177-3AD203B41FA5}">
                      <a16:colId xmlns:a16="http://schemas.microsoft.com/office/drawing/2014/main" val="223387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Scanner 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Scanner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Manchester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mCT</a:t>
                      </a:r>
                      <a:r>
                        <a:rPr lang="en-GB" dirty="0"/>
                        <a:t> </a:t>
                      </a:r>
                      <a:r>
                        <a:rPr lang="en-GB" sz="1400" dirty="0"/>
                        <a:t>(SOMATOM?)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3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Newcastle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Biograph </a:t>
                      </a:r>
                      <a:r>
                        <a:rPr lang="en-GB" dirty="0" err="1"/>
                        <a:t>mCT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N. Staffs.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Siemens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Biograph </a:t>
                      </a:r>
                      <a:r>
                        <a:rPr lang="en-GB" dirty="0" err="1"/>
                        <a:t>mCT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6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Oxford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Royal Surrey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Siemens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Sheffield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Philips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Gemini TF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6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St. 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8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UCL/UCLH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 ST/VCT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Siemens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mCT</a:t>
                      </a:r>
                      <a:r>
                        <a:rPr lang="en-GB" dirty="0"/>
                        <a:t>/HRRT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5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5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1F26-2A47-49D0-BB62-A6331835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So Far 19/01/2023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F41ED-D1F7-4EDF-A0C9-FC19720706A6}"/>
              </a:ext>
            </a:extLst>
          </p:cNvPr>
          <p:cNvSpPr txBox="1"/>
          <p:nvPr/>
        </p:nvSpPr>
        <p:spPr>
          <a:xfrm>
            <a:off x="1162975" y="2228295"/>
            <a:ext cx="59835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Images resliced and registered according to model FDG OSEM brain scan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Images aligned and images converted &amp; cleaned from DICOM to </a:t>
            </a:r>
            <a:r>
              <a:rPr lang="en-GB" dirty="0" err="1"/>
              <a:t>Analyze</a:t>
            </a:r>
            <a:r>
              <a:rPr lang="en-GB" dirty="0"/>
              <a:t> in ImageJ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SPM (Statistical Parametric Mapping) program developed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New matrix 91x109x91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B9B48446-8885-47A8-A191-F148299B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27" y="2349623"/>
            <a:ext cx="2195744" cy="2195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127C6-6299-4929-A5EA-0867F727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394" y="2349623"/>
            <a:ext cx="1833144" cy="2195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B74585-E2CB-428E-BBB3-C7BCCEB63E92}"/>
              </a:ext>
            </a:extLst>
          </p:cNvPr>
          <p:cNvSpPr txBox="1"/>
          <p:nvPr/>
        </p:nvSpPr>
        <p:spPr>
          <a:xfrm>
            <a:off x="7581530" y="466669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Pre- and post-registration &amp; </a:t>
            </a:r>
            <a:r>
              <a:rPr lang="en-GB" dirty="0" err="1"/>
              <a:t>reslicing</a:t>
            </a:r>
            <a:r>
              <a:rPr lang="en-GB" dirty="0"/>
              <a:t> (Cardiff, standard protocol, central slice) </a:t>
            </a:r>
          </a:p>
        </p:txBody>
      </p:sp>
    </p:spTree>
    <p:extLst>
      <p:ext uri="{BB962C8B-B14F-4D97-AF65-F5344CB8AC3E}">
        <p14:creationId xmlns:p14="http://schemas.microsoft.com/office/powerpoint/2010/main" val="1176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1F26-2A47-49D0-BB62-A6331835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So Far 26/01/2023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F41ED-D1F7-4EDF-A0C9-FC19720706A6}"/>
              </a:ext>
            </a:extLst>
          </p:cNvPr>
          <p:cNvSpPr txBox="1"/>
          <p:nvPr/>
        </p:nvSpPr>
        <p:spPr>
          <a:xfrm>
            <a:off x="1097281" y="2228295"/>
            <a:ext cx="4998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Changing tack to an object-oriented approach, collating all information in one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resliced/normalised 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metadata (DICOM header info, acquisition &amp; centre info)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masking – “GM” and “WM” masks created from thresholding WM &amp; GM to 40% of max, subtracting overlapping voxels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8CA83-252C-498A-BF63-B672E41C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227" y="4731527"/>
            <a:ext cx="1350747" cy="1617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8891F-124F-46C4-B8C6-1CACC424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303051"/>
            <a:ext cx="5684998" cy="33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5FC0-A698-4631-B1A6-CCE9D00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16/02/2023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78C9-81A0-4B64-87D6-9DE527D1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Laying out the dataset…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FB2E9-5236-4DF1-A9C0-0149DC03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61" y="2603312"/>
            <a:ext cx="4112315" cy="3707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02884-9341-4677-BE9E-6670213F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25" y="2313430"/>
            <a:ext cx="4510502" cy="38165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99E98-889C-4BF3-95C1-65EB9CB15C9C}"/>
              </a:ext>
            </a:extLst>
          </p:cNvPr>
          <p:cNvCxnSpPr>
            <a:cxnSpLocks/>
          </p:cNvCxnSpPr>
          <p:nvPr/>
        </p:nvCxnSpPr>
        <p:spPr>
          <a:xfrm>
            <a:off x="7848243" y="4597567"/>
            <a:ext cx="885262" cy="2833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DDE28C-63C3-4BAA-8F9E-C93DE3A24597}"/>
              </a:ext>
            </a:extLst>
          </p:cNvPr>
          <p:cNvCxnSpPr>
            <a:cxnSpLocks/>
          </p:cNvCxnSpPr>
          <p:nvPr/>
        </p:nvCxnSpPr>
        <p:spPr>
          <a:xfrm>
            <a:off x="7848243" y="4597567"/>
            <a:ext cx="2273759" cy="4567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7D59E3-BB94-48DB-A0F9-377F2700F4EB}"/>
              </a:ext>
            </a:extLst>
          </p:cNvPr>
          <p:cNvSpPr txBox="1"/>
          <p:nvPr/>
        </p:nvSpPr>
        <p:spPr>
          <a:xfrm>
            <a:off x="6459746" y="4234540"/>
            <a:ext cx="13884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Requested “standardisation” parameters</a:t>
            </a:r>
          </a:p>
        </p:txBody>
      </p:sp>
    </p:spTree>
    <p:extLst>
      <p:ext uri="{BB962C8B-B14F-4D97-AF65-F5344CB8AC3E}">
        <p14:creationId xmlns:p14="http://schemas.microsoft.com/office/powerpoint/2010/main" val="40644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5FC0-A698-4631-B1A6-CCE9D00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16/02/2023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78C9-81A0-4B64-87D6-9DE527D1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Laying out the dataset…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45 distinct “categories” of image (omitting PSF for now – more anon). </a:t>
            </a:r>
          </a:p>
          <a:p>
            <a:r>
              <a:rPr lang="en-GB" dirty="0"/>
              <a:t>Some of these categories are multi-centre (i.e. more than one centre matches these parameters).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1BE5A-198B-4FCB-9C51-AB935B0C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537475"/>
            <a:ext cx="10182225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05BF0C-D360-403C-B273-64EFFF69BEB9}"/>
              </a:ext>
            </a:extLst>
          </p:cNvPr>
          <p:cNvSpPr txBox="1"/>
          <p:nvPr/>
        </p:nvSpPr>
        <p:spPr>
          <a:xfrm>
            <a:off x="10410245" y="2397170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(“frequency”)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1FF80C-66CA-4C2C-AF10-8B913923C00E}"/>
              </a:ext>
            </a:extLst>
          </p:cNvPr>
          <p:cNvCxnSpPr/>
          <p:nvPr/>
        </p:nvCxnSpPr>
        <p:spPr>
          <a:xfrm>
            <a:off x="10351052" y="2825806"/>
            <a:ext cx="636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69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{6DD6761A-DB20-4263-959F-BCCABCD9CAA1}tf11437505_win32</Template>
  <TotalTime>646</TotalTime>
  <Words>851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 Pro Cond Light</vt:lpstr>
      <vt:lpstr>Speak Pro</vt:lpstr>
      <vt:lpstr>RetrospectVTI</vt:lpstr>
      <vt:lpstr>Hoffman Project</vt:lpstr>
      <vt:lpstr>Hoffman Phantom</vt:lpstr>
      <vt:lpstr>Standardisation Exercise</vt:lpstr>
      <vt:lpstr>Standardised Protocol</vt:lpstr>
      <vt:lpstr>Centre Information</vt:lpstr>
      <vt:lpstr>Work So Far 19/01/2023</vt:lpstr>
      <vt:lpstr>Work So Far 26/01/2023</vt:lpstr>
      <vt:lpstr>Update 16/02/2023 (1)</vt:lpstr>
      <vt:lpstr>Update 16/02/2023 (2)</vt:lpstr>
      <vt:lpstr>Update 16/02/2023 (3)</vt:lpstr>
      <vt:lpstr>Update 16/02/2023 (4)</vt:lpstr>
      <vt:lpstr>Update 16/02/2023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Hoffman Project</dc:title>
  <dc:creator>George Needham</dc:creator>
  <cp:lastModifiedBy>George Needham</cp:lastModifiedBy>
  <cp:revision>24</cp:revision>
  <dcterms:created xsi:type="dcterms:W3CDTF">2023-01-19T12:05:39Z</dcterms:created>
  <dcterms:modified xsi:type="dcterms:W3CDTF">2023-02-16T14:37:45Z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