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0" r:id="rId3"/>
    <p:sldId id="383" r:id="rId4"/>
    <p:sldId id="371" r:id="rId5"/>
    <p:sldId id="372" r:id="rId6"/>
    <p:sldId id="373" r:id="rId7"/>
    <p:sldId id="377" r:id="rId8"/>
    <p:sldId id="374" r:id="rId9"/>
    <p:sldId id="375" r:id="rId10"/>
    <p:sldId id="378" r:id="rId11"/>
    <p:sldId id="379"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380" r:id="rId29"/>
    <p:sldId id="38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1526"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image" Target="../media/image3.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graphicFrame>
        <p:nvGraphicFramePr>
          <p:cNvPr id="3" name="Object 9"/>
          <p:cNvGraphicFramePr>
            <a:graphicFrameLocks noChangeAspect="1"/>
          </p:cNvGraphicFramePr>
          <p:nvPr userDrawn="1"/>
        </p:nvGraphicFramePr>
        <p:xfrm>
          <a:off x="7315200" y="4602163"/>
          <a:ext cx="1828800" cy="1827212"/>
        </p:xfrm>
        <a:graphic>
          <a:graphicData uri="http://schemas.openxmlformats.org/presentationml/2006/ole">
            <mc:AlternateContent xmlns:mc="http://schemas.openxmlformats.org/markup-compatibility/2006">
              <mc:Choice xmlns:v="urn:schemas-microsoft-com:vml" Requires="v">
                <p:oleObj spid="_x0000_s2098" name="Image" r:id="rId3" imgW="12990476" imgH="9739683" progId="">
                  <p:embed/>
                </p:oleObj>
              </mc:Choice>
              <mc:Fallback>
                <p:oleObj name="Image" r:id="rId3" imgW="12990476" imgH="9739683" progId="">
                  <p:embed/>
                  <p:pic>
                    <p:nvPicPr>
                      <p:cNvPr id="3" name="Object 9"/>
                      <p:cNvPicPr>
                        <a:picLocks noChangeAspect="1" noChangeArrowheads="1"/>
                      </p:cNvPicPr>
                      <p:nvPr/>
                    </p:nvPicPr>
                    <p:blipFill>
                      <a:blip r:embed="rId4">
                        <a:extLst>
                          <a:ext uri="{28A0092B-C50C-407E-A947-70E740481C1C}">
                            <a14:useLocalDpi xmlns:a14="http://schemas.microsoft.com/office/drawing/2010/main" val="0"/>
                          </a:ext>
                        </a:extLst>
                      </a:blip>
                      <a:srcRect l="80000" t="73351"/>
                      <a:stretch>
                        <a:fillRect/>
                      </a:stretch>
                    </p:blipFill>
                    <p:spPr bwMode="auto">
                      <a:xfrm>
                        <a:off x="7315200" y="4602163"/>
                        <a:ext cx="1828800" cy="18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 name="Picture 7" descr="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429375"/>
            <a:ext cx="9144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ctrTitle"/>
          </p:nvPr>
        </p:nvSpPr>
        <p:spPr>
          <a:xfrm>
            <a:off x="685800" y="2130425"/>
            <a:ext cx="7772400" cy="1470025"/>
          </a:xfrm>
        </p:spPr>
        <p:txBody>
          <a:bodyPr/>
          <a:lstStyle>
            <a:lvl1pPr algn="ctr">
              <a:defRPr sz="3600" smtClean="0"/>
            </a:lvl1pPr>
          </a:lstStyle>
          <a:p>
            <a:r>
              <a:rPr lang="en-US"/>
              <a:t>Click to edit Master title style</a:t>
            </a:r>
          </a:p>
        </p:txBody>
      </p:sp>
      <p:pic>
        <p:nvPicPr>
          <p:cNvPr id="6" name="Picture 5">
            <a:extLst>
              <a:ext uri="{FF2B5EF4-FFF2-40B4-BE49-F238E27FC236}">
                <a16:creationId xmlns:a16="http://schemas.microsoft.com/office/drawing/2014/main" xmlns="" id="{EB84EFF6-739D-4280-8644-4DF29118692E}"/>
              </a:ext>
            </a:extLst>
          </p:cNvPr>
          <p:cNvPicPr/>
          <p:nvPr userDrawn="1"/>
        </p:nvPicPr>
        <p:blipFill rotWithShape="1">
          <a:blip r:embed="rId6">
            <a:extLst>
              <a:ext uri="{28A0092B-C50C-407E-A947-70E740481C1C}">
                <a14:useLocalDpi xmlns:a14="http://schemas.microsoft.com/office/drawing/2010/main" val="0"/>
              </a:ext>
            </a:extLst>
          </a:blip>
          <a:srcRect l="29446" r="28409" b="38689"/>
          <a:stretch/>
        </p:blipFill>
        <p:spPr bwMode="auto">
          <a:xfrm>
            <a:off x="6570616" y="1"/>
            <a:ext cx="2573383" cy="796834"/>
          </a:xfrm>
          <a:prstGeom prst="rect">
            <a:avLst/>
          </a:prstGeom>
          <a:noFill/>
          <a:ln>
            <a:noFill/>
          </a:ln>
        </p:spPr>
      </p:pic>
    </p:spTree>
    <p:extLst>
      <p:ext uri="{BB962C8B-B14F-4D97-AF65-F5344CB8AC3E}">
        <p14:creationId xmlns:p14="http://schemas.microsoft.com/office/powerpoint/2010/main" val="243565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054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3795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76200"/>
            <a:ext cx="186690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76200"/>
            <a:ext cx="54483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541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79419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953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7853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143000"/>
            <a:ext cx="3657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143000"/>
            <a:ext cx="3657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241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713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42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72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246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aphicFrame>
        <p:nvGraphicFramePr>
          <p:cNvPr id="1026" name="Object 9"/>
          <p:cNvGraphicFramePr>
            <a:graphicFrameLocks noChangeAspect="1"/>
          </p:cNvGraphicFramePr>
          <p:nvPr userDrawn="1"/>
        </p:nvGraphicFramePr>
        <p:xfrm>
          <a:off x="7315200" y="5030788"/>
          <a:ext cx="1828800" cy="1827212"/>
        </p:xfrm>
        <a:graphic>
          <a:graphicData uri="http://schemas.openxmlformats.org/presentationml/2006/ole">
            <mc:AlternateContent xmlns:mc="http://schemas.openxmlformats.org/markup-compatibility/2006">
              <mc:Choice xmlns:v="urn:schemas-microsoft-com:vml" Requires="v">
                <p:oleObj spid="_x0000_s1074" name="Image" r:id="rId15" imgW="12990476" imgH="9739683" progId="">
                  <p:embed/>
                </p:oleObj>
              </mc:Choice>
              <mc:Fallback>
                <p:oleObj name="Image" r:id="rId15" imgW="12990476" imgH="9739683" progId="">
                  <p:embed/>
                  <p:pic>
                    <p:nvPicPr>
                      <p:cNvPr id="1026" name="Object 9"/>
                      <p:cNvPicPr>
                        <a:picLocks noChangeAspect="1" noChangeArrowheads="1"/>
                      </p:cNvPicPr>
                      <p:nvPr/>
                    </p:nvPicPr>
                    <p:blipFill>
                      <a:blip r:embed="rId16">
                        <a:extLst>
                          <a:ext uri="{28A0092B-C50C-407E-A947-70E740481C1C}">
                            <a14:useLocalDpi xmlns:a14="http://schemas.microsoft.com/office/drawing/2010/main" val="0"/>
                          </a:ext>
                        </a:extLst>
                      </a:blip>
                      <a:srcRect l="80000" t="73351"/>
                      <a:stretch>
                        <a:fillRect/>
                      </a:stretch>
                    </p:blipFill>
                    <p:spPr bwMode="auto">
                      <a:xfrm>
                        <a:off x="7315200" y="5030788"/>
                        <a:ext cx="1828800" cy="182721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2"/>
          <p:cNvSpPr>
            <a:spLocks noGrp="1" noChangeArrowheads="1"/>
          </p:cNvSpPr>
          <p:nvPr>
            <p:ph type="title"/>
          </p:nvPr>
        </p:nvSpPr>
        <p:spPr bwMode="auto">
          <a:xfrm>
            <a:off x="990600" y="304800"/>
            <a:ext cx="586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a:t>
            </a:r>
          </a:p>
        </p:txBody>
      </p:sp>
      <p:sp>
        <p:nvSpPr>
          <p:cNvPr id="1029" name="Rectangle 3"/>
          <p:cNvSpPr>
            <a:spLocks noGrp="1" noChangeArrowheads="1"/>
          </p:cNvSpPr>
          <p:nvPr>
            <p:ph type="body" idx="1"/>
          </p:nvPr>
        </p:nvSpPr>
        <p:spPr bwMode="auto">
          <a:xfrm>
            <a:off x="990600" y="1371600"/>
            <a:ext cx="6781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Line 11"/>
          <p:cNvSpPr>
            <a:spLocks noChangeShapeType="1"/>
          </p:cNvSpPr>
          <p:nvPr userDrawn="1"/>
        </p:nvSpPr>
        <p:spPr bwMode="auto">
          <a:xfrm>
            <a:off x="0" y="1130300"/>
            <a:ext cx="9144000" cy="0"/>
          </a:xfrm>
          <a:prstGeom prst="line">
            <a:avLst/>
          </a:prstGeom>
          <a:noFill/>
          <a:ln w="76200">
            <a:solidFill>
              <a:srgbClr val="808080"/>
            </a:solidFill>
            <a:round/>
            <a:headEnd/>
            <a:tailEnd/>
          </a:ln>
          <a:effectLst/>
        </p:spPr>
        <p:txBody>
          <a:bodyPr/>
          <a:lstStyle/>
          <a:p>
            <a:pPr>
              <a:defRPr/>
            </a:pPr>
            <a:endParaRPr lang="en-US" dirty="0">
              <a:latin typeface="Arial" charset="0"/>
            </a:endParaRPr>
          </a:p>
        </p:txBody>
      </p:sp>
      <p:sp>
        <p:nvSpPr>
          <p:cNvPr id="1032" name="Text Box 8"/>
          <p:cNvSpPr txBox="1">
            <a:spLocks noChangeArrowheads="1"/>
          </p:cNvSpPr>
          <p:nvPr userDrawn="1"/>
        </p:nvSpPr>
        <p:spPr bwMode="auto">
          <a:xfrm>
            <a:off x="152400" y="6553200"/>
            <a:ext cx="304800" cy="214313"/>
          </a:xfrm>
          <a:prstGeom prst="rect">
            <a:avLst/>
          </a:prstGeom>
          <a:noFill/>
          <a:ln w="9525">
            <a:noFill/>
            <a:miter lim="800000"/>
            <a:headEnd/>
            <a:tailEnd/>
          </a:ln>
          <a:effectLst/>
        </p:spPr>
        <p:txBody>
          <a:bodyPr>
            <a:spAutoFit/>
          </a:bodyPr>
          <a:lstStyle/>
          <a:p>
            <a:pPr>
              <a:spcBef>
                <a:spcPct val="50000"/>
              </a:spcBef>
              <a:defRPr/>
            </a:pPr>
            <a:fld id="{7E04DA95-5306-4B58-BF82-28ECBB8B7BD4}" type="slidenum">
              <a:rPr lang="en-US" sz="800">
                <a:latin typeface="Arial" charset="0"/>
              </a:rPr>
              <a:pPr>
                <a:spcBef>
                  <a:spcPct val="50000"/>
                </a:spcBef>
                <a:defRPr/>
              </a:pPr>
              <a:t>‹#›</a:t>
            </a:fld>
            <a:endParaRPr lang="en-US" sz="800" dirty="0">
              <a:latin typeface="Arial" charset="0"/>
            </a:endParaRPr>
          </a:p>
        </p:txBody>
      </p:sp>
      <p:sp>
        <p:nvSpPr>
          <p:cNvPr id="1033" name="Text Box 9"/>
          <p:cNvSpPr txBox="1">
            <a:spLocks noChangeArrowheads="1"/>
          </p:cNvSpPr>
          <p:nvPr userDrawn="1"/>
        </p:nvSpPr>
        <p:spPr bwMode="auto">
          <a:xfrm>
            <a:off x="490744" y="6553200"/>
            <a:ext cx="760412" cy="214313"/>
          </a:xfrm>
          <a:prstGeom prst="rect">
            <a:avLst/>
          </a:prstGeom>
          <a:noFill/>
          <a:ln w="9525">
            <a:noFill/>
            <a:miter lim="800000"/>
            <a:headEnd/>
            <a:tailEnd/>
          </a:ln>
          <a:effectLst/>
        </p:spPr>
        <p:txBody>
          <a:bodyPr wrap="square">
            <a:spAutoFit/>
          </a:bodyPr>
          <a:lstStyle/>
          <a:p>
            <a:pPr>
              <a:spcBef>
                <a:spcPct val="50000"/>
              </a:spcBef>
              <a:defRPr/>
            </a:pPr>
            <a:fld id="{21C217B2-E537-4C96-AD24-68BC2D7972B4}" type="datetime1">
              <a:rPr lang="en-US" sz="800">
                <a:latin typeface="Arial" charset="0"/>
              </a:rPr>
              <a:pPr>
                <a:spcBef>
                  <a:spcPct val="50000"/>
                </a:spcBef>
                <a:defRPr/>
              </a:pPr>
              <a:t>7/28/2022</a:t>
            </a:fld>
            <a:endParaRPr lang="en-US" sz="800" dirty="0">
              <a:latin typeface="Arial" charset="0"/>
            </a:endParaRPr>
          </a:p>
        </p:txBody>
      </p:sp>
      <p:sp>
        <p:nvSpPr>
          <p:cNvPr id="1036" name="Line 12"/>
          <p:cNvSpPr>
            <a:spLocks noChangeShapeType="1"/>
          </p:cNvSpPr>
          <p:nvPr userDrawn="1"/>
        </p:nvSpPr>
        <p:spPr bwMode="auto">
          <a:xfrm>
            <a:off x="471488" y="6553200"/>
            <a:ext cx="0" cy="304800"/>
          </a:xfrm>
          <a:prstGeom prst="line">
            <a:avLst/>
          </a:prstGeom>
          <a:noFill/>
          <a:ln w="9525">
            <a:solidFill>
              <a:schemeClr val="tx1"/>
            </a:solidFill>
            <a:round/>
            <a:headEnd/>
            <a:tailEnd/>
          </a:ln>
          <a:effectLst/>
        </p:spPr>
        <p:txBody>
          <a:bodyPr/>
          <a:lstStyle/>
          <a:p>
            <a:pPr>
              <a:defRPr/>
            </a:pPr>
            <a:endParaRPr lang="en-US" dirty="0">
              <a:latin typeface="Arial" charset="0"/>
            </a:endParaRPr>
          </a:p>
        </p:txBody>
      </p:sp>
      <p:sp>
        <p:nvSpPr>
          <p:cNvPr id="1037" name="Line 13"/>
          <p:cNvSpPr>
            <a:spLocks noChangeShapeType="1"/>
          </p:cNvSpPr>
          <p:nvPr userDrawn="1"/>
        </p:nvSpPr>
        <p:spPr bwMode="auto">
          <a:xfrm>
            <a:off x="1228725" y="6553200"/>
            <a:ext cx="0" cy="304800"/>
          </a:xfrm>
          <a:prstGeom prst="line">
            <a:avLst/>
          </a:prstGeom>
          <a:noFill/>
          <a:ln w="9525">
            <a:solidFill>
              <a:schemeClr val="tx1"/>
            </a:solidFill>
            <a:round/>
            <a:headEnd/>
            <a:tailEnd/>
          </a:ln>
          <a:effectLst/>
        </p:spPr>
        <p:txBody>
          <a:bodyPr/>
          <a:lstStyle/>
          <a:p>
            <a:pPr>
              <a:defRPr/>
            </a:pPr>
            <a:endParaRPr lang="en-US" dirty="0">
              <a:latin typeface="Arial" charset="0"/>
            </a:endParaRPr>
          </a:p>
        </p:txBody>
      </p:sp>
      <p:pic>
        <p:nvPicPr>
          <p:cNvPr id="11" name="Picture 10">
            <a:extLst>
              <a:ext uri="{FF2B5EF4-FFF2-40B4-BE49-F238E27FC236}">
                <a16:creationId xmlns:a16="http://schemas.microsoft.com/office/drawing/2014/main" xmlns="" id="{A1FA6361-19B9-410D-BD8D-EDEFFFD821BB}"/>
              </a:ext>
            </a:extLst>
          </p:cNvPr>
          <p:cNvPicPr/>
          <p:nvPr userDrawn="1"/>
        </p:nvPicPr>
        <p:blipFill rotWithShape="1">
          <a:blip r:embed="rId17">
            <a:extLst>
              <a:ext uri="{28A0092B-C50C-407E-A947-70E740481C1C}">
                <a14:useLocalDpi xmlns:a14="http://schemas.microsoft.com/office/drawing/2010/main" val="0"/>
              </a:ext>
            </a:extLst>
          </a:blip>
          <a:srcRect l="29446" r="28409" b="38689"/>
          <a:stretch/>
        </p:blipFill>
        <p:spPr bwMode="auto">
          <a:xfrm>
            <a:off x="6570616" y="1"/>
            <a:ext cx="2573383" cy="796834"/>
          </a:xfrm>
          <a:prstGeom prst="rect">
            <a:avLst/>
          </a:prstGeom>
          <a:noFill/>
          <a:ln>
            <a:noFill/>
          </a:ln>
        </p:spPr>
      </p:pic>
    </p:spTree>
    <p:extLst>
      <p:ext uri="{BB962C8B-B14F-4D97-AF65-F5344CB8AC3E}">
        <p14:creationId xmlns:p14="http://schemas.microsoft.com/office/powerpoint/2010/main" val="1152835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sz="3200">
          <a:solidFill>
            <a:schemeClr val="tx1"/>
          </a:solidFill>
          <a:latin typeface="Calibri" pitchFamily="34" charset="0"/>
          <a:ea typeface="+mj-ea"/>
          <a:cs typeface="+mj-cs"/>
        </a:defRPr>
      </a:lvl1pPr>
      <a:lvl2pPr algn="l" rtl="0" eaLnBrk="0" fontAlgn="base" hangingPunct="0">
        <a:spcBef>
          <a:spcPct val="0"/>
        </a:spcBef>
        <a:spcAft>
          <a:spcPct val="0"/>
        </a:spcAft>
        <a:defRPr sz="3200">
          <a:solidFill>
            <a:schemeClr val="tx1"/>
          </a:solidFill>
          <a:latin typeface="Calibri" pitchFamily="34" charset="0"/>
        </a:defRPr>
      </a:lvl2pPr>
      <a:lvl3pPr algn="l" rtl="0" eaLnBrk="0" fontAlgn="base" hangingPunct="0">
        <a:spcBef>
          <a:spcPct val="0"/>
        </a:spcBef>
        <a:spcAft>
          <a:spcPct val="0"/>
        </a:spcAft>
        <a:defRPr sz="3200">
          <a:solidFill>
            <a:schemeClr val="tx1"/>
          </a:solidFill>
          <a:latin typeface="Calibri" pitchFamily="34" charset="0"/>
        </a:defRPr>
      </a:lvl3pPr>
      <a:lvl4pPr algn="l" rtl="0" eaLnBrk="0" fontAlgn="base" hangingPunct="0">
        <a:spcBef>
          <a:spcPct val="0"/>
        </a:spcBef>
        <a:spcAft>
          <a:spcPct val="0"/>
        </a:spcAft>
        <a:defRPr sz="3200">
          <a:solidFill>
            <a:schemeClr val="tx1"/>
          </a:solidFill>
          <a:latin typeface="Calibri" pitchFamily="34" charset="0"/>
        </a:defRPr>
      </a:lvl4pPr>
      <a:lvl5pPr algn="l" rtl="0" eaLnBrk="0" fontAlgn="base" hangingPunct="0">
        <a:spcBef>
          <a:spcPct val="0"/>
        </a:spcBef>
        <a:spcAft>
          <a:spcPct val="0"/>
        </a:spcAft>
        <a:defRPr sz="3200">
          <a:solidFill>
            <a:schemeClr val="tx1"/>
          </a:solidFill>
          <a:latin typeface="Calibri" pitchFamily="34"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har char="–"/>
        <a:defRPr sz="2600">
          <a:solidFill>
            <a:schemeClr val="tx1"/>
          </a:solidFill>
          <a:latin typeface="Calibri" pitchFamily="34" charset="0"/>
        </a:defRPr>
      </a:lvl2pPr>
      <a:lvl3pPr marL="1143000" indent="-228600" algn="l" rtl="0" eaLnBrk="0" fontAlgn="base" hangingPunct="0">
        <a:spcBef>
          <a:spcPct val="20000"/>
        </a:spcBef>
        <a:spcAft>
          <a:spcPct val="0"/>
        </a:spcAft>
        <a:buChar char="•"/>
        <a:defRPr sz="2600">
          <a:solidFill>
            <a:schemeClr val="tx1"/>
          </a:solidFill>
          <a:latin typeface="Calibri" pitchFamily="34" charset="0"/>
        </a:defRPr>
      </a:lvl3pPr>
      <a:lvl4pPr marL="1600200" indent="-228600" algn="l" rtl="0" eaLnBrk="0" fontAlgn="base" hangingPunct="0">
        <a:spcBef>
          <a:spcPct val="20000"/>
        </a:spcBef>
        <a:spcAft>
          <a:spcPct val="0"/>
        </a:spcAft>
        <a:buChar char="–"/>
        <a:defRPr sz="2600">
          <a:solidFill>
            <a:schemeClr val="tx1"/>
          </a:solidFill>
          <a:latin typeface="Calibri" pitchFamily="34" charset="0"/>
        </a:defRPr>
      </a:lvl4pPr>
      <a:lvl5pPr marL="2057400" indent="-228600" algn="l" rtl="0" eaLnBrk="0" fontAlgn="base" hangingPunct="0">
        <a:spcBef>
          <a:spcPct val="20000"/>
        </a:spcBef>
        <a:spcAft>
          <a:spcPct val="0"/>
        </a:spcAft>
        <a:buChar char="»"/>
        <a:defRPr sz="2600">
          <a:solidFill>
            <a:schemeClr val="tx1"/>
          </a:solidFill>
          <a:latin typeface="Calibri" pitchFamily="34" charset="0"/>
        </a:defRPr>
      </a:lvl5pPr>
      <a:lvl6pPr marL="2514600" indent="-228600" algn="l" rtl="0" fontAlgn="base">
        <a:spcBef>
          <a:spcPct val="20000"/>
        </a:spcBef>
        <a:spcAft>
          <a:spcPct val="0"/>
        </a:spcAft>
        <a:buChar char="»"/>
        <a:defRPr sz="2600">
          <a:solidFill>
            <a:schemeClr val="tx1"/>
          </a:solidFill>
          <a:latin typeface="+mn-lt"/>
        </a:defRPr>
      </a:lvl6pPr>
      <a:lvl7pPr marL="2971800" indent="-228600" algn="l" rtl="0" fontAlgn="base">
        <a:spcBef>
          <a:spcPct val="20000"/>
        </a:spcBef>
        <a:spcAft>
          <a:spcPct val="0"/>
        </a:spcAft>
        <a:buChar char="»"/>
        <a:defRPr sz="2600">
          <a:solidFill>
            <a:schemeClr val="tx1"/>
          </a:solidFill>
          <a:latin typeface="+mn-lt"/>
        </a:defRPr>
      </a:lvl7pPr>
      <a:lvl8pPr marL="3429000" indent="-228600" algn="l" rtl="0" fontAlgn="base">
        <a:spcBef>
          <a:spcPct val="20000"/>
        </a:spcBef>
        <a:spcAft>
          <a:spcPct val="0"/>
        </a:spcAft>
        <a:buChar char="»"/>
        <a:defRPr sz="2600">
          <a:solidFill>
            <a:schemeClr val="tx1"/>
          </a:solidFill>
          <a:latin typeface="+mn-lt"/>
        </a:defRPr>
      </a:lvl8pPr>
      <a:lvl9pPr marL="3886200" indent="-228600" algn="l" rtl="0" fontAlgn="base">
        <a:spcBef>
          <a:spcPct val="20000"/>
        </a:spcBef>
        <a:spcAft>
          <a:spcPct val="0"/>
        </a:spcAft>
        <a:buChar char="»"/>
        <a:defRPr sz="2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93D6A-07C3-4C7C-A30C-774B03438F0B}"/>
              </a:ext>
            </a:extLst>
          </p:cNvPr>
          <p:cNvSpPr>
            <a:spLocks noGrp="1"/>
          </p:cNvSpPr>
          <p:nvPr>
            <p:ph type="ctrTitle"/>
          </p:nvPr>
        </p:nvSpPr>
        <p:spPr/>
        <p:txBody>
          <a:bodyPr/>
          <a:lstStyle/>
          <a:p>
            <a:r>
              <a:rPr lang="en-IN" sz="4800" dirty="0" smtClean="0"/>
              <a:t>Seasonal Vehicle Data Analysis</a:t>
            </a:r>
            <a:endParaRPr lang="en-IN" sz="4800" dirty="0"/>
          </a:p>
        </p:txBody>
      </p:sp>
    </p:spTree>
    <p:extLst>
      <p:ext uri="{BB962C8B-B14F-4D97-AF65-F5344CB8AC3E}">
        <p14:creationId xmlns:p14="http://schemas.microsoft.com/office/powerpoint/2010/main" val="3531703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FFC75-EEE0-4BB1-A63D-3C8843624892}"/>
              </a:ext>
            </a:extLst>
          </p:cNvPr>
          <p:cNvSpPr>
            <a:spLocks noGrp="1"/>
          </p:cNvSpPr>
          <p:nvPr>
            <p:ph type="title"/>
          </p:nvPr>
        </p:nvSpPr>
        <p:spPr>
          <a:xfrm>
            <a:off x="396711" y="163397"/>
            <a:ext cx="5867400" cy="838200"/>
          </a:xfrm>
        </p:spPr>
        <p:txBody>
          <a:bodyPr/>
          <a:lstStyle/>
          <a:p>
            <a:r>
              <a:rPr lang="en-IN" dirty="0"/>
              <a:t>Visualisation(Dashboard1)</a:t>
            </a:r>
          </a:p>
        </p:txBody>
      </p:sp>
      <p:pic>
        <p:nvPicPr>
          <p:cNvPr id="6" name="Content Placeholder 5">
            <a:extLst>
              <a:ext uri="{FF2B5EF4-FFF2-40B4-BE49-F238E27FC236}">
                <a16:creationId xmlns:a16="http://schemas.microsoft.com/office/drawing/2014/main" xmlns="" id="{AE218566-B983-4E27-8ACC-6BD50054F324}"/>
              </a:ext>
            </a:extLst>
          </p:cNvPr>
          <p:cNvPicPr>
            <a:picLocks noGrp="1" noChangeAspect="1"/>
          </p:cNvPicPr>
          <p:nvPr>
            <p:ph idx="1"/>
          </p:nvPr>
        </p:nvPicPr>
        <p:blipFill>
          <a:blip r:embed="rId2"/>
          <a:stretch>
            <a:fillRect/>
          </a:stretch>
        </p:blipFill>
        <p:spPr>
          <a:xfrm>
            <a:off x="274174" y="1437607"/>
            <a:ext cx="8595651" cy="4482426"/>
          </a:xfrm>
        </p:spPr>
      </p:pic>
    </p:spTree>
    <p:extLst>
      <p:ext uri="{BB962C8B-B14F-4D97-AF65-F5344CB8AC3E}">
        <p14:creationId xmlns:p14="http://schemas.microsoft.com/office/powerpoint/2010/main" val="119456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0D772-CE04-4381-A5AA-80778B6F0DA0}"/>
              </a:ext>
            </a:extLst>
          </p:cNvPr>
          <p:cNvSpPr>
            <a:spLocks noGrp="1"/>
          </p:cNvSpPr>
          <p:nvPr>
            <p:ph type="title"/>
          </p:nvPr>
        </p:nvSpPr>
        <p:spPr>
          <a:xfrm>
            <a:off x="396712" y="125690"/>
            <a:ext cx="5867400" cy="838200"/>
          </a:xfrm>
        </p:spPr>
        <p:txBody>
          <a:bodyPr/>
          <a:lstStyle/>
          <a:p>
            <a:r>
              <a:rPr lang="en-IN" dirty="0"/>
              <a:t>Visualisation(Dashboard2)</a:t>
            </a:r>
          </a:p>
        </p:txBody>
      </p:sp>
      <p:pic>
        <p:nvPicPr>
          <p:cNvPr id="5" name="Content Placeholder 4">
            <a:extLst>
              <a:ext uri="{FF2B5EF4-FFF2-40B4-BE49-F238E27FC236}">
                <a16:creationId xmlns:a16="http://schemas.microsoft.com/office/drawing/2014/main" xmlns="" id="{E9A1A9DF-78DE-4CF0-A183-C7F20A0BB755}"/>
              </a:ext>
            </a:extLst>
          </p:cNvPr>
          <p:cNvPicPr>
            <a:picLocks noGrp="1" noChangeAspect="1"/>
          </p:cNvPicPr>
          <p:nvPr>
            <p:ph idx="1"/>
          </p:nvPr>
        </p:nvPicPr>
        <p:blipFill>
          <a:blip r:embed="rId2"/>
          <a:stretch>
            <a:fillRect/>
          </a:stretch>
        </p:blipFill>
        <p:spPr>
          <a:xfrm>
            <a:off x="506014" y="1406898"/>
            <a:ext cx="5758098" cy="4724400"/>
          </a:xfrm>
        </p:spPr>
      </p:pic>
    </p:spTree>
    <p:extLst>
      <p:ext uri="{BB962C8B-B14F-4D97-AF65-F5344CB8AC3E}">
        <p14:creationId xmlns:p14="http://schemas.microsoft.com/office/powerpoint/2010/main" val="193781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8" y="211015"/>
            <a:ext cx="5867400" cy="838200"/>
          </a:xfrm>
        </p:spPr>
        <p:txBody>
          <a:bodyPr/>
          <a:lstStyle/>
          <a:p>
            <a:r>
              <a:rPr lang="en-IN" dirty="0" smtClean="0"/>
              <a:t>Outcomes-Grape</a:t>
            </a:r>
            <a:endParaRPr lang="en-IN" dirty="0"/>
          </a:p>
        </p:txBody>
      </p:sp>
      <p:sp>
        <p:nvSpPr>
          <p:cNvPr id="3" name="Content Placeholder 2"/>
          <p:cNvSpPr>
            <a:spLocks noGrp="1"/>
          </p:cNvSpPr>
          <p:nvPr>
            <p:ph idx="1"/>
          </p:nvPr>
        </p:nvSpPr>
        <p:spPr>
          <a:xfrm>
            <a:off x="509954" y="1348154"/>
            <a:ext cx="6781800" cy="4724400"/>
          </a:xfrm>
        </p:spPr>
        <p:txBody>
          <a:bodyPr/>
          <a:lstStyle/>
          <a:p>
            <a:r>
              <a:rPr lang="en-IN" dirty="0" smtClean="0"/>
              <a:t>It is seen from the visualisation below that there is a peak season for Grape in the month of Feb and March in the states of Maharashtra and Karnataka</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61" y="3083902"/>
            <a:ext cx="342900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936" y="3083902"/>
            <a:ext cx="345757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97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175846"/>
            <a:ext cx="5867400" cy="838200"/>
          </a:xfrm>
        </p:spPr>
        <p:txBody>
          <a:bodyPr/>
          <a:lstStyle/>
          <a:p>
            <a:r>
              <a:rPr lang="en-IN" dirty="0" smtClean="0"/>
              <a:t>Outcomes-Grape</a:t>
            </a:r>
            <a:endParaRPr lang="en-IN" dirty="0"/>
          </a:p>
        </p:txBody>
      </p:sp>
      <p:sp>
        <p:nvSpPr>
          <p:cNvPr id="3" name="Content Placeholder 2"/>
          <p:cNvSpPr>
            <a:spLocks noGrp="1"/>
          </p:cNvSpPr>
          <p:nvPr>
            <p:ph idx="1"/>
          </p:nvPr>
        </p:nvSpPr>
        <p:spPr>
          <a:xfrm>
            <a:off x="498231" y="1336431"/>
            <a:ext cx="6781800" cy="4724400"/>
          </a:xfrm>
        </p:spPr>
        <p:txBody>
          <a:bodyPr/>
          <a:lstStyle/>
          <a:p>
            <a:r>
              <a:rPr lang="en-IN" dirty="0" smtClean="0"/>
              <a:t>When there is a peak season for grape we observe that the vehicle density is also high (in the corresponding states)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484" y="2701072"/>
            <a:ext cx="4676408" cy="336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7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31" y="187569"/>
            <a:ext cx="5867400" cy="838200"/>
          </a:xfrm>
        </p:spPr>
        <p:txBody>
          <a:bodyPr/>
          <a:lstStyle/>
          <a:p>
            <a:r>
              <a:rPr lang="en-IN" dirty="0" smtClean="0"/>
              <a:t>Outcomes-Grape</a:t>
            </a:r>
            <a:endParaRPr lang="en-IN" dirty="0"/>
          </a:p>
        </p:txBody>
      </p:sp>
      <p:sp>
        <p:nvSpPr>
          <p:cNvPr id="3" name="Content Placeholder 2"/>
          <p:cNvSpPr>
            <a:spLocks noGrp="1"/>
          </p:cNvSpPr>
          <p:nvPr>
            <p:ph idx="1"/>
          </p:nvPr>
        </p:nvSpPr>
        <p:spPr>
          <a:xfrm>
            <a:off x="545123" y="1324708"/>
            <a:ext cx="6781800" cy="4724400"/>
          </a:xfrm>
        </p:spPr>
        <p:txBody>
          <a:bodyPr/>
          <a:lstStyle/>
          <a:p>
            <a:r>
              <a:rPr lang="en-IN" dirty="0" smtClean="0"/>
              <a:t>It is observed that the </a:t>
            </a:r>
            <a:r>
              <a:rPr lang="en-IN" dirty="0" err="1" smtClean="0"/>
              <a:t>subsegments</a:t>
            </a:r>
            <a:r>
              <a:rPr lang="en-IN" dirty="0" smtClean="0"/>
              <a:t> 10X2 and 8X2 have operated the most in the months of Feb and March.</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30" y="3004771"/>
            <a:ext cx="428625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311" y="3022355"/>
            <a:ext cx="4343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42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46" y="187569"/>
            <a:ext cx="5867400" cy="838200"/>
          </a:xfrm>
        </p:spPr>
        <p:txBody>
          <a:bodyPr/>
          <a:lstStyle/>
          <a:p>
            <a:r>
              <a:rPr lang="en-IN" dirty="0" smtClean="0"/>
              <a:t>Outcomes-Grape</a:t>
            </a:r>
            <a:endParaRPr lang="en-IN" dirty="0"/>
          </a:p>
        </p:txBody>
      </p:sp>
      <p:sp>
        <p:nvSpPr>
          <p:cNvPr id="3" name="Content Placeholder 2"/>
          <p:cNvSpPr>
            <a:spLocks noGrp="1"/>
          </p:cNvSpPr>
          <p:nvPr>
            <p:ph idx="1"/>
          </p:nvPr>
        </p:nvSpPr>
        <p:spPr>
          <a:xfrm>
            <a:off x="521677" y="1383323"/>
            <a:ext cx="6781800" cy="4724400"/>
          </a:xfrm>
        </p:spPr>
        <p:txBody>
          <a:bodyPr/>
          <a:lstStyle/>
          <a:p>
            <a:r>
              <a:rPr lang="en-IN" dirty="0" smtClean="0"/>
              <a:t>Considering the 10X2 sub segment for the month of Feb we observe that the density of 10X2 in the states where grape is peak is high.</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35" y="2818467"/>
            <a:ext cx="7582633" cy="3727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727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77" y="164123"/>
            <a:ext cx="5867400" cy="838200"/>
          </a:xfrm>
        </p:spPr>
        <p:txBody>
          <a:bodyPr/>
          <a:lstStyle/>
          <a:p>
            <a:r>
              <a:rPr lang="en-IN" dirty="0" smtClean="0"/>
              <a:t>Outcomes-Mango</a:t>
            </a:r>
            <a:endParaRPr lang="en-IN" dirty="0"/>
          </a:p>
        </p:txBody>
      </p:sp>
      <p:sp>
        <p:nvSpPr>
          <p:cNvPr id="3" name="Content Placeholder 2"/>
          <p:cNvSpPr>
            <a:spLocks noGrp="1"/>
          </p:cNvSpPr>
          <p:nvPr>
            <p:ph idx="1"/>
          </p:nvPr>
        </p:nvSpPr>
        <p:spPr>
          <a:xfrm>
            <a:off x="580293" y="1371600"/>
            <a:ext cx="6781800" cy="4724400"/>
          </a:xfrm>
        </p:spPr>
        <p:txBody>
          <a:bodyPr/>
          <a:lstStyle/>
          <a:p>
            <a:r>
              <a:rPr lang="en-IN" dirty="0" smtClean="0"/>
              <a:t>It is visualised that mango has a peak season from April-June.</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7" y="2464411"/>
            <a:ext cx="3054600" cy="2764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417" y="2464412"/>
            <a:ext cx="2963307" cy="2764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724" y="2464412"/>
            <a:ext cx="3013097" cy="2764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32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164123"/>
            <a:ext cx="5867400" cy="838200"/>
          </a:xfrm>
        </p:spPr>
        <p:txBody>
          <a:bodyPr/>
          <a:lstStyle/>
          <a:p>
            <a:r>
              <a:rPr lang="en-IN" dirty="0" smtClean="0"/>
              <a:t>Outcomes-Mango</a:t>
            </a:r>
            <a:endParaRPr lang="en-IN" dirty="0"/>
          </a:p>
        </p:txBody>
      </p:sp>
      <p:sp>
        <p:nvSpPr>
          <p:cNvPr id="3" name="Content Placeholder 2"/>
          <p:cNvSpPr>
            <a:spLocks noGrp="1"/>
          </p:cNvSpPr>
          <p:nvPr>
            <p:ph idx="1"/>
          </p:nvPr>
        </p:nvSpPr>
        <p:spPr>
          <a:xfrm>
            <a:off x="498231" y="1359877"/>
            <a:ext cx="6781800" cy="4724400"/>
          </a:xfrm>
        </p:spPr>
        <p:txBody>
          <a:bodyPr/>
          <a:lstStyle/>
          <a:p>
            <a:r>
              <a:rPr lang="en-IN" dirty="0"/>
              <a:t>Visualisation of vehicle density over different seasons in different states:</a:t>
            </a:r>
          </a:p>
          <a:p>
            <a:pPr marL="0" indent="0">
              <a:buNone/>
            </a:pPr>
            <a:endParaRPr lang="en-IN" dirty="0"/>
          </a:p>
          <a:p>
            <a:pPr marL="0" indent="0">
              <a:buNone/>
            </a:pPr>
            <a:r>
              <a:rPr lang="en-IN" dirty="0" smtClean="0"/>
              <a:t>It is seen that Vehicle Density is not that high for mango in the peak season</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3590924"/>
            <a:ext cx="44386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294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723" y="175846"/>
            <a:ext cx="5867400" cy="838200"/>
          </a:xfrm>
        </p:spPr>
        <p:txBody>
          <a:bodyPr/>
          <a:lstStyle/>
          <a:p>
            <a:r>
              <a:rPr lang="en-IN" dirty="0" smtClean="0"/>
              <a:t>Outcomes-Mango</a:t>
            </a:r>
            <a:endParaRPr lang="en-IN" dirty="0"/>
          </a:p>
        </p:txBody>
      </p:sp>
      <p:sp>
        <p:nvSpPr>
          <p:cNvPr id="3" name="Content Placeholder 2"/>
          <p:cNvSpPr>
            <a:spLocks noGrp="1"/>
          </p:cNvSpPr>
          <p:nvPr>
            <p:ph idx="1"/>
          </p:nvPr>
        </p:nvSpPr>
        <p:spPr>
          <a:xfrm>
            <a:off x="545123" y="1359877"/>
            <a:ext cx="6781800" cy="4724400"/>
          </a:xfrm>
        </p:spPr>
        <p:txBody>
          <a:bodyPr/>
          <a:lstStyle/>
          <a:p>
            <a:r>
              <a:rPr lang="en-IN" dirty="0" smtClean="0"/>
              <a:t>It is observed that the sub segments 10X2 and 8X2  are predominantly used in the months of April and May and the sub segments 10X2,10X2 MAV, Ecomet,8X2 and 4X2 Haulage   are predominantly used in the month of June.</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612" y="3667858"/>
            <a:ext cx="4391025"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89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061" y="175846"/>
            <a:ext cx="5867400" cy="838200"/>
          </a:xfrm>
        </p:spPr>
        <p:txBody>
          <a:bodyPr/>
          <a:lstStyle/>
          <a:p>
            <a:r>
              <a:rPr lang="en-IN" dirty="0" smtClean="0"/>
              <a:t>Outcomes-Mango</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931" y="2563568"/>
            <a:ext cx="42672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123" y="2615712"/>
            <a:ext cx="43148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95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94973-219D-4929-8B80-7A21CF0BB276}"/>
              </a:ext>
            </a:extLst>
          </p:cNvPr>
          <p:cNvSpPr>
            <a:spLocks noGrp="1"/>
          </p:cNvSpPr>
          <p:nvPr>
            <p:ph type="title"/>
          </p:nvPr>
        </p:nvSpPr>
        <p:spPr>
          <a:xfrm>
            <a:off x="264459" y="152400"/>
            <a:ext cx="5867400" cy="838200"/>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xmlns="" id="{24CE92A1-F265-4240-95D2-1FD7985BAD0D}"/>
              </a:ext>
            </a:extLst>
          </p:cNvPr>
          <p:cNvSpPr>
            <a:spLocks noGrp="1"/>
          </p:cNvSpPr>
          <p:nvPr>
            <p:ph idx="1"/>
          </p:nvPr>
        </p:nvSpPr>
        <p:spPr>
          <a:xfrm>
            <a:off x="264459" y="1371600"/>
            <a:ext cx="6781800" cy="4724400"/>
          </a:xfrm>
        </p:spPr>
        <p:txBody>
          <a:bodyPr/>
          <a:lstStyle/>
          <a:p>
            <a:pPr marL="0" indent="0">
              <a:buNone/>
            </a:pPr>
            <a:endParaRPr lang="en-US" dirty="0"/>
          </a:p>
          <a:p>
            <a:r>
              <a:rPr lang="en-US" dirty="0"/>
              <a:t>To come up with a tool to support Ashok Leyland’s sales and Marketing team to identify possible opportunities for sale.</a:t>
            </a:r>
          </a:p>
          <a:p>
            <a:r>
              <a:rPr lang="en-US" dirty="0"/>
              <a:t>To identify nascent market opportunities for perishable and seasonal goods like Grapes, Mangoes and Onions and to analyze the vehicle types typically used to transport these products. </a:t>
            </a:r>
          </a:p>
          <a:p>
            <a:endParaRPr lang="en-IN" dirty="0"/>
          </a:p>
        </p:txBody>
      </p:sp>
    </p:spTree>
    <p:extLst>
      <p:ext uri="{BB962C8B-B14F-4D97-AF65-F5344CB8AC3E}">
        <p14:creationId xmlns:p14="http://schemas.microsoft.com/office/powerpoint/2010/main" val="4242287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08" y="128954"/>
            <a:ext cx="5867400" cy="838200"/>
          </a:xfrm>
        </p:spPr>
        <p:txBody>
          <a:bodyPr/>
          <a:lstStyle/>
          <a:p>
            <a:r>
              <a:rPr lang="en-IN" dirty="0" smtClean="0"/>
              <a:t>Outcomes-Mango</a:t>
            </a:r>
            <a:endParaRPr lang="en-IN" dirty="0"/>
          </a:p>
        </p:txBody>
      </p:sp>
      <p:sp>
        <p:nvSpPr>
          <p:cNvPr id="3" name="Content Placeholder 2"/>
          <p:cNvSpPr>
            <a:spLocks noGrp="1"/>
          </p:cNvSpPr>
          <p:nvPr>
            <p:ph idx="1"/>
          </p:nvPr>
        </p:nvSpPr>
        <p:spPr>
          <a:xfrm>
            <a:off x="545123" y="1359877"/>
            <a:ext cx="6781800" cy="4724400"/>
          </a:xfrm>
        </p:spPr>
        <p:txBody>
          <a:bodyPr/>
          <a:lstStyle/>
          <a:p>
            <a:r>
              <a:rPr lang="en-IN" dirty="0" smtClean="0"/>
              <a:t>Consider the month of June where there are 5 sub segments that are predominant-10X2,8X2,Ecomet,10X2 Mav,4X2 Haulage.</a:t>
            </a:r>
          </a:p>
          <a:p>
            <a:endParaRPr lang="en-IN" dirty="0"/>
          </a:p>
          <a:p>
            <a:pPr marL="0" indent="0">
              <a:buNone/>
            </a:pPr>
            <a:r>
              <a:rPr lang="en-IN" dirty="0" smtClean="0"/>
              <a:t>10X2:                                                   Eco met:</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95" y="3547329"/>
            <a:ext cx="3598715" cy="2630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895" y="3547329"/>
            <a:ext cx="3590828" cy="2514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938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31" y="175846"/>
            <a:ext cx="5867400" cy="838200"/>
          </a:xfrm>
        </p:spPr>
        <p:txBody>
          <a:bodyPr/>
          <a:lstStyle/>
          <a:p>
            <a:r>
              <a:rPr lang="en-IN" dirty="0" smtClean="0"/>
              <a:t>Outcomes-Mango</a:t>
            </a:r>
            <a:endParaRPr lang="en-IN" dirty="0"/>
          </a:p>
        </p:txBody>
      </p:sp>
      <p:sp>
        <p:nvSpPr>
          <p:cNvPr id="3" name="Content Placeholder 2"/>
          <p:cNvSpPr>
            <a:spLocks noGrp="1"/>
          </p:cNvSpPr>
          <p:nvPr>
            <p:ph idx="1"/>
          </p:nvPr>
        </p:nvSpPr>
        <p:spPr>
          <a:xfrm>
            <a:off x="509954" y="1312984"/>
            <a:ext cx="6781800" cy="4724400"/>
          </a:xfrm>
        </p:spPr>
        <p:txBody>
          <a:bodyPr/>
          <a:lstStyle/>
          <a:p>
            <a:r>
              <a:rPr lang="en-IN" dirty="0" smtClean="0"/>
              <a:t>10X2 Mav                                         8X2</a:t>
            </a:r>
          </a:p>
          <a:p>
            <a:endParaRPr lang="en-IN" dirty="0" smtClean="0"/>
          </a:p>
          <a:p>
            <a:endParaRPr lang="en-IN" dirty="0"/>
          </a:p>
          <a:p>
            <a:endParaRPr lang="en-IN" dirty="0" smtClean="0"/>
          </a:p>
          <a:p>
            <a:endParaRPr lang="en-IN" dirty="0"/>
          </a:p>
          <a:p>
            <a:endParaRPr lang="en-IN" dirty="0" smtClean="0"/>
          </a:p>
          <a:p>
            <a:endParaRPr lang="en-IN" dirty="0"/>
          </a:p>
          <a:p>
            <a:r>
              <a:rPr lang="en-IN" dirty="0" smtClean="0"/>
              <a:t>4X2 Haulage</a:t>
            </a:r>
          </a:p>
          <a:p>
            <a:endParaRPr lang="en-IN"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94" y="1936873"/>
            <a:ext cx="3537241" cy="2506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7483" y="1961600"/>
            <a:ext cx="3412919" cy="2481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2547" y="4623655"/>
            <a:ext cx="3081395" cy="2234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74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31" y="164123"/>
            <a:ext cx="5867400" cy="838200"/>
          </a:xfrm>
        </p:spPr>
        <p:txBody>
          <a:bodyPr/>
          <a:lstStyle/>
          <a:p>
            <a:r>
              <a:rPr lang="en-IN" dirty="0" smtClean="0"/>
              <a:t>Outcomes-Mango</a:t>
            </a:r>
            <a:endParaRPr lang="en-IN" dirty="0"/>
          </a:p>
        </p:txBody>
      </p:sp>
      <p:sp>
        <p:nvSpPr>
          <p:cNvPr id="3" name="Content Placeholder 2"/>
          <p:cNvSpPr>
            <a:spLocks noGrp="1"/>
          </p:cNvSpPr>
          <p:nvPr>
            <p:ph idx="1"/>
          </p:nvPr>
        </p:nvSpPr>
        <p:spPr>
          <a:xfrm>
            <a:off x="545123" y="1348154"/>
            <a:ext cx="6781800" cy="4724400"/>
          </a:xfrm>
        </p:spPr>
        <p:txBody>
          <a:bodyPr/>
          <a:lstStyle/>
          <a:p>
            <a:r>
              <a:rPr lang="en-IN" dirty="0" smtClean="0"/>
              <a:t>From the visualisations for Mango for the month of June we observe that the </a:t>
            </a:r>
            <a:r>
              <a:rPr lang="en-IN" dirty="0" err="1" smtClean="0"/>
              <a:t>Ecomet</a:t>
            </a:r>
            <a:r>
              <a:rPr lang="en-IN" dirty="0" smtClean="0"/>
              <a:t> and the 10X2 Mav are predominantly used for mango Transport.</a:t>
            </a:r>
          </a:p>
          <a:p>
            <a:endParaRPr lang="en-IN" dirty="0"/>
          </a:p>
          <a:p>
            <a:r>
              <a:rPr lang="en-IN" dirty="0" smtClean="0"/>
              <a:t>A low vehicle density is observed for the months of April and May due to government restrictions(lockdown).</a:t>
            </a:r>
            <a:endParaRPr lang="en-IN" dirty="0"/>
          </a:p>
        </p:txBody>
      </p:sp>
    </p:spTree>
    <p:extLst>
      <p:ext uri="{BB962C8B-B14F-4D97-AF65-F5344CB8AC3E}">
        <p14:creationId xmlns:p14="http://schemas.microsoft.com/office/powerpoint/2010/main" val="2680695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08" y="140677"/>
            <a:ext cx="5867400" cy="838200"/>
          </a:xfrm>
        </p:spPr>
        <p:txBody>
          <a:bodyPr/>
          <a:lstStyle/>
          <a:p>
            <a:r>
              <a:rPr lang="en-IN" dirty="0" smtClean="0"/>
              <a:t>Outcomes-Onion</a:t>
            </a:r>
            <a:endParaRPr lang="en-IN" dirty="0"/>
          </a:p>
        </p:txBody>
      </p:sp>
      <p:sp>
        <p:nvSpPr>
          <p:cNvPr id="3" name="Content Placeholder 2"/>
          <p:cNvSpPr>
            <a:spLocks noGrp="1"/>
          </p:cNvSpPr>
          <p:nvPr>
            <p:ph idx="1"/>
          </p:nvPr>
        </p:nvSpPr>
        <p:spPr>
          <a:xfrm>
            <a:off x="451338" y="1359877"/>
            <a:ext cx="6781800" cy="4724400"/>
          </a:xfrm>
        </p:spPr>
        <p:txBody>
          <a:bodyPr/>
          <a:lstStyle/>
          <a:p>
            <a:r>
              <a:rPr lang="en-IN" dirty="0" smtClean="0"/>
              <a:t>It is observed that Onion has a peak season in April and May in the states visualised below.</a:t>
            </a:r>
          </a:p>
          <a:p>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40" y="2541711"/>
            <a:ext cx="34861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216" y="2541711"/>
            <a:ext cx="34480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530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175846"/>
            <a:ext cx="5867400" cy="838200"/>
          </a:xfrm>
        </p:spPr>
        <p:txBody>
          <a:bodyPr/>
          <a:lstStyle/>
          <a:p>
            <a:r>
              <a:rPr lang="en-IN" dirty="0" smtClean="0"/>
              <a:t>Outcomes-Onion</a:t>
            </a:r>
            <a:endParaRPr lang="en-IN" dirty="0"/>
          </a:p>
        </p:txBody>
      </p:sp>
      <p:sp>
        <p:nvSpPr>
          <p:cNvPr id="3" name="Content Placeholder 2"/>
          <p:cNvSpPr>
            <a:spLocks noGrp="1"/>
          </p:cNvSpPr>
          <p:nvPr>
            <p:ph idx="1"/>
          </p:nvPr>
        </p:nvSpPr>
        <p:spPr>
          <a:xfrm>
            <a:off x="486508" y="1348154"/>
            <a:ext cx="6781800" cy="4724400"/>
          </a:xfrm>
        </p:spPr>
        <p:txBody>
          <a:bodyPr/>
          <a:lstStyle/>
          <a:p>
            <a:r>
              <a:rPr lang="en-IN" dirty="0" smtClean="0"/>
              <a:t>Onion production peaks in Feb in Gujarat .</a:t>
            </a:r>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043" y="2368428"/>
            <a:ext cx="3457575"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475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31" y="152400"/>
            <a:ext cx="5867400" cy="838200"/>
          </a:xfrm>
        </p:spPr>
        <p:txBody>
          <a:bodyPr/>
          <a:lstStyle/>
          <a:p>
            <a:r>
              <a:rPr lang="en-IN" dirty="0" smtClean="0"/>
              <a:t>Outcomes-Onion</a:t>
            </a:r>
            <a:endParaRPr lang="en-IN" dirty="0"/>
          </a:p>
        </p:txBody>
      </p:sp>
      <p:sp>
        <p:nvSpPr>
          <p:cNvPr id="3" name="Content Placeholder 2"/>
          <p:cNvSpPr>
            <a:spLocks noGrp="1"/>
          </p:cNvSpPr>
          <p:nvPr>
            <p:ph idx="1"/>
          </p:nvPr>
        </p:nvSpPr>
        <p:spPr>
          <a:xfrm>
            <a:off x="592015" y="1301261"/>
            <a:ext cx="6781800" cy="4724400"/>
          </a:xfrm>
        </p:spPr>
        <p:txBody>
          <a:bodyPr/>
          <a:lstStyle/>
          <a:p>
            <a:r>
              <a:rPr lang="en-IN" dirty="0" smtClean="0"/>
              <a:t>Visualisation of vehicle density over different seasons in different states:</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290" y="2655277"/>
            <a:ext cx="443865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138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30" y="187569"/>
            <a:ext cx="5867400" cy="838200"/>
          </a:xfrm>
        </p:spPr>
        <p:txBody>
          <a:bodyPr/>
          <a:lstStyle/>
          <a:p>
            <a:r>
              <a:rPr lang="en-IN" dirty="0" smtClean="0"/>
              <a:t>Outcomes-Onion</a:t>
            </a:r>
            <a:endParaRPr lang="en-IN" dirty="0"/>
          </a:p>
        </p:txBody>
      </p:sp>
      <p:sp>
        <p:nvSpPr>
          <p:cNvPr id="3" name="Content Placeholder 2"/>
          <p:cNvSpPr>
            <a:spLocks noGrp="1"/>
          </p:cNvSpPr>
          <p:nvPr>
            <p:ph idx="1"/>
          </p:nvPr>
        </p:nvSpPr>
        <p:spPr>
          <a:xfrm>
            <a:off x="463061" y="1359877"/>
            <a:ext cx="6781800" cy="4724400"/>
          </a:xfrm>
        </p:spPr>
        <p:txBody>
          <a:bodyPr/>
          <a:lstStyle/>
          <a:p>
            <a:r>
              <a:rPr lang="en-IN" dirty="0" smtClean="0"/>
              <a:t>It is visualised that the sub segments 10X2,8X2 are predominantly used in the month period Feb-April and the sub segments 10X2,8X2,10X2 Mav, </a:t>
            </a:r>
            <a:r>
              <a:rPr lang="en-IN" dirty="0" err="1" smtClean="0"/>
              <a:t>Ecomet</a:t>
            </a:r>
            <a:r>
              <a:rPr lang="en-IN" dirty="0" smtClean="0"/>
              <a:t> are predominantly used in the month of June</a:t>
            </a:r>
          </a:p>
          <a:p>
            <a:endParaRPr lang="en-IN" dirty="0" smtClean="0"/>
          </a:p>
          <a:p>
            <a:endParaRPr lang="en-IN"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336" y="3754682"/>
            <a:ext cx="43719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622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54" y="152400"/>
            <a:ext cx="5867400" cy="838200"/>
          </a:xfrm>
        </p:spPr>
        <p:txBody>
          <a:bodyPr/>
          <a:lstStyle/>
          <a:p>
            <a:r>
              <a:rPr lang="en-IN" dirty="0" smtClean="0"/>
              <a:t>Outcomes-Onion</a:t>
            </a:r>
            <a:endParaRPr lang="en-IN" dirty="0"/>
          </a:p>
        </p:txBody>
      </p:sp>
      <p:sp>
        <p:nvSpPr>
          <p:cNvPr id="3" name="Content Placeholder 2"/>
          <p:cNvSpPr>
            <a:spLocks noGrp="1"/>
          </p:cNvSpPr>
          <p:nvPr>
            <p:ph idx="1"/>
          </p:nvPr>
        </p:nvSpPr>
        <p:spPr>
          <a:xfrm>
            <a:off x="287215" y="1359877"/>
            <a:ext cx="6781800" cy="4724400"/>
          </a:xfrm>
        </p:spPr>
        <p:txBody>
          <a:bodyPr/>
          <a:lstStyle/>
          <a:p>
            <a:r>
              <a:rPr lang="en-IN" dirty="0" smtClean="0"/>
              <a:t>It is visualised that the 10X2 and 8X2 are used predominantly in Gujarat when Onion peaks.</a:t>
            </a:r>
          </a:p>
          <a:p>
            <a:r>
              <a:rPr lang="en-IN" dirty="0" smtClean="0"/>
              <a:t>The 10X2 Mav is used the most in Maharashtra and Andhra Pradesh when there is a peak of Onion production.</a:t>
            </a:r>
          </a:p>
          <a:p>
            <a:pPr marL="0" indent="0">
              <a:buNone/>
            </a:pPr>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121" y="3429000"/>
            <a:ext cx="44386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5127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E8E232-5BF0-4586-892D-FFCC95FCE8D7}"/>
              </a:ext>
            </a:extLst>
          </p:cNvPr>
          <p:cNvSpPr>
            <a:spLocks noGrp="1"/>
          </p:cNvSpPr>
          <p:nvPr>
            <p:ph type="title"/>
          </p:nvPr>
        </p:nvSpPr>
        <p:spPr>
          <a:xfrm>
            <a:off x="407895" y="125506"/>
            <a:ext cx="5867400" cy="838200"/>
          </a:xfrm>
        </p:spPr>
        <p:txBody>
          <a:bodyPr/>
          <a:lstStyle/>
          <a:p>
            <a:r>
              <a:rPr lang="en-IN" dirty="0" smtClean="0"/>
              <a:t>Insights</a:t>
            </a:r>
            <a:endParaRPr lang="en-IN" dirty="0"/>
          </a:p>
        </p:txBody>
      </p:sp>
      <p:sp>
        <p:nvSpPr>
          <p:cNvPr id="3" name="Content Placeholder 2">
            <a:extLst>
              <a:ext uri="{FF2B5EF4-FFF2-40B4-BE49-F238E27FC236}">
                <a16:creationId xmlns:a16="http://schemas.microsoft.com/office/drawing/2014/main" xmlns="" id="{6FB0ACC6-950C-4D9D-9D2C-0850438036C1}"/>
              </a:ext>
            </a:extLst>
          </p:cNvPr>
          <p:cNvSpPr>
            <a:spLocks noGrp="1"/>
          </p:cNvSpPr>
          <p:nvPr>
            <p:ph idx="1"/>
          </p:nvPr>
        </p:nvSpPr>
        <p:spPr>
          <a:xfrm>
            <a:off x="407895" y="1353670"/>
            <a:ext cx="6781800" cy="4724400"/>
          </a:xfrm>
        </p:spPr>
        <p:txBody>
          <a:bodyPr/>
          <a:lstStyle/>
          <a:p>
            <a:r>
              <a:rPr lang="en-US" dirty="0"/>
              <a:t> Sales team will have a clear idea about which models can be sold in a particular area and they can give a prior schedule to manufacturing plants so that they can be prepared even before the season starts</a:t>
            </a:r>
          </a:p>
          <a:p>
            <a:endParaRPr lang="en-US" dirty="0"/>
          </a:p>
          <a:p>
            <a:r>
              <a:rPr lang="en-US" dirty="0"/>
              <a:t>Service team can stock up the identified parts so that the down-time of the vehicle is minimized.</a:t>
            </a:r>
            <a:endParaRPr lang="en-IN" dirty="0"/>
          </a:p>
        </p:txBody>
      </p:sp>
    </p:spTree>
    <p:extLst>
      <p:ext uri="{BB962C8B-B14F-4D97-AF65-F5344CB8AC3E}">
        <p14:creationId xmlns:p14="http://schemas.microsoft.com/office/powerpoint/2010/main" val="339560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74FC0A-4E38-4FA4-83D1-2641BAEA83FD}"/>
              </a:ext>
            </a:extLst>
          </p:cNvPr>
          <p:cNvSpPr>
            <a:spLocks noGrp="1"/>
          </p:cNvSpPr>
          <p:nvPr>
            <p:ph type="title"/>
          </p:nvPr>
        </p:nvSpPr>
        <p:spPr>
          <a:xfrm>
            <a:off x="470647" y="170329"/>
            <a:ext cx="5867400" cy="838200"/>
          </a:xfrm>
        </p:spPr>
        <p:txBody>
          <a:bodyPr/>
          <a:lstStyle/>
          <a:p>
            <a:r>
              <a:rPr lang="en-IN" dirty="0"/>
              <a:t>Skills Learnt</a:t>
            </a:r>
          </a:p>
        </p:txBody>
      </p:sp>
      <p:sp>
        <p:nvSpPr>
          <p:cNvPr id="3" name="Content Placeholder 2">
            <a:extLst>
              <a:ext uri="{FF2B5EF4-FFF2-40B4-BE49-F238E27FC236}">
                <a16:creationId xmlns:a16="http://schemas.microsoft.com/office/drawing/2014/main" xmlns="" id="{FA16DC73-E0D9-44AC-A15D-8425A7612F88}"/>
              </a:ext>
            </a:extLst>
          </p:cNvPr>
          <p:cNvSpPr>
            <a:spLocks noGrp="1"/>
          </p:cNvSpPr>
          <p:nvPr>
            <p:ph idx="1"/>
          </p:nvPr>
        </p:nvSpPr>
        <p:spPr>
          <a:xfrm>
            <a:off x="470647" y="1353670"/>
            <a:ext cx="6781800" cy="4724400"/>
          </a:xfrm>
        </p:spPr>
        <p:txBody>
          <a:bodyPr/>
          <a:lstStyle/>
          <a:p>
            <a:r>
              <a:rPr lang="en-IN" dirty="0"/>
              <a:t>Data cleaning and processing using python</a:t>
            </a:r>
          </a:p>
          <a:p>
            <a:r>
              <a:rPr lang="en-IN" dirty="0"/>
              <a:t>Working with modules like pandas for pre-processing, </a:t>
            </a:r>
            <a:r>
              <a:rPr lang="en-IN" dirty="0" err="1"/>
              <a:t>matplotlib</a:t>
            </a:r>
            <a:r>
              <a:rPr lang="en-IN" dirty="0"/>
              <a:t> for plotting in python , </a:t>
            </a:r>
            <a:r>
              <a:rPr lang="en-IN" dirty="0" err="1"/>
              <a:t>numpy</a:t>
            </a:r>
            <a:r>
              <a:rPr lang="en-IN" dirty="0"/>
              <a:t> library</a:t>
            </a:r>
          </a:p>
          <a:p>
            <a:r>
              <a:rPr lang="en-US" dirty="0"/>
              <a:t>Connected vehicles and Big data</a:t>
            </a:r>
            <a:endParaRPr lang="en-IN" dirty="0"/>
          </a:p>
          <a:p>
            <a:r>
              <a:rPr lang="en-IN" dirty="0"/>
              <a:t>Data Analysis</a:t>
            </a:r>
          </a:p>
          <a:p>
            <a:r>
              <a:rPr lang="en-IN" dirty="0"/>
              <a:t>Merging datasets on tableau</a:t>
            </a:r>
          </a:p>
          <a:p>
            <a:r>
              <a:rPr lang="en-IN" dirty="0"/>
              <a:t>Clustering (DBSCAN)</a:t>
            </a:r>
          </a:p>
          <a:p>
            <a:r>
              <a:rPr lang="en-IN" dirty="0"/>
              <a:t>Visualisation in tableau(Geographic visualisation, filters, calculated fields </a:t>
            </a:r>
            <a:r>
              <a:rPr lang="en-IN" dirty="0" err="1"/>
              <a:t>etc</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94036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3C2AEA-2405-437A-B7EE-C0FE53400C20}"/>
              </a:ext>
            </a:extLst>
          </p:cNvPr>
          <p:cNvSpPr>
            <a:spLocks noGrp="1"/>
          </p:cNvSpPr>
          <p:nvPr>
            <p:ph type="title"/>
          </p:nvPr>
        </p:nvSpPr>
        <p:spPr>
          <a:xfrm>
            <a:off x="345141" y="125506"/>
            <a:ext cx="5867400" cy="838200"/>
          </a:xfrm>
        </p:spPr>
        <p:txBody>
          <a:bodyPr/>
          <a:lstStyle/>
          <a:p>
            <a:r>
              <a:rPr lang="en-IN" dirty="0"/>
              <a:t>Objective</a:t>
            </a:r>
          </a:p>
        </p:txBody>
      </p:sp>
      <p:sp>
        <p:nvSpPr>
          <p:cNvPr id="3" name="Content Placeholder 2">
            <a:extLst>
              <a:ext uri="{FF2B5EF4-FFF2-40B4-BE49-F238E27FC236}">
                <a16:creationId xmlns:a16="http://schemas.microsoft.com/office/drawing/2014/main" xmlns="" id="{FDB55114-2E55-4A38-AEFF-2FBBD5525B49}"/>
              </a:ext>
            </a:extLst>
          </p:cNvPr>
          <p:cNvSpPr>
            <a:spLocks noGrp="1"/>
          </p:cNvSpPr>
          <p:nvPr>
            <p:ph idx="1"/>
          </p:nvPr>
        </p:nvSpPr>
        <p:spPr>
          <a:xfrm>
            <a:off x="434789" y="1326776"/>
            <a:ext cx="6781800" cy="4724400"/>
          </a:xfrm>
        </p:spPr>
        <p:txBody>
          <a:bodyPr/>
          <a:lstStyle/>
          <a:p>
            <a:r>
              <a:rPr lang="en-US" dirty="0"/>
              <a:t>The idea is to make sure Customer's vehicles face a minimum down time, in case of components failures, especially when transporting seasonal perishable goods.</a:t>
            </a:r>
            <a:endParaRPr lang="en-IN" dirty="0"/>
          </a:p>
        </p:txBody>
      </p:sp>
    </p:spTree>
    <p:extLst>
      <p:ext uri="{BB962C8B-B14F-4D97-AF65-F5344CB8AC3E}">
        <p14:creationId xmlns:p14="http://schemas.microsoft.com/office/powerpoint/2010/main" val="82315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43046-DF07-48BB-A749-E7D39F6C534C}"/>
              </a:ext>
            </a:extLst>
          </p:cNvPr>
          <p:cNvSpPr>
            <a:spLocks noGrp="1"/>
          </p:cNvSpPr>
          <p:nvPr>
            <p:ph type="title"/>
          </p:nvPr>
        </p:nvSpPr>
        <p:spPr>
          <a:xfrm>
            <a:off x="318247" y="143435"/>
            <a:ext cx="5867400" cy="838200"/>
          </a:xfrm>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xmlns="" id="{2F8366C0-BEA3-4BA7-A866-E0648D1F4BD9}"/>
              </a:ext>
            </a:extLst>
          </p:cNvPr>
          <p:cNvSpPr>
            <a:spLocks noGrp="1"/>
          </p:cNvSpPr>
          <p:nvPr>
            <p:ph idx="1"/>
          </p:nvPr>
        </p:nvSpPr>
        <p:spPr>
          <a:xfrm>
            <a:off x="318247" y="1371600"/>
            <a:ext cx="6781800" cy="4724400"/>
          </a:xfrm>
        </p:spPr>
        <p:txBody>
          <a:bodyPr/>
          <a:lstStyle/>
          <a:p>
            <a:r>
              <a:rPr lang="en-US" dirty="0"/>
              <a:t>2 datasets were used for the analysis:</a:t>
            </a:r>
            <a:r>
              <a:rPr lang="en-IN" dirty="0"/>
              <a:t>Seasonal and vehicle dataset.</a:t>
            </a:r>
          </a:p>
          <a:p>
            <a:endParaRPr lang="en-IN" dirty="0"/>
          </a:p>
          <a:p>
            <a:r>
              <a:rPr lang="en-IN" dirty="0"/>
              <a:t>Seasonal Dataset contains data about the seasons(lean , off , peak) for the identified products in a given state(district-wise) for each month</a:t>
            </a:r>
          </a:p>
          <a:p>
            <a:endParaRPr lang="en-IN" dirty="0"/>
          </a:p>
          <a:p>
            <a:r>
              <a:rPr lang="en-IN" dirty="0"/>
              <a:t>Vehicle dataset contains vehicle data (from January 2021 to August 2021)</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6799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B6650-1DE3-4FC9-BE95-CC1A27F3B8F0}"/>
              </a:ext>
            </a:extLst>
          </p:cNvPr>
          <p:cNvSpPr>
            <a:spLocks noGrp="1"/>
          </p:cNvSpPr>
          <p:nvPr>
            <p:ph type="title"/>
          </p:nvPr>
        </p:nvSpPr>
        <p:spPr>
          <a:xfrm>
            <a:off x="416858" y="152400"/>
            <a:ext cx="5867400" cy="838200"/>
          </a:xfrm>
        </p:spPr>
        <p:txBody>
          <a:bodyPr/>
          <a:lstStyle/>
          <a:p>
            <a:r>
              <a:rPr lang="en-US" dirty="0"/>
              <a:t>Dataset Description</a:t>
            </a:r>
            <a:endParaRPr lang="en-IN" dirty="0"/>
          </a:p>
        </p:txBody>
      </p:sp>
      <p:graphicFrame>
        <p:nvGraphicFramePr>
          <p:cNvPr id="4" name="Table 4">
            <a:extLst>
              <a:ext uri="{FF2B5EF4-FFF2-40B4-BE49-F238E27FC236}">
                <a16:creationId xmlns:a16="http://schemas.microsoft.com/office/drawing/2014/main" xmlns="" id="{793D4622-BBF5-4328-8311-C2677BED748B}"/>
              </a:ext>
            </a:extLst>
          </p:cNvPr>
          <p:cNvGraphicFramePr>
            <a:graphicFrameLocks noGrp="1"/>
          </p:cNvGraphicFramePr>
          <p:nvPr>
            <p:ph idx="1"/>
            <p:extLst>
              <p:ext uri="{D42A27DB-BD31-4B8C-83A1-F6EECF244321}">
                <p14:modId xmlns:p14="http://schemas.microsoft.com/office/powerpoint/2010/main" val="1017893508"/>
              </p:ext>
            </p:extLst>
          </p:nvPr>
        </p:nvGraphicFramePr>
        <p:xfrm>
          <a:off x="488574" y="2366683"/>
          <a:ext cx="7687236" cy="4306644"/>
        </p:xfrm>
        <a:graphic>
          <a:graphicData uri="http://schemas.openxmlformats.org/drawingml/2006/table">
            <a:tbl>
              <a:tblPr firstRow="1" bandRow="1">
                <a:tableStyleId>{5C22544A-7EE6-4342-B048-85BDC9FD1C3A}</a:tableStyleId>
              </a:tblPr>
              <a:tblGrid>
                <a:gridCol w="2562412">
                  <a:extLst>
                    <a:ext uri="{9D8B030D-6E8A-4147-A177-3AD203B41FA5}">
                      <a16:colId xmlns:a16="http://schemas.microsoft.com/office/drawing/2014/main" xmlns="" val="2543326332"/>
                    </a:ext>
                  </a:extLst>
                </a:gridCol>
                <a:gridCol w="2562412">
                  <a:extLst>
                    <a:ext uri="{9D8B030D-6E8A-4147-A177-3AD203B41FA5}">
                      <a16:colId xmlns:a16="http://schemas.microsoft.com/office/drawing/2014/main" xmlns="" val="2134725538"/>
                    </a:ext>
                  </a:extLst>
                </a:gridCol>
                <a:gridCol w="2562412">
                  <a:extLst>
                    <a:ext uri="{9D8B030D-6E8A-4147-A177-3AD203B41FA5}">
                      <a16:colId xmlns:a16="http://schemas.microsoft.com/office/drawing/2014/main" xmlns="" val="3192101760"/>
                    </a:ext>
                  </a:extLst>
                </a:gridCol>
              </a:tblGrid>
              <a:tr h="482301">
                <a:tc>
                  <a:txBody>
                    <a:bodyPr/>
                    <a:lstStyle/>
                    <a:p>
                      <a:pPr algn="ctr"/>
                      <a:r>
                        <a:rPr lang="en-US" dirty="0">
                          <a:solidFill>
                            <a:schemeClr val="tx1"/>
                          </a:solidFill>
                        </a:rPr>
                        <a:t>S.No</a:t>
                      </a:r>
                      <a:endParaRPr lang="en-IN"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solidFill>
                            <a:schemeClr val="tx1"/>
                          </a:solidFill>
                        </a:rPr>
                        <a:t>Features</a:t>
                      </a:r>
                      <a:endParaRPr lang="en-IN"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solidFill>
                            <a:schemeClr val="tx1"/>
                          </a:solidFill>
                        </a:rPr>
                        <a:t>Summary</a:t>
                      </a:r>
                      <a:endParaRPr lang="en-IN"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110661429"/>
                  </a:ext>
                </a:extLst>
              </a:tr>
              <a:tr h="482301">
                <a:tc>
                  <a:txBody>
                    <a:bodyPr/>
                    <a:lstStyle/>
                    <a:p>
                      <a:pPr algn="ctr"/>
                      <a:r>
                        <a:rPr lang="en-US" dirty="0"/>
                        <a:t>1.</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t>State</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621492105"/>
                  </a:ext>
                </a:extLst>
              </a:tr>
              <a:tr h="482301">
                <a:tc>
                  <a:txBody>
                    <a:bodyPr/>
                    <a:lstStyle/>
                    <a:p>
                      <a:pPr algn="ctr"/>
                      <a:r>
                        <a:rPr lang="en-US" dirty="0"/>
                        <a:t>2.</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t>Product</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t>Product being analyzed (Grape , Mango, Onion)</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3659438587"/>
                  </a:ext>
                </a:extLst>
              </a:tr>
              <a:tr h="482301">
                <a:tc>
                  <a:txBody>
                    <a:bodyPr/>
                    <a:lstStyle/>
                    <a:p>
                      <a:pPr algn="ctr"/>
                      <a:r>
                        <a:rPr lang="en-US" dirty="0"/>
                        <a:t>3.</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t>District</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974609889"/>
                  </a:ext>
                </a:extLst>
              </a:tr>
              <a:tr h="482301">
                <a:tc>
                  <a:txBody>
                    <a:bodyPr/>
                    <a:lstStyle/>
                    <a:p>
                      <a:pPr algn="ctr"/>
                      <a:r>
                        <a:rPr lang="en-US" dirty="0"/>
                        <a:t>4.</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t>Month</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t>Month of the year</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593672690"/>
                  </a:ext>
                </a:extLst>
              </a:tr>
              <a:tr h="482301">
                <a:tc>
                  <a:txBody>
                    <a:bodyPr/>
                    <a:lstStyle/>
                    <a:p>
                      <a:pPr algn="ctr"/>
                      <a:r>
                        <a:rPr lang="en-US" dirty="0"/>
                        <a:t>5.</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t>Season</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t>Season of the particular product in a particular state at a particular month of the year(off , lean, peak)</a:t>
                      </a:r>
                      <a:endParaRPr lang="en-IN" dirty="0"/>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3840459346"/>
                  </a:ext>
                </a:extLst>
              </a:tr>
            </a:tbl>
          </a:graphicData>
        </a:graphic>
      </p:graphicFrame>
      <p:sp>
        <p:nvSpPr>
          <p:cNvPr id="5" name="TextBox 4">
            <a:extLst>
              <a:ext uri="{FF2B5EF4-FFF2-40B4-BE49-F238E27FC236}">
                <a16:creationId xmlns:a16="http://schemas.microsoft.com/office/drawing/2014/main" xmlns="" id="{4200E139-ED3F-4C65-A0B3-3A410DC14B32}"/>
              </a:ext>
            </a:extLst>
          </p:cNvPr>
          <p:cNvSpPr txBox="1"/>
          <p:nvPr/>
        </p:nvSpPr>
        <p:spPr>
          <a:xfrm>
            <a:off x="927845" y="1819837"/>
            <a:ext cx="2133918" cy="369332"/>
          </a:xfrm>
          <a:prstGeom prst="rect">
            <a:avLst/>
          </a:prstGeom>
          <a:noFill/>
        </p:spPr>
        <p:txBody>
          <a:bodyPr wrap="none" rtlCol="0">
            <a:spAutoFit/>
          </a:bodyPr>
          <a:lstStyle/>
          <a:p>
            <a:r>
              <a:rPr lang="en-US" dirty="0"/>
              <a:t>Seasonal Dataset :</a:t>
            </a:r>
            <a:endParaRPr lang="en-IN" dirty="0"/>
          </a:p>
        </p:txBody>
      </p:sp>
    </p:spTree>
    <p:extLst>
      <p:ext uri="{BB962C8B-B14F-4D97-AF65-F5344CB8AC3E}">
        <p14:creationId xmlns:p14="http://schemas.microsoft.com/office/powerpoint/2010/main" val="389398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C8915-6A7A-42E9-A9BB-47A00050F321}"/>
              </a:ext>
            </a:extLst>
          </p:cNvPr>
          <p:cNvSpPr>
            <a:spLocks noGrp="1"/>
          </p:cNvSpPr>
          <p:nvPr>
            <p:ph type="title"/>
          </p:nvPr>
        </p:nvSpPr>
        <p:spPr>
          <a:xfrm>
            <a:off x="479612" y="161364"/>
            <a:ext cx="5867400" cy="838200"/>
          </a:xfrm>
        </p:spPr>
        <p:txBody>
          <a:bodyPr/>
          <a:lstStyle/>
          <a:p>
            <a:r>
              <a:rPr lang="en-US" dirty="0"/>
              <a:t>Dataset Description</a:t>
            </a:r>
            <a:endParaRPr lang="en-IN" dirty="0"/>
          </a:p>
        </p:txBody>
      </p:sp>
      <p:graphicFrame>
        <p:nvGraphicFramePr>
          <p:cNvPr id="9" name="Table 9">
            <a:extLst>
              <a:ext uri="{FF2B5EF4-FFF2-40B4-BE49-F238E27FC236}">
                <a16:creationId xmlns:a16="http://schemas.microsoft.com/office/drawing/2014/main" xmlns="" id="{5252915B-EA92-4187-8FAB-79CC6C122A14}"/>
              </a:ext>
            </a:extLst>
          </p:cNvPr>
          <p:cNvGraphicFramePr>
            <a:graphicFrameLocks noGrp="1"/>
          </p:cNvGraphicFramePr>
          <p:nvPr>
            <p:ph idx="1"/>
            <p:extLst>
              <p:ext uri="{D42A27DB-BD31-4B8C-83A1-F6EECF244321}">
                <p14:modId xmlns:p14="http://schemas.microsoft.com/office/powerpoint/2010/main" val="2450704586"/>
              </p:ext>
            </p:extLst>
          </p:nvPr>
        </p:nvGraphicFramePr>
        <p:xfrm>
          <a:off x="1896035" y="1292472"/>
          <a:ext cx="6351494" cy="5565528"/>
        </p:xfrm>
        <a:graphic>
          <a:graphicData uri="http://schemas.openxmlformats.org/drawingml/2006/table">
            <a:tbl>
              <a:tblPr firstRow="1" bandRow="1">
                <a:tableStyleId>{5C22544A-7EE6-4342-B048-85BDC9FD1C3A}</a:tableStyleId>
              </a:tblPr>
              <a:tblGrid>
                <a:gridCol w="1842247">
                  <a:extLst>
                    <a:ext uri="{9D8B030D-6E8A-4147-A177-3AD203B41FA5}">
                      <a16:colId xmlns:a16="http://schemas.microsoft.com/office/drawing/2014/main" xmlns="" val="2464858024"/>
                    </a:ext>
                  </a:extLst>
                </a:gridCol>
                <a:gridCol w="1842247">
                  <a:extLst>
                    <a:ext uri="{9D8B030D-6E8A-4147-A177-3AD203B41FA5}">
                      <a16:colId xmlns:a16="http://schemas.microsoft.com/office/drawing/2014/main" xmlns="" val="989013819"/>
                    </a:ext>
                  </a:extLst>
                </a:gridCol>
                <a:gridCol w="2667000">
                  <a:extLst>
                    <a:ext uri="{9D8B030D-6E8A-4147-A177-3AD203B41FA5}">
                      <a16:colId xmlns:a16="http://schemas.microsoft.com/office/drawing/2014/main" xmlns="" val="1422420119"/>
                    </a:ext>
                  </a:extLst>
                </a:gridCol>
              </a:tblGrid>
              <a:tr h="215631">
                <a:tc>
                  <a:txBody>
                    <a:bodyPr/>
                    <a:lstStyle/>
                    <a:p>
                      <a:pPr algn="ctr"/>
                      <a:r>
                        <a:rPr lang="en-US" dirty="0">
                          <a:solidFill>
                            <a:schemeClr val="tx1"/>
                          </a:solidFill>
                        </a:rPr>
                        <a:t>S.NO</a:t>
                      </a:r>
                      <a:endParaRPr lang="en-IN"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solidFill>
                            <a:schemeClr val="tx1"/>
                          </a:solidFill>
                        </a:rPr>
                        <a:t>Features</a:t>
                      </a:r>
                      <a:endParaRPr lang="en-IN"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dirty="0">
                          <a:solidFill>
                            <a:schemeClr val="tx1"/>
                          </a:solidFill>
                        </a:rPr>
                        <a:t>Summary</a:t>
                      </a:r>
                      <a:endParaRPr lang="en-IN"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565669966"/>
                  </a:ext>
                </a:extLst>
              </a:tr>
              <a:tr h="862524">
                <a:tc>
                  <a:txBody>
                    <a:bodyPr/>
                    <a:lstStyle/>
                    <a:p>
                      <a:pPr algn="ctr"/>
                      <a:r>
                        <a:rPr lang="en-US" sz="1600" dirty="0">
                          <a:solidFill>
                            <a:schemeClr val="tx1"/>
                          </a:solidFill>
                        </a:rPr>
                        <a:t>1.</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Month Of Date</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In datetime64 format (01-02-2021/</a:t>
                      </a:r>
                    </a:p>
                    <a:p>
                      <a:pPr algn="ctr"/>
                      <a:r>
                        <a:rPr lang="en-US" sz="1600" dirty="0">
                          <a:solidFill>
                            <a:schemeClr val="tx1"/>
                          </a:solidFill>
                        </a:rPr>
                        <a:t>Date-month-year)</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3155422146"/>
                  </a:ext>
                </a:extLst>
              </a:tr>
              <a:tr h="215631">
                <a:tc>
                  <a:txBody>
                    <a:bodyPr/>
                    <a:lstStyle/>
                    <a:p>
                      <a:pPr algn="ctr"/>
                      <a:r>
                        <a:rPr lang="en-US" sz="1600" dirty="0">
                          <a:solidFill>
                            <a:schemeClr val="tx1"/>
                          </a:solidFill>
                        </a:rPr>
                        <a:t>2.</a:t>
                      </a: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State</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endParaRPr lang="en-IN" sz="160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1373087666"/>
                  </a:ext>
                </a:extLst>
              </a:tr>
              <a:tr h="215631">
                <a:tc>
                  <a:txBody>
                    <a:bodyPr/>
                    <a:lstStyle/>
                    <a:p>
                      <a:pPr algn="ctr"/>
                      <a:r>
                        <a:rPr lang="en-US" sz="1600" dirty="0">
                          <a:solidFill>
                            <a:schemeClr val="tx1"/>
                          </a:solidFill>
                        </a:rPr>
                        <a:t>3.</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Districts</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endParaRPr lang="en-IN" sz="160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3023872653"/>
                  </a:ext>
                </a:extLst>
              </a:tr>
              <a:tr h="862524">
                <a:tc>
                  <a:txBody>
                    <a:bodyPr/>
                    <a:lstStyle/>
                    <a:p>
                      <a:pPr algn="ctr"/>
                      <a:r>
                        <a:rPr lang="en-US" sz="1600" dirty="0">
                          <a:solidFill>
                            <a:schemeClr val="tx1"/>
                          </a:solidFill>
                        </a:rPr>
                        <a:t>4.</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Subsegment</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The subsegment the particular vehicle belongs to</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3532508268"/>
                  </a:ext>
                </a:extLst>
              </a:tr>
              <a:tr h="1024247">
                <a:tc>
                  <a:txBody>
                    <a:bodyPr/>
                    <a:lstStyle/>
                    <a:p>
                      <a:pPr algn="ctr"/>
                      <a:r>
                        <a:rPr lang="en-US" sz="1600" dirty="0">
                          <a:solidFill>
                            <a:schemeClr val="tx1"/>
                          </a:solidFill>
                        </a:rPr>
                        <a:t>5.</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Is Bs6</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(0/1)1 to indicate that the vehicle is of bs6 type and 0 to indicate that the vehicle is not</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4090234561"/>
                  </a:ext>
                </a:extLst>
              </a:tr>
              <a:tr h="215631">
                <a:tc>
                  <a:txBody>
                    <a:bodyPr/>
                    <a:lstStyle/>
                    <a:p>
                      <a:pPr algn="ctr"/>
                      <a:r>
                        <a:rPr lang="en-US" sz="1600" dirty="0">
                          <a:solidFill>
                            <a:schemeClr val="tx1"/>
                          </a:solidFill>
                        </a:rPr>
                        <a:t>6.</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Latitude</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endParaRPr lang="en-IN" sz="160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2231997340"/>
                  </a:ext>
                </a:extLst>
              </a:tr>
              <a:tr h="215631">
                <a:tc>
                  <a:txBody>
                    <a:bodyPr/>
                    <a:lstStyle/>
                    <a:p>
                      <a:pPr algn="ctr"/>
                      <a:r>
                        <a:rPr lang="en-US" sz="1600" dirty="0">
                          <a:solidFill>
                            <a:schemeClr val="tx1"/>
                          </a:solidFill>
                        </a:rPr>
                        <a:t>7.</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Longitude</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endParaRPr lang="en-IN" sz="160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1424916436"/>
                  </a:ext>
                </a:extLst>
              </a:tr>
              <a:tr h="215631">
                <a:tc>
                  <a:txBody>
                    <a:bodyPr/>
                    <a:lstStyle/>
                    <a:p>
                      <a:pPr algn="ctr"/>
                      <a:r>
                        <a:rPr lang="en-US" sz="1600" dirty="0">
                          <a:solidFill>
                            <a:schemeClr val="tx1"/>
                          </a:solidFill>
                        </a:rPr>
                        <a:t>8.</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Vehicle Density</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tc>
                  <a:txBody>
                    <a:bodyPr/>
                    <a:lstStyle/>
                    <a:p>
                      <a:pPr algn="ctr"/>
                      <a:r>
                        <a:rPr lang="en-US" sz="1600" dirty="0">
                          <a:solidFill>
                            <a:schemeClr val="tx1"/>
                          </a:solidFill>
                        </a:rPr>
                        <a:t>Count of vehicles in a particular district(in an around a particular </a:t>
                      </a:r>
                      <a:r>
                        <a:rPr lang="en-US" sz="1600" dirty="0" err="1">
                          <a:solidFill>
                            <a:schemeClr val="tx1"/>
                          </a:solidFill>
                        </a:rPr>
                        <a:t>lat</a:t>
                      </a:r>
                      <a:r>
                        <a:rPr lang="en-US" sz="1600" dirty="0">
                          <a:solidFill>
                            <a:schemeClr val="tx1"/>
                          </a:solidFill>
                        </a:rPr>
                        <a:t> long value)</a:t>
                      </a:r>
                      <a:endParaRPr lang="en-IN" sz="1600" dirty="0">
                        <a:solidFill>
                          <a:schemeClr val="tx1"/>
                        </a:solidFill>
                      </a:endParaRPr>
                    </a:p>
                  </a:txBody>
                  <a:tcPr>
                    <a:gradFill>
                      <a:gsLst>
                        <a:gs pos="0">
                          <a:schemeClr val="accent1"/>
                        </a:gs>
                        <a:gs pos="50000">
                          <a:schemeClr val="accent5">
                            <a:lumMod val="75000"/>
                          </a:schemeClr>
                        </a:gs>
                        <a:gs pos="83000">
                          <a:schemeClr val="accent1"/>
                        </a:gs>
                        <a:gs pos="100000">
                          <a:schemeClr val="accent1">
                            <a:lumMod val="30000"/>
                            <a:lumOff val="70000"/>
                          </a:schemeClr>
                        </a:gs>
                      </a:gsLst>
                      <a:lin ang="5400000" scaled="1"/>
                    </a:gradFill>
                  </a:tcPr>
                </a:tc>
                <a:extLst>
                  <a:ext uri="{0D108BD9-81ED-4DB2-BD59-A6C34878D82A}">
                    <a16:rowId xmlns:a16="http://schemas.microsoft.com/office/drawing/2014/main" xmlns="" val="3392847718"/>
                  </a:ext>
                </a:extLst>
              </a:tr>
            </a:tbl>
          </a:graphicData>
        </a:graphic>
      </p:graphicFrame>
      <p:sp>
        <p:nvSpPr>
          <p:cNvPr id="10" name="TextBox 9">
            <a:extLst>
              <a:ext uri="{FF2B5EF4-FFF2-40B4-BE49-F238E27FC236}">
                <a16:creationId xmlns:a16="http://schemas.microsoft.com/office/drawing/2014/main" xmlns="" id="{826347FC-5E63-4DAD-A072-DDE0B708F54E}"/>
              </a:ext>
            </a:extLst>
          </p:cNvPr>
          <p:cNvSpPr txBox="1"/>
          <p:nvPr/>
        </p:nvSpPr>
        <p:spPr>
          <a:xfrm>
            <a:off x="44181" y="1864659"/>
            <a:ext cx="1851854" cy="369332"/>
          </a:xfrm>
          <a:prstGeom prst="rect">
            <a:avLst/>
          </a:prstGeom>
          <a:noFill/>
        </p:spPr>
        <p:txBody>
          <a:bodyPr wrap="none" rtlCol="0">
            <a:spAutoFit/>
          </a:bodyPr>
          <a:lstStyle/>
          <a:p>
            <a:r>
              <a:rPr lang="en-US" dirty="0"/>
              <a:t>Vehicle Dataset:</a:t>
            </a:r>
            <a:endParaRPr lang="en-IN" dirty="0"/>
          </a:p>
        </p:txBody>
      </p:sp>
    </p:spTree>
    <p:extLst>
      <p:ext uri="{BB962C8B-B14F-4D97-AF65-F5344CB8AC3E}">
        <p14:creationId xmlns:p14="http://schemas.microsoft.com/office/powerpoint/2010/main" val="212837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7AD24-D0B0-4FA8-9C91-C6297743A797}"/>
              </a:ext>
            </a:extLst>
          </p:cNvPr>
          <p:cNvSpPr>
            <a:spLocks noGrp="1"/>
          </p:cNvSpPr>
          <p:nvPr>
            <p:ph type="title"/>
          </p:nvPr>
        </p:nvSpPr>
        <p:spPr>
          <a:xfrm>
            <a:off x="524435" y="161364"/>
            <a:ext cx="5867400" cy="838200"/>
          </a:xfrm>
        </p:spPr>
        <p:txBody>
          <a:bodyPr/>
          <a:lstStyle/>
          <a:p>
            <a:r>
              <a:rPr lang="en-US" dirty="0"/>
              <a:t>Steps Involved</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6284" y="3252174"/>
            <a:ext cx="6090432" cy="96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9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3BBE6-3705-4CB7-AE9F-CEC0D92F9494}"/>
              </a:ext>
            </a:extLst>
          </p:cNvPr>
          <p:cNvSpPr>
            <a:spLocks noGrp="1"/>
          </p:cNvSpPr>
          <p:nvPr>
            <p:ph type="title"/>
          </p:nvPr>
        </p:nvSpPr>
        <p:spPr>
          <a:xfrm>
            <a:off x="434788" y="161364"/>
            <a:ext cx="5867400" cy="838200"/>
          </a:xfrm>
        </p:spPr>
        <p:txBody>
          <a:bodyPr/>
          <a:lstStyle/>
          <a:p>
            <a:r>
              <a:rPr lang="en-US" dirty="0"/>
              <a:t>Data Processing</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7977" y="1700608"/>
            <a:ext cx="4487045" cy="406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00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5EF76-9B97-4338-AA3A-B88AEAFB8D9E}"/>
              </a:ext>
            </a:extLst>
          </p:cNvPr>
          <p:cNvSpPr>
            <a:spLocks noGrp="1"/>
          </p:cNvSpPr>
          <p:nvPr>
            <p:ph type="title"/>
          </p:nvPr>
        </p:nvSpPr>
        <p:spPr>
          <a:xfrm>
            <a:off x="452717" y="143435"/>
            <a:ext cx="5867400" cy="838200"/>
          </a:xfrm>
        </p:spPr>
        <p:txBody>
          <a:bodyPr/>
          <a:lstStyle/>
          <a:p>
            <a:r>
              <a:rPr lang="en-US" dirty="0"/>
              <a:t>Merge on Tableau</a:t>
            </a:r>
            <a:endParaRPr lang="en-IN" dirty="0"/>
          </a:p>
        </p:txBody>
      </p:sp>
      <p:sp>
        <p:nvSpPr>
          <p:cNvPr id="3" name="Content Placeholder 2">
            <a:extLst>
              <a:ext uri="{FF2B5EF4-FFF2-40B4-BE49-F238E27FC236}">
                <a16:creationId xmlns:a16="http://schemas.microsoft.com/office/drawing/2014/main" xmlns="" id="{BFCFCB43-823B-48FF-AE7D-4528A307A3CD}"/>
              </a:ext>
            </a:extLst>
          </p:cNvPr>
          <p:cNvSpPr>
            <a:spLocks noGrp="1"/>
          </p:cNvSpPr>
          <p:nvPr>
            <p:ph idx="1"/>
          </p:nvPr>
        </p:nvSpPr>
        <p:spPr>
          <a:xfrm>
            <a:off x="452717" y="1353671"/>
            <a:ext cx="6781800" cy="4724400"/>
          </a:xfrm>
        </p:spPr>
        <p:txBody>
          <a:bodyPr/>
          <a:lstStyle/>
          <a:p>
            <a:r>
              <a:rPr lang="en-IN" dirty="0"/>
              <a:t>The two datasets were merged on Tableau</a:t>
            </a:r>
          </a:p>
          <a:p>
            <a:endParaRPr lang="en-IN" dirty="0"/>
          </a:p>
          <a:p>
            <a:r>
              <a:rPr lang="en-IN" dirty="0"/>
              <a:t>A Left join was done on the common fields –Month,State,District.</a:t>
            </a:r>
          </a:p>
          <a:p>
            <a:endParaRPr lang="en-IN" dirty="0"/>
          </a:p>
          <a:p>
            <a:endParaRPr lang="en-IN" dirty="0"/>
          </a:p>
        </p:txBody>
      </p:sp>
      <p:pic>
        <p:nvPicPr>
          <p:cNvPr id="7" name="Picture 6">
            <a:extLst>
              <a:ext uri="{FF2B5EF4-FFF2-40B4-BE49-F238E27FC236}">
                <a16:creationId xmlns:a16="http://schemas.microsoft.com/office/drawing/2014/main" xmlns="" id="{3995A5B9-7202-46C4-BC79-A3D37E0B84BC}"/>
              </a:ext>
            </a:extLst>
          </p:cNvPr>
          <p:cNvPicPr>
            <a:picLocks noChangeAspect="1"/>
          </p:cNvPicPr>
          <p:nvPr/>
        </p:nvPicPr>
        <p:blipFill>
          <a:blip r:embed="rId2"/>
          <a:stretch>
            <a:fillRect/>
          </a:stretch>
        </p:blipFill>
        <p:spPr>
          <a:xfrm>
            <a:off x="554826" y="3512398"/>
            <a:ext cx="6790008" cy="2453853"/>
          </a:xfrm>
          <a:prstGeom prst="rect">
            <a:avLst/>
          </a:prstGeom>
        </p:spPr>
      </p:pic>
    </p:spTree>
    <p:extLst>
      <p:ext uri="{BB962C8B-B14F-4D97-AF65-F5344CB8AC3E}">
        <p14:creationId xmlns:p14="http://schemas.microsoft.com/office/powerpoint/2010/main" val="17698754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860</TotalTime>
  <Words>790</Words>
  <Application>Microsoft Office PowerPoint</Application>
  <PresentationFormat>On-screen Show (4:3)</PresentationFormat>
  <Paragraphs>124</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Default Design</vt:lpstr>
      <vt:lpstr>Image</vt:lpstr>
      <vt:lpstr>Seasonal Vehicle Data Analysis</vt:lpstr>
      <vt:lpstr>Objective</vt:lpstr>
      <vt:lpstr>Objective</vt:lpstr>
      <vt:lpstr>Dataset Description</vt:lpstr>
      <vt:lpstr>Dataset Description</vt:lpstr>
      <vt:lpstr>Dataset Description</vt:lpstr>
      <vt:lpstr>Steps Involved</vt:lpstr>
      <vt:lpstr>Data Processing</vt:lpstr>
      <vt:lpstr>Merge on Tableau</vt:lpstr>
      <vt:lpstr>Visualisation(Dashboard1)</vt:lpstr>
      <vt:lpstr>Visualisation(Dashboard2)</vt:lpstr>
      <vt:lpstr>Outcomes-Grape</vt:lpstr>
      <vt:lpstr>Outcomes-Grape</vt:lpstr>
      <vt:lpstr>Outcomes-Grape</vt:lpstr>
      <vt:lpstr>Outcomes-Grape</vt:lpstr>
      <vt:lpstr>Outcomes-Mango</vt:lpstr>
      <vt:lpstr>Outcomes-Mango</vt:lpstr>
      <vt:lpstr>Outcomes-Mango</vt:lpstr>
      <vt:lpstr>Outcomes-Mango</vt:lpstr>
      <vt:lpstr>Outcomes-Mango</vt:lpstr>
      <vt:lpstr>Outcomes-Mango</vt:lpstr>
      <vt:lpstr>Outcomes-Mango</vt:lpstr>
      <vt:lpstr>Outcomes-Onion</vt:lpstr>
      <vt:lpstr>Outcomes-Onion</vt:lpstr>
      <vt:lpstr>Outcomes-Onion</vt:lpstr>
      <vt:lpstr>Outcomes-Onion</vt:lpstr>
      <vt:lpstr>Outcomes-Onion</vt:lpstr>
      <vt:lpstr>Insights</vt:lpstr>
      <vt:lpstr>Skills Learnt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R Warrier (Corporate HR)</dc:creator>
  <cp:lastModifiedBy>DELL</cp:lastModifiedBy>
  <cp:revision>43</cp:revision>
  <dcterms:created xsi:type="dcterms:W3CDTF">2019-07-09T08:28:28Z</dcterms:created>
  <dcterms:modified xsi:type="dcterms:W3CDTF">2022-07-29T00:13:33Z</dcterms:modified>
</cp:coreProperties>
</file>