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5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C7BFE-D4EF-4627-A4CD-ADC84CBD20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C73704-F93C-4047-BBF3-81D3A4C2841F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Input speech signal</a:t>
          </a:r>
          <a:endParaRPr lang="en-IN" dirty="0">
            <a:solidFill>
              <a:schemeClr val="tx1"/>
            </a:solidFill>
          </a:endParaRPr>
        </a:p>
      </dgm:t>
    </dgm:pt>
    <dgm:pt modelId="{51573152-AC30-4391-99D4-2A8D056F33D5}" type="parTrans" cxnId="{DF7380C2-D8C9-45FB-BF5E-0ACEF077E755}">
      <dgm:prSet/>
      <dgm:spPr/>
      <dgm:t>
        <a:bodyPr/>
        <a:lstStyle/>
        <a:p>
          <a:endParaRPr lang="en-IN"/>
        </a:p>
      </dgm:t>
    </dgm:pt>
    <dgm:pt modelId="{553D3D97-7362-4A21-89D3-23AD63363B45}" type="sibTrans" cxnId="{DF7380C2-D8C9-45FB-BF5E-0ACEF077E755}">
      <dgm:prSet/>
      <dgm:spPr/>
      <dgm:t>
        <a:bodyPr/>
        <a:lstStyle/>
        <a:p>
          <a:endParaRPr lang="en-IN"/>
        </a:p>
      </dgm:t>
    </dgm:pt>
    <dgm:pt modelId="{5E7249C9-2A9E-49FC-934E-4F2ED4D38866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Feature Extraction (</a:t>
          </a:r>
          <a:r>
            <a:rPr lang="en-IN" dirty="0" err="1" smtClean="0">
              <a:solidFill>
                <a:schemeClr val="tx1"/>
              </a:solidFill>
            </a:rPr>
            <a:t>MFCC,Chroma,Mel</a:t>
          </a:r>
          <a:r>
            <a:rPr lang="en-IN" dirty="0" smtClean="0">
              <a:solidFill>
                <a:schemeClr val="tx1"/>
              </a:solidFill>
            </a:rPr>
            <a:t> </a:t>
          </a:r>
          <a:r>
            <a:rPr lang="en-IN" dirty="0" err="1" smtClean="0">
              <a:solidFill>
                <a:schemeClr val="tx1"/>
              </a:solidFill>
            </a:rPr>
            <a:t>Spectrogram,Tonnetz</a:t>
          </a:r>
          <a:r>
            <a:rPr lang="en-IN" dirty="0" smtClean="0">
              <a:solidFill>
                <a:schemeClr val="tx1"/>
              </a:solidFill>
            </a:rPr>
            <a:t>)</a:t>
          </a:r>
          <a:endParaRPr lang="en-IN" dirty="0">
            <a:solidFill>
              <a:schemeClr val="tx1"/>
            </a:solidFill>
          </a:endParaRPr>
        </a:p>
      </dgm:t>
    </dgm:pt>
    <dgm:pt modelId="{6C1A4DD8-49BC-42E7-A79F-2E8B5423B6CE}" type="parTrans" cxnId="{65982B11-CD2B-475D-BB6B-58B914C6198F}">
      <dgm:prSet/>
      <dgm:spPr/>
      <dgm:t>
        <a:bodyPr/>
        <a:lstStyle/>
        <a:p>
          <a:endParaRPr lang="en-IN"/>
        </a:p>
      </dgm:t>
    </dgm:pt>
    <dgm:pt modelId="{BC2A3E51-21C5-44DB-89A5-83BED4A41C8B}" type="sibTrans" cxnId="{65982B11-CD2B-475D-BB6B-58B914C6198F}">
      <dgm:prSet/>
      <dgm:spPr/>
      <dgm:t>
        <a:bodyPr/>
        <a:lstStyle/>
        <a:p>
          <a:endParaRPr lang="en-IN"/>
        </a:p>
      </dgm:t>
    </dgm:pt>
    <dgm:pt modelId="{E424EC9A-044F-459F-A591-C640028B8DEF}">
      <dgm:prSet phldrT="[Text]"/>
      <dgm:spPr>
        <a:solidFill>
          <a:srgbClr val="FFFF00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Classification using Machine Learning Models</a:t>
          </a:r>
          <a:endParaRPr lang="en-IN" dirty="0">
            <a:solidFill>
              <a:schemeClr val="tx1"/>
            </a:solidFill>
          </a:endParaRPr>
        </a:p>
      </dgm:t>
    </dgm:pt>
    <dgm:pt modelId="{E9C3E2C8-05D7-4052-82C8-B937C1DE5171}" type="parTrans" cxnId="{1344B194-3B7F-4A64-A47A-227549A3BDEA}">
      <dgm:prSet/>
      <dgm:spPr/>
      <dgm:t>
        <a:bodyPr/>
        <a:lstStyle/>
        <a:p>
          <a:endParaRPr lang="en-IN"/>
        </a:p>
      </dgm:t>
    </dgm:pt>
    <dgm:pt modelId="{B5591565-9614-4F8F-A168-2C0344A0C517}" type="sibTrans" cxnId="{1344B194-3B7F-4A64-A47A-227549A3BDEA}">
      <dgm:prSet/>
      <dgm:spPr/>
      <dgm:t>
        <a:bodyPr/>
        <a:lstStyle/>
        <a:p>
          <a:endParaRPr lang="en-IN"/>
        </a:p>
      </dgm:t>
    </dgm:pt>
    <dgm:pt modelId="{3B97F437-9A8F-452F-B836-F40A997C73D2}">
      <dgm:prSet phldrT="[Text]"/>
      <dgm:spPr>
        <a:solidFill>
          <a:srgbClr val="FFFF00"/>
        </a:solidFill>
      </dgm:spPr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Output used for Decision Making</a:t>
          </a:r>
          <a:endParaRPr lang="en-IN" dirty="0">
            <a:solidFill>
              <a:schemeClr val="tx1"/>
            </a:solidFill>
          </a:endParaRPr>
        </a:p>
      </dgm:t>
    </dgm:pt>
    <dgm:pt modelId="{1A816089-03CB-4397-A219-8EE1DD5B874B}" type="parTrans" cxnId="{4BEF2BF6-4578-47BC-ACC4-6DDD6E2F1572}">
      <dgm:prSet/>
      <dgm:spPr/>
      <dgm:t>
        <a:bodyPr/>
        <a:lstStyle/>
        <a:p>
          <a:endParaRPr lang="en-IN"/>
        </a:p>
      </dgm:t>
    </dgm:pt>
    <dgm:pt modelId="{0B64BAFE-C78B-43FB-B021-7B83ABEC823A}" type="sibTrans" cxnId="{4BEF2BF6-4578-47BC-ACC4-6DDD6E2F1572}">
      <dgm:prSet/>
      <dgm:spPr/>
      <dgm:t>
        <a:bodyPr/>
        <a:lstStyle/>
        <a:p>
          <a:endParaRPr lang="en-IN"/>
        </a:p>
      </dgm:t>
    </dgm:pt>
    <dgm:pt modelId="{2CC800A7-4048-4999-9D97-93A981F41948}" type="pres">
      <dgm:prSet presAssocID="{871C7BFE-D4EF-4627-A4CD-ADC84CBD20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8F3BB7-0D54-4383-883D-CA842685EF4F}" type="pres">
      <dgm:prSet presAssocID="{B9C73704-F93C-4047-BBF3-81D3A4C284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60C58A-18BA-45C1-A41B-0C673722A3D8}" type="pres">
      <dgm:prSet presAssocID="{553D3D97-7362-4A21-89D3-23AD63363B45}" presName="sibTrans" presStyleLbl="sibTrans2D1" presStyleIdx="0" presStyleCnt="3"/>
      <dgm:spPr/>
      <dgm:t>
        <a:bodyPr/>
        <a:lstStyle/>
        <a:p>
          <a:endParaRPr lang="en-IN"/>
        </a:p>
      </dgm:t>
    </dgm:pt>
    <dgm:pt modelId="{D645D5D1-F450-4B07-80EB-EF7A6E032708}" type="pres">
      <dgm:prSet presAssocID="{553D3D97-7362-4A21-89D3-23AD63363B45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51A87137-7831-4334-ABE9-62320ED5A3E0}" type="pres">
      <dgm:prSet presAssocID="{5E7249C9-2A9E-49FC-934E-4F2ED4D388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8A9485-5405-4EB7-B5AD-5C28B35CE16F}" type="pres">
      <dgm:prSet presAssocID="{BC2A3E51-21C5-44DB-89A5-83BED4A41C8B}" presName="sibTrans" presStyleLbl="sibTrans2D1" presStyleIdx="1" presStyleCnt="3"/>
      <dgm:spPr/>
      <dgm:t>
        <a:bodyPr/>
        <a:lstStyle/>
        <a:p>
          <a:endParaRPr lang="en-IN"/>
        </a:p>
      </dgm:t>
    </dgm:pt>
    <dgm:pt modelId="{FD6DD7F5-A488-4C78-AD94-15473ABDFB06}" type="pres">
      <dgm:prSet presAssocID="{BC2A3E51-21C5-44DB-89A5-83BED4A41C8B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F5B2A164-3D8B-413E-989B-F5828302334E}" type="pres">
      <dgm:prSet presAssocID="{E424EC9A-044F-459F-A591-C640028B8D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8D9B49-2493-4228-8E7F-D9757A559139}" type="pres">
      <dgm:prSet presAssocID="{B5591565-9614-4F8F-A168-2C0344A0C517}" presName="sibTrans" presStyleLbl="sibTrans2D1" presStyleIdx="2" presStyleCnt="3"/>
      <dgm:spPr/>
      <dgm:t>
        <a:bodyPr/>
        <a:lstStyle/>
        <a:p>
          <a:endParaRPr lang="en-IN"/>
        </a:p>
      </dgm:t>
    </dgm:pt>
    <dgm:pt modelId="{7C380666-76E3-474F-8B81-74E0B672FEE1}" type="pres">
      <dgm:prSet presAssocID="{B5591565-9614-4F8F-A168-2C0344A0C517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D493A0F0-A6E4-471F-9D3A-3C755399B1E8}" type="pres">
      <dgm:prSet presAssocID="{3B97F437-9A8F-452F-B836-F40A997C73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BEF2BF6-4578-47BC-ACC4-6DDD6E2F1572}" srcId="{871C7BFE-D4EF-4627-A4CD-ADC84CBD209B}" destId="{3B97F437-9A8F-452F-B836-F40A997C73D2}" srcOrd="3" destOrd="0" parTransId="{1A816089-03CB-4397-A219-8EE1DD5B874B}" sibTransId="{0B64BAFE-C78B-43FB-B021-7B83ABEC823A}"/>
    <dgm:cxn modelId="{1344B194-3B7F-4A64-A47A-227549A3BDEA}" srcId="{871C7BFE-D4EF-4627-A4CD-ADC84CBD209B}" destId="{E424EC9A-044F-459F-A591-C640028B8DEF}" srcOrd="2" destOrd="0" parTransId="{E9C3E2C8-05D7-4052-82C8-B937C1DE5171}" sibTransId="{B5591565-9614-4F8F-A168-2C0344A0C517}"/>
    <dgm:cxn modelId="{B3D9CAC6-6D65-49D0-BBEC-20724460EDA6}" type="presOf" srcId="{B9C73704-F93C-4047-BBF3-81D3A4C2841F}" destId="{2C8F3BB7-0D54-4383-883D-CA842685EF4F}" srcOrd="0" destOrd="0" presId="urn:microsoft.com/office/officeart/2005/8/layout/process1"/>
    <dgm:cxn modelId="{54EED4EC-0051-4A19-BCE6-9316E05369D9}" type="presOf" srcId="{553D3D97-7362-4A21-89D3-23AD63363B45}" destId="{D645D5D1-F450-4B07-80EB-EF7A6E032708}" srcOrd="1" destOrd="0" presId="urn:microsoft.com/office/officeart/2005/8/layout/process1"/>
    <dgm:cxn modelId="{41D1B96B-EB3D-4731-978E-C0ACDA73CBD3}" type="presOf" srcId="{B5591565-9614-4F8F-A168-2C0344A0C517}" destId="{7C380666-76E3-474F-8B81-74E0B672FEE1}" srcOrd="1" destOrd="0" presId="urn:microsoft.com/office/officeart/2005/8/layout/process1"/>
    <dgm:cxn modelId="{822D163B-EC05-438F-BF48-E406DD5AA598}" type="presOf" srcId="{B5591565-9614-4F8F-A168-2C0344A0C517}" destId="{438D9B49-2493-4228-8E7F-D9757A559139}" srcOrd="0" destOrd="0" presId="urn:microsoft.com/office/officeart/2005/8/layout/process1"/>
    <dgm:cxn modelId="{3BDEF631-3926-4358-A75B-4A06F3F3246D}" type="presOf" srcId="{3B97F437-9A8F-452F-B836-F40A997C73D2}" destId="{D493A0F0-A6E4-471F-9D3A-3C755399B1E8}" srcOrd="0" destOrd="0" presId="urn:microsoft.com/office/officeart/2005/8/layout/process1"/>
    <dgm:cxn modelId="{BF6032EE-80C8-4135-9674-9BA8174F27D1}" type="presOf" srcId="{BC2A3E51-21C5-44DB-89A5-83BED4A41C8B}" destId="{8A8A9485-5405-4EB7-B5AD-5C28B35CE16F}" srcOrd="0" destOrd="0" presId="urn:microsoft.com/office/officeart/2005/8/layout/process1"/>
    <dgm:cxn modelId="{0D098F4F-4C22-42A0-8288-3CC7A8FE1643}" type="presOf" srcId="{553D3D97-7362-4A21-89D3-23AD63363B45}" destId="{3A60C58A-18BA-45C1-A41B-0C673722A3D8}" srcOrd="0" destOrd="0" presId="urn:microsoft.com/office/officeart/2005/8/layout/process1"/>
    <dgm:cxn modelId="{8499F25E-6749-4ED3-A709-DD95B8C58238}" type="presOf" srcId="{BC2A3E51-21C5-44DB-89A5-83BED4A41C8B}" destId="{FD6DD7F5-A488-4C78-AD94-15473ABDFB06}" srcOrd="1" destOrd="0" presId="urn:microsoft.com/office/officeart/2005/8/layout/process1"/>
    <dgm:cxn modelId="{65982B11-CD2B-475D-BB6B-58B914C6198F}" srcId="{871C7BFE-D4EF-4627-A4CD-ADC84CBD209B}" destId="{5E7249C9-2A9E-49FC-934E-4F2ED4D38866}" srcOrd="1" destOrd="0" parTransId="{6C1A4DD8-49BC-42E7-A79F-2E8B5423B6CE}" sibTransId="{BC2A3E51-21C5-44DB-89A5-83BED4A41C8B}"/>
    <dgm:cxn modelId="{DF7380C2-D8C9-45FB-BF5E-0ACEF077E755}" srcId="{871C7BFE-D4EF-4627-A4CD-ADC84CBD209B}" destId="{B9C73704-F93C-4047-BBF3-81D3A4C2841F}" srcOrd="0" destOrd="0" parTransId="{51573152-AC30-4391-99D4-2A8D056F33D5}" sibTransId="{553D3D97-7362-4A21-89D3-23AD63363B45}"/>
    <dgm:cxn modelId="{EB25B0B7-8CEB-4AD6-9B7F-E2AC36410F7A}" type="presOf" srcId="{871C7BFE-D4EF-4627-A4CD-ADC84CBD209B}" destId="{2CC800A7-4048-4999-9D97-93A981F41948}" srcOrd="0" destOrd="0" presId="urn:microsoft.com/office/officeart/2005/8/layout/process1"/>
    <dgm:cxn modelId="{70D879B7-B666-456D-8C2E-043E4A491568}" type="presOf" srcId="{5E7249C9-2A9E-49FC-934E-4F2ED4D38866}" destId="{51A87137-7831-4334-ABE9-62320ED5A3E0}" srcOrd="0" destOrd="0" presId="urn:microsoft.com/office/officeart/2005/8/layout/process1"/>
    <dgm:cxn modelId="{510C89B8-5D5C-4948-BA8F-D6B8DFEF5BF1}" type="presOf" srcId="{E424EC9A-044F-459F-A591-C640028B8DEF}" destId="{F5B2A164-3D8B-413E-989B-F5828302334E}" srcOrd="0" destOrd="0" presId="urn:microsoft.com/office/officeart/2005/8/layout/process1"/>
    <dgm:cxn modelId="{F4966C0D-FCFD-42B1-B95A-BDBD78051FCF}" type="presParOf" srcId="{2CC800A7-4048-4999-9D97-93A981F41948}" destId="{2C8F3BB7-0D54-4383-883D-CA842685EF4F}" srcOrd="0" destOrd="0" presId="urn:microsoft.com/office/officeart/2005/8/layout/process1"/>
    <dgm:cxn modelId="{0EE7DFC1-67B3-4044-8E1A-F855BF6A45AC}" type="presParOf" srcId="{2CC800A7-4048-4999-9D97-93A981F41948}" destId="{3A60C58A-18BA-45C1-A41B-0C673722A3D8}" srcOrd="1" destOrd="0" presId="urn:microsoft.com/office/officeart/2005/8/layout/process1"/>
    <dgm:cxn modelId="{B3805C17-CF69-4914-B586-71A193DD1436}" type="presParOf" srcId="{3A60C58A-18BA-45C1-A41B-0C673722A3D8}" destId="{D645D5D1-F450-4B07-80EB-EF7A6E032708}" srcOrd="0" destOrd="0" presId="urn:microsoft.com/office/officeart/2005/8/layout/process1"/>
    <dgm:cxn modelId="{E14B4B7E-B4F5-4DEA-A4CD-811329D458EA}" type="presParOf" srcId="{2CC800A7-4048-4999-9D97-93A981F41948}" destId="{51A87137-7831-4334-ABE9-62320ED5A3E0}" srcOrd="2" destOrd="0" presId="urn:microsoft.com/office/officeart/2005/8/layout/process1"/>
    <dgm:cxn modelId="{C0682522-FEEF-4285-A49E-A5B018FAF860}" type="presParOf" srcId="{2CC800A7-4048-4999-9D97-93A981F41948}" destId="{8A8A9485-5405-4EB7-B5AD-5C28B35CE16F}" srcOrd="3" destOrd="0" presId="urn:microsoft.com/office/officeart/2005/8/layout/process1"/>
    <dgm:cxn modelId="{414F1475-7753-41C3-B231-F7600FEC98EE}" type="presParOf" srcId="{8A8A9485-5405-4EB7-B5AD-5C28B35CE16F}" destId="{FD6DD7F5-A488-4C78-AD94-15473ABDFB06}" srcOrd="0" destOrd="0" presId="urn:microsoft.com/office/officeart/2005/8/layout/process1"/>
    <dgm:cxn modelId="{26FB55BE-F975-4F90-B029-AA192D76A8B6}" type="presParOf" srcId="{2CC800A7-4048-4999-9D97-93A981F41948}" destId="{F5B2A164-3D8B-413E-989B-F5828302334E}" srcOrd="4" destOrd="0" presId="urn:microsoft.com/office/officeart/2005/8/layout/process1"/>
    <dgm:cxn modelId="{BA297FFF-1B77-442E-8DAC-B49B1CAACE37}" type="presParOf" srcId="{2CC800A7-4048-4999-9D97-93A981F41948}" destId="{438D9B49-2493-4228-8E7F-D9757A559139}" srcOrd="5" destOrd="0" presId="urn:microsoft.com/office/officeart/2005/8/layout/process1"/>
    <dgm:cxn modelId="{F58C0EBF-AEDF-4F07-8C1E-6349DD53CBFD}" type="presParOf" srcId="{438D9B49-2493-4228-8E7F-D9757A559139}" destId="{7C380666-76E3-474F-8B81-74E0B672FEE1}" srcOrd="0" destOrd="0" presId="urn:microsoft.com/office/officeart/2005/8/layout/process1"/>
    <dgm:cxn modelId="{DEFB51B4-A66C-44A4-8C9A-B83FEF499535}" type="presParOf" srcId="{2CC800A7-4048-4999-9D97-93A981F41948}" destId="{D493A0F0-A6E4-471F-9D3A-3C755399B1E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F3BB7-0D54-4383-883D-CA842685EF4F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tx1"/>
              </a:solidFill>
            </a:rPr>
            <a:t>Input speech signal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31403" y="1816401"/>
        <a:ext cx="1525650" cy="893160"/>
      </dsp:txXfrm>
    </dsp:sp>
    <dsp:sp modelId="{3A60C58A-18BA-45C1-A41B-0C673722A3D8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1742963" y="2145338"/>
        <a:ext cx="234653" cy="235285"/>
      </dsp:txXfrm>
    </dsp:sp>
    <dsp:sp modelId="{51A87137-7831-4334-ABE9-62320ED5A3E0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tx1"/>
              </a:solidFill>
            </a:rPr>
            <a:t>Feature Extraction (</a:t>
          </a:r>
          <a:r>
            <a:rPr lang="en-IN" sz="1200" kern="1200" dirty="0" err="1" smtClean="0">
              <a:solidFill>
                <a:schemeClr val="tx1"/>
              </a:solidFill>
            </a:rPr>
            <a:t>MFCC,Chroma,Mel</a:t>
          </a:r>
          <a:r>
            <a:rPr lang="en-IN" sz="1200" kern="1200" dirty="0" smtClean="0">
              <a:solidFill>
                <a:schemeClr val="tx1"/>
              </a:solidFill>
            </a:rPr>
            <a:t> </a:t>
          </a:r>
          <a:r>
            <a:rPr lang="en-IN" sz="1200" kern="1200" dirty="0" err="1" smtClean="0">
              <a:solidFill>
                <a:schemeClr val="tx1"/>
              </a:solidFill>
            </a:rPr>
            <a:t>Spectrogram,Tonnetz</a:t>
          </a:r>
          <a:r>
            <a:rPr lang="en-IN" sz="1200" kern="1200" dirty="0" smtClean="0">
              <a:solidFill>
                <a:schemeClr val="tx1"/>
              </a:solidFill>
            </a:rPr>
            <a:t>)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2245117" y="1816401"/>
        <a:ext cx="1525650" cy="893160"/>
      </dsp:txXfrm>
    </dsp:sp>
    <dsp:sp modelId="{8A8A9485-5405-4EB7-B5AD-5C28B35CE16F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3956677" y="2145338"/>
        <a:ext cx="234653" cy="235285"/>
      </dsp:txXfrm>
    </dsp:sp>
    <dsp:sp modelId="{F5B2A164-3D8B-413E-989B-F5828302334E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tx1"/>
              </a:solidFill>
            </a:rPr>
            <a:t>Classification using Machine Learning Models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4458831" y="1816401"/>
        <a:ext cx="1525650" cy="893160"/>
      </dsp:txXfrm>
    </dsp:sp>
    <dsp:sp modelId="{438D9B49-2493-4228-8E7F-D9757A559139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6170391" y="2145338"/>
        <a:ext cx="234653" cy="235285"/>
      </dsp:txXfrm>
    </dsp:sp>
    <dsp:sp modelId="{D493A0F0-A6E4-471F-9D3A-3C755399B1E8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tx1"/>
              </a:solidFill>
            </a:rPr>
            <a:t>Output used for Decision Making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6672546" y="1816401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1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9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026C-74DC-4C23-9C03-2EB196C4A7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80D7-6D23-4A13-8E66-762729B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Word_Document3.docx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package" Target="../embeddings/Microsoft_Word_Document5.docx"/><Relationship Id="rId5" Type="http://schemas.openxmlformats.org/officeDocument/2006/relationships/package" Target="../embeddings/Microsoft_Word_Document2.docx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Speech Emotion Recognition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of Models Trained After Target Variable reduction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85546"/>
              </p:ext>
            </p:extLst>
          </p:nvPr>
        </p:nvGraphicFramePr>
        <p:xfrm>
          <a:off x="457201" y="1600200"/>
          <a:ext cx="8219255" cy="44210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39159"/>
                <a:gridCol w="2740048"/>
                <a:gridCol w="2740048"/>
              </a:tblGrid>
              <a:tr h="992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Model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Validation Accuracy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Testing accuracy with EMODB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</a:tr>
              <a:tr h="992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Convolutional Neural Network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86.4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43.1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</a:tr>
              <a:tr h="481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 Layer Perceptron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86.3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54.5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</a:tr>
              <a:tr h="481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Support vector Machine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72.3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</a:tr>
              <a:tr h="4812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 Forest Classifierr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80.8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31.1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</a:tr>
              <a:tr h="992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CNN using Spectrogram images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82.5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065" marR="880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20.75</a:t>
                      </a:r>
                    </a:p>
                  </a:txBody>
                  <a:tcPr marL="88065" marR="880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5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Overfitting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possible reason of the poor performance of models with external dataset could be </a:t>
            </a:r>
            <a:r>
              <a:rPr lang="en-IN" sz="2000" dirty="0" err="1" smtClean="0"/>
              <a:t>overfitting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Reducing </a:t>
            </a:r>
            <a:r>
              <a:rPr lang="en-IN" sz="2000" dirty="0" err="1" smtClean="0"/>
              <a:t>overfitting</a:t>
            </a:r>
            <a:r>
              <a:rPr lang="en-IN" sz="2000" dirty="0" smtClean="0"/>
              <a:t> can make the model more general and improve performance</a:t>
            </a:r>
          </a:p>
          <a:p>
            <a:endParaRPr lang="en-IN" sz="2000" dirty="0"/>
          </a:p>
          <a:p>
            <a:r>
              <a:rPr lang="en-IN" sz="2000" dirty="0" smtClean="0"/>
              <a:t>Steps taken to overcome </a:t>
            </a:r>
            <a:r>
              <a:rPr lang="en-IN" sz="2000" dirty="0" err="1" smtClean="0"/>
              <a:t>overfitting</a:t>
            </a:r>
            <a:r>
              <a:rPr lang="en-IN" sz="2000" dirty="0" smtClean="0"/>
              <a:t>:</a:t>
            </a:r>
          </a:p>
          <a:p>
            <a:pPr lvl="1"/>
            <a:r>
              <a:rPr lang="en-IN" sz="1600" dirty="0" smtClean="0"/>
              <a:t>Adding dropout and regularization layers in models</a:t>
            </a:r>
          </a:p>
          <a:p>
            <a:pPr lvl="1"/>
            <a:r>
              <a:rPr lang="en-IN" sz="1600" dirty="0" smtClean="0"/>
              <a:t>Cross validation while training</a:t>
            </a:r>
          </a:p>
          <a:p>
            <a:pPr lvl="1"/>
            <a:r>
              <a:rPr lang="en-IN" sz="1600" dirty="0" smtClean="0"/>
              <a:t>K Folds Cross Validation for all the models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05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of models (After K Folds Validation)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22315"/>
              </p:ext>
            </p:extLst>
          </p:nvPr>
        </p:nvGraphicFramePr>
        <p:xfrm>
          <a:off x="971600" y="1772816"/>
          <a:ext cx="7128792" cy="41764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1481"/>
                <a:gridCol w="1836578"/>
                <a:gridCol w="1797239"/>
                <a:gridCol w="1553494"/>
              </a:tblGrid>
              <a:tr h="1301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Model 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Validation Accuracy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Testing accuracy with EMODB before K folds cross validation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Testing accuracy with EMODB after K folds Cross validation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Convolutional Neural Network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86.4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43.1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60.1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 Layer Perceptron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86.2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54.5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56.4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Support vector Machine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72.3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 Forest Classifierr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80.8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31.1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30.4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CNN using Spectrogram images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82.5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20.75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Main requirement of any model : Speed</a:t>
            </a:r>
          </a:p>
          <a:p>
            <a:endParaRPr lang="en-IN" sz="2000" dirty="0"/>
          </a:p>
          <a:p>
            <a:r>
              <a:rPr lang="en-IN" sz="2000" dirty="0" smtClean="0"/>
              <a:t>The SVM is the fastest model but the accuracy of the model is too low to be used.</a:t>
            </a:r>
          </a:p>
          <a:p>
            <a:endParaRPr lang="en-IN" sz="2000" dirty="0"/>
          </a:p>
          <a:p>
            <a:r>
              <a:rPr lang="en-IN" sz="2000" dirty="0" smtClean="0"/>
              <a:t>Random forest Classifiers are slow models . </a:t>
            </a:r>
            <a:r>
              <a:rPr lang="en-IN" sz="2000" dirty="0"/>
              <a:t> </a:t>
            </a:r>
            <a:r>
              <a:rPr lang="en-IN" sz="2000" dirty="0" smtClean="0"/>
              <a:t>Due to the low accuracy of the model the model can be omitted.</a:t>
            </a:r>
          </a:p>
          <a:p>
            <a:endParaRPr lang="en-IN" sz="2000" dirty="0"/>
          </a:p>
          <a:p>
            <a:r>
              <a:rPr lang="en-IN" sz="2000" dirty="0" smtClean="0"/>
              <a:t>The CNN (2D) pre-processing phase (conversion into spectrogram images) is a computationally complex process .</a:t>
            </a:r>
          </a:p>
          <a:p>
            <a:endParaRPr lang="en-IN" sz="2000" dirty="0"/>
          </a:p>
          <a:p>
            <a:r>
              <a:rPr lang="en-IN" sz="2000" dirty="0" smtClean="0"/>
              <a:t>The MLP and CNN models produced the best results . </a:t>
            </a:r>
          </a:p>
          <a:p>
            <a:endParaRPr lang="en-IN" sz="2000" dirty="0" smtClean="0"/>
          </a:p>
          <a:p>
            <a:r>
              <a:rPr lang="en-IN" sz="2000" dirty="0" smtClean="0"/>
              <a:t>CNN was selected as even though it was not computationally simple it produced better results than the other models . </a:t>
            </a:r>
          </a:p>
        </p:txBody>
      </p:sp>
    </p:spTree>
    <p:extLst>
      <p:ext uri="{BB962C8B-B14F-4D97-AF65-F5344CB8AC3E}">
        <p14:creationId xmlns:p14="http://schemas.microsoft.com/office/powerpoint/2010/main" val="5867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5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Actions that can be taken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 smtClean="0"/>
              <a:t>Evaluation of the emotion exhibited : This </a:t>
            </a:r>
            <a:r>
              <a:rPr lang="en-IN" sz="2000" dirty="0"/>
              <a:t>requires the audio to be recorded full time , if this is not possible then record audio only when they are on the phone through the infotainment system.</a:t>
            </a:r>
          </a:p>
          <a:p>
            <a:r>
              <a:rPr lang="en-IN" sz="2000" dirty="0"/>
              <a:t>After evaluating the emotion of the driver </a:t>
            </a:r>
          </a:p>
          <a:p>
            <a:pPr lvl="1"/>
            <a:r>
              <a:rPr lang="en-IN" sz="1600" dirty="0"/>
              <a:t>1)Prepare the car depending on the state of the </a:t>
            </a:r>
            <a:r>
              <a:rPr lang="en-IN" sz="1600" dirty="0" smtClean="0"/>
              <a:t>driver(cap </a:t>
            </a:r>
            <a:r>
              <a:rPr lang="en-IN" sz="1600" dirty="0"/>
              <a:t>the speed of the </a:t>
            </a:r>
            <a:r>
              <a:rPr lang="en-IN" sz="1600" dirty="0" smtClean="0"/>
              <a:t>car and alert the driver to slow down)</a:t>
            </a:r>
            <a:endParaRPr lang="en-IN" sz="1600" dirty="0"/>
          </a:p>
          <a:p>
            <a:pPr lvl="1"/>
            <a:r>
              <a:rPr lang="en-IN" sz="1600" dirty="0"/>
              <a:t>2)Calm the driver down with music depending on the mood of </a:t>
            </a:r>
            <a:r>
              <a:rPr lang="en-IN" sz="1600" dirty="0" smtClean="0"/>
              <a:t>driver</a:t>
            </a:r>
          </a:p>
          <a:p>
            <a:r>
              <a:rPr lang="en-IN" sz="2000" dirty="0" smtClean="0"/>
              <a:t>Determining a score which establishes the extent to which the driver is angry</a:t>
            </a:r>
          </a:p>
          <a:p>
            <a:pPr lvl="1"/>
            <a:r>
              <a:rPr lang="en-IN" sz="1600" dirty="0" smtClean="0"/>
              <a:t>Perform a Fourier transform on the audio sample if the emotion detected is anger</a:t>
            </a:r>
          </a:p>
          <a:p>
            <a:pPr lvl="1"/>
            <a:r>
              <a:rPr lang="en-IN" sz="1600" dirty="0" smtClean="0"/>
              <a:t>Determine the maximum amplitude of the sample from the Fourier transform in frequencies &gt; 450 HZ (usually the frequencies where angry emotions peak)</a:t>
            </a:r>
          </a:p>
          <a:p>
            <a:pPr lvl="1"/>
            <a:r>
              <a:rPr lang="en-IN" sz="1600" dirty="0" smtClean="0"/>
              <a:t>If this value is greater than a threshold value then the driver is at a greater risk.</a:t>
            </a:r>
          </a:p>
          <a:p>
            <a:pPr lvl="1"/>
            <a:endParaRPr lang="en-IN" sz="16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43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20257"/>
              </p:ext>
            </p:extLst>
          </p:nvPr>
        </p:nvGraphicFramePr>
        <p:xfrm>
          <a:off x="755576" y="256490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56490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89214"/>
              </p:ext>
            </p:extLst>
          </p:nvPr>
        </p:nvGraphicFramePr>
        <p:xfrm>
          <a:off x="1907704" y="256490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256490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00040"/>
              </p:ext>
            </p:extLst>
          </p:nvPr>
        </p:nvGraphicFramePr>
        <p:xfrm>
          <a:off x="3131840" y="256490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showAsIcon="1" r:id="rId7" imgW="914400" imgH="792360" progId="Word.Document.12">
                  <p:embed/>
                </p:oleObj>
              </mc:Choice>
              <mc:Fallback>
                <p:oleObj name="Document" showAsIcon="1" r:id="rId7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256490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895943"/>
              </p:ext>
            </p:extLst>
          </p:nvPr>
        </p:nvGraphicFramePr>
        <p:xfrm>
          <a:off x="1504950" y="1384300"/>
          <a:ext cx="6107113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9" imgW="6107873" imgH="4068119" progId="Word.Document.12">
                  <p:embed/>
                </p:oleObj>
              </mc:Choice>
              <mc:Fallback>
                <p:oleObj name="Document" r:id="rId9" imgW="6107873" imgH="40681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4950" y="1384300"/>
                        <a:ext cx="6107113" cy="406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37822"/>
              </p:ext>
            </p:extLst>
          </p:nvPr>
        </p:nvGraphicFramePr>
        <p:xfrm>
          <a:off x="4355976" y="256490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showAsIcon="1" r:id="rId11" imgW="914400" imgH="792360" progId="Word.Document.12">
                  <p:embed/>
                </p:oleObj>
              </mc:Choice>
              <mc:Fallback>
                <p:oleObj name="Document" showAsIcon="1" r:id="rId11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5976" y="256490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0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There are many accidents that happen every day and it can be also be caused by the state of mind of the driver.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Evaluating </a:t>
            </a:r>
            <a:r>
              <a:rPr lang="en-IN" sz="2000" dirty="0"/>
              <a:t>the state of mind of the driver, the emotions that the driver exhibits can help manufacturers adapt vehicle control to  mitigate the </a:t>
            </a:r>
            <a:r>
              <a:rPr lang="en-IN" sz="2000" dirty="0" smtClean="0"/>
              <a:t>accident.</a:t>
            </a:r>
          </a:p>
          <a:p>
            <a:endParaRPr lang="en-IN" sz="20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67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1143000"/>
          </a:xfrm>
        </p:spPr>
        <p:txBody>
          <a:bodyPr/>
          <a:lstStyle/>
          <a:p>
            <a:r>
              <a:rPr lang="en-IN" dirty="0" smtClean="0"/>
              <a:t>Final Model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00584"/>
              </p:ext>
            </p:extLst>
          </p:nvPr>
        </p:nvGraphicFramePr>
        <p:xfrm>
          <a:off x="467544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Exploratory Data Analysis of Dataset</a:t>
            </a:r>
          </a:p>
          <a:p>
            <a:r>
              <a:rPr lang="en-IN" sz="2000" dirty="0" smtClean="0"/>
              <a:t>Research on similar projects</a:t>
            </a:r>
          </a:p>
          <a:p>
            <a:r>
              <a:rPr lang="en-IN" sz="2000" dirty="0" smtClean="0"/>
              <a:t>Feature Extraction from dataset</a:t>
            </a:r>
          </a:p>
          <a:p>
            <a:r>
              <a:rPr lang="en-IN" sz="2000" dirty="0" smtClean="0"/>
              <a:t>Feature selection and reduction of complexity of dataset</a:t>
            </a:r>
          </a:p>
          <a:p>
            <a:r>
              <a:rPr lang="en-IN" sz="2000" dirty="0" smtClean="0"/>
              <a:t>Data Augmentation</a:t>
            </a:r>
          </a:p>
          <a:p>
            <a:r>
              <a:rPr lang="en-IN" sz="2000" dirty="0" smtClean="0"/>
              <a:t>Data Pre-processing</a:t>
            </a:r>
          </a:p>
          <a:p>
            <a:r>
              <a:rPr lang="en-IN" sz="2000" dirty="0" smtClean="0"/>
              <a:t>Machine Learning Model Training and Improvement</a:t>
            </a:r>
          </a:p>
          <a:p>
            <a:r>
              <a:rPr lang="en-IN" sz="2000" dirty="0" smtClean="0"/>
              <a:t>Comparison of Trained Model’s performance</a:t>
            </a:r>
          </a:p>
          <a:p>
            <a:r>
              <a:rPr lang="en-IN" sz="2000" dirty="0" smtClean="0"/>
              <a:t>Use case evaluation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6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Dataset used: </a:t>
            </a:r>
            <a:r>
              <a:rPr lang="en-IN" sz="2000" dirty="0" err="1" smtClean="0"/>
              <a:t>Ravdess</a:t>
            </a:r>
            <a:r>
              <a:rPr lang="en-IN" sz="2000" dirty="0"/>
              <a:t> </a:t>
            </a:r>
            <a:r>
              <a:rPr lang="en-IN" sz="2000" dirty="0" smtClean="0"/>
              <a:t>(song and speech dataset) which consists of 2452 audio samples</a:t>
            </a:r>
          </a:p>
          <a:p>
            <a:pPr lvl="0"/>
            <a:r>
              <a:rPr lang="en-IN" sz="2000" dirty="0"/>
              <a:t>The dataset consists of audio samples from 24 actors , 12 are male and 12 are female</a:t>
            </a:r>
          </a:p>
          <a:p>
            <a:pPr lvl="0"/>
            <a:r>
              <a:rPr lang="en-IN" sz="2000" dirty="0" smtClean="0"/>
              <a:t>The </a:t>
            </a:r>
            <a:r>
              <a:rPr lang="en-IN" sz="2000" dirty="0"/>
              <a:t>emotions addressed in the dataset are 'surprised', 'neutral', 'disgust', 'fear', 'sad', 'calm', 'happy' ,'angry'.</a:t>
            </a:r>
          </a:p>
          <a:p>
            <a:pPr lvl="0"/>
            <a:r>
              <a:rPr lang="en-IN" sz="2000" dirty="0"/>
              <a:t>Each emotion is produced at two levels of emotional intensity (normal, strong), with an additional neutral expression.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49080"/>
            <a:ext cx="496855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4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The speech signal contains a large number of parameters that reflect the emotional characteristics. </a:t>
            </a:r>
            <a:endParaRPr lang="en-US" sz="2000" dirty="0" smtClean="0"/>
          </a:p>
          <a:p>
            <a:r>
              <a:rPr lang="en-US" sz="2000" dirty="0" smtClean="0"/>
              <a:t>Proper extraction of the right features is the most important step of Emotion Recognition from a speech sample.</a:t>
            </a:r>
          </a:p>
          <a:p>
            <a:r>
              <a:rPr lang="en-US" sz="2000" dirty="0" smtClean="0"/>
              <a:t>The features extracted in this project are: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MFCC</a:t>
            </a:r>
            <a:r>
              <a:rPr lang="en-IN" sz="1600" dirty="0" smtClean="0"/>
              <a:t> ( Mel Frequency </a:t>
            </a:r>
            <a:r>
              <a:rPr lang="en-IN" sz="1600" dirty="0" err="1" smtClean="0"/>
              <a:t>Ceptrum</a:t>
            </a:r>
            <a:r>
              <a:rPr lang="en-IN" sz="1600" dirty="0" smtClean="0"/>
              <a:t> Coefficients) : </a:t>
            </a:r>
            <a:r>
              <a:rPr lang="en-US" sz="1600" dirty="0" smtClean="0"/>
              <a:t>MFCC </a:t>
            </a:r>
            <a:r>
              <a:rPr lang="en-US" sz="1600" dirty="0"/>
              <a:t>features represent phonemes (distinct units of sound) as the shape of the vocal tract (which is responsible for sound generation) is manifest in them</a:t>
            </a:r>
            <a:r>
              <a:rPr lang="en-US" sz="1600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Mel Spectrogram : A </a:t>
            </a:r>
            <a:r>
              <a:rPr lang="en-US" sz="1600" dirty="0" err="1" smtClean="0"/>
              <a:t>mel</a:t>
            </a:r>
            <a:r>
              <a:rPr lang="en-US" sz="1600" dirty="0" smtClean="0"/>
              <a:t> spectrogram</a:t>
            </a:r>
            <a:r>
              <a:rPr lang="en-US" sz="1600" dirty="0"/>
              <a:t> is a spectrogram where the frequencies are converted to the </a:t>
            </a:r>
            <a:r>
              <a:rPr lang="en-US" sz="1600" dirty="0" err="1"/>
              <a:t>mel</a:t>
            </a:r>
            <a:r>
              <a:rPr lang="en-US" sz="1600" dirty="0"/>
              <a:t> scale</a:t>
            </a:r>
            <a:r>
              <a:rPr lang="en-US" sz="1600" dirty="0" smtClean="0"/>
              <a:t>. (</a:t>
            </a:r>
            <a:r>
              <a:rPr lang="en-US" sz="1600" dirty="0"/>
              <a:t>The </a:t>
            </a:r>
            <a:r>
              <a:rPr lang="en-US" sz="1600" dirty="0" err="1"/>
              <a:t>mel</a:t>
            </a:r>
            <a:r>
              <a:rPr lang="en-US" sz="1600" dirty="0"/>
              <a:t> scale is a perceptual scale of pitches judged by listeners to be equal in distance from one </a:t>
            </a:r>
            <a:r>
              <a:rPr lang="en-US" sz="1600" dirty="0" smtClean="0"/>
              <a:t>another).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Chroma : </a:t>
            </a:r>
            <a:r>
              <a:rPr lang="en-US" sz="1600" dirty="0"/>
              <a:t>The </a:t>
            </a:r>
            <a:r>
              <a:rPr lang="en-US" sz="1600" dirty="0" err="1"/>
              <a:t>chroma</a:t>
            </a:r>
            <a:r>
              <a:rPr lang="en-US" sz="1600" dirty="0"/>
              <a:t> feature is a descriptor, which represents the tonal content of a musical audio signal in a condensed form. The Chroma value of an audio basically represent the intensity of the twelve distinctive pitch classes that are used to study </a:t>
            </a:r>
            <a:r>
              <a:rPr lang="en-US" sz="1600" dirty="0" smtClean="0"/>
              <a:t>music.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err="1" smtClean="0"/>
              <a:t>Tonnetz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 err="1" smtClean="0"/>
              <a:t>Tonnetz</a:t>
            </a:r>
            <a:r>
              <a:rPr lang="en-US" sz="1600" dirty="0" smtClean="0"/>
              <a:t> is also a tonal feature like </a:t>
            </a:r>
            <a:r>
              <a:rPr lang="en-US" sz="1600" dirty="0" err="1" smtClean="0"/>
              <a:t>chroma</a:t>
            </a:r>
            <a:r>
              <a:rPr lang="en-US" sz="1600" dirty="0" smtClean="0"/>
              <a:t> which represents the entire tonal space.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Spectrogram </a:t>
            </a:r>
            <a:r>
              <a:rPr lang="en-US" sz="1600" dirty="0" smtClean="0"/>
              <a:t>Images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514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problem of speech emotion recognition can be solved by building a classifier/classification machine learning model.</a:t>
            </a:r>
          </a:p>
          <a:p>
            <a:endParaRPr lang="en-IN" sz="2000" dirty="0" smtClean="0"/>
          </a:p>
          <a:p>
            <a:r>
              <a:rPr lang="en-IN" sz="2000" dirty="0" smtClean="0"/>
              <a:t>The classification models explored in this project were:</a:t>
            </a:r>
          </a:p>
          <a:p>
            <a:pPr lvl="1"/>
            <a:r>
              <a:rPr lang="en-IN" sz="1600" dirty="0" smtClean="0"/>
              <a:t>SVM (Support Vector Machine)</a:t>
            </a:r>
          </a:p>
          <a:p>
            <a:pPr lvl="1"/>
            <a:r>
              <a:rPr lang="en-IN" sz="1600" dirty="0" smtClean="0"/>
              <a:t>Convolutional Neural Network (1D)</a:t>
            </a:r>
          </a:p>
          <a:p>
            <a:pPr lvl="1"/>
            <a:r>
              <a:rPr lang="en-IN" sz="1600" dirty="0" smtClean="0"/>
              <a:t>Random Forest Classifier</a:t>
            </a:r>
          </a:p>
          <a:p>
            <a:pPr lvl="1"/>
            <a:r>
              <a:rPr lang="en-IN" sz="1600" dirty="0" smtClean="0"/>
              <a:t>MLP (Multi Layer Perceptron)</a:t>
            </a:r>
          </a:p>
          <a:p>
            <a:pPr lvl="1"/>
            <a:r>
              <a:rPr lang="en-IN" sz="1600" dirty="0" smtClean="0"/>
              <a:t>Convolutional Neural Network (2D) (using spectrogram images)</a:t>
            </a:r>
          </a:p>
          <a:p>
            <a:endParaRPr lang="en-IN" sz="2000" dirty="0"/>
          </a:p>
          <a:p>
            <a:r>
              <a:rPr lang="en-IN" sz="2000" dirty="0" smtClean="0"/>
              <a:t>The model that was chosen was the Convolutional Neural Network(1D).</a:t>
            </a:r>
          </a:p>
          <a:p>
            <a:endParaRPr lang="en-IN" sz="2000" dirty="0"/>
          </a:p>
          <a:p>
            <a:r>
              <a:rPr lang="en-IN" sz="2000" dirty="0" smtClean="0"/>
              <a:t>The models were trained and validated using the </a:t>
            </a:r>
            <a:r>
              <a:rPr lang="en-IN" sz="2000" dirty="0" err="1" smtClean="0"/>
              <a:t>Ravdess</a:t>
            </a:r>
            <a:r>
              <a:rPr lang="en-IN" sz="2000" dirty="0" smtClean="0"/>
              <a:t> dataset.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endParaRPr lang="en-IN" sz="2000" dirty="0" smtClean="0"/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05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Comparison of Models Trained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36252"/>
              </p:ext>
            </p:extLst>
          </p:nvPr>
        </p:nvGraphicFramePr>
        <p:xfrm>
          <a:off x="1835696" y="1700808"/>
          <a:ext cx="5232299" cy="33506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15725"/>
                <a:gridCol w="2616574"/>
              </a:tblGrid>
              <a:tr h="9698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Model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Validation Accuracy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9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Convolutional Neural Network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71.78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 Layer Perceptron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73.4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Support vector Machine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60.2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 Forest Classifierr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70.1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taken to improve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u="sng" dirty="0" smtClean="0"/>
              <a:t>Data Augmentation</a:t>
            </a:r>
            <a:r>
              <a:rPr lang="en-IN" sz="2000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Random noise was added to the existing data to increase the number of training samples</a:t>
            </a:r>
            <a:r>
              <a:rPr lang="en-IN" sz="2000" dirty="0" smtClean="0"/>
              <a:t>.</a:t>
            </a:r>
          </a:p>
          <a:p>
            <a:pPr lvl="1"/>
            <a:r>
              <a:rPr lang="en-IN" sz="1600" dirty="0" smtClean="0"/>
              <a:t>Helps increase the accuracy</a:t>
            </a:r>
          </a:p>
          <a:p>
            <a:pPr lvl="1"/>
            <a:r>
              <a:rPr lang="en-IN" sz="1600" dirty="0" smtClean="0"/>
              <a:t>Ensures that the training process is more controlled</a:t>
            </a:r>
          </a:p>
          <a:p>
            <a:pPr lvl="1"/>
            <a:r>
              <a:rPr lang="en-IN" sz="1600" dirty="0" smtClean="0"/>
              <a:t>Reduces </a:t>
            </a:r>
            <a:r>
              <a:rPr lang="en-IN" sz="1600" dirty="0" err="1" smtClean="0"/>
              <a:t>overfitting</a:t>
            </a:r>
            <a:r>
              <a:rPr lang="en-IN" sz="1600" dirty="0" smtClean="0"/>
              <a:t> to an extent </a:t>
            </a:r>
          </a:p>
          <a:p>
            <a:endParaRPr lang="en-IN" sz="2000" dirty="0"/>
          </a:p>
          <a:p>
            <a:r>
              <a:rPr lang="en-IN" sz="2000" dirty="0" smtClean="0"/>
              <a:t>Reduction of Target Variables:</a:t>
            </a:r>
          </a:p>
          <a:p>
            <a:pPr lvl="1"/>
            <a:r>
              <a:rPr lang="en-IN" sz="1600" dirty="0" smtClean="0"/>
              <a:t>Initially the model was trained with 8 target variables: 'surprised', 'neutral', 'disgust', 'fear', 'sad', 'calm', 'happy' ,'angry'.</a:t>
            </a:r>
          </a:p>
          <a:p>
            <a:pPr lvl="1"/>
            <a:r>
              <a:rPr lang="en-IN" sz="1600" dirty="0" smtClean="0"/>
              <a:t>Prediction of 8 classes is very difficult and the prediction of some of these emotions in a vehicle is a trivial task</a:t>
            </a:r>
          </a:p>
          <a:p>
            <a:pPr lvl="1"/>
            <a:r>
              <a:rPr lang="en-IN" sz="1600" dirty="0" smtClean="0"/>
              <a:t>Target variable set was reduced to ‘angry’ , ‘sad’ , ‘neutral ‘ , ‘happy’</a:t>
            </a:r>
          </a:p>
          <a:p>
            <a:pPr lvl="0"/>
            <a:r>
              <a:rPr lang="en-IN" sz="2000" dirty="0" smtClean="0"/>
              <a:t>The models were trained after performing these steps and tested with a new external dataset (EMODB) to verify accuracies.</a:t>
            </a:r>
          </a:p>
          <a:p>
            <a:endParaRPr lang="en-IN" sz="2000" dirty="0" smtClean="0"/>
          </a:p>
          <a:p>
            <a:endParaRPr lang="en-IN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1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863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Microsoft Word Document</vt:lpstr>
      <vt:lpstr>Document</vt:lpstr>
      <vt:lpstr>Speech Emotion Recognition</vt:lpstr>
      <vt:lpstr>Problem Statement</vt:lpstr>
      <vt:lpstr>Final Model</vt:lpstr>
      <vt:lpstr>Approach</vt:lpstr>
      <vt:lpstr>Exploratory Data Analysis</vt:lpstr>
      <vt:lpstr>Feature Extraction</vt:lpstr>
      <vt:lpstr>Classification Models</vt:lpstr>
      <vt:lpstr>Comparison of Models Trained</vt:lpstr>
      <vt:lpstr>Steps taken to improve models</vt:lpstr>
      <vt:lpstr>Comparison of Models Trained After Target Variable reduction</vt:lpstr>
      <vt:lpstr>Overfitting </vt:lpstr>
      <vt:lpstr>Comparison of models (After K Folds Validation)</vt:lpstr>
      <vt:lpstr>Model Selection</vt:lpstr>
      <vt:lpstr>PowerPoint Presentation</vt:lpstr>
      <vt:lpstr>Actions that can be taken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DELL</dc:creator>
  <cp:lastModifiedBy>DELL</cp:lastModifiedBy>
  <cp:revision>23</cp:revision>
  <dcterms:created xsi:type="dcterms:W3CDTF">2022-08-07T22:21:38Z</dcterms:created>
  <dcterms:modified xsi:type="dcterms:W3CDTF">2022-08-11T15:01:14Z</dcterms:modified>
</cp:coreProperties>
</file>