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68" r:id="rId3"/>
    <p:sldId id="261" r:id="rId4"/>
    <p:sldId id="258" r:id="rId5"/>
    <p:sldId id="259" r:id="rId6"/>
    <p:sldId id="257" r:id="rId7"/>
    <p:sldId id="263" r:id="rId8"/>
    <p:sldId id="266" r:id="rId9"/>
    <p:sldId id="271" r:id="rId10"/>
    <p:sldId id="262" r:id="rId11"/>
    <p:sldId id="272" r:id="rId12"/>
    <p:sldId id="269" r:id="rId13"/>
    <p:sldId id="270" r:id="rId14"/>
    <p:sldId id="260" r:id="rId15"/>
    <p:sldId id="277" r:id="rId16"/>
    <p:sldId id="264" r:id="rId17"/>
    <p:sldId id="275" r:id="rId18"/>
    <p:sldId id="276" r:id="rId19"/>
    <p:sldId id="273" r:id="rId20"/>
    <p:sldId id="265" r:id="rId21"/>
  </p:sldIdLst>
  <p:sldSz cx="12192000" cy="6858000"/>
  <p:notesSz cx="6858000" cy="9144000"/>
  <p:embeddedFontLst>
    <p:embeddedFont>
      <p:font typeface="Fira Sans Medium" panose="020B0603050000020004" pitchFamily="34" charset="0"/>
      <p:regular r:id="rId22"/>
      <p:italic r:id="rId23"/>
    </p:embeddedFont>
    <p:embeddedFont>
      <p:font typeface="Roboto" panose="02000000000000000000" pitchFamily="2"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guide id="3" pos="415" userDrawn="1">
          <p15:clr>
            <a:srgbClr val="A4A3A4"/>
          </p15:clr>
        </p15:guide>
        <p15:guide id="4" pos="7242" userDrawn="1">
          <p15:clr>
            <a:srgbClr val="A4A3A4"/>
          </p15:clr>
        </p15:guide>
        <p15:guide id="5" orient="horz" pos="300" userDrawn="1">
          <p15:clr>
            <a:srgbClr val="A4A3A4"/>
          </p15:clr>
        </p15:guide>
        <p15:guide id="6" orient="horz" pos="4020" userDrawn="1">
          <p15:clr>
            <a:srgbClr val="A4A3A4"/>
          </p15:clr>
        </p15:guide>
        <p15:guide id="7" pos="5768" userDrawn="1">
          <p15:clr>
            <a:srgbClr val="A4A3A4"/>
          </p15:clr>
        </p15:guide>
        <p15:guide id="8" orient="horz" pos="2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9CAC"/>
    <a:srgbClr val="FF9900"/>
    <a:srgbClr val="00674B"/>
    <a:srgbClr val="00AAE1"/>
    <a:srgbClr val="131921"/>
    <a:srgbClr val="D9D9D9"/>
    <a:srgbClr val="232F3E"/>
    <a:srgbClr val="FFA542"/>
    <a:srgbClr val="181717"/>
    <a:srgbClr val="E154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4" autoAdjust="0"/>
    <p:restoredTop sz="96283" autoAdjust="0"/>
  </p:normalViewPr>
  <p:slideViewPr>
    <p:cSldViewPr snapToGrid="0" showGuides="1">
      <p:cViewPr varScale="1">
        <p:scale>
          <a:sx n="82" d="100"/>
          <a:sy n="82" d="100"/>
        </p:scale>
        <p:origin x="859" y="96"/>
      </p:cViewPr>
      <p:guideLst>
        <p:guide orient="horz" pos="2137"/>
        <p:guide pos="3840"/>
        <p:guide pos="415"/>
        <p:guide pos="7242"/>
        <p:guide orient="horz" pos="300"/>
        <p:guide orient="horz" pos="4020"/>
        <p:guide pos="5768"/>
        <p:guide orient="horz" pos="2432"/>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061598-7823-405D-8FE8-24A9C848ED9B}"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IN"/>
        </a:p>
      </dgm:t>
    </dgm:pt>
    <dgm:pt modelId="{631DD1BF-0220-4F79-885D-8890E12C0C16}">
      <dgm:prSet phldrT="[Text]"/>
      <dgm:spPr>
        <a:solidFill>
          <a:schemeClr val="accent2">
            <a:lumMod val="75000"/>
          </a:schemeClr>
        </a:solidFill>
      </dgm:spPr>
      <dgm:t>
        <a:bodyPr/>
        <a:lstStyle/>
        <a:p>
          <a:r>
            <a:rPr lang="en-GB" dirty="0">
              <a:solidFill>
                <a:schemeClr val="bg1"/>
              </a:solidFill>
            </a:rPr>
            <a:t>AMAZON INDIA</a:t>
          </a:r>
          <a:endParaRPr lang="en-IN" dirty="0">
            <a:solidFill>
              <a:schemeClr val="bg1"/>
            </a:solidFill>
          </a:endParaRPr>
        </a:p>
      </dgm:t>
    </dgm:pt>
    <dgm:pt modelId="{CDFD1C75-2285-4D39-965B-CD19387DBFD0}" type="parTrans" cxnId="{60FFBB5B-EED9-41F6-9496-A0EC60C348A5}">
      <dgm:prSet/>
      <dgm:spPr/>
      <dgm:t>
        <a:bodyPr/>
        <a:lstStyle/>
        <a:p>
          <a:endParaRPr lang="en-IN"/>
        </a:p>
      </dgm:t>
    </dgm:pt>
    <dgm:pt modelId="{C4775CEA-3BFF-4125-9253-25150BC845F6}" type="sibTrans" cxnId="{60FFBB5B-EED9-41F6-9496-A0EC60C348A5}">
      <dgm:prSet/>
      <dgm:spPr/>
      <dgm:t>
        <a:bodyPr/>
        <a:lstStyle/>
        <a:p>
          <a:endParaRPr lang="en-IN"/>
        </a:p>
      </dgm:t>
    </dgm:pt>
    <dgm:pt modelId="{A7B5F163-B56F-4238-A899-CD2C61735598}">
      <dgm:prSet phldrT="[Text]"/>
      <dgm:spPr>
        <a:solidFill>
          <a:schemeClr val="accent2"/>
        </a:solidFill>
        <a:ln>
          <a:solidFill>
            <a:schemeClr val="bg1"/>
          </a:solidFill>
        </a:ln>
      </dgm:spPr>
      <dgm:t>
        <a:bodyPr/>
        <a:lstStyle/>
        <a:p>
          <a:r>
            <a:rPr lang="en-GB" dirty="0"/>
            <a:t>SOCIAL MEDIA</a:t>
          </a:r>
          <a:endParaRPr lang="en-IN" dirty="0"/>
        </a:p>
      </dgm:t>
    </dgm:pt>
    <dgm:pt modelId="{E6920B36-EE56-4506-A566-80A268D6861B}" type="parTrans" cxnId="{F2F633B6-4A4F-49C1-B683-48CF213268AF}">
      <dgm:prSet/>
      <dgm:spPr/>
      <dgm:t>
        <a:bodyPr/>
        <a:lstStyle/>
        <a:p>
          <a:endParaRPr lang="en-IN"/>
        </a:p>
      </dgm:t>
    </dgm:pt>
    <dgm:pt modelId="{A51DCC7D-52BC-4EA1-8A94-1A185A84F02F}" type="sibTrans" cxnId="{F2F633B6-4A4F-49C1-B683-48CF213268AF}">
      <dgm:prSet/>
      <dgm:spPr/>
      <dgm:t>
        <a:bodyPr/>
        <a:lstStyle/>
        <a:p>
          <a:endParaRPr lang="en-IN"/>
        </a:p>
      </dgm:t>
    </dgm:pt>
    <dgm:pt modelId="{2109EA2F-09B2-46EB-AEAE-5EB2A3E51D57}">
      <dgm:prSet phldrT="[Text]"/>
      <dgm:spPr>
        <a:solidFill>
          <a:schemeClr val="accent2"/>
        </a:solidFill>
        <a:ln>
          <a:solidFill>
            <a:schemeClr val="bg1"/>
          </a:solidFill>
        </a:ln>
      </dgm:spPr>
      <dgm:t>
        <a:bodyPr/>
        <a:lstStyle/>
        <a:p>
          <a:r>
            <a:rPr lang="en-GB" dirty="0"/>
            <a:t>TOTAL REVENUE</a:t>
          </a:r>
          <a:endParaRPr lang="en-IN" dirty="0"/>
        </a:p>
      </dgm:t>
    </dgm:pt>
    <dgm:pt modelId="{8C8748AA-C9E1-46B7-8C03-E926E42A26EE}" type="parTrans" cxnId="{30F6D678-CBCC-4A20-A118-8D25B70AC367}">
      <dgm:prSet/>
      <dgm:spPr/>
      <dgm:t>
        <a:bodyPr/>
        <a:lstStyle/>
        <a:p>
          <a:endParaRPr lang="en-IN"/>
        </a:p>
      </dgm:t>
    </dgm:pt>
    <dgm:pt modelId="{B0B83FBE-9938-4ADF-B7DD-2CA31922B77B}" type="sibTrans" cxnId="{30F6D678-CBCC-4A20-A118-8D25B70AC367}">
      <dgm:prSet/>
      <dgm:spPr/>
      <dgm:t>
        <a:bodyPr/>
        <a:lstStyle/>
        <a:p>
          <a:endParaRPr lang="en-IN"/>
        </a:p>
      </dgm:t>
    </dgm:pt>
    <dgm:pt modelId="{1BABFCC5-F3AD-4B8E-9891-6DF6FAE96250}">
      <dgm:prSet phldrT="[Text]"/>
      <dgm:spPr>
        <a:solidFill>
          <a:schemeClr val="accent2"/>
        </a:solidFill>
      </dgm:spPr>
      <dgm:t>
        <a:bodyPr/>
        <a:lstStyle/>
        <a:p>
          <a:pPr>
            <a:buFont typeface="Arial" panose="020B0604020202020204" pitchFamily="34" charset="0"/>
            <a:buChar char="•"/>
          </a:pPr>
          <a:r>
            <a:rPr lang="en-GB" dirty="0"/>
            <a:t>AMAZON PRIME</a:t>
          </a:r>
          <a:endParaRPr lang="en-IN" dirty="0"/>
        </a:p>
      </dgm:t>
    </dgm:pt>
    <dgm:pt modelId="{7B687AF1-D64E-42D3-8562-C36D0232F464}" type="parTrans" cxnId="{1736E60C-DB4E-4B11-9A86-F80F54F6ABC9}">
      <dgm:prSet/>
      <dgm:spPr/>
      <dgm:t>
        <a:bodyPr/>
        <a:lstStyle/>
        <a:p>
          <a:endParaRPr lang="en-IN"/>
        </a:p>
      </dgm:t>
    </dgm:pt>
    <dgm:pt modelId="{BE9EB39B-1B49-4AFE-81ED-15608027BAA6}" type="sibTrans" cxnId="{1736E60C-DB4E-4B11-9A86-F80F54F6ABC9}">
      <dgm:prSet/>
      <dgm:spPr/>
      <dgm:t>
        <a:bodyPr/>
        <a:lstStyle/>
        <a:p>
          <a:endParaRPr lang="en-IN"/>
        </a:p>
      </dgm:t>
    </dgm:pt>
    <dgm:pt modelId="{06756579-45A7-4146-8AC7-37AFFE0D5A8F}">
      <dgm:prSet phldrT="[Text]"/>
      <dgm:spPr>
        <a:solidFill>
          <a:schemeClr val="accent2"/>
        </a:solidFill>
      </dgm:spPr>
      <dgm:t>
        <a:bodyPr/>
        <a:lstStyle/>
        <a:p>
          <a:r>
            <a:rPr lang="en-GB" dirty="0"/>
            <a:t>LAUNCH YEAR</a:t>
          </a:r>
          <a:endParaRPr lang="en-IN" dirty="0"/>
        </a:p>
      </dgm:t>
    </dgm:pt>
    <dgm:pt modelId="{99E0990E-E5D2-4532-8F03-741CC136EAE5}" type="parTrans" cxnId="{1F27AA80-3CD9-43BC-B694-C8DD4DD35512}">
      <dgm:prSet/>
      <dgm:spPr/>
      <dgm:t>
        <a:bodyPr/>
        <a:lstStyle/>
        <a:p>
          <a:endParaRPr lang="en-IN"/>
        </a:p>
      </dgm:t>
    </dgm:pt>
    <dgm:pt modelId="{13DD181F-C5EB-435B-89FF-6D334AF1237C}" type="sibTrans" cxnId="{1F27AA80-3CD9-43BC-B694-C8DD4DD35512}">
      <dgm:prSet/>
      <dgm:spPr/>
      <dgm:t>
        <a:bodyPr/>
        <a:lstStyle/>
        <a:p>
          <a:endParaRPr lang="en-IN"/>
        </a:p>
      </dgm:t>
    </dgm:pt>
    <dgm:pt modelId="{6EFCF2FC-6B78-4976-9F4A-524C9B7F65FF}">
      <dgm:prSet phldrT="[Text]"/>
      <dgm:spPr>
        <a:solidFill>
          <a:schemeClr val="accent2"/>
        </a:solidFill>
        <a:ln>
          <a:solidFill>
            <a:schemeClr val="bg1"/>
          </a:solidFill>
        </a:ln>
      </dgm:spPr>
      <dgm:t>
        <a:bodyPr/>
        <a:lstStyle/>
        <a:p>
          <a:pPr>
            <a:buFont typeface="Arial" panose="020B0604020202020204" pitchFamily="34" charset="0"/>
            <a:buChar char="•"/>
          </a:pPr>
          <a:r>
            <a:rPr lang="en-GB" dirty="0">
              <a:solidFill>
                <a:schemeClr val="bg1"/>
              </a:solidFill>
              <a:latin typeface="Roboto" panose="02000000000000000000" pitchFamily="2" charset="0"/>
              <a:ea typeface="Roboto" panose="02000000000000000000" pitchFamily="2" charset="0"/>
              <a:cs typeface="Roboto" panose="02000000000000000000" pitchFamily="2" charset="0"/>
            </a:rPr>
            <a:t>Facebook – 146K+</a:t>
          </a:r>
          <a:endParaRPr lang="en-IN" dirty="0">
            <a:solidFill>
              <a:schemeClr val="bg1"/>
            </a:solidFill>
          </a:endParaRPr>
        </a:p>
      </dgm:t>
    </dgm:pt>
    <dgm:pt modelId="{5A1B3764-9375-4CFC-B450-7746BE38843D}" type="parTrans" cxnId="{2154415D-6FF7-46D9-AF00-2CC02C767D56}">
      <dgm:prSet/>
      <dgm:spPr/>
      <dgm:t>
        <a:bodyPr/>
        <a:lstStyle/>
        <a:p>
          <a:endParaRPr lang="en-IN"/>
        </a:p>
      </dgm:t>
    </dgm:pt>
    <dgm:pt modelId="{76511B5F-D2D6-4FAF-9071-B5E0C18B7CD8}" type="sibTrans" cxnId="{2154415D-6FF7-46D9-AF00-2CC02C767D56}">
      <dgm:prSet/>
      <dgm:spPr/>
      <dgm:t>
        <a:bodyPr/>
        <a:lstStyle/>
        <a:p>
          <a:endParaRPr lang="en-IN"/>
        </a:p>
      </dgm:t>
    </dgm:pt>
    <dgm:pt modelId="{74C375D1-98A0-4A8D-84FF-D955C5198B48}">
      <dgm:prSet/>
      <dgm:spPr>
        <a:solidFill>
          <a:schemeClr val="accent2"/>
        </a:solidFill>
        <a:ln>
          <a:solidFill>
            <a:schemeClr val="bg1"/>
          </a:solidFill>
        </a:ln>
      </dgm:spPr>
      <dgm:t>
        <a:bodyPr/>
        <a:lstStyle/>
        <a:p>
          <a:r>
            <a:rPr lang="en-GB" dirty="0">
              <a:solidFill>
                <a:schemeClr val="bg1"/>
              </a:solidFill>
              <a:latin typeface="Roboto" panose="02000000000000000000" pitchFamily="2" charset="0"/>
              <a:ea typeface="Roboto" panose="02000000000000000000" pitchFamily="2" charset="0"/>
              <a:cs typeface="Roboto" panose="02000000000000000000" pitchFamily="2" charset="0"/>
            </a:rPr>
            <a:t>Instagram– 2M+</a:t>
          </a:r>
        </a:p>
      </dgm:t>
    </dgm:pt>
    <dgm:pt modelId="{FDA82045-21DE-4A04-9E93-56995C895ED0}" type="parTrans" cxnId="{224B01D7-7B99-4B45-9B88-DCFA7B5172AD}">
      <dgm:prSet/>
      <dgm:spPr/>
      <dgm:t>
        <a:bodyPr/>
        <a:lstStyle/>
        <a:p>
          <a:endParaRPr lang="en-IN"/>
        </a:p>
      </dgm:t>
    </dgm:pt>
    <dgm:pt modelId="{71A03E92-C950-4132-873B-56C6B36D2643}" type="sibTrans" cxnId="{224B01D7-7B99-4B45-9B88-DCFA7B5172AD}">
      <dgm:prSet/>
      <dgm:spPr/>
      <dgm:t>
        <a:bodyPr/>
        <a:lstStyle/>
        <a:p>
          <a:endParaRPr lang="en-IN"/>
        </a:p>
      </dgm:t>
    </dgm:pt>
    <dgm:pt modelId="{0E6EF262-1EE3-4D6B-90B0-70B70CD4EFAA}">
      <dgm:prSet/>
      <dgm:spPr>
        <a:solidFill>
          <a:schemeClr val="accent2"/>
        </a:solidFill>
        <a:ln>
          <a:solidFill>
            <a:schemeClr val="bg1"/>
          </a:solidFill>
        </a:ln>
      </dgm:spPr>
      <dgm:t>
        <a:bodyPr/>
        <a:lstStyle/>
        <a:p>
          <a:r>
            <a:rPr lang="en-GB" dirty="0">
              <a:solidFill>
                <a:schemeClr val="bg1"/>
              </a:solidFill>
              <a:latin typeface="Roboto" panose="02000000000000000000" pitchFamily="2" charset="0"/>
              <a:ea typeface="Roboto" panose="02000000000000000000" pitchFamily="2" charset="0"/>
              <a:cs typeface="Roboto" panose="02000000000000000000" pitchFamily="2" charset="0"/>
            </a:rPr>
            <a:t>YouTube – 1.5M+</a:t>
          </a:r>
        </a:p>
      </dgm:t>
    </dgm:pt>
    <dgm:pt modelId="{E857CEEE-0A3A-4683-8929-6125C0F57CF3}" type="parTrans" cxnId="{E261F407-61A5-47CE-B4D0-F06512A08BAF}">
      <dgm:prSet/>
      <dgm:spPr/>
      <dgm:t>
        <a:bodyPr/>
        <a:lstStyle/>
        <a:p>
          <a:endParaRPr lang="en-IN"/>
        </a:p>
      </dgm:t>
    </dgm:pt>
    <dgm:pt modelId="{72EAA5E8-3A00-45B8-AD31-9EF9FB3EA367}" type="sibTrans" cxnId="{E261F407-61A5-47CE-B4D0-F06512A08BAF}">
      <dgm:prSet/>
      <dgm:spPr/>
      <dgm:t>
        <a:bodyPr/>
        <a:lstStyle/>
        <a:p>
          <a:endParaRPr lang="en-IN"/>
        </a:p>
      </dgm:t>
    </dgm:pt>
    <dgm:pt modelId="{06B787FD-5B58-47E8-B621-AEFC43F2E224}">
      <dgm:prSet phldrT="[Text]"/>
      <dgm:spPr>
        <a:solidFill>
          <a:schemeClr val="accent2"/>
        </a:solidFill>
        <a:ln>
          <a:solidFill>
            <a:schemeClr val="bg1"/>
          </a:solidFill>
        </a:ln>
      </dgm:spPr>
      <dgm:t>
        <a:bodyPr/>
        <a:lstStyle/>
        <a:p>
          <a:r>
            <a:rPr lang="en-GB" dirty="0"/>
            <a:t>INR 42000+ Crores</a:t>
          </a:r>
          <a:endParaRPr lang="en-IN" dirty="0"/>
        </a:p>
      </dgm:t>
    </dgm:pt>
    <dgm:pt modelId="{8709D15F-5DBA-41EE-B1AB-884AF4918D81}" type="parTrans" cxnId="{CDF8B4C0-92B1-45EF-ADA7-F483698DF457}">
      <dgm:prSet/>
      <dgm:spPr/>
      <dgm:t>
        <a:bodyPr/>
        <a:lstStyle/>
        <a:p>
          <a:endParaRPr lang="en-IN"/>
        </a:p>
      </dgm:t>
    </dgm:pt>
    <dgm:pt modelId="{C2415F99-2730-4505-AED3-6AD30AD2BDA2}" type="sibTrans" cxnId="{CDF8B4C0-92B1-45EF-ADA7-F483698DF457}">
      <dgm:prSet/>
      <dgm:spPr/>
      <dgm:t>
        <a:bodyPr/>
        <a:lstStyle/>
        <a:p>
          <a:endParaRPr lang="en-IN"/>
        </a:p>
      </dgm:t>
    </dgm:pt>
    <dgm:pt modelId="{93104213-8AD6-4E44-B30B-56970379A32C}">
      <dgm:prSet phldrT="[Text]"/>
      <dgm:spPr>
        <a:solidFill>
          <a:schemeClr val="accent2"/>
        </a:solidFill>
      </dgm:spPr>
      <dgm:t>
        <a:bodyPr/>
        <a:lstStyle/>
        <a:p>
          <a:pPr>
            <a:buFont typeface="Arial" panose="020B0604020202020204" pitchFamily="34" charset="0"/>
            <a:buChar char="•"/>
          </a:pPr>
          <a:r>
            <a:rPr lang="en-GB" dirty="0"/>
            <a:t>10+ Million Subscribers</a:t>
          </a:r>
          <a:endParaRPr lang="en-IN" dirty="0"/>
        </a:p>
      </dgm:t>
    </dgm:pt>
    <dgm:pt modelId="{DF9BC439-A425-4706-BDB1-8BD722C7AF8F}" type="parTrans" cxnId="{C5D0845F-3E4E-4F1A-B6AA-35C5034DF3C1}">
      <dgm:prSet/>
      <dgm:spPr/>
      <dgm:t>
        <a:bodyPr/>
        <a:lstStyle/>
        <a:p>
          <a:endParaRPr lang="en-IN"/>
        </a:p>
      </dgm:t>
    </dgm:pt>
    <dgm:pt modelId="{FD031A6B-75BA-4ABA-8209-218BF1D10977}" type="sibTrans" cxnId="{C5D0845F-3E4E-4F1A-B6AA-35C5034DF3C1}">
      <dgm:prSet/>
      <dgm:spPr/>
      <dgm:t>
        <a:bodyPr/>
        <a:lstStyle/>
        <a:p>
          <a:endParaRPr lang="en-IN"/>
        </a:p>
      </dgm:t>
    </dgm:pt>
    <dgm:pt modelId="{5ACCBD35-C99B-4533-B889-204A1855655B}">
      <dgm:prSet/>
      <dgm:spPr/>
      <dgm:t>
        <a:bodyPr/>
        <a:lstStyle/>
        <a:p>
          <a:r>
            <a:rPr lang="en-GB" dirty="0"/>
            <a:t>2013 (in India)</a:t>
          </a:r>
          <a:endParaRPr lang="en-IN" dirty="0"/>
        </a:p>
      </dgm:t>
    </dgm:pt>
    <dgm:pt modelId="{70D4E9D7-1437-458D-B905-14AC0295FF49}" type="parTrans" cxnId="{B5AF1A0C-BF02-468E-BD49-790B6B66550A}">
      <dgm:prSet/>
      <dgm:spPr/>
      <dgm:t>
        <a:bodyPr/>
        <a:lstStyle/>
        <a:p>
          <a:endParaRPr lang="en-IN"/>
        </a:p>
      </dgm:t>
    </dgm:pt>
    <dgm:pt modelId="{7942A013-EC3F-42D5-8A8C-09F9215A1E7E}" type="sibTrans" cxnId="{B5AF1A0C-BF02-468E-BD49-790B6B66550A}">
      <dgm:prSet/>
      <dgm:spPr/>
      <dgm:t>
        <a:bodyPr/>
        <a:lstStyle/>
        <a:p>
          <a:endParaRPr lang="en-IN"/>
        </a:p>
      </dgm:t>
    </dgm:pt>
    <dgm:pt modelId="{9EDB6E32-4ECB-4B52-879B-B8BFA1AF78BB}" type="pres">
      <dgm:prSet presAssocID="{0F061598-7823-405D-8FE8-24A9C848ED9B}" presName="diagram" presStyleCnt="0">
        <dgm:presLayoutVars>
          <dgm:chMax val="1"/>
          <dgm:dir/>
          <dgm:animLvl val="ctr"/>
          <dgm:resizeHandles val="exact"/>
        </dgm:presLayoutVars>
      </dgm:prSet>
      <dgm:spPr/>
    </dgm:pt>
    <dgm:pt modelId="{CF1B97EF-4A93-4A38-857C-53EC316B02D0}" type="pres">
      <dgm:prSet presAssocID="{0F061598-7823-405D-8FE8-24A9C848ED9B}" presName="matrix" presStyleCnt="0"/>
      <dgm:spPr/>
    </dgm:pt>
    <dgm:pt modelId="{9F551C3F-D394-4480-A578-94381C3AD005}" type="pres">
      <dgm:prSet presAssocID="{0F061598-7823-405D-8FE8-24A9C848ED9B}" presName="tile1" presStyleLbl="node1" presStyleIdx="0" presStyleCnt="4"/>
      <dgm:spPr/>
    </dgm:pt>
    <dgm:pt modelId="{66934E17-4227-4D73-8C9B-B02E8D6729AB}" type="pres">
      <dgm:prSet presAssocID="{0F061598-7823-405D-8FE8-24A9C848ED9B}" presName="tile1text" presStyleLbl="node1" presStyleIdx="0" presStyleCnt="4">
        <dgm:presLayoutVars>
          <dgm:chMax val="0"/>
          <dgm:chPref val="0"/>
          <dgm:bulletEnabled val="1"/>
        </dgm:presLayoutVars>
      </dgm:prSet>
      <dgm:spPr/>
    </dgm:pt>
    <dgm:pt modelId="{5A5DD041-6209-4FE1-A959-609029F13998}" type="pres">
      <dgm:prSet presAssocID="{0F061598-7823-405D-8FE8-24A9C848ED9B}" presName="tile2" presStyleLbl="node1" presStyleIdx="1" presStyleCnt="4"/>
      <dgm:spPr/>
    </dgm:pt>
    <dgm:pt modelId="{8DA92783-0504-4E3E-8D4C-BF9DC01A5686}" type="pres">
      <dgm:prSet presAssocID="{0F061598-7823-405D-8FE8-24A9C848ED9B}" presName="tile2text" presStyleLbl="node1" presStyleIdx="1" presStyleCnt="4">
        <dgm:presLayoutVars>
          <dgm:chMax val="0"/>
          <dgm:chPref val="0"/>
          <dgm:bulletEnabled val="1"/>
        </dgm:presLayoutVars>
      </dgm:prSet>
      <dgm:spPr/>
    </dgm:pt>
    <dgm:pt modelId="{66DCED67-806D-4549-A7F4-AC4E83240F47}" type="pres">
      <dgm:prSet presAssocID="{0F061598-7823-405D-8FE8-24A9C848ED9B}" presName="tile3" presStyleLbl="node1" presStyleIdx="2" presStyleCnt="4"/>
      <dgm:spPr/>
    </dgm:pt>
    <dgm:pt modelId="{DE8EA0BC-09AE-4169-A7B0-6FD35A84C340}" type="pres">
      <dgm:prSet presAssocID="{0F061598-7823-405D-8FE8-24A9C848ED9B}" presName="tile3text" presStyleLbl="node1" presStyleIdx="2" presStyleCnt="4">
        <dgm:presLayoutVars>
          <dgm:chMax val="0"/>
          <dgm:chPref val="0"/>
          <dgm:bulletEnabled val="1"/>
        </dgm:presLayoutVars>
      </dgm:prSet>
      <dgm:spPr/>
    </dgm:pt>
    <dgm:pt modelId="{B5C79BCA-6662-4518-AFE3-5B13E01F1810}" type="pres">
      <dgm:prSet presAssocID="{0F061598-7823-405D-8FE8-24A9C848ED9B}" presName="tile4" presStyleLbl="node1" presStyleIdx="3" presStyleCnt="4"/>
      <dgm:spPr/>
    </dgm:pt>
    <dgm:pt modelId="{9F7AEB28-A5E0-4B4D-8040-6DFC28FBA589}" type="pres">
      <dgm:prSet presAssocID="{0F061598-7823-405D-8FE8-24A9C848ED9B}" presName="tile4text" presStyleLbl="node1" presStyleIdx="3" presStyleCnt="4">
        <dgm:presLayoutVars>
          <dgm:chMax val="0"/>
          <dgm:chPref val="0"/>
          <dgm:bulletEnabled val="1"/>
        </dgm:presLayoutVars>
      </dgm:prSet>
      <dgm:spPr/>
    </dgm:pt>
    <dgm:pt modelId="{A993026A-8D86-4C47-BD9D-A1FD1A033EF9}" type="pres">
      <dgm:prSet presAssocID="{0F061598-7823-405D-8FE8-24A9C848ED9B}" presName="centerTile" presStyleLbl="fgShp" presStyleIdx="0" presStyleCnt="1">
        <dgm:presLayoutVars>
          <dgm:chMax val="0"/>
          <dgm:chPref val="0"/>
        </dgm:presLayoutVars>
      </dgm:prSet>
      <dgm:spPr/>
    </dgm:pt>
  </dgm:ptLst>
  <dgm:cxnLst>
    <dgm:cxn modelId="{E261F407-61A5-47CE-B4D0-F06512A08BAF}" srcId="{A7B5F163-B56F-4238-A899-CD2C61735598}" destId="{0E6EF262-1EE3-4D6B-90B0-70B70CD4EFAA}" srcOrd="2" destOrd="0" parTransId="{E857CEEE-0A3A-4683-8929-6125C0F57CF3}" sibTransId="{72EAA5E8-3A00-45B8-AD31-9EF9FB3EA367}"/>
    <dgm:cxn modelId="{B5AF1A0C-BF02-468E-BD49-790B6B66550A}" srcId="{06756579-45A7-4146-8AC7-37AFFE0D5A8F}" destId="{5ACCBD35-C99B-4533-B889-204A1855655B}" srcOrd="0" destOrd="0" parTransId="{70D4E9D7-1437-458D-B905-14AC0295FF49}" sibTransId="{7942A013-EC3F-42D5-8A8C-09F9215A1E7E}"/>
    <dgm:cxn modelId="{1736E60C-DB4E-4B11-9A86-F80F54F6ABC9}" srcId="{631DD1BF-0220-4F79-885D-8890E12C0C16}" destId="{1BABFCC5-F3AD-4B8E-9891-6DF6FAE96250}" srcOrd="2" destOrd="0" parTransId="{7B687AF1-D64E-42D3-8562-C36D0232F464}" sibTransId="{BE9EB39B-1B49-4AFE-81ED-15608027BAA6}"/>
    <dgm:cxn modelId="{E0376B0F-A22A-4730-A6C6-95EE47B5EFF4}" type="presOf" srcId="{74C375D1-98A0-4A8D-84FF-D955C5198B48}" destId="{66934E17-4227-4D73-8C9B-B02E8D6729AB}" srcOrd="1" destOrd="2" presId="urn:microsoft.com/office/officeart/2005/8/layout/matrix1"/>
    <dgm:cxn modelId="{52F3D223-9A25-48BA-AD8A-1EC12BEA90BE}" type="presOf" srcId="{A7B5F163-B56F-4238-A899-CD2C61735598}" destId="{9F551C3F-D394-4480-A578-94381C3AD005}" srcOrd="0" destOrd="0" presId="urn:microsoft.com/office/officeart/2005/8/layout/matrix1"/>
    <dgm:cxn modelId="{5D99D424-EFAC-4028-AA98-D50653140D7E}" type="presOf" srcId="{0E6EF262-1EE3-4D6B-90B0-70B70CD4EFAA}" destId="{66934E17-4227-4D73-8C9B-B02E8D6729AB}" srcOrd="1" destOrd="3" presId="urn:microsoft.com/office/officeart/2005/8/layout/matrix1"/>
    <dgm:cxn modelId="{46849336-B515-4145-A386-8D26E5EFDE46}" type="presOf" srcId="{06B787FD-5B58-47E8-B621-AEFC43F2E224}" destId="{5A5DD041-6209-4FE1-A959-609029F13998}" srcOrd="0" destOrd="1" presId="urn:microsoft.com/office/officeart/2005/8/layout/matrix1"/>
    <dgm:cxn modelId="{60FFBB5B-EED9-41F6-9496-A0EC60C348A5}" srcId="{0F061598-7823-405D-8FE8-24A9C848ED9B}" destId="{631DD1BF-0220-4F79-885D-8890E12C0C16}" srcOrd="0" destOrd="0" parTransId="{CDFD1C75-2285-4D39-965B-CD19387DBFD0}" sibTransId="{C4775CEA-3BFF-4125-9253-25150BC845F6}"/>
    <dgm:cxn modelId="{2154415D-6FF7-46D9-AF00-2CC02C767D56}" srcId="{A7B5F163-B56F-4238-A899-CD2C61735598}" destId="{6EFCF2FC-6B78-4976-9F4A-524C9B7F65FF}" srcOrd="0" destOrd="0" parTransId="{5A1B3764-9375-4CFC-B450-7746BE38843D}" sibTransId="{76511B5F-D2D6-4FAF-9071-B5E0C18B7CD8}"/>
    <dgm:cxn modelId="{C5D0845F-3E4E-4F1A-B6AA-35C5034DF3C1}" srcId="{1BABFCC5-F3AD-4B8E-9891-6DF6FAE96250}" destId="{93104213-8AD6-4E44-B30B-56970379A32C}" srcOrd="0" destOrd="0" parTransId="{DF9BC439-A425-4706-BDB1-8BD722C7AF8F}" sibTransId="{FD031A6B-75BA-4ABA-8209-218BF1D10977}"/>
    <dgm:cxn modelId="{330F0164-8922-447F-97EA-51FBE3D22C2D}" type="presOf" srcId="{A7B5F163-B56F-4238-A899-CD2C61735598}" destId="{66934E17-4227-4D73-8C9B-B02E8D6729AB}" srcOrd="1" destOrd="0" presId="urn:microsoft.com/office/officeart/2005/8/layout/matrix1"/>
    <dgm:cxn modelId="{F21CAF64-D6AE-4554-8A83-64E40917ABE3}" type="presOf" srcId="{631DD1BF-0220-4F79-885D-8890E12C0C16}" destId="{A993026A-8D86-4C47-BD9D-A1FD1A033EF9}" srcOrd="0" destOrd="0" presId="urn:microsoft.com/office/officeart/2005/8/layout/matrix1"/>
    <dgm:cxn modelId="{3408DF6D-A21B-443B-A81E-5219B7F0D271}" type="presOf" srcId="{6EFCF2FC-6B78-4976-9F4A-524C9B7F65FF}" destId="{66934E17-4227-4D73-8C9B-B02E8D6729AB}" srcOrd="1" destOrd="1" presId="urn:microsoft.com/office/officeart/2005/8/layout/matrix1"/>
    <dgm:cxn modelId="{E93FDB72-9AE9-434D-B4F1-5C2218B64719}" type="presOf" srcId="{1BABFCC5-F3AD-4B8E-9891-6DF6FAE96250}" destId="{DE8EA0BC-09AE-4169-A7B0-6FD35A84C340}" srcOrd="1" destOrd="0" presId="urn:microsoft.com/office/officeart/2005/8/layout/matrix1"/>
    <dgm:cxn modelId="{30F6D678-CBCC-4A20-A118-8D25B70AC367}" srcId="{631DD1BF-0220-4F79-885D-8890E12C0C16}" destId="{2109EA2F-09B2-46EB-AEAE-5EB2A3E51D57}" srcOrd="1" destOrd="0" parTransId="{8C8748AA-C9E1-46B7-8C03-E926E42A26EE}" sibTransId="{B0B83FBE-9938-4ADF-B7DD-2CA31922B77B}"/>
    <dgm:cxn modelId="{1B2F1B5A-36F6-4DA2-8CFC-8AB7BAADE91C}" type="presOf" srcId="{74C375D1-98A0-4A8D-84FF-D955C5198B48}" destId="{9F551C3F-D394-4480-A578-94381C3AD005}" srcOrd="0" destOrd="2" presId="urn:microsoft.com/office/officeart/2005/8/layout/matrix1"/>
    <dgm:cxn modelId="{4C6C395A-8B31-4CE8-ABC8-6E0C61A35C30}" type="presOf" srcId="{0E6EF262-1EE3-4D6B-90B0-70B70CD4EFAA}" destId="{9F551C3F-D394-4480-A578-94381C3AD005}" srcOrd="0" destOrd="3" presId="urn:microsoft.com/office/officeart/2005/8/layout/matrix1"/>
    <dgm:cxn modelId="{434D337C-9A78-46B9-B550-99AB342C989C}" type="presOf" srcId="{2109EA2F-09B2-46EB-AEAE-5EB2A3E51D57}" destId="{8DA92783-0504-4E3E-8D4C-BF9DC01A5686}" srcOrd="1" destOrd="0" presId="urn:microsoft.com/office/officeart/2005/8/layout/matrix1"/>
    <dgm:cxn modelId="{1F27AA80-3CD9-43BC-B694-C8DD4DD35512}" srcId="{631DD1BF-0220-4F79-885D-8890E12C0C16}" destId="{06756579-45A7-4146-8AC7-37AFFE0D5A8F}" srcOrd="3" destOrd="0" parTransId="{99E0990E-E5D2-4532-8F03-741CC136EAE5}" sibTransId="{13DD181F-C5EB-435B-89FF-6D334AF1237C}"/>
    <dgm:cxn modelId="{FA973896-FF4D-476B-B220-E535DFB3BDF3}" type="presOf" srcId="{93104213-8AD6-4E44-B30B-56970379A32C}" destId="{66DCED67-806D-4549-A7F4-AC4E83240F47}" srcOrd="0" destOrd="1" presId="urn:microsoft.com/office/officeart/2005/8/layout/matrix1"/>
    <dgm:cxn modelId="{589E2C9D-E778-4F53-B930-37B1E4CCD122}" type="presOf" srcId="{0F061598-7823-405D-8FE8-24A9C848ED9B}" destId="{9EDB6E32-4ECB-4B52-879B-B8BFA1AF78BB}" srcOrd="0" destOrd="0" presId="urn:microsoft.com/office/officeart/2005/8/layout/matrix1"/>
    <dgm:cxn modelId="{4221629F-5F8D-4EFB-80B1-CA82725436D3}" type="presOf" srcId="{06756579-45A7-4146-8AC7-37AFFE0D5A8F}" destId="{9F7AEB28-A5E0-4B4D-8040-6DFC28FBA589}" srcOrd="1" destOrd="0" presId="urn:microsoft.com/office/officeart/2005/8/layout/matrix1"/>
    <dgm:cxn modelId="{D60800AA-2ECC-4693-A78A-A4488CF21105}" type="presOf" srcId="{93104213-8AD6-4E44-B30B-56970379A32C}" destId="{DE8EA0BC-09AE-4169-A7B0-6FD35A84C340}" srcOrd="1" destOrd="1" presId="urn:microsoft.com/office/officeart/2005/8/layout/matrix1"/>
    <dgm:cxn modelId="{F2F633B6-4A4F-49C1-B683-48CF213268AF}" srcId="{631DD1BF-0220-4F79-885D-8890E12C0C16}" destId="{A7B5F163-B56F-4238-A899-CD2C61735598}" srcOrd="0" destOrd="0" parTransId="{E6920B36-EE56-4506-A566-80A268D6861B}" sibTransId="{A51DCC7D-52BC-4EA1-8A94-1A185A84F02F}"/>
    <dgm:cxn modelId="{B01EFFBD-510E-47E3-8B23-E09EE7726CA3}" type="presOf" srcId="{1BABFCC5-F3AD-4B8E-9891-6DF6FAE96250}" destId="{66DCED67-806D-4549-A7F4-AC4E83240F47}" srcOrd="0" destOrd="0" presId="urn:microsoft.com/office/officeart/2005/8/layout/matrix1"/>
    <dgm:cxn modelId="{CDF8B4C0-92B1-45EF-ADA7-F483698DF457}" srcId="{2109EA2F-09B2-46EB-AEAE-5EB2A3E51D57}" destId="{06B787FD-5B58-47E8-B621-AEFC43F2E224}" srcOrd="0" destOrd="0" parTransId="{8709D15F-5DBA-41EE-B1AB-884AF4918D81}" sibTransId="{C2415F99-2730-4505-AED3-6AD30AD2BDA2}"/>
    <dgm:cxn modelId="{E901FDC8-4097-45B6-95C3-AF3185BE7AE0}" type="presOf" srcId="{6EFCF2FC-6B78-4976-9F4A-524C9B7F65FF}" destId="{9F551C3F-D394-4480-A578-94381C3AD005}" srcOrd="0" destOrd="1" presId="urn:microsoft.com/office/officeart/2005/8/layout/matrix1"/>
    <dgm:cxn modelId="{77D693CB-98C9-4A44-A401-D93CABE63F21}" type="presOf" srcId="{5ACCBD35-C99B-4533-B889-204A1855655B}" destId="{B5C79BCA-6662-4518-AFE3-5B13E01F1810}" srcOrd="0" destOrd="1" presId="urn:microsoft.com/office/officeart/2005/8/layout/matrix1"/>
    <dgm:cxn modelId="{8E3BE0D3-36EB-4238-AA75-8928E8567BB6}" type="presOf" srcId="{06B787FD-5B58-47E8-B621-AEFC43F2E224}" destId="{8DA92783-0504-4E3E-8D4C-BF9DC01A5686}" srcOrd="1" destOrd="1" presId="urn:microsoft.com/office/officeart/2005/8/layout/matrix1"/>
    <dgm:cxn modelId="{224B01D7-7B99-4B45-9B88-DCFA7B5172AD}" srcId="{A7B5F163-B56F-4238-A899-CD2C61735598}" destId="{74C375D1-98A0-4A8D-84FF-D955C5198B48}" srcOrd="1" destOrd="0" parTransId="{FDA82045-21DE-4A04-9E93-56995C895ED0}" sibTransId="{71A03E92-C950-4132-873B-56C6B36D2643}"/>
    <dgm:cxn modelId="{A77A3EEA-270B-4112-A7E4-15E4F08654C5}" type="presOf" srcId="{5ACCBD35-C99B-4533-B889-204A1855655B}" destId="{9F7AEB28-A5E0-4B4D-8040-6DFC28FBA589}" srcOrd="1" destOrd="1" presId="urn:microsoft.com/office/officeart/2005/8/layout/matrix1"/>
    <dgm:cxn modelId="{85671BF0-BBC1-4C37-9E76-94AC2F580AF7}" type="presOf" srcId="{06756579-45A7-4146-8AC7-37AFFE0D5A8F}" destId="{B5C79BCA-6662-4518-AFE3-5B13E01F1810}" srcOrd="0" destOrd="0" presId="urn:microsoft.com/office/officeart/2005/8/layout/matrix1"/>
    <dgm:cxn modelId="{84FFA8FB-E40E-4527-A635-973E774F59B5}" type="presOf" srcId="{2109EA2F-09B2-46EB-AEAE-5EB2A3E51D57}" destId="{5A5DD041-6209-4FE1-A959-609029F13998}" srcOrd="0" destOrd="0" presId="urn:microsoft.com/office/officeart/2005/8/layout/matrix1"/>
    <dgm:cxn modelId="{EAACBFD8-EFEE-4628-BDCD-AFF92C12BBCB}" type="presParOf" srcId="{9EDB6E32-4ECB-4B52-879B-B8BFA1AF78BB}" destId="{CF1B97EF-4A93-4A38-857C-53EC316B02D0}" srcOrd="0" destOrd="0" presId="urn:microsoft.com/office/officeart/2005/8/layout/matrix1"/>
    <dgm:cxn modelId="{902CD80F-E12E-4895-8846-91F9CBC70FD2}" type="presParOf" srcId="{CF1B97EF-4A93-4A38-857C-53EC316B02D0}" destId="{9F551C3F-D394-4480-A578-94381C3AD005}" srcOrd="0" destOrd="0" presId="urn:microsoft.com/office/officeart/2005/8/layout/matrix1"/>
    <dgm:cxn modelId="{DDD091E8-3BBD-49CB-882A-311F7F765767}" type="presParOf" srcId="{CF1B97EF-4A93-4A38-857C-53EC316B02D0}" destId="{66934E17-4227-4D73-8C9B-B02E8D6729AB}" srcOrd="1" destOrd="0" presId="urn:microsoft.com/office/officeart/2005/8/layout/matrix1"/>
    <dgm:cxn modelId="{A56A8D55-B4CB-4BC9-A483-48CD6CB97DDC}" type="presParOf" srcId="{CF1B97EF-4A93-4A38-857C-53EC316B02D0}" destId="{5A5DD041-6209-4FE1-A959-609029F13998}" srcOrd="2" destOrd="0" presId="urn:microsoft.com/office/officeart/2005/8/layout/matrix1"/>
    <dgm:cxn modelId="{86FC9215-940F-404F-87F4-A6BF914042BB}" type="presParOf" srcId="{CF1B97EF-4A93-4A38-857C-53EC316B02D0}" destId="{8DA92783-0504-4E3E-8D4C-BF9DC01A5686}" srcOrd="3" destOrd="0" presId="urn:microsoft.com/office/officeart/2005/8/layout/matrix1"/>
    <dgm:cxn modelId="{D7589052-082A-483B-B426-4542522846C4}" type="presParOf" srcId="{CF1B97EF-4A93-4A38-857C-53EC316B02D0}" destId="{66DCED67-806D-4549-A7F4-AC4E83240F47}" srcOrd="4" destOrd="0" presId="urn:microsoft.com/office/officeart/2005/8/layout/matrix1"/>
    <dgm:cxn modelId="{7C4A7493-CD16-4753-AA7D-F0FC482652E5}" type="presParOf" srcId="{CF1B97EF-4A93-4A38-857C-53EC316B02D0}" destId="{DE8EA0BC-09AE-4169-A7B0-6FD35A84C340}" srcOrd="5" destOrd="0" presId="urn:microsoft.com/office/officeart/2005/8/layout/matrix1"/>
    <dgm:cxn modelId="{9BC96876-710D-4997-834B-9B1550630A3E}" type="presParOf" srcId="{CF1B97EF-4A93-4A38-857C-53EC316B02D0}" destId="{B5C79BCA-6662-4518-AFE3-5B13E01F1810}" srcOrd="6" destOrd="0" presId="urn:microsoft.com/office/officeart/2005/8/layout/matrix1"/>
    <dgm:cxn modelId="{0E8563B8-262F-4FC8-B620-FF96B37BCF9F}" type="presParOf" srcId="{CF1B97EF-4A93-4A38-857C-53EC316B02D0}" destId="{9F7AEB28-A5E0-4B4D-8040-6DFC28FBA589}" srcOrd="7" destOrd="0" presId="urn:microsoft.com/office/officeart/2005/8/layout/matrix1"/>
    <dgm:cxn modelId="{A24DE305-D674-4F0A-817E-BE3AA5794A78}" type="presParOf" srcId="{9EDB6E32-4ECB-4B52-879B-B8BFA1AF78BB}" destId="{A993026A-8D86-4C47-BD9D-A1FD1A033EF9}" srcOrd="1" destOrd="0" presId="urn:microsoft.com/office/officeart/2005/8/layout/matrix1"/>
  </dgm:cxnLst>
  <dgm:bg>
    <a:solidFill>
      <a:schemeClr val="bg1"/>
    </a:solidFill>
  </dgm:bg>
  <dgm:whole>
    <a:ln>
      <a:solidFill>
        <a:schemeClr val="bg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061598-7823-405D-8FE8-24A9C848ED9B}"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IN"/>
        </a:p>
      </dgm:t>
    </dgm:pt>
    <dgm:pt modelId="{631DD1BF-0220-4F79-885D-8890E12C0C16}">
      <dgm:prSet phldrT="[Text]"/>
      <dgm:spPr>
        <a:solidFill>
          <a:schemeClr val="accent2">
            <a:lumMod val="75000"/>
          </a:schemeClr>
        </a:solidFill>
      </dgm:spPr>
      <dgm:t>
        <a:bodyPr/>
        <a:lstStyle/>
        <a:p>
          <a:r>
            <a:rPr lang="en-GB" dirty="0">
              <a:solidFill>
                <a:schemeClr val="bg1"/>
              </a:solidFill>
            </a:rPr>
            <a:t>FLIPKART</a:t>
          </a:r>
          <a:endParaRPr lang="en-IN" dirty="0">
            <a:solidFill>
              <a:schemeClr val="bg1"/>
            </a:solidFill>
          </a:endParaRPr>
        </a:p>
      </dgm:t>
    </dgm:pt>
    <dgm:pt modelId="{CDFD1C75-2285-4D39-965B-CD19387DBFD0}" type="parTrans" cxnId="{60FFBB5B-EED9-41F6-9496-A0EC60C348A5}">
      <dgm:prSet/>
      <dgm:spPr/>
      <dgm:t>
        <a:bodyPr/>
        <a:lstStyle/>
        <a:p>
          <a:endParaRPr lang="en-IN"/>
        </a:p>
      </dgm:t>
    </dgm:pt>
    <dgm:pt modelId="{C4775CEA-3BFF-4125-9253-25150BC845F6}" type="sibTrans" cxnId="{60FFBB5B-EED9-41F6-9496-A0EC60C348A5}">
      <dgm:prSet/>
      <dgm:spPr/>
      <dgm:t>
        <a:bodyPr/>
        <a:lstStyle/>
        <a:p>
          <a:endParaRPr lang="en-IN"/>
        </a:p>
      </dgm:t>
    </dgm:pt>
    <dgm:pt modelId="{A7B5F163-B56F-4238-A899-CD2C61735598}">
      <dgm:prSet phldrT="[Text]"/>
      <dgm:spPr>
        <a:solidFill>
          <a:schemeClr val="accent2"/>
        </a:solidFill>
        <a:ln>
          <a:solidFill>
            <a:schemeClr val="bg1"/>
          </a:solidFill>
        </a:ln>
      </dgm:spPr>
      <dgm:t>
        <a:bodyPr/>
        <a:lstStyle/>
        <a:p>
          <a:r>
            <a:rPr lang="en-GB" dirty="0"/>
            <a:t>SOCIAL MEDIA</a:t>
          </a:r>
          <a:endParaRPr lang="en-IN" dirty="0"/>
        </a:p>
      </dgm:t>
    </dgm:pt>
    <dgm:pt modelId="{E6920B36-EE56-4506-A566-80A268D6861B}" type="parTrans" cxnId="{F2F633B6-4A4F-49C1-B683-48CF213268AF}">
      <dgm:prSet/>
      <dgm:spPr/>
      <dgm:t>
        <a:bodyPr/>
        <a:lstStyle/>
        <a:p>
          <a:endParaRPr lang="en-IN"/>
        </a:p>
      </dgm:t>
    </dgm:pt>
    <dgm:pt modelId="{A51DCC7D-52BC-4EA1-8A94-1A185A84F02F}" type="sibTrans" cxnId="{F2F633B6-4A4F-49C1-B683-48CF213268AF}">
      <dgm:prSet/>
      <dgm:spPr/>
      <dgm:t>
        <a:bodyPr/>
        <a:lstStyle/>
        <a:p>
          <a:endParaRPr lang="en-IN"/>
        </a:p>
      </dgm:t>
    </dgm:pt>
    <dgm:pt modelId="{2109EA2F-09B2-46EB-AEAE-5EB2A3E51D57}">
      <dgm:prSet phldrT="[Text]"/>
      <dgm:spPr>
        <a:solidFill>
          <a:schemeClr val="accent2"/>
        </a:solidFill>
        <a:ln>
          <a:solidFill>
            <a:schemeClr val="bg1"/>
          </a:solidFill>
        </a:ln>
      </dgm:spPr>
      <dgm:t>
        <a:bodyPr/>
        <a:lstStyle/>
        <a:p>
          <a:r>
            <a:rPr lang="en-GB" dirty="0"/>
            <a:t>TOTAL REVENUE</a:t>
          </a:r>
          <a:endParaRPr lang="en-IN" dirty="0"/>
        </a:p>
      </dgm:t>
    </dgm:pt>
    <dgm:pt modelId="{8C8748AA-C9E1-46B7-8C03-E926E42A26EE}" type="parTrans" cxnId="{30F6D678-CBCC-4A20-A118-8D25B70AC367}">
      <dgm:prSet/>
      <dgm:spPr/>
      <dgm:t>
        <a:bodyPr/>
        <a:lstStyle/>
        <a:p>
          <a:endParaRPr lang="en-IN"/>
        </a:p>
      </dgm:t>
    </dgm:pt>
    <dgm:pt modelId="{B0B83FBE-9938-4ADF-B7DD-2CA31922B77B}" type="sibTrans" cxnId="{30F6D678-CBCC-4A20-A118-8D25B70AC367}">
      <dgm:prSet/>
      <dgm:spPr/>
      <dgm:t>
        <a:bodyPr/>
        <a:lstStyle/>
        <a:p>
          <a:endParaRPr lang="en-IN"/>
        </a:p>
      </dgm:t>
    </dgm:pt>
    <dgm:pt modelId="{06756579-45A7-4146-8AC7-37AFFE0D5A8F}">
      <dgm:prSet phldrT="[Text]"/>
      <dgm:spPr>
        <a:solidFill>
          <a:schemeClr val="accent2"/>
        </a:solidFill>
      </dgm:spPr>
      <dgm:t>
        <a:bodyPr/>
        <a:lstStyle/>
        <a:p>
          <a:r>
            <a:rPr lang="en-GB" dirty="0"/>
            <a:t>FLIPKART PLUS</a:t>
          </a:r>
          <a:endParaRPr lang="en-IN" dirty="0"/>
        </a:p>
      </dgm:t>
    </dgm:pt>
    <dgm:pt modelId="{99E0990E-E5D2-4532-8F03-741CC136EAE5}" type="parTrans" cxnId="{1F27AA80-3CD9-43BC-B694-C8DD4DD35512}">
      <dgm:prSet/>
      <dgm:spPr/>
      <dgm:t>
        <a:bodyPr/>
        <a:lstStyle/>
        <a:p>
          <a:endParaRPr lang="en-IN"/>
        </a:p>
      </dgm:t>
    </dgm:pt>
    <dgm:pt modelId="{13DD181F-C5EB-435B-89FF-6D334AF1237C}" type="sibTrans" cxnId="{1F27AA80-3CD9-43BC-B694-C8DD4DD35512}">
      <dgm:prSet/>
      <dgm:spPr/>
      <dgm:t>
        <a:bodyPr/>
        <a:lstStyle/>
        <a:p>
          <a:endParaRPr lang="en-IN"/>
        </a:p>
      </dgm:t>
    </dgm:pt>
    <dgm:pt modelId="{6EFCF2FC-6B78-4976-9F4A-524C9B7F65FF}">
      <dgm:prSet phldrT="[Text]"/>
      <dgm:spPr>
        <a:solidFill>
          <a:schemeClr val="accent2"/>
        </a:solidFill>
        <a:ln>
          <a:solidFill>
            <a:schemeClr val="bg1"/>
          </a:solidFill>
        </a:ln>
      </dgm:spPr>
      <dgm:t>
        <a:bodyPr/>
        <a:lstStyle/>
        <a:p>
          <a:pPr>
            <a:buFont typeface="Arial" panose="020B0604020202020204" pitchFamily="34" charset="0"/>
            <a:buChar char="•"/>
          </a:pPr>
          <a:r>
            <a:rPr lang="en-GB" dirty="0">
              <a:solidFill>
                <a:schemeClr val="bg1"/>
              </a:solidFill>
              <a:latin typeface="Roboto" panose="02000000000000000000" pitchFamily="2" charset="0"/>
              <a:ea typeface="Roboto" panose="02000000000000000000" pitchFamily="2" charset="0"/>
              <a:cs typeface="Roboto" panose="02000000000000000000" pitchFamily="2" charset="0"/>
            </a:rPr>
            <a:t>Facebook – 10M+</a:t>
          </a:r>
          <a:endParaRPr lang="en-IN" dirty="0">
            <a:solidFill>
              <a:schemeClr val="bg1"/>
            </a:solidFill>
          </a:endParaRPr>
        </a:p>
      </dgm:t>
    </dgm:pt>
    <dgm:pt modelId="{5A1B3764-9375-4CFC-B450-7746BE38843D}" type="parTrans" cxnId="{2154415D-6FF7-46D9-AF00-2CC02C767D56}">
      <dgm:prSet/>
      <dgm:spPr/>
      <dgm:t>
        <a:bodyPr/>
        <a:lstStyle/>
        <a:p>
          <a:endParaRPr lang="en-IN"/>
        </a:p>
      </dgm:t>
    </dgm:pt>
    <dgm:pt modelId="{76511B5F-D2D6-4FAF-9071-B5E0C18B7CD8}" type="sibTrans" cxnId="{2154415D-6FF7-46D9-AF00-2CC02C767D56}">
      <dgm:prSet/>
      <dgm:spPr/>
      <dgm:t>
        <a:bodyPr/>
        <a:lstStyle/>
        <a:p>
          <a:endParaRPr lang="en-IN"/>
        </a:p>
      </dgm:t>
    </dgm:pt>
    <dgm:pt modelId="{C518663E-5A2B-40BD-A289-41B070984AD2}">
      <dgm:prSet phldrT="[Text]"/>
      <dgm:spPr>
        <a:solidFill>
          <a:schemeClr val="accent2"/>
        </a:solidFill>
        <a:ln>
          <a:solidFill>
            <a:schemeClr val="bg1"/>
          </a:solidFill>
        </a:ln>
      </dgm:spPr>
      <dgm:t>
        <a:bodyPr/>
        <a:lstStyle/>
        <a:p>
          <a:pPr>
            <a:buFont typeface="Arial" panose="020B0604020202020204" pitchFamily="34" charset="0"/>
            <a:buChar char="•"/>
          </a:pPr>
          <a:r>
            <a:rPr lang="en-GB" dirty="0">
              <a:solidFill>
                <a:schemeClr val="bg1"/>
              </a:solidFill>
              <a:latin typeface="Roboto" panose="02000000000000000000" pitchFamily="2" charset="0"/>
              <a:ea typeface="Roboto" panose="02000000000000000000" pitchFamily="2" charset="0"/>
              <a:cs typeface="Roboto" panose="02000000000000000000" pitchFamily="2" charset="0"/>
            </a:rPr>
            <a:t>Instagram– 4.2M+</a:t>
          </a:r>
          <a:endParaRPr lang="en-IN" dirty="0">
            <a:solidFill>
              <a:schemeClr val="bg1"/>
            </a:solidFill>
          </a:endParaRPr>
        </a:p>
      </dgm:t>
    </dgm:pt>
    <dgm:pt modelId="{F0D1FBF3-BD94-4412-864C-E9AD95F58B90}" type="parTrans" cxnId="{C64FF4FE-F9A5-48A4-9211-826804915D6F}">
      <dgm:prSet/>
      <dgm:spPr/>
      <dgm:t>
        <a:bodyPr/>
        <a:lstStyle/>
        <a:p>
          <a:endParaRPr lang="en-IN"/>
        </a:p>
      </dgm:t>
    </dgm:pt>
    <dgm:pt modelId="{746179A8-CF49-4F8B-A9F1-46D7795AC73B}" type="sibTrans" cxnId="{C64FF4FE-F9A5-48A4-9211-826804915D6F}">
      <dgm:prSet/>
      <dgm:spPr/>
      <dgm:t>
        <a:bodyPr/>
        <a:lstStyle/>
        <a:p>
          <a:endParaRPr lang="en-IN"/>
        </a:p>
      </dgm:t>
    </dgm:pt>
    <dgm:pt modelId="{A9C16C3B-101A-4231-B775-0E5EB33237F7}">
      <dgm:prSet phldrT="[Text]"/>
      <dgm:spPr>
        <a:solidFill>
          <a:schemeClr val="accent2"/>
        </a:solidFill>
        <a:ln>
          <a:solidFill>
            <a:schemeClr val="bg1"/>
          </a:solidFill>
        </a:ln>
      </dgm:spPr>
      <dgm:t>
        <a:bodyPr/>
        <a:lstStyle/>
        <a:p>
          <a:pPr>
            <a:buFont typeface="Arial" panose="020B0604020202020204" pitchFamily="34" charset="0"/>
            <a:buChar char="•"/>
          </a:pPr>
          <a:r>
            <a:rPr lang="en-GB">
              <a:solidFill>
                <a:schemeClr val="bg1"/>
              </a:solidFill>
              <a:latin typeface="Roboto" panose="02000000000000000000" pitchFamily="2" charset="0"/>
              <a:ea typeface="Roboto" panose="02000000000000000000" pitchFamily="2" charset="0"/>
              <a:cs typeface="Roboto" panose="02000000000000000000" pitchFamily="2" charset="0"/>
            </a:rPr>
            <a:t>YouTube </a:t>
          </a:r>
          <a:r>
            <a:rPr lang="en-GB" dirty="0">
              <a:solidFill>
                <a:schemeClr val="bg1"/>
              </a:solidFill>
              <a:latin typeface="Roboto" panose="02000000000000000000" pitchFamily="2" charset="0"/>
              <a:ea typeface="Roboto" panose="02000000000000000000" pitchFamily="2" charset="0"/>
              <a:cs typeface="Roboto" panose="02000000000000000000" pitchFamily="2" charset="0"/>
            </a:rPr>
            <a:t>– 718K+</a:t>
          </a:r>
          <a:endParaRPr lang="en-IN" dirty="0">
            <a:solidFill>
              <a:schemeClr val="bg1"/>
            </a:solidFill>
          </a:endParaRPr>
        </a:p>
      </dgm:t>
    </dgm:pt>
    <dgm:pt modelId="{CF001CEC-2C0C-43F4-9509-8531E34753BA}" type="parTrans" cxnId="{5ADAFF42-CD42-418D-8824-A6084D774E80}">
      <dgm:prSet/>
      <dgm:spPr/>
      <dgm:t>
        <a:bodyPr/>
        <a:lstStyle/>
        <a:p>
          <a:endParaRPr lang="en-IN"/>
        </a:p>
      </dgm:t>
    </dgm:pt>
    <dgm:pt modelId="{7D215D7C-9928-4E63-BE73-2368AE7219B2}" type="sibTrans" cxnId="{5ADAFF42-CD42-418D-8824-A6084D774E80}">
      <dgm:prSet/>
      <dgm:spPr/>
      <dgm:t>
        <a:bodyPr/>
        <a:lstStyle/>
        <a:p>
          <a:endParaRPr lang="en-IN"/>
        </a:p>
      </dgm:t>
    </dgm:pt>
    <dgm:pt modelId="{B9DBD0E0-AC9E-4541-B725-15393A1D6735}">
      <dgm:prSet/>
      <dgm:spPr/>
      <dgm:t>
        <a:bodyPr/>
        <a:lstStyle/>
        <a:p>
          <a:r>
            <a:rPr lang="en-GB" dirty="0"/>
            <a:t>INR 56000+ Crores</a:t>
          </a:r>
          <a:endParaRPr lang="en-IN" dirty="0"/>
        </a:p>
      </dgm:t>
    </dgm:pt>
    <dgm:pt modelId="{D23EBE62-8B8C-44E0-AD66-DBBB663EFE39}" type="parTrans" cxnId="{D24A73F3-1860-4B40-B2CA-6F73FD3333CA}">
      <dgm:prSet/>
      <dgm:spPr/>
      <dgm:t>
        <a:bodyPr/>
        <a:lstStyle/>
        <a:p>
          <a:endParaRPr lang="en-IN"/>
        </a:p>
      </dgm:t>
    </dgm:pt>
    <dgm:pt modelId="{E7F3C547-F0BB-4415-BEC5-620E87E30013}" type="sibTrans" cxnId="{D24A73F3-1860-4B40-B2CA-6F73FD3333CA}">
      <dgm:prSet/>
      <dgm:spPr/>
      <dgm:t>
        <a:bodyPr/>
        <a:lstStyle/>
        <a:p>
          <a:endParaRPr lang="en-IN"/>
        </a:p>
      </dgm:t>
    </dgm:pt>
    <dgm:pt modelId="{CB3F13B2-2626-4E42-8A08-CB59CC5A83ED}">
      <dgm:prSet phldrT="[Text]"/>
      <dgm:spPr>
        <a:solidFill>
          <a:schemeClr val="accent2"/>
        </a:solidFill>
      </dgm:spPr>
      <dgm:t>
        <a:bodyPr/>
        <a:lstStyle/>
        <a:p>
          <a:r>
            <a:rPr lang="en-GB" dirty="0"/>
            <a:t>20+ Million Subscribers</a:t>
          </a:r>
          <a:endParaRPr lang="en-IN" dirty="0"/>
        </a:p>
      </dgm:t>
    </dgm:pt>
    <dgm:pt modelId="{3C65C2D3-47A9-465D-A783-1B9E57B94EF8}" type="parTrans" cxnId="{07F43F00-FCC2-465C-83EF-7B6A0E014F38}">
      <dgm:prSet/>
      <dgm:spPr/>
      <dgm:t>
        <a:bodyPr/>
        <a:lstStyle/>
        <a:p>
          <a:endParaRPr lang="en-IN"/>
        </a:p>
      </dgm:t>
    </dgm:pt>
    <dgm:pt modelId="{71E30B18-F0CD-4CEA-9F95-A7B9225076EA}" type="sibTrans" cxnId="{07F43F00-FCC2-465C-83EF-7B6A0E014F38}">
      <dgm:prSet/>
      <dgm:spPr/>
      <dgm:t>
        <a:bodyPr/>
        <a:lstStyle/>
        <a:p>
          <a:endParaRPr lang="en-IN"/>
        </a:p>
      </dgm:t>
    </dgm:pt>
    <dgm:pt modelId="{F09A80C7-A031-4D8C-A865-508D5B18AC4A}">
      <dgm:prSet phldrT="[Text]"/>
      <dgm:spPr>
        <a:solidFill>
          <a:schemeClr val="accent2"/>
        </a:solidFill>
      </dgm:spPr>
      <dgm:t>
        <a:bodyPr/>
        <a:lstStyle/>
        <a:p>
          <a:r>
            <a:rPr lang="en-GB" dirty="0"/>
            <a:t>LAUNCH DATE</a:t>
          </a:r>
          <a:endParaRPr lang="en-IN" dirty="0"/>
        </a:p>
      </dgm:t>
    </dgm:pt>
    <dgm:pt modelId="{443282E6-E354-4919-8CB0-9B1951C7CE7F}" type="parTrans" cxnId="{183F82A8-6F80-4C4D-9208-8E551C2BF10F}">
      <dgm:prSet/>
      <dgm:spPr/>
      <dgm:t>
        <a:bodyPr/>
        <a:lstStyle/>
        <a:p>
          <a:endParaRPr lang="en-IN"/>
        </a:p>
      </dgm:t>
    </dgm:pt>
    <dgm:pt modelId="{2110D620-2DDD-4AF1-AFB0-4A171C587395}" type="sibTrans" cxnId="{183F82A8-6F80-4C4D-9208-8E551C2BF10F}">
      <dgm:prSet/>
      <dgm:spPr/>
      <dgm:t>
        <a:bodyPr/>
        <a:lstStyle/>
        <a:p>
          <a:endParaRPr lang="en-IN"/>
        </a:p>
      </dgm:t>
    </dgm:pt>
    <dgm:pt modelId="{7397705E-CAF0-4B22-A7E1-13AEACFF3DE3}">
      <dgm:prSet phldrT="[Text]"/>
      <dgm:spPr>
        <a:solidFill>
          <a:schemeClr val="accent2"/>
        </a:solidFill>
      </dgm:spPr>
      <dgm:t>
        <a:bodyPr/>
        <a:lstStyle/>
        <a:p>
          <a:r>
            <a:rPr lang="en-GB" dirty="0"/>
            <a:t>2007 (in India)</a:t>
          </a:r>
          <a:endParaRPr lang="en-IN" dirty="0"/>
        </a:p>
      </dgm:t>
    </dgm:pt>
    <dgm:pt modelId="{A12EE2A5-35FB-4360-BCFD-52942EC635C6}" type="parTrans" cxnId="{C8057AFE-155F-4E27-B62D-21794DCD0478}">
      <dgm:prSet/>
      <dgm:spPr/>
      <dgm:t>
        <a:bodyPr/>
        <a:lstStyle/>
        <a:p>
          <a:endParaRPr lang="en-IN"/>
        </a:p>
      </dgm:t>
    </dgm:pt>
    <dgm:pt modelId="{B1056F38-591B-4426-B53B-028CF1749CED}" type="sibTrans" cxnId="{C8057AFE-155F-4E27-B62D-21794DCD0478}">
      <dgm:prSet/>
      <dgm:spPr/>
      <dgm:t>
        <a:bodyPr/>
        <a:lstStyle/>
        <a:p>
          <a:endParaRPr lang="en-IN"/>
        </a:p>
      </dgm:t>
    </dgm:pt>
    <dgm:pt modelId="{9EDB6E32-4ECB-4B52-879B-B8BFA1AF78BB}" type="pres">
      <dgm:prSet presAssocID="{0F061598-7823-405D-8FE8-24A9C848ED9B}" presName="diagram" presStyleCnt="0">
        <dgm:presLayoutVars>
          <dgm:chMax val="1"/>
          <dgm:dir/>
          <dgm:animLvl val="ctr"/>
          <dgm:resizeHandles val="exact"/>
        </dgm:presLayoutVars>
      </dgm:prSet>
      <dgm:spPr/>
    </dgm:pt>
    <dgm:pt modelId="{CF1B97EF-4A93-4A38-857C-53EC316B02D0}" type="pres">
      <dgm:prSet presAssocID="{0F061598-7823-405D-8FE8-24A9C848ED9B}" presName="matrix" presStyleCnt="0"/>
      <dgm:spPr/>
    </dgm:pt>
    <dgm:pt modelId="{9F551C3F-D394-4480-A578-94381C3AD005}" type="pres">
      <dgm:prSet presAssocID="{0F061598-7823-405D-8FE8-24A9C848ED9B}" presName="tile1" presStyleLbl="node1" presStyleIdx="0" presStyleCnt="4"/>
      <dgm:spPr/>
    </dgm:pt>
    <dgm:pt modelId="{66934E17-4227-4D73-8C9B-B02E8D6729AB}" type="pres">
      <dgm:prSet presAssocID="{0F061598-7823-405D-8FE8-24A9C848ED9B}" presName="tile1text" presStyleLbl="node1" presStyleIdx="0" presStyleCnt="4">
        <dgm:presLayoutVars>
          <dgm:chMax val="0"/>
          <dgm:chPref val="0"/>
          <dgm:bulletEnabled val="1"/>
        </dgm:presLayoutVars>
      </dgm:prSet>
      <dgm:spPr/>
    </dgm:pt>
    <dgm:pt modelId="{5A5DD041-6209-4FE1-A959-609029F13998}" type="pres">
      <dgm:prSet presAssocID="{0F061598-7823-405D-8FE8-24A9C848ED9B}" presName="tile2" presStyleLbl="node1" presStyleIdx="1" presStyleCnt="4" custLinFactX="50040" custLinFactNeighborX="100000" custLinFactNeighborY="-15217"/>
      <dgm:spPr/>
    </dgm:pt>
    <dgm:pt modelId="{8DA92783-0504-4E3E-8D4C-BF9DC01A5686}" type="pres">
      <dgm:prSet presAssocID="{0F061598-7823-405D-8FE8-24A9C848ED9B}" presName="tile2text" presStyleLbl="node1" presStyleIdx="1" presStyleCnt="4">
        <dgm:presLayoutVars>
          <dgm:chMax val="0"/>
          <dgm:chPref val="0"/>
          <dgm:bulletEnabled val="1"/>
        </dgm:presLayoutVars>
      </dgm:prSet>
      <dgm:spPr/>
    </dgm:pt>
    <dgm:pt modelId="{66DCED67-806D-4549-A7F4-AC4E83240F47}" type="pres">
      <dgm:prSet presAssocID="{0F061598-7823-405D-8FE8-24A9C848ED9B}" presName="tile3" presStyleLbl="node1" presStyleIdx="2" presStyleCnt="4"/>
      <dgm:spPr/>
    </dgm:pt>
    <dgm:pt modelId="{DE8EA0BC-09AE-4169-A7B0-6FD35A84C340}" type="pres">
      <dgm:prSet presAssocID="{0F061598-7823-405D-8FE8-24A9C848ED9B}" presName="tile3text" presStyleLbl="node1" presStyleIdx="2" presStyleCnt="4">
        <dgm:presLayoutVars>
          <dgm:chMax val="0"/>
          <dgm:chPref val="0"/>
          <dgm:bulletEnabled val="1"/>
        </dgm:presLayoutVars>
      </dgm:prSet>
      <dgm:spPr/>
    </dgm:pt>
    <dgm:pt modelId="{B5C79BCA-6662-4518-AFE3-5B13E01F1810}" type="pres">
      <dgm:prSet presAssocID="{0F061598-7823-405D-8FE8-24A9C848ED9B}" presName="tile4" presStyleLbl="node1" presStyleIdx="3" presStyleCnt="4"/>
      <dgm:spPr>
        <a:solidFill>
          <a:schemeClr val="accent2"/>
        </a:solidFill>
      </dgm:spPr>
    </dgm:pt>
    <dgm:pt modelId="{9F7AEB28-A5E0-4B4D-8040-6DFC28FBA589}" type="pres">
      <dgm:prSet presAssocID="{0F061598-7823-405D-8FE8-24A9C848ED9B}" presName="tile4text" presStyleLbl="node1" presStyleIdx="3" presStyleCnt="4">
        <dgm:presLayoutVars>
          <dgm:chMax val="0"/>
          <dgm:chPref val="0"/>
          <dgm:bulletEnabled val="1"/>
        </dgm:presLayoutVars>
      </dgm:prSet>
      <dgm:spPr/>
    </dgm:pt>
    <dgm:pt modelId="{A993026A-8D86-4C47-BD9D-A1FD1A033EF9}" type="pres">
      <dgm:prSet presAssocID="{0F061598-7823-405D-8FE8-24A9C848ED9B}" presName="centerTile" presStyleLbl="fgShp" presStyleIdx="0" presStyleCnt="1">
        <dgm:presLayoutVars>
          <dgm:chMax val="0"/>
          <dgm:chPref val="0"/>
        </dgm:presLayoutVars>
      </dgm:prSet>
      <dgm:spPr/>
    </dgm:pt>
  </dgm:ptLst>
  <dgm:cxnLst>
    <dgm:cxn modelId="{07F43F00-FCC2-465C-83EF-7B6A0E014F38}" srcId="{06756579-45A7-4146-8AC7-37AFFE0D5A8F}" destId="{CB3F13B2-2626-4E42-8A08-CB59CC5A83ED}" srcOrd="0" destOrd="0" parTransId="{3C65C2D3-47A9-465D-A783-1B9E57B94EF8}" sibTransId="{71E30B18-F0CD-4CEA-9F95-A7B9225076EA}"/>
    <dgm:cxn modelId="{C4B9C407-F745-4BF4-8C91-8C319E53365B}" type="presOf" srcId="{C518663E-5A2B-40BD-A289-41B070984AD2}" destId="{66934E17-4227-4D73-8C9B-B02E8D6729AB}" srcOrd="1" destOrd="2" presId="urn:microsoft.com/office/officeart/2005/8/layout/matrix1"/>
    <dgm:cxn modelId="{6CDACC08-20F4-447A-9595-A0F36F5F8995}" type="presOf" srcId="{CB3F13B2-2626-4E42-8A08-CB59CC5A83ED}" destId="{DE8EA0BC-09AE-4169-A7B0-6FD35A84C340}" srcOrd="1" destOrd="1" presId="urn:microsoft.com/office/officeart/2005/8/layout/matrix1"/>
    <dgm:cxn modelId="{BDCAAC0C-C0CD-49C7-999B-10364564E1F2}" type="presOf" srcId="{B9DBD0E0-AC9E-4541-B725-15393A1D6735}" destId="{5A5DD041-6209-4FE1-A959-609029F13998}" srcOrd="0" destOrd="1" presId="urn:microsoft.com/office/officeart/2005/8/layout/matrix1"/>
    <dgm:cxn modelId="{62EE381D-BDB2-41AE-A2FF-A2A411255C96}" type="presOf" srcId="{CB3F13B2-2626-4E42-8A08-CB59CC5A83ED}" destId="{66DCED67-806D-4549-A7F4-AC4E83240F47}" srcOrd="0" destOrd="1" presId="urn:microsoft.com/office/officeart/2005/8/layout/matrix1"/>
    <dgm:cxn modelId="{52F3D223-9A25-48BA-AD8A-1EC12BEA90BE}" type="presOf" srcId="{A7B5F163-B56F-4238-A899-CD2C61735598}" destId="{9F551C3F-D394-4480-A578-94381C3AD005}" srcOrd="0" destOrd="0" presId="urn:microsoft.com/office/officeart/2005/8/layout/matrix1"/>
    <dgm:cxn modelId="{771CBC2C-2EF2-4C0C-8185-90E658A47DC5}" type="presOf" srcId="{06756579-45A7-4146-8AC7-37AFFE0D5A8F}" destId="{66DCED67-806D-4549-A7F4-AC4E83240F47}" srcOrd="0" destOrd="0" presId="urn:microsoft.com/office/officeart/2005/8/layout/matrix1"/>
    <dgm:cxn modelId="{60FFBB5B-EED9-41F6-9496-A0EC60C348A5}" srcId="{0F061598-7823-405D-8FE8-24A9C848ED9B}" destId="{631DD1BF-0220-4F79-885D-8890E12C0C16}" srcOrd="0" destOrd="0" parTransId="{CDFD1C75-2285-4D39-965B-CD19387DBFD0}" sibTransId="{C4775CEA-3BFF-4125-9253-25150BC845F6}"/>
    <dgm:cxn modelId="{2154415D-6FF7-46D9-AF00-2CC02C767D56}" srcId="{A7B5F163-B56F-4238-A899-CD2C61735598}" destId="{6EFCF2FC-6B78-4976-9F4A-524C9B7F65FF}" srcOrd="0" destOrd="0" parTransId="{5A1B3764-9375-4CFC-B450-7746BE38843D}" sibTransId="{76511B5F-D2D6-4FAF-9071-B5E0C18B7CD8}"/>
    <dgm:cxn modelId="{E910F941-A42C-4F7D-9E0C-533AFC360200}" type="presOf" srcId="{F09A80C7-A031-4D8C-A865-508D5B18AC4A}" destId="{9F7AEB28-A5E0-4B4D-8040-6DFC28FBA589}" srcOrd="1" destOrd="0" presId="urn:microsoft.com/office/officeart/2005/8/layout/matrix1"/>
    <dgm:cxn modelId="{5511F142-22D2-424C-BFEF-541F5C6CF641}" type="presOf" srcId="{7397705E-CAF0-4B22-A7E1-13AEACFF3DE3}" destId="{9F7AEB28-A5E0-4B4D-8040-6DFC28FBA589}" srcOrd="1" destOrd="1" presId="urn:microsoft.com/office/officeart/2005/8/layout/matrix1"/>
    <dgm:cxn modelId="{5ADAFF42-CD42-418D-8824-A6084D774E80}" srcId="{A7B5F163-B56F-4238-A899-CD2C61735598}" destId="{A9C16C3B-101A-4231-B775-0E5EB33237F7}" srcOrd="2" destOrd="0" parTransId="{CF001CEC-2C0C-43F4-9509-8531E34753BA}" sibTransId="{7D215D7C-9928-4E63-BE73-2368AE7219B2}"/>
    <dgm:cxn modelId="{330F0164-8922-447F-97EA-51FBE3D22C2D}" type="presOf" srcId="{A7B5F163-B56F-4238-A899-CD2C61735598}" destId="{66934E17-4227-4D73-8C9B-B02E8D6729AB}" srcOrd="1" destOrd="0" presId="urn:microsoft.com/office/officeart/2005/8/layout/matrix1"/>
    <dgm:cxn modelId="{F21CAF64-D6AE-4554-8A83-64E40917ABE3}" type="presOf" srcId="{631DD1BF-0220-4F79-885D-8890E12C0C16}" destId="{A993026A-8D86-4C47-BD9D-A1FD1A033EF9}" srcOrd="0" destOrd="0" presId="urn:microsoft.com/office/officeart/2005/8/layout/matrix1"/>
    <dgm:cxn modelId="{8CE72766-F8B7-475A-A84B-8603B37B6726}" type="presOf" srcId="{A9C16C3B-101A-4231-B775-0E5EB33237F7}" destId="{9F551C3F-D394-4480-A578-94381C3AD005}" srcOrd="0" destOrd="3" presId="urn:microsoft.com/office/officeart/2005/8/layout/matrix1"/>
    <dgm:cxn modelId="{901F2866-C183-4C9F-A99B-C67EBA8D83BC}" type="presOf" srcId="{B9DBD0E0-AC9E-4541-B725-15393A1D6735}" destId="{8DA92783-0504-4E3E-8D4C-BF9DC01A5686}" srcOrd="1" destOrd="1" presId="urn:microsoft.com/office/officeart/2005/8/layout/matrix1"/>
    <dgm:cxn modelId="{3408DF6D-A21B-443B-A81E-5219B7F0D271}" type="presOf" srcId="{6EFCF2FC-6B78-4976-9F4A-524C9B7F65FF}" destId="{66934E17-4227-4D73-8C9B-B02E8D6729AB}" srcOrd="1" destOrd="1" presId="urn:microsoft.com/office/officeart/2005/8/layout/matrix1"/>
    <dgm:cxn modelId="{30F6D678-CBCC-4A20-A118-8D25B70AC367}" srcId="{631DD1BF-0220-4F79-885D-8890E12C0C16}" destId="{2109EA2F-09B2-46EB-AEAE-5EB2A3E51D57}" srcOrd="1" destOrd="0" parTransId="{8C8748AA-C9E1-46B7-8C03-E926E42A26EE}" sibTransId="{B0B83FBE-9938-4ADF-B7DD-2CA31922B77B}"/>
    <dgm:cxn modelId="{434D337C-9A78-46B9-B550-99AB342C989C}" type="presOf" srcId="{2109EA2F-09B2-46EB-AEAE-5EB2A3E51D57}" destId="{8DA92783-0504-4E3E-8D4C-BF9DC01A5686}" srcOrd="1" destOrd="0" presId="urn:microsoft.com/office/officeart/2005/8/layout/matrix1"/>
    <dgm:cxn modelId="{047AA680-361F-4C64-A05B-2A6DB3F42F15}" type="presOf" srcId="{7397705E-CAF0-4B22-A7E1-13AEACFF3DE3}" destId="{B5C79BCA-6662-4518-AFE3-5B13E01F1810}" srcOrd="0" destOrd="1" presId="urn:microsoft.com/office/officeart/2005/8/layout/matrix1"/>
    <dgm:cxn modelId="{1F27AA80-3CD9-43BC-B694-C8DD4DD35512}" srcId="{631DD1BF-0220-4F79-885D-8890E12C0C16}" destId="{06756579-45A7-4146-8AC7-37AFFE0D5A8F}" srcOrd="2" destOrd="0" parTransId="{99E0990E-E5D2-4532-8F03-741CC136EAE5}" sibTransId="{13DD181F-C5EB-435B-89FF-6D334AF1237C}"/>
    <dgm:cxn modelId="{1BEF138E-0265-433B-9E58-D14F9B2D4634}" type="presOf" srcId="{A9C16C3B-101A-4231-B775-0E5EB33237F7}" destId="{66934E17-4227-4D73-8C9B-B02E8D6729AB}" srcOrd="1" destOrd="3" presId="urn:microsoft.com/office/officeart/2005/8/layout/matrix1"/>
    <dgm:cxn modelId="{93970490-373A-43C4-805B-E6BB4469766A}" type="presOf" srcId="{C518663E-5A2B-40BD-A289-41B070984AD2}" destId="{9F551C3F-D394-4480-A578-94381C3AD005}" srcOrd="0" destOrd="2" presId="urn:microsoft.com/office/officeart/2005/8/layout/matrix1"/>
    <dgm:cxn modelId="{589E2C9D-E778-4F53-B930-37B1E4CCD122}" type="presOf" srcId="{0F061598-7823-405D-8FE8-24A9C848ED9B}" destId="{9EDB6E32-4ECB-4B52-879B-B8BFA1AF78BB}" srcOrd="0" destOrd="0" presId="urn:microsoft.com/office/officeart/2005/8/layout/matrix1"/>
    <dgm:cxn modelId="{183F82A8-6F80-4C4D-9208-8E551C2BF10F}" srcId="{631DD1BF-0220-4F79-885D-8890E12C0C16}" destId="{F09A80C7-A031-4D8C-A865-508D5B18AC4A}" srcOrd="3" destOrd="0" parTransId="{443282E6-E354-4919-8CB0-9B1951C7CE7F}" sibTransId="{2110D620-2DDD-4AF1-AFB0-4A171C587395}"/>
    <dgm:cxn modelId="{F2F633B6-4A4F-49C1-B683-48CF213268AF}" srcId="{631DD1BF-0220-4F79-885D-8890E12C0C16}" destId="{A7B5F163-B56F-4238-A899-CD2C61735598}" srcOrd="0" destOrd="0" parTransId="{E6920B36-EE56-4506-A566-80A268D6861B}" sibTransId="{A51DCC7D-52BC-4EA1-8A94-1A185A84F02F}"/>
    <dgm:cxn modelId="{E901FDC8-4097-45B6-95C3-AF3185BE7AE0}" type="presOf" srcId="{6EFCF2FC-6B78-4976-9F4A-524C9B7F65FF}" destId="{9F551C3F-D394-4480-A578-94381C3AD005}" srcOrd="0" destOrd="1" presId="urn:microsoft.com/office/officeart/2005/8/layout/matrix1"/>
    <dgm:cxn modelId="{14359BCC-0513-4824-BB0C-DA460A41FD48}" type="presOf" srcId="{06756579-45A7-4146-8AC7-37AFFE0D5A8F}" destId="{DE8EA0BC-09AE-4169-A7B0-6FD35A84C340}" srcOrd="1" destOrd="0" presId="urn:microsoft.com/office/officeart/2005/8/layout/matrix1"/>
    <dgm:cxn modelId="{D24A73F3-1860-4B40-B2CA-6F73FD3333CA}" srcId="{2109EA2F-09B2-46EB-AEAE-5EB2A3E51D57}" destId="{B9DBD0E0-AC9E-4541-B725-15393A1D6735}" srcOrd="0" destOrd="0" parTransId="{D23EBE62-8B8C-44E0-AD66-DBBB663EFE39}" sibTransId="{E7F3C547-F0BB-4415-BEC5-620E87E30013}"/>
    <dgm:cxn modelId="{3A9477FB-B2F2-4FA0-9B4A-47491F3C65BA}" type="presOf" srcId="{F09A80C7-A031-4D8C-A865-508D5B18AC4A}" destId="{B5C79BCA-6662-4518-AFE3-5B13E01F1810}" srcOrd="0" destOrd="0" presId="urn:microsoft.com/office/officeart/2005/8/layout/matrix1"/>
    <dgm:cxn modelId="{84FFA8FB-E40E-4527-A635-973E774F59B5}" type="presOf" srcId="{2109EA2F-09B2-46EB-AEAE-5EB2A3E51D57}" destId="{5A5DD041-6209-4FE1-A959-609029F13998}" srcOrd="0" destOrd="0" presId="urn:microsoft.com/office/officeart/2005/8/layout/matrix1"/>
    <dgm:cxn modelId="{C8057AFE-155F-4E27-B62D-21794DCD0478}" srcId="{F09A80C7-A031-4D8C-A865-508D5B18AC4A}" destId="{7397705E-CAF0-4B22-A7E1-13AEACFF3DE3}" srcOrd="0" destOrd="0" parTransId="{A12EE2A5-35FB-4360-BCFD-52942EC635C6}" sibTransId="{B1056F38-591B-4426-B53B-028CF1749CED}"/>
    <dgm:cxn modelId="{C64FF4FE-F9A5-48A4-9211-826804915D6F}" srcId="{A7B5F163-B56F-4238-A899-CD2C61735598}" destId="{C518663E-5A2B-40BD-A289-41B070984AD2}" srcOrd="1" destOrd="0" parTransId="{F0D1FBF3-BD94-4412-864C-E9AD95F58B90}" sibTransId="{746179A8-CF49-4F8B-A9F1-46D7795AC73B}"/>
    <dgm:cxn modelId="{EAACBFD8-EFEE-4628-BDCD-AFF92C12BBCB}" type="presParOf" srcId="{9EDB6E32-4ECB-4B52-879B-B8BFA1AF78BB}" destId="{CF1B97EF-4A93-4A38-857C-53EC316B02D0}" srcOrd="0" destOrd="0" presId="urn:microsoft.com/office/officeart/2005/8/layout/matrix1"/>
    <dgm:cxn modelId="{902CD80F-E12E-4895-8846-91F9CBC70FD2}" type="presParOf" srcId="{CF1B97EF-4A93-4A38-857C-53EC316B02D0}" destId="{9F551C3F-D394-4480-A578-94381C3AD005}" srcOrd="0" destOrd="0" presId="urn:microsoft.com/office/officeart/2005/8/layout/matrix1"/>
    <dgm:cxn modelId="{DDD091E8-3BBD-49CB-882A-311F7F765767}" type="presParOf" srcId="{CF1B97EF-4A93-4A38-857C-53EC316B02D0}" destId="{66934E17-4227-4D73-8C9B-B02E8D6729AB}" srcOrd="1" destOrd="0" presId="urn:microsoft.com/office/officeart/2005/8/layout/matrix1"/>
    <dgm:cxn modelId="{A56A8D55-B4CB-4BC9-A483-48CD6CB97DDC}" type="presParOf" srcId="{CF1B97EF-4A93-4A38-857C-53EC316B02D0}" destId="{5A5DD041-6209-4FE1-A959-609029F13998}" srcOrd="2" destOrd="0" presId="urn:microsoft.com/office/officeart/2005/8/layout/matrix1"/>
    <dgm:cxn modelId="{86FC9215-940F-404F-87F4-A6BF914042BB}" type="presParOf" srcId="{CF1B97EF-4A93-4A38-857C-53EC316B02D0}" destId="{8DA92783-0504-4E3E-8D4C-BF9DC01A5686}" srcOrd="3" destOrd="0" presId="urn:microsoft.com/office/officeart/2005/8/layout/matrix1"/>
    <dgm:cxn modelId="{D7589052-082A-483B-B426-4542522846C4}" type="presParOf" srcId="{CF1B97EF-4A93-4A38-857C-53EC316B02D0}" destId="{66DCED67-806D-4549-A7F4-AC4E83240F47}" srcOrd="4" destOrd="0" presId="urn:microsoft.com/office/officeart/2005/8/layout/matrix1"/>
    <dgm:cxn modelId="{7C4A7493-CD16-4753-AA7D-F0FC482652E5}" type="presParOf" srcId="{CF1B97EF-4A93-4A38-857C-53EC316B02D0}" destId="{DE8EA0BC-09AE-4169-A7B0-6FD35A84C340}" srcOrd="5" destOrd="0" presId="urn:microsoft.com/office/officeart/2005/8/layout/matrix1"/>
    <dgm:cxn modelId="{9BC96876-710D-4997-834B-9B1550630A3E}" type="presParOf" srcId="{CF1B97EF-4A93-4A38-857C-53EC316B02D0}" destId="{B5C79BCA-6662-4518-AFE3-5B13E01F1810}" srcOrd="6" destOrd="0" presId="urn:microsoft.com/office/officeart/2005/8/layout/matrix1"/>
    <dgm:cxn modelId="{0E8563B8-262F-4FC8-B620-FF96B37BCF9F}" type="presParOf" srcId="{CF1B97EF-4A93-4A38-857C-53EC316B02D0}" destId="{9F7AEB28-A5E0-4B4D-8040-6DFC28FBA589}" srcOrd="7" destOrd="0" presId="urn:microsoft.com/office/officeart/2005/8/layout/matrix1"/>
    <dgm:cxn modelId="{A24DE305-D674-4F0A-817E-BE3AA5794A78}" type="presParOf" srcId="{9EDB6E32-4ECB-4B52-879B-B8BFA1AF78BB}" destId="{A993026A-8D86-4C47-BD9D-A1FD1A033EF9}" srcOrd="1" destOrd="0" presId="urn:microsoft.com/office/officeart/2005/8/layout/matrix1"/>
  </dgm:cxnLst>
  <dgm:bg>
    <a:solidFill>
      <a:schemeClr val="bg1"/>
    </a:solidFill>
  </dgm:bg>
  <dgm:whole>
    <a:ln>
      <a:solidFill>
        <a:schemeClr val="bg1"/>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883696-2726-4BFA-A1C2-5DAE7CF61D4C}" type="doc">
      <dgm:prSet loTypeId="urn:microsoft.com/office/officeart/2005/8/layout/hList2" loCatId="list" qsTypeId="urn:microsoft.com/office/officeart/2005/8/quickstyle/3d1" qsCatId="3D" csTypeId="urn:microsoft.com/office/officeart/2005/8/colors/accent2_2" csCatId="accent2" phldr="1"/>
      <dgm:spPr/>
      <dgm:t>
        <a:bodyPr/>
        <a:lstStyle/>
        <a:p>
          <a:endParaRPr lang="en-IN"/>
        </a:p>
      </dgm:t>
    </dgm:pt>
    <dgm:pt modelId="{9DDE2812-4BB1-4786-82DB-3D0043818CE7}">
      <dgm:prSet phldrT="[Text]"/>
      <dgm:spPr/>
      <dgm:t>
        <a:bodyPr/>
        <a:lstStyle/>
        <a:p>
          <a:r>
            <a:rPr lang="en-IN" dirty="0">
              <a:latin typeface="Roboto" panose="02000000000000000000" pitchFamily="2" charset="0"/>
              <a:ea typeface="Roboto" panose="02000000000000000000" pitchFamily="2" charset="0"/>
              <a:cs typeface="Roboto" panose="02000000000000000000" pitchFamily="2" charset="0"/>
            </a:rPr>
            <a:t>DEMOGRAPHICS</a:t>
          </a:r>
        </a:p>
      </dgm:t>
    </dgm:pt>
    <dgm:pt modelId="{5C0C447E-C33C-4C36-B21D-C38D4633CC96}" type="parTrans" cxnId="{F27B6534-6A2B-4217-8400-08B76CBC262E}">
      <dgm:prSet/>
      <dgm:spPr/>
      <dgm:t>
        <a:bodyPr/>
        <a:lstStyle/>
        <a:p>
          <a:endParaRPr lang="en-IN"/>
        </a:p>
      </dgm:t>
    </dgm:pt>
    <dgm:pt modelId="{D9AA5C25-1F09-4614-A13D-998B945AF361}" type="sibTrans" cxnId="{F27B6534-6A2B-4217-8400-08B76CBC262E}">
      <dgm:prSet/>
      <dgm:spPr/>
      <dgm:t>
        <a:bodyPr/>
        <a:lstStyle/>
        <a:p>
          <a:endParaRPr lang="en-IN"/>
        </a:p>
      </dgm:t>
    </dgm:pt>
    <dgm:pt modelId="{FF4A9B0A-A977-454F-854A-C3D853B71705}">
      <dgm:prSet phldrT="[Text]"/>
      <dgm:spPr/>
      <dgm:t>
        <a:bodyPr/>
        <a:lstStyle/>
        <a:p>
          <a:r>
            <a:rPr lang="en-IN" dirty="0">
              <a:latin typeface="Roboto" panose="02000000000000000000" pitchFamily="2" charset="0"/>
              <a:ea typeface="Roboto" panose="02000000000000000000" pitchFamily="2" charset="0"/>
              <a:cs typeface="Roboto" panose="02000000000000000000" pitchFamily="2" charset="0"/>
            </a:rPr>
            <a:t>Age</a:t>
          </a:r>
        </a:p>
      </dgm:t>
    </dgm:pt>
    <dgm:pt modelId="{C2C51136-9D65-42B2-BD62-D3C39F5CA8D7}" type="parTrans" cxnId="{7021CAB4-6C2D-4BCF-AE6F-F78EC8B61E4F}">
      <dgm:prSet/>
      <dgm:spPr/>
      <dgm:t>
        <a:bodyPr/>
        <a:lstStyle/>
        <a:p>
          <a:endParaRPr lang="en-IN"/>
        </a:p>
      </dgm:t>
    </dgm:pt>
    <dgm:pt modelId="{35EA014B-6CBC-4067-AB80-D949DAFCA7C4}" type="sibTrans" cxnId="{7021CAB4-6C2D-4BCF-AE6F-F78EC8B61E4F}">
      <dgm:prSet/>
      <dgm:spPr/>
      <dgm:t>
        <a:bodyPr/>
        <a:lstStyle/>
        <a:p>
          <a:endParaRPr lang="en-IN"/>
        </a:p>
      </dgm:t>
    </dgm:pt>
    <dgm:pt modelId="{7FDB566D-9BF2-4658-B788-C7B1451D7F26}">
      <dgm:prSet phldrT="[Text]"/>
      <dgm:spPr/>
      <dgm:t>
        <a:bodyPr/>
        <a:lstStyle/>
        <a:p>
          <a:r>
            <a:rPr lang="en-IN" dirty="0">
              <a:latin typeface="Roboto" panose="02000000000000000000" pitchFamily="2" charset="0"/>
              <a:ea typeface="Roboto" panose="02000000000000000000" pitchFamily="2" charset="0"/>
              <a:cs typeface="Roboto" panose="02000000000000000000" pitchFamily="2" charset="0"/>
            </a:rPr>
            <a:t>Gender</a:t>
          </a:r>
        </a:p>
      </dgm:t>
    </dgm:pt>
    <dgm:pt modelId="{686FFEC5-9AD2-42A0-8C91-7D8B8F469509}" type="parTrans" cxnId="{C9968943-D066-4A7B-936D-8A5F26BF89D3}">
      <dgm:prSet/>
      <dgm:spPr/>
      <dgm:t>
        <a:bodyPr/>
        <a:lstStyle/>
        <a:p>
          <a:endParaRPr lang="en-IN"/>
        </a:p>
      </dgm:t>
    </dgm:pt>
    <dgm:pt modelId="{60FAA812-06EE-4CF3-9D52-EAA9376E49ED}" type="sibTrans" cxnId="{C9968943-D066-4A7B-936D-8A5F26BF89D3}">
      <dgm:prSet/>
      <dgm:spPr/>
      <dgm:t>
        <a:bodyPr/>
        <a:lstStyle/>
        <a:p>
          <a:endParaRPr lang="en-IN"/>
        </a:p>
      </dgm:t>
    </dgm:pt>
    <dgm:pt modelId="{C0DE4B8B-0A04-4D33-A790-1F8A8CAD52F9}">
      <dgm:prSet phldrT="[Text]"/>
      <dgm:spPr/>
      <dgm:t>
        <a:bodyPr/>
        <a:lstStyle/>
        <a:p>
          <a:r>
            <a:rPr lang="en-IN" dirty="0">
              <a:latin typeface="Roboto" panose="02000000000000000000" pitchFamily="2" charset="0"/>
              <a:ea typeface="Roboto" panose="02000000000000000000" pitchFamily="2" charset="0"/>
              <a:cs typeface="Roboto" panose="02000000000000000000" pitchFamily="2" charset="0"/>
            </a:rPr>
            <a:t>GEOGRAPHICAL</a:t>
          </a:r>
        </a:p>
      </dgm:t>
    </dgm:pt>
    <dgm:pt modelId="{D253B355-A751-4254-A18E-2597EE65BD13}" type="parTrans" cxnId="{8F159610-0C54-41C1-BC31-D97B92F1498E}">
      <dgm:prSet/>
      <dgm:spPr/>
      <dgm:t>
        <a:bodyPr/>
        <a:lstStyle/>
        <a:p>
          <a:endParaRPr lang="en-IN"/>
        </a:p>
      </dgm:t>
    </dgm:pt>
    <dgm:pt modelId="{88E53AD1-5B8A-4985-8D8D-49D6514593DD}" type="sibTrans" cxnId="{8F159610-0C54-41C1-BC31-D97B92F1498E}">
      <dgm:prSet/>
      <dgm:spPr/>
      <dgm:t>
        <a:bodyPr/>
        <a:lstStyle/>
        <a:p>
          <a:endParaRPr lang="en-IN"/>
        </a:p>
      </dgm:t>
    </dgm:pt>
    <dgm:pt modelId="{C89E2CDE-6974-4E69-B1CF-4B32286FBB4A}">
      <dgm:prSet phldrT="[Text]"/>
      <dgm:spPr/>
      <dgm:t>
        <a:bodyPr/>
        <a:lstStyle/>
        <a:p>
          <a:r>
            <a:rPr lang="en-IN" dirty="0">
              <a:latin typeface="Roboto" panose="02000000000000000000" pitchFamily="2" charset="0"/>
              <a:ea typeface="Roboto" panose="02000000000000000000" pitchFamily="2" charset="0"/>
              <a:cs typeface="Roboto" panose="02000000000000000000" pitchFamily="2" charset="0"/>
            </a:rPr>
            <a:t>State</a:t>
          </a:r>
        </a:p>
      </dgm:t>
    </dgm:pt>
    <dgm:pt modelId="{FA48E750-E487-4BBA-AEEF-2B6CF10476EA}" type="parTrans" cxnId="{BBE831C1-0AC3-4BE1-B99E-8F18A11E5CA4}">
      <dgm:prSet/>
      <dgm:spPr/>
      <dgm:t>
        <a:bodyPr/>
        <a:lstStyle/>
        <a:p>
          <a:endParaRPr lang="en-IN"/>
        </a:p>
      </dgm:t>
    </dgm:pt>
    <dgm:pt modelId="{308FD363-B0F5-43AB-BE4C-705BD09232B9}" type="sibTrans" cxnId="{BBE831C1-0AC3-4BE1-B99E-8F18A11E5CA4}">
      <dgm:prSet/>
      <dgm:spPr/>
      <dgm:t>
        <a:bodyPr/>
        <a:lstStyle/>
        <a:p>
          <a:endParaRPr lang="en-IN"/>
        </a:p>
      </dgm:t>
    </dgm:pt>
    <dgm:pt modelId="{1EAC40D1-402E-4C85-87B7-FE2AC7CA442A}">
      <dgm:prSet phldrT="[Text]"/>
      <dgm:spPr/>
      <dgm:t>
        <a:bodyPr/>
        <a:lstStyle/>
        <a:p>
          <a:r>
            <a:rPr lang="en-IN" dirty="0">
              <a:latin typeface="Roboto" panose="02000000000000000000" pitchFamily="2" charset="0"/>
              <a:ea typeface="Roboto" panose="02000000000000000000" pitchFamily="2" charset="0"/>
              <a:cs typeface="Roboto" panose="02000000000000000000" pitchFamily="2" charset="0"/>
            </a:rPr>
            <a:t>BEHAVIOURAL</a:t>
          </a:r>
        </a:p>
      </dgm:t>
    </dgm:pt>
    <dgm:pt modelId="{908832D3-AFFC-445A-94A8-D774BCF247CC}" type="parTrans" cxnId="{9272D35D-2C92-4188-9993-C51C68C838E6}">
      <dgm:prSet/>
      <dgm:spPr/>
      <dgm:t>
        <a:bodyPr/>
        <a:lstStyle/>
        <a:p>
          <a:endParaRPr lang="en-IN"/>
        </a:p>
      </dgm:t>
    </dgm:pt>
    <dgm:pt modelId="{4C073F0B-C9C5-439E-952C-75243CBD53B0}" type="sibTrans" cxnId="{9272D35D-2C92-4188-9993-C51C68C838E6}">
      <dgm:prSet/>
      <dgm:spPr/>
      <dgm:t>
        <a:bodyPr/>
        <a:lstStyle/>
        <a:p>
          <a:endParaRPr lang="en-IN"/>
        </a:p>
      </dgm:t>
    </dgm:pt>
    <dgm:pt modelId="{F73F671B-B0A5-425A-80EE-2D8EC39F15A6}">
      <dgm:prSet phldrT="[Text]"/>
      <dgm:spPr/>
      <dgm:t>
        <a:bodyPr/>
        <a:lstStyle/>
        <a:p>
          <a:r>
            <a:rPr lang="en-IN" dirty="0">
              <a:latin typeface="Roboto" panose="02000000000000000000" pitchFamily="2" charset="0"/>
              <a:ea typeface="Roboto" panose="02000000000000000000" pitchFamily="2" charset="0"/>
              <a:cs typeface="Roboto" panose="02000000000000000000" pitchFamily="2" charset="0"/>
            </a:rPr>
            <a:t>What product they want </a:t>
          </a:r>
        </a:p>
      </dgm:t>
    </dgm:pt>
    <dgm:pt modelId="{A996EC00-647D-4EF5-B7FD-52EF1D0E4C0B}" type="parTrans" cxnId="{220FBAB4-F08B-4EDD-9F56-F0B45578A13F}">
      <dgm:prSet/>
      <dgm:spPr/>
      <dgm:t>
        <a:bodyPr/>
        <a:lstStyle/>
        <a:p>
          <a:endParaRPr lang="en-IN"/>
        </a:p>
      </dgm:t>
    </dgm:pt>
    <dgm:pt modelId="{EC47D692-755E-4DAB-A49A-5754819BA34E}" type="sibTrans" cxnId="{220FBAB4-F08B-4EDD-9F56-F0B45578A13F}">
      <dgm:prSet/>
      <dgm:spPr/>
      <dgm:t>
        <a:bodyPr/>
        <a:lstStyle/>
        <a:p>
          <a:endParaRPr lang="en-IN"/>
        </a:p>
      </dgm:t>
    </dgm:pt>
    <dgm:pt modelId="{2B8DD32E-61F4-42B9-9C0C-50CFE7E8C797}">
      <dgm:prSet phldrT="[Text]"/>
      <dgm:spPr/>
      <dgm:t>
        <a:bodyPr/>
        <a:lstStyle/>
        <a:p>
          <a:r>
            <a:rPr lang="en-IN" dirty="0">
              <a:latin typeface="Roboto" panose="02000000000000000000" pitchFamily="2" charset="0"/>
              <a:ea typeface="Roboto" panose="02000000000000000000" pitchFamily="2" charset="0"/>
              <a:cs typeface="Roboto" panose="02000000000000000000" pitchFamily="2" charset="0"/>
            </a:rPr>
            <a:t>Cities</a:t>
          </a:r>
        </a:p>
      </dgm:t>
    </dgm:pt>
    <dgm:pt modelId="{861068FC-EB38-4D06-BDA9-0CDF31EF6624}" type="parTrans" cxnId="{938AB986-03D9-4DD3-911B-F51F53BC3330}">
      <dgm:prSet/>
      <dgm:spPr/>
      <dgm:t>
        <a:bodyPr/>
        <a:lstStyle/>
        <a:p>
          <a:endParaRPr lang="en-IN"/>
        </a:p>
      </dgm:t>
    </dgm:pt>
    <dgm:pt modelId="{E8046D7B-D552-4569-8AA3-FB15988613A9}" type="sibTrans" cxnId="{938AB986-03D9-4DD3-911B-F51F53BC3330}">
      <dgm:prSet/>
      <dgm:spPr/>
      <dgm:t>
        <a:bodyPr/>
        <a:lstStyle/>
        <a:p>
          <a:endParaRPr lang="en-IN"/>
        </a:p>
      </dgm:t>
    </dgm:pt>
    <dgm:pt modelId="{E93B188B-C618-4B92-A29A-12D13648D6D3}">
      <dgm:prSet phldrT="[Text]"/>
      <dgm:spPr/>
      <dgm:t>
        <a:bodyPr/>
        <a:lstStyle/>
        <a:p>
          <a:endParaRPr lang="en-IN" dirty="0">
            <a:latin typeface="Roboto" panose="02000000000000000000" pitchFamily="2" charset="0"/>
            <a:ea typeface="Roboto" panose="02000000000000000000" pitchFamily="2" charset="0"/>
            <a:cs typeface="Roboto" panose="02000000000000000000" pitchFamily="2" charset="0"/>
          </a:endParaRPr>
        </a:p>
      </dgm:t>
    </dgm:pt>
    <dgm:pt modelId="{AB2434E2-24A7-4B92-A394-B113BE221AB3}" type="parTrans" cxnId="{C3E18838-26AF-43AF-8CBF-B606D21897D6}">
      <dgm:prSet/>
      <dgm:spPr/>
      <dgm:t>
        <a:bodyPr/>
        <a:lstStyle/>
        <a:p>
          <a:endParaRPr lang="en-IN"/>
        </a:p>
      </dgm:t>
    </dgm:pt>
    <dgm:pt modelId="{C05EB166-E6BC-4C53-A85C-142CDE40D6AE}" type="sibTrans" cxnId="{C3E18838-26AF-43AF-8CBF-B606D21897D6}">
      <dgm:prSet/>
      <dgm:spPr/>
      <dgm:t>
        <a:bodyPr/>
        <a:lstStyle/>
        <a:p>
          <a:endParaRPr lang="en-IN"/>
        </a:p>
      </dgm:t>
    </dgm:pt>
    <dgm:pt modelId="{A9702151-5595-48D5-B914-01BB370270EA}">
      <dgm:prSet phldrT="[Text]"/>
      <dgm:spPr/>
      <dgm:t>
        <a:bodyPr/>
        <a:lstStyle/>
        <a:p>
          <a:r>
            <a:rPr lang="en-IN" dirty="0">
              <a:latin typeface="Roboto" panose="02000000000000000000" pitchFamily="2" charset="0"/>
              <a:ea typeface="Roboto" panose="02000000000000000000" pitchFamily="2" charset="0"/>
              <a:cs typeface="Roboto" panose="02000000000000000000" pitchFamily="2" charset="0"/>
            </a:rPr>
            <a:t>Customer Lifestyle</a:t>
          </a:r>
        </a:p>
      </dgm:t>
    </dgm:pt>
    <dgm:pt modelId="{F4646915-9116-4FB3-9DBA-572D9A1A70C9}" type="parTrans" cxnId="{FEE643BD-0534-4E90-A575-7A3986E6D66F}">
      <dgm:prSet/>
      <dgm:spPr/>
      <dgm:t>
        <a:bodyPr/>
        <a:lstStyle/>
        <a:p>
          <a:endParaRPr lang="en-IN"/>
        </a:p>
      </dgm:t>
    </dgm:pt>
    <dgm:pt modelId="{64442641-C6F8-42BE-B8C4-6CC1678C8EEF}" type="sibTrans" cxnId="{FEE643BD-0534-4E90-A575-7A3986E6D66F}">
      <dgm:prSet/>
      <dgm:spPr/>
      <dgm:t>
        <a:bodyPr/>
        <a:lstStyle/>
        <a:p>
          <a:endParaRPr lang="en-IN"/>
        </a:p>
      </dgm:t>
    </dgm:pt>
    <dgm:pt modelId="{485B1728-9B65-4F01-AA87-48353AC1802A}">
      <dgm:prSet phldrT="[Text]"/>
      <dgm:spPr/>
      <dgm:t>
        <a:bodyPr/>
        <a:lstStyle/>
        <a:p>
          <a:endParaRPr lang="en-IN" dirty="0">
            <a:latin typeface="Roboto" panose="02000000000000000000" pitchFamily="2" charset="0"/>
            <a:ea typeface="Roboto" panose="02000000000000000000" pitchFamily="2" charset="0"/>
            <a:cs typeface="Roboto" panose="02000000000000000000" pitchFamily="2" charset="0"/>
          </a:endParaRPr>
        </a:p>
      </dgm:t>
    </dgm:pt>
    <dgm:pt modelId="{7A0D6C69-8869-4645-920A-279EAB165273}" type="parTrans" cxnId="{1ED55733-DEF3-468B-A820-310F06DB93CB}">
      <dgm:prSet/>
      <dgm:spPr/>
      <dgm:t>
        <a:bodyPr/>
        <a:lstStyle/>
        <a:p>
          <a:endParaRPr lang="en-IN"/>
        </a:p>
      </dgm:t>
    </dgm:pt>
    <dgm:pt modelId="{6C31B521-4FEB-4ACE-8D0A-5BCF80A819B4}" type="sibTrans" cxnId="{1ED55733-DEF3-468B-A820-310F06DB93CB}">
      <dgm:prSet/>
      <dgm:spPr/>
      <dgm:t>
        <a:bodyPr/>
        <a:lstStyle/>
        <a:p>
          <a:endParaRPr lang="en-IN"/>
        </a:p>
      </dgm:t>
    </dgm:pt>
    <dgm:pt modelId="{09133B16-7987-41B3-99B5-E44A126051F6}">
      <dgm:prSet phldrT="[Text]"/>
      <dgm:spPr/>
      <dgm:t>
        <a:bodyPr/>
        <a:lstStyle/>
        <a:p>
          <a:r>
            <a:rPr lang="en-IN" dirty="0">
              <a:latin typeface="Roboto" panose="02000000000000000000" pitchFamily="2" charset="0"/>
              <a:ea typeface="Roboto" panose="02000000000000000000" pitchFamily="2" charset="0"/>
              <a:cs typeface="Roboto" panose="02000000000000000000" pitchFamily="2" charset="0"/>
            </a:rPr>
            <a:t>Status</a:t>
          </a:r>
        </a:p>
      </dgm:t>
    </dgm:pt>
    <dgm:pt modelId="{B4A86787-A40F-4B1D-8FA9-49715235BB70}" type="parTrans" cxnId="{3EC66B3B-B1CF-43F9-86C7-88D98492A4C4}">
      <dgm:prSet/>
      <dgm:spPr/>
      <dgm:t>
        <a:bodyPr/>
        <a:lstStyle/>
        <a:p>
          <a:endParaRPr lang="en-IN"/>
        </a:p>
      </dgm:t>
    </dgm:pt>
    <dgm:pt modelId="{B535FC07-0D26-44B6-860D-0AAF0E71D4FB}" type="sibTrans" cxnId="{3EC66B3B-B1CF-43F9-86C7-88D98492A4C4}">
      <dgm:prSet/>
      <dgm:spPr/>
      <dgm:t>
        <a:bodyPr/>
        <a:lstStyle/>
        <a:p>
          <a:endParaRPr lang="en-IN"/>
        </a:p>
      </dgm:t>
    </dgm:pt>
    <dgm:pt modelId="{B10C8EE1-1AA8-45F0-8740-45A88C63220E}">
      <dgm:prSet phldrT="[Text]"/>
      <dgm:spPr/>
      <dgm:t>
        <a:bodyPr/>
        <a:lstStyle/>
        <a:p>
          <a:endParaRPr lang="en-IN" dirty="0">
            <a:latin typeface="Roboto" panose="02000000000000000000" pitchFamily="2" charset="0"/>
            <a:ea typeface="Roboto" panose="02000000000000000000" pitchFamily="2" charset="0"/>
            <a:cs typeface="Roboto" panose="02000000000000000000" pitchFamily="2" charset="0"/>
          </a:endParaRPr>
        </a:p>
      </dgm:t>
    </dgm:pt>
    <dgm:pt modelId="{C1E782B7-C50B-42FE-A4E3-2FC87E884E78}" type="parTrans" cxnId="{45490E80-E470-46C6-9A7E-0E5499413B0C}">
      <dgm:prSet/>
      <dgm:spPr/>
      <dgm:t>
        <a:bodyPr/>
        <a:lstStyle/>
        <a:p>
          <a:endParaRPr lang="en-IN"/>
        </a:p>
      </dgm:t>
    </dgm:pt>
    <dgm:pt modelId="{17BD24D5-6ADE-4A0B-AF2B-135DEC87FE4F}" type="sibTrans" cxnId="{45490E80-E470-46C6-9A7E-0E5499413B0C}">
      <dgm:prSet/>
      <dgm:spPr/>
      <dgm:t>
        <a:bodyPr/>
        <a:lstStyle/>
        <a:p>
          <a:endParaRPr lang="en-IN"/>
        </a:p>
      </dgm:t>
    </dgm:pt>
    <dgm:pt modelId="{D3DDF829-3B52-4E3A-8124-0700382A529F}" type="pres">
      <dgm:prSet presAssocID="{CA883696-2726-4BFA-A1C2-5DAE7CF61D4C}" presName="linearFlow" presStyleCnt="0">
        <dgm:presLayoutVars>
          <dgm:dir/>
          <dgm:animLvl val="lvl"/>
          <dgm:resizeHandles/>
        </dgm:presLayoutVars>
      </dgm:prSet>
      <dgm:spPr/>
    </dgm:pt>
    <dgm:pt modelId="{A9E93E14-FFD0-42C1-8E7E-B08EE8A5F3AA}" type="pres">
      <dgm:prSet presAssocID="{9DDE2812-4BB1-4786-82DB-3D0043818CE7}" presName="compositeNode" presStyleCnt="0">
        <dgm:presLayoutVars>
          <dgm:bulletEnabled val="1"/>
        </dgm:presLayoutVars>
      </dgm:prSet>
      <dgm:spPr/>
    </dgm:pt>
    <dgm:pt modelId="{5C614F78-1E50-419D-BED2-5B5784E4B523}" type="pres">
      <dgm:prSet presAssocID="{9DDE2812-4BB1-4786-82DB-3D0043818CE7}" presName="imag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niversal access with solid fill"/>
        </a:ext>
      </dgm:extLst>
    </dgm:pt>
    <dgm:pt modelId="{8B3DE0B5-CBAB-4B34-B564-20101A199492}" type="pres">
      <dgm:prSet presAssocID="{9DDE2812-4BB1-4786-82DB-3D0043818CE7}" presName="childNode" presStyleLbl="node1" presStyleIdx="0" presStyleCnt="3">
        <dgm:presLayoutVars>
          <dgm:bulletEnabled val="1"/>
        </dgm:presLayoutVars>
      </dgm:prSet>
      <dgm:spPr/>
    </dgm:pt>
    <dgm:pt modelId="{3D0130F1-C76B-43A2-A31E-C3987667A603}" type="pres">
      <dgm:prSet presAssocID="{9DDE2812-4BB1-4786-82DB-3D0043818CE7}" presName="parentNode" presStyleLbl="revTx" presStyleIdx="0" presStyleCnt="3">
        <dgm:presLayoutVars>
          <dgm:chMax val="0"/>
          <dgm:bulletEnabled val="1"/>
        </dgm:presLayoutVars>
      </dgm:prSet>
      <dgm:spPr/>
    </dgm:pt>
    <dgm:pt modelId="{7B0EBA2C-398F-462C-BB5F-0870940B1C33}" type="pres">
      <dgm:prSet presAssocID="{D9AA5C25-1F09-4614-A13D-998B945AF361}" presName="sibTrans" presStyleCnt="0"/>
      <dgm:spPr/>
    </dgm:pt>
    <dgm:pt modelId="{35699EAA-6BE0-44A4-A132-05CCC35868EA}" type="pres">
      <dgm:prSet presAssocID="{C0DE4B8B-0A04-4D33-A790-1F8A8CAD52F9}" presName="compositeNode" presStyleCnt="0">
        <dgm:presLayoutVars>
          <dgm:bulletEnabled val="1"/>
        </dgm:presLayoutVars>
      </dgm:prSet>
      <dgm:spPr/>
    </dgm:pt>
    <dgm:pt modelId="{B5D4442C-C620-43D3-9522-E144F07E14DA}" type="pres">
      <dgm:prSet presAssocID="{C0DE4B8B-0A04-4D33-A790-1F8A8CAD52F9}" presName="image"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Mountains with solid fill"/>
        </a:ext>
      </dgm:extLst>
    </dgm:pt>
    <dgm:pt modelId="{6C2DA284-2E25-4249-A0DD-6D1AC9A76FD1}" type="pres">
      <dgm:prSet presAssocID="{C0DE4B8B-0A04-4D33-A790-1F8A8CAD52F9}" presName="childNode" presStyleLbl="node1" presStyleIdx="1" presStyleCnt="3">
        <dgm:presLayoutVars>
          <dgm:bulletEnabled val="1"/>
        </dgm:presLayoutVars>
      </dgm:prSet>
      <dgm:spPr/>
    </dgm:pt>
    <dgm:pt modelId="{1DA626F5-45AE-4E9D-9127-9CDA6A3A032E}" type="pres">
      <dgm:prSet presAssocID="{C0DE4B8B-0A04-4D33-A790-1F8A8CAD52F9}" presName="parentNode" presStyleLbl="revTx" presStyleIdx="1" presStyleCnt="3">
        <dgm:presLayoutVars>
          <dgm:chMax val="0"/>
          <dgm:bulletEnabled val="1"/>
        </dgm:presLayoutVars>
      </dgm:prSet>
      <dgm:spPr/>
    </dgm:pt>
    <dgm:pt modelId="{2AA4FFDF-0667-416F-9214-33B1D61D08A3}" type="pres">
      <dgm:prSet presAssocID="{88E53AD1-5B8A-4985-8D8D-49D6514593DD}" presName="sibTrans" presStyleCnt="0"/>
      <dgm:spPr/>
    </dgm:pt>
    <dgm:pt modelId="{283E7F0A-BDAC-4C03-846D-0AB7310F6C8F}" type="pres">
      <dgm:prSet presAssocID="{1EAC40D1-402E-4C85-87B7-FE2AC7CA442A}" presName="compositeNode" presStyleCnt="0">
        <dgm:presLayoutVars>
          <dgm:bulletEnabled val="1"/>
        </dgm:presLayoutVars>
      </dgm:prSet>
      <dgm:spPr/>
    </dgm:pt>
    <dgm:pt modelId="{E2014B4E-408F-43BD-B22C-514297E9C75C}" type="pres">
      <dgm:prSet presAssocID="{1EAC40D1-402E-4C85-87B7-FE2AC7CA442A}" presName="image"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Mental Health with solid fill"/>
        </a:ext>
      </dgm:extLst>
    </dgm:pt>
    <dgm:pt modelId="{504430CC-6176-44B2-8988-5E68B33BB5FC}" type="pres">
      <dgm:prSet presAssocID="{1EAC40D1-402E-4C85-87B7-FE2AC7CA442A}" presName="childNode" presStyleLbl="node1" presStyleIdx="2" presStyleCnt="3">
        <dgm:presLayoutVars>
          <dgm:bulletEnabled val="1"/>
        </dgm:presLayoutVars>
      </dgm:prSet>
      <dgm:spPr/>
    </dgm:pt>
    <dgm:pt modelId="{715B0471-B7F5-4322-A18C-6E020CFDFEB0}" type="pres">
      <dgm:prSet presAssocID="{1EAC40D1-402E-4C85-87B7-FE2AC7CA442A}" presName="parentNode" presStyleLbl="revTx" presStyleIdx="2" presStyleCnt="3">
        <dgm:presLayoutVars>
          <dgm:chMax val="0"/>
          <dgm:bulletEnabled val="1"/>
        </dgm:presLayoutVars>
      </dgm:prSet>
      <dgm:spPr/>
    </dgm:pt>
  </dgm:ptLst>
  <dgm:cxnLst>
    <dgm:cxn modelId="{8F159610-0C54-41C1-BC31-D97B92F1498E}" srcId="{CA883696-2726-4BFA-A1C2-5DAE7CF61D4C}" destId="{C0DE4B8B-0A04-4D33-A790-1F8A8CAD52F9}" srcOrd="1" destOrd="0" parTransId="{D253B355-A751-4254-A18E-2597EE65BD13}" sibTransId="{88E53AD1-5B8A-4985-8D8D-49D6514593DD}"/>
    <dgm:cxn modelId="{9336B516-50EA-4467-9E91-7D4BD947AE70}" type="presOf" srcId="{A9702151-5595-48D5-B914-01BB370270EA}" destId="{504430CC-6176-44B2-8988-5E68B33BB5FC}" srcOrd="0" destOrd="1" presId="urn:microsoft.com/office/officeart/2005/8/layout/hList2"/>
    <dgm:cxn modelId="{9FE02226-5EA5-4484-AEFC-F524C6D253A0}" type="presOf" srcId="{7FDB566D-9BF2-4658-B788-C7B1451D7F26}" destId="{8B3DE0B5-CBAB-4B34-B564-20101A199492}" srcOrd="0" destOrd="1" presId="urn:microsoft.com/office/officeart/2005/8/layout/hList2"/>
    <dgm:cxn modelId="{38969E2C-AFEC-4ABE-8D6E-65FCA4A15E29}" type="presOf" srcId="{C0DE4B8B-0A04-4D33-A790-1F8A8CAD52F9}" destId="{1DA626F5-45AE-4E9D-9127-9CDA6A3A032E}" srcOrd="0" destOrd="0" presId="urn:microsoft.com/office/officeart/2005/8/layout/hList2"/>
    <dgm:cxn modelId="{1ED55733-DEF3-468B-A820-310F06DB93CB}" srcId="{1EAC40D1-402E-4C85-87B7-FE2AC7CA442A}" destId="{485B1728-9B65-4F01-AA87-48353AC1802A}" srcOrd="3" destOrd="0" parTransId="{7A0D6C69-8869-4645-920A-279EAB165273}" sibTransId="{6C31B521-4FEB-4ACE-8D0A-5BCF80A819B4}"/>
    <dgm:cxn modelId="{F27B6534-6A2B-4217-8400-08B76CBC262E}" srcId="{CA883696-2726-4BFA-A1C2-5DAE7CF61D4C}" destId="{9DDE2812-4BB1-4786-82DB-3D0043818CE7}" srcOrd="0" destOrd="0" parTransId="{5C0C447E-C33C-4C36-B21D-C38D4633CC96}" sibTransId="{D9AA5C25-1F09-4614-A13D-998B945AF361}"/>
    <dgm:cxn modelId="{C3E18838-26AF-43AF-8CBF-B606D21897D6}" srcId="{1EAC40D1-402E-4C85-87B7-FE2AC7CA442A}" destId="{E93B188B-C618-4B92-A29A-12D13648D6D3}" srcOrd="4" destOrd="0" parTransId="{AB2434E2-24A7-4B92-A394-B113BE221AB3}" sibTransId="{C05EB166-E6BC-4C53-A85C-142CDE40D6AE}"/>
    <dgm:cxn modelId="{3EC66B3B-B1CF-43F9-86C7-88D98492A4C4}" srcId="{1EAC40D1-402E-4C85-87B7-FE2AC7CA442A}" destId="{09133B16-7987-41B3-99B5-E44A126051F6}" srcOrd="2" destOrd="0" parTransId="{B4A86787-A40F-4B1D-8FA9-49715235BB70}" sibTransId="{B535FC07-0D26-44B6-860D-0AAF0E71D4FB}"/>
    <dgm:cxn modelId="{BDE7443F-C088-4CCE-982F-110A067EACE5}" type="presOf" srcId="{B10C8EE1-1AA8-45F0-8740-45A88C63220E}" destId="{8B3DE0B5-CBAB-4B34-B564-20101A199492}" srcOrd="0" destOrd="2" presId="urn:microsoft.com/office/officeart/2005/8/layout/hList2"/>
    <dgm:cxn modelId="{9272D35D-2C92-4188-9993-C51C68C838E6}" srcId="{CA883696-2726-4BFA-A1C2-5DAE7CF61D4C}" destId="{1EAC40D1-402E-4C85-87B7-FE2AC7CA442A}" srcOrd="2" destOrd="0" parTransId="{908832D3-AFFC-445A-94A8-D774BCF247CC}" sibTransId="{4C073F0B-C9C5-439E-952C-75243CBD53B0}"/>
    <dgm:cxn modelId="{C9968943-D066-4A7B-936D-8A5F26BF89D3}" srcId="{9DDE2812-4BB1-4786-82DB-3D0043818CE7}" destId="{7FDB566D-9BF2-4658-B788-C7B1451D7F26}" srcOrd="1" destOrd="0" parTransId="{686FFEC5-9AD2-42A0-8C91-7D8B8F469509}" sibTransId="{60FAA812-06EE-4CF3-9D52-EAA9376E49ED}"/>
    <dgm:cxn modelId="{3A069067-A590-4C0D-83F5-A94305815911}" type="presOf" srcId="{CA883696-2726-4BFA-A1C2-5DAE7CF61D4C}" destId="{D3DDF829-3B52-4E3A-8124-0700382A529F}" srcOrd="0" destOrd="0" presId="urn:microsoft.com/office/officeart/2005/8/layout/hList2"/>
    <dgm:cxn modelId="{CAAA0C72-A3D5-4FBC-89B7-0D958AA9A04E}" type="presOf" srcId="{09133B16-7987-41B3-99B5-E44A126051F6}" destId="{504430CC-6176-44B2-8988-5E68B33BB5FC}" srcOrd="0" destOrd="2" presId="urn:microsoft.com/office/officeart/2005/8/layout/hList2"/>
    <dgm:cxn modelId="{EC172055-BBCF-4B75-9359-B3DEA91603C1}" type="presOf" srcId="{E93B188B-C618-4B92-A29A-12D13648D6D3}" destId="{504430CC-6176-44B2-8988-5E68B33BB5FC}" srcOrd="0" destOrd="4" presId="urn:microsoft.com/office/officeart/2005/8/layout/hList2"/>
    <dgm:cxn modelId="{2F79997F-33AA-49C2-9285-4F49B85985C9}" type="presOf" srcId="{9DDE2812-4BB1-4786-82DB-3D0043818CE7}" destId="{3D0130F1-C76B-43A2-A31E-C3987667A603}" srcOrd="0" destOrd="0" presId="urn:microsoft.com/office/officeart/2005/8/layout/hList2"/>
    <dgm:cxn modelId="{45490E80-E470-46C6-9A7E-0E5499413B0C}" srcId="{9DDE2812-4BB1-4786-82DB-3D0043818CE7}" destId="{B10C8EE1-1AA8-45F0-8740-45A88C63220E}" srcOrd="2" destOrd="0" parTransId="{C1E782B7-C50B-42FE-A4E3-2FC87E884E78}" sibTransId="{17BD24D5-6ADE-4A0B-AF2B-135DEC87FE4F}"/>
    <dgm:cxn modelId="{4B99EF82-2341-4347-89FC-196D86CE23CB}" type="presOf" srcId="{F73F671B-B0A5-425A-80EE-2D8EC39F15A6}" destId="{504430CC-6176-44B2-8988-5E68B33BB5FC}" srcOrd="0" destOrd="0" presId="urn:microsoft.com/office/officeart/2005/8/layout/hList2"/>
    <dgm:cxn modelId="{938AB986-03D9-4DD3-911B-F51F53BC3330}" srcId="{C0DE4B8B-0A04-4D33-A790-1F8A8CAD52F9}" destId="{2B8DD32E-61F4-42B9-9C0C-50CFE7E8C797}" srcOrd="1" destOrd="0" parTransId="{861068FC-EB38-4D06-BDA9-0CDF31EF6624}" sibTransId="{E8046D7B-D552-4569-8AA3-FB15988613A9}"/>
    <dgm:cxn modelId="{FC02D995-79E5-4EDF-BC57-DB204093CC0C}" type="presOf" srcId="{FF4A9B0A-A977-454F-854A-C3D853B71705}" destId="{8B3DE0B5-CBAB-4B34-B564-20101A199492}" srcOrd="0" destOrd="0" presId="urn:microsoft.com/office/officeart/2005/8/layout/hList2"/>
    <dgm:cxn modelId="{220FBAB4-F08B-4EDD-9F56-F0B45578A13F}" srcId="{1EAC40D1-402E-4C85-87B7-FE2AC7CA442A}" destId="{F73F671B-B0A5-425A-80EE-2D8EC39F15A6}" srcOrd="0" destOrd="0" parTransId="{A996EC00-647D-4EF5-B7FD-52EF1D0E4C0B}" sibTransId="{EC47D692-755E-4DAB-A49A-5754819BA34E}"/>
    <dgm:cxn modelId="{7021CAB4-6C2D-4BCF-AE6F-F78EC8B61E4F}" srcId="{9DDE2812-4BB1-4786-82DB-3D0043818CE7}" destId="{FF4A9B0A-A977-454F-854A-C3D853B71705}" srcOrd="0" destOrd="0" parTransId="{C2C51136-9D65-42B2-BD62-D3C39F5CA8D7}" sibTransId="{35EA014B-6CBC-4067-AB80-D949DAFCA7C4}"/>
    <dgm:cxn modelId="{1819D3B4-80B3-4BDE-8E21-E3B9D70739FD}" type="presOf" srcId="{C89E2CDE-6974-4E69-B1CF-4B32286FBB4A}" destId="{6C2DA284-2E25-4249-A0DD-6D1AC9A76FD1}" srcOrd="0" destOrd="0" presId="urn:microsoft.com/office/officeart/2005/8/layout/hList2"/>
    <dgm:cxn modelId="{FEE643BD-0534-4E90-A575-7A3986E6D66F}" srcId="{1EAC40D1-402E-4C85-87B7-FE2AC7CA442A}" destId="{A9702151-5595-48D5-B914-01BB370270EA}" srcOrd="1" destOrd="0" parTransId="{F4646915-9116-4FB3-9DBA-572D9A1A70C9}" sibTransId="{64442641-C6F8-42BE-B8C4-6CC1678C8EEF}"/>
    <dgm:cxn modelId="{BBE831C1-0AC3-4BE1-B99E-8F18A11E5CA4}" srcId="{C0DE4B8B-0A04-4D33-A790-1F8A8CAD52F9}" destId="{C89E2CDE-6974-4E69-B1CF-4B32286FBB4A}" srcOrd="0" destOrd="0" parTransId="{FA48E750-E487-4BBA-AEEF-2B6CF10476EA}" sibTransId="{308FD363-B0F5-43AB-BE4C-705BD09232B9}"/>
    <dgm:cxn modelId="{3A0631D8-9707-4240-8987-6CBA380883F2}" type="presOf" srcId="{1EAC40D1-402E-4C85-87B7-FE2AC7CA442A}" destId="{715B0471-B7F5-4322-A18C-6E020CFDFEB0}" srcOrd="0" destOrd="0" presId="urn:microsoft.com/office/officeart/2005/8/layout/hList2"/>
    <dgm:cxn modelId="{BA7CFDF8-80F3-4EAF-BCD7-EBD3A54D0DA3}" type="presOf" srcId="{2B8DD32E-61F4-42B9-9C0C-50CFE7E8C797}" destId="{6C2DA284-2E25-4249-A0DD-6D1AC9A76FD1}" srcOrd="0" destOrd="1" presId="urn:microsoft.com/office/officeart/2005/8/layout/hList2"/>
    <dgm:cxn modelId="{FE6EEAFB-AE9E-4B45-95A9-137FC62A476D}" type="presOf" srcId="{485B1728-9B65-4F01-AA87-48353AC1802A}" destId="{504430CC-6176-44B2-8988-5E68B33BB5FC}" srcOrd="0" destOrd="3" presId="urn:microsoft.com/office/officeart/2005/8/layout/hList2"/>
    <dgm:cxn modelId="{58E73AA4-5B97-4619-829E-01918E19230C}" type="presParOf" srcId="{D3DDF829-3B52-4E3A-8124-0700382A529F}" destId="{A9E93E14-FFD0-42C1-8E7E-B08EE8A5F3AA}" srcOrd="0" destOrd="0" presId="urn:microsoft.com/office/officeart/2005/8/layout/hList2"/>
    <dgm:cxn modelId="{C42FC085-EB12-455E-BF29-C88300C7B991}" type="presParOf" srcId="{A9E93E14-FFD0-42C1-8E7E-B08EE8A5F3AA}" destId="{5C614F78-1E50-419D-BED2-5B5784E4B523}" srcOrd="0" destOrd="0" presId="urn:microsoft.com/office/officeart/2005/8/layout/hList2"/>
    <dgm:cxn modelId="{54C67FD5-1949-426B-9C06-91969BFEA1E3}" type="presParOf" srcId="{A9E93E14-FFD0-42C1-8E7E-B08EE8A5F3AA}" destId="{8B3DE0B5-CBAB-4B34-B564-20101A199492}" srcOrd="1" destOrd="0" presId="urn:microsoft.com/office/officeart/2005/8/layout/hList2"/>
    <dgm:cxn modelId="{B89E9422-ACEA-4644-B6EF-8CC7B134A177}" type="presParOf" srcId="{A9E93E14-FFD0-42C1-8E7E-B08EE8A5F3AA}" destId="{3D0130F1-C76B-43A2-A31E-C3987667A603}" srcOrd="2" destOrd="0" presId="urn:microsoft.com/office/officeart/2005/8/layout/hList2"/>
    <dgm:cxn modelId="{43706F58-9B1C-4066-A0A8-C8B87D037B83}" type="presParOf" srcId="{D3DDF829-3B52-4E3A-8124-0700382A529F}" destId="{7B0EBA2C-398F-462C-BB5F-0870940B1C33}" srcOrd="1" destOrd="0" presId="urn:microsoft.com/office/officeart/2005/8/layout/hList2"/>
    <dgm:cxn modelId="{1DE24ECD-14BF-411F-9B8E-20FCBF0FF01F}" type="presParOf" srcId="{D3DDF829-3B52-4E3A-8124-0700382A529F}" destId="{35699EAA-6BE0-44A4-A132-05CCC35868EA}" srcOrd="2" destOrd="0" presId="urn:microsoft.com/office/officeart/2005/8/layout/hList2"/>
    <dgm:cxn modelId="{D947BC68-A18B-4CC6-AC59-3327CC1A742A}" type="presParOf" srcId="{35699EAA-6BE0-44A4-A132-05CCC35868EA}" destId="{B5D4442C-C620-43D3-9522-E144F07E14DA}" srcOrd="0" destOrd="0" presId="urn:microsoft.com/office/officeart/2005/8/layout/hList2"/>
    <dgm:cxn modelId="{248B982E-A25A-4374-9121-E9820E8E4F9D}" type="presParOf" srcId="{35699EAA-6BE0-44A4-A132-05CCC35868EA}" destId="{6C2DA284-2E25-4249-A0DD-6D1AC9A76FD1}" srcOrd="1" destOrd="0" presId="urn:microsoft.com/office/officeart/2005/8/layout/hList2"/>
    <dgm:cxn modelId="{47932AD2-BE13-4C09-8DB0-74D7F9D92D2A}" type="presParOf" srcId="{35699EAA-6BE0-44A4-A132-05CCC35868EA}" destId="{1DA626F5-45AE-4E9D-9127-9CDA6A3A032E}" srcOrd="2" destOrd="0" presId="urn:microsoft.com/office/officeart/2005/8/layout/hList2"/>
    <dgm:cxn modelId="{76241BC8-720D-4E11-B2DA-A59D4E0FED31}" type="presParOf" srcId="{D3DDF829-3B52-4E3A-8124-0700382A529F}" destId="{2AA4FFDF-0667-416F-9214-33B1D61D08A3}" srcOrd="3" destOrd="0" presId="urn:microsoft.com/office/officeart/2005/8/layout/hList2"/>
    <dgm:cxn modelId="{41531924-92C3-42A0-9C13-4076027EB7D6}" type="presParOf" srcId="{D3DDF829-3B52-4E3A-8124-0700382A529F}" destId="{283E7F0A-BDAC-4C03-846D-0AB7310F6C8F}" srcOrd="4" destOrd="0" presId="urn:microsoft.com/office/officeart/2005/8/layout/hList2"/>
    <dgm:cxn modelId="{A3D35F00-F39E-4CEB-823E-35A8A71E3A80}" type="presParOf" srcId="{283E7F0A-BDAC-4C03-846D-0AB7310F6C8F}" destId="{E2014B4E-408F-43BD-B22C-514297E9C75C}" srcOrd="0" destOrd="0" presId="urn:microsoft.com/office/officeart/2005/8/layout/hList2"/>
    <dgm:cxn modelId="{02E9C911-43BA-49AD-9E0F-9590DB4D3731}" type="presParOf" srcId="{283E7F0A-BDAC-4C03-846D-0AB7310F6C8F}" destId="{504430CC-6176-44B2-8988-5E68B33BB5FC}" srcOrd="1" destOrd="0" presId="urn:microsoft.com/office/officeart/2005/8/layout/hList2"/>
    <dgm:cxn modelId="{73DCE623-397D-4C90-B1A4-2C509FDD90D7}" type="presParOf" srcId="{283E7F0A-BDAC-4C03-846D-0AB7310F6C8F}" destId="{715B0471-B7F5-4322-A18C-6E020CFDFEB0}"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51C3F-D394-4480-A578-94381C3AD005}">
      <dsp:nvSpPr>
        <dsp:cNvPr id="0" name=""/>
        <dsp:cNvSpPr/>
      </dsp:nvSpPr>
      <dsp:spPr>
        <a:xfrm rot="16200000">
          <a:off x="136114" y="-136114"/>
          <a:ext cx="1655578" cy="1927808"/>
        </a:xfrm>
        <a:prstGeom prst="round1Rect">
          <a:avLst/>
        </a:prstGeom>
        <a:solidFill>
          <a:schemeClr val="accent2"/>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t" anchorCtr="0">
          <a:noAutofit/>
        </a:bodyPr>
        <a:lstStyle/>
        <a:p>
          <a:pPr marL="0" lvl="0" indent="0" algn="l" defTabSz="755650">
            <a:lnSpc>
              <a:spcPct val="90000"/>
            </a:lnSpc>
            <a:spcBef>
              <a:spcPct val="0"/>
            </a:spcBef>
            <a:spcAft>
              <a:spcPct val="35000"/>
            </a:spcAft>
            <a:buNone/>
          </a:pPr>
          <a:r>
            <a:rPr lang="en-GB" sz="1700" kern="1200" dirty="0"/>
            <a:t>SOCIAL MEDIA</a:t>
          </a:r>
          <a:endParaRPr lang="en-IN" sz="1700" kern="1200" dirty="0"/>
        </a:p>
        <a:p>
          <a:pPr marL="114300" lvl="1" indent="-114300" algn="l" defTabSz="577850">
            <a:lnSpc>
              <a:spcPct val="90000"/>
            </a:lnSpc>
            <a:spcBef>
              <a:spcPct val="0"/>
            </a:spcBef>
            <a:spcAft>
              <a:spcPct val="15000"/>
            </a:spcAft>
            <a:buFont typeface="Arial" panose="020B0604020202020204" pitchFamily="34" charset="0"/>
            <a:buChar char="•"/>
          </a:pPr>
          <a:r>
            <a:rPr lang="en-GB" sz="1300" kern="1200" dirty="0">
              <a:solidFill>
                <a:schemeClr val="bg1"/>
              </a:solidFill>
              <a:latin typeface="Roboto" panose="02000000000000000000" pitchFamily="2" charset="0"/>
              <a:ea typeface="Roboto" panose="02000000000000000000" pitchFamily="2" charset="0"/>
              <a:cs typeface="Roboto" panose="02000000000000000000" pitchFamily="2" charset="0"/>
            </a:rPr>
            <a:t>Facebook – 146K+</a:t>
          </a:r>
          <a:endParaRPr lang="en-IN" sz="1300" kern="1200" dirty="0">
            <a:solidFill>
              <a:schemeClr val="bg1"/>
            </a:solidFill>
          </a:endParaRPr>
        </a:p>
        <a:p>
          <a:pPr marL="114300" lvl="1" indent="-114300" algn="l" defTabSz="577850">
            <a:lnSpc>
              <a:spcPct val="90000"/>
            </a:lnSpc>
            <a:spcBef>
              <a:spcPct val="0"/>
            </a:spcBef>
            <a:spcAft>
              <a:spcPct val="15000"/>
            </a:spcAft>
            <a:buChar char="•"/>
          </a:pPr>
          <a:r>
            <a:rPr lang="en-GB" sz="1300" kern="1200" dirty="0">
              <a:solidFill>
                <a:schemeClr val="bg1"/>
              </a:solidFill>
              <a:latin typeface="Roboto" panose="02000000000000000000" pitchFamily="2" charset="0"/>
              <a:ea typeface="Roboto" panose="02000000000000000000" pitchFamily="2" charset="0"/>
              <a:cs typeface="Roboto" panose="02000000000000000000" pitchFamily="2" charset="0"/>
            </a:rPr>
            <a:t>Instagram– 2M+</a:t>
          </a:r>
        </a:p>
        <a:p>
          <a:pPr marL="114300" lvl="1" indent="-114300" algn="l" defTabSz="577850">
            <a:lnSpc>
              <a:spcPct val="90000"/>
            </a:lnSpc>
            <a:spcBef>
              <a:spcPct val="0"/>
            </a:spcBef>
            <a:spcAft>
              <a:spcPct val="15000"/>
            </a:spcAft>
            <a:buChar char="•"/>
          </a:pPr>
          <a:r>
            <a:rPr lang="en-GB" sz="1300" kern="1200" dirty="0">
              <a:solidFill>
                <a:schemeClr val="bg1"/>
              </a:solidFill>
              <a:latin typeface="Roboto" panose="02000000000000000000" pitchFamily="2" charset="0"/>
              <a:ea typeface="Roboto" panose="02000000000000000000" pitchFamily="2" charset="0"/>
              <a:cs typeface="Roboto" panose="02000000000000000000" pitchFamily="2" charset="0"/>
            </a:rPr>
            <a:t>YouTube – 1.5M+</a:t>
          </a:r>
        </a:p>
      </dsp:txBody>
      <dsp:txXfrm rot="5400000">
        <a:off x="0" y="0"/>
        <a:ext cx="1927808" cy="1241683"/>
      </dsp:txXfrm>
    </dsp:sp>
    <dsp:sp modelId="{5A5DD041-6209-4FE1-A959-609029F13998}">
      <dsp:nvSpPr>
        <dsp:cNvPr id="0" name=""/>
        <dsp:cNvSpPr/>
      </dsp:nvSpPr>
      <dsp:spPr>
        <a:xfrm>
          <a:off x="1927808" y="0"/>
          <a:ext cx="1927808" cy="1655578"/>
        </a:xfrm>
        <a:prstGeom prst="round1Rect">
          <a:avLst/>
        </a:prstGeom>
        <a:solidFill>
          <a:schemeClr val="accent2"/>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t" anchorCtr="0">
          <a:noAutofit/>
        </a:bodyPr>
        <a:lstStyle/>
        <a:p>
          <a:pPr marL="0" lvl="0" indent="0" algn="l" defTabSz="755650">
            <a:lnSpc>
              <a:spcPct val="90000"/>
            </a:lnSpc>
            <a:spcBef>
              <a:spcPct val="0"/>
            </a:spcBef>
            <a:spcAft>
              <a:spcPct val="35000"/>
            </a:spcAft>
            <a:buNone/>
          </a:pPr>
          <a:r>
            <a:rPr lang="en-GB" sz="1700" kern="1200" dirty="0"/>
            <a:t>TOTAL REVENUE</a:t>
          </a:r>
          <a:endParaRPr lang="en-IN" sz="1700" kern="1200" dirty="0"/>
        </a:p>
        <a:p>
          <a:pPr marL="114300" lvl="1" indent="-114300" algn="l" defTabSz="577850">
            <a:lnSpc>
              <a:spcPct val="90000"/>
            </a:lnSpc>
            <a:spcBef>
              <a:spcPct val="0"/>
            </a:spcBef>
            <a:spcAft>
              <a:spcPct val="15000"/>
            </a:spcAft>
            <a:buChar char="•"/>
          </a:pPr>
          <a:r>
            <a:rPr lang="en-GB" sz="1300" kern="1200" dirty="0"/>
            <a:t>INR 42000+ Crores</a:t>
          </a:r>
          <a:endParaRPr lang="en-IN" sz="1300" kern="1200" dirty="0"/>
        </a:p>
      </dsp:txBody>
      <dsp:txXfrm>
        <a:off x="1927808" y="0"/>
        <a:ext cx="1927808" cy="1241683"/>
      </dsp:txXfrm>
    </dsp:sp>
    <dsp:sp modelId="{66DCED67-806D-4549-A7F4-AC4E83240F47}">
      <dsp:nvSpPr>
        <dsp:cNvPr id="0" name=""/>
        <dsp:cNvSpPr/>
      </dsp:nvSpPr>
      <dsp:spPr>
        <a:xfrm rot="10800000">
          <a:off x="0" y="1655578"/>
          <a:ext cx="1927808" cy="1655578"/>
        </a:xfrm>
        <a:prstGeom prst="round1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t" anchorCtr="0">
          <a:noAutofit/>
        </a:bodyPr>
        <a:lstStyle/>
        <a:p>
          <a:pPr marL="0" lvl="0" indent="0" algn="l" defTabSz="755650">
            <a:lnSpc>
              <a:spcPct val="90000"/>
            </a:lnSpc>
            <a:spcBef>
              <a:spcPct val="0"/>
            </a:spcBef>
            <a:spcAft>
              <a:spcPct val="35000"/>
            </a:spcAft>
            <a:buFont typeface="Arial" panose="020B0604020202020204" pitchFamily="34" charset="0"/>
            <a:buNone/>
          </a:pPr>
          <a:r>
            <a:rPr lang="en-GB" sz="1700" kern="1200" dirty="0"/>
            <a:t>AMAZON PRIME</a:t>
          </a:r>
          <a:endParaRPr lang="en-IN" sz="1700" kern="1200" dirty="0"/>
        </a:p>
        <a:p>
          <a:pPr marL="114300" lvl="1" indent="-114300" algn="l" defTabSz="577850">
            <a:lnSpc>
              <a:spcPct val="90000"/>
            </a:lnSpc>
            <a:spcBef>
              <a:spcPct val="0"/>
            </a:spcBef>
            <a:spcAft>
              <a:spcPct val="15000"/>
            </a:spcAft>
            <a:buFont typeface="Arial" panose="020B0604020202020204" pitchFamily="34" charset="0"/>
            <a:buChar char="•"/>
          </a:pPr>
          <a:r>
            <a:rPr lang="en-GB" sz="1300" kern="1200" dirty="0"/>
            <a:t>10+ Million Subscribers</a:t>
          </a:r>
          <a:endParaRPr lang="en-IN" sz="1300" kern="1200" dirty="0"/>
        </a:p>
      </dsp:txBody>
      <dsp:txXfrm rot="10800000">
        <a:off x="0" y="2069473"/>
        <a:ext cx="1927808" cy="1241683"/>
      </dsp:txXfrm>
    </dsp:sp>
    <dsp:sp modelId="{B5C79BCA-6662-4518-AFE3-5B13E01F1810}">
      <dsp:nvSpPr>
        <dsp:cNvPr id="0" name=""/>
        <dsp:cNvSpPr/>
      </dsp:nvSpPr>
      <dsp:spPr>
        <a:xfrm rot="5400000">
          <a:off x="2063922" y="1519463"/>
          <a:ext cx="1655578" cy="1927808"/>
        </a:xfrm>
        <a:prstGeom prst="round1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t" anchorCtr="0">
          <a:noAutofit/>
        </a:bodyPr>
        <a:lstStyle/>
        <a:p>
          <a:pPr marL="0" lvl="0" indent="0" algn="l" defTabSz="755650">
            <a:lnSpc>
              <a:spcPct val="90000"/>
            </a:lnSpc>
            <a:spcBef>
              <a:spcPct val="0"/>
            </a:spcBef>
            <a:spcAft>
              <a:spcPct val="35000"/>
            </a:spcAft>
            <a:buNone/>
          </a:pPr>
          <a:r>
            <a:rPr lang="en-GB" sz="1700" kern="1200" dirty="0"/>
            <a:t>LAUNCH YEAR</a:t>
          </a:r>
          <a:endParaRPr lang="en-IN" sz="1700" kern="1200" dirty="0"/>
        </a:p>
        <a:p>
          <a:pPr marL="114300" lvl="1" indent="-114300" algn="l" defTabSz="577850">
            <a:lnSpc>
              <a:spcPct val="90000"/>
            </a:lnSpc>
            <a:spcBef>
              <a:spcPct val="0"/>
            </a:spcBef>
            <a:spcAft>
              <a:spcPct val="15000"/>
            </a:spcAft>
            <a:buChar char="•"/>
          </a:pPr>
          <a:r>
            <a:rPr lang="en-GB" sz="1300" kern="1200" dirty="0"/>
            <a:t>2013 (in India)</a:t>
          </a:r>
          <a:endParaRPr lang="en-IN" sz="1300" kern="1200" dirty="0"/>
        </a:p>
      </dsp:txBody>
      <dsp:txXfrm rot="-5400000">
        <a:off x="1927808" y="2069473"/>
        <a:ext cx="1927808" cy="1241683"/>
      </dsp:txXfrm>
    </dsp:sp>
    <dsp:sp modelId="{A993026A-8D86-4C47-BD9D-A1FD1A033EF9}">
      <dsp:nvSpPr>
        <dsp:cNvPr id="0" name=""/>
        <dsp:cNvSpPr/>
      </dsp:nvSpPr>
      <dsp:spPr>
        <a:xfrm>
          <a:off x="1349465" y="1241683"/>
          <a:ext cx="1156684" cy="827789"/>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solidFill>
                <a:schemeClr val="bg1"/>
              </a:solidFill>
            </a:rPr>
            <a:t>AMAZON INDIA</a:t>
          </a:r>
          <a:endParaRPr lang="en-IN" sz="1700" kern="1200" dirty="0">
            <a:solidFill>
              <a:schemeClr val="bg1"/>
            </a:solidFill>
          </a:endParaRPr>
        </a:p>
      </dsp:txBody>
      <dsp:txXfrm>
        <a:off x="1389874" y="1282092"/>
        <a:ext cx="1075866" cy="7469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51C3F-D394-4480-A578-94381C3AD005}">
      <dsp:nvSpPr>
        <dsp:cNvPr id="0" name=""/>
        <dsp:cNvSpPr/>
      </dsp:nvSpPr>
      <dsp:spPr>
        <a:xfrm rot="16200000">
          <a:off x="136114" y="-136114"/>
          <a:ext cx="1655578" cy="1927808"/>
        </a:xfrm>
        <a:prstGeom prst="round1Rect">
          <a:avLst/>
        </a:prstGeom>
        <a:solidFill>
          <a:schemeClr val="accent2"/>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t" anchorCtr="0">
          <a:noAutofit/>
        </a:bodyPr>
        <a:lstStyle/>
        <a:p>
          <a:pPr marL="0" lvl="0" indent="0" algn="l" defTabSz="755650">
            <a:lnSpc>
              <a:spcPct val="90000"/>
            </a:lnSpc>
            <a:spcBef>
              <a:spcPct val="0"/>
            </a:spcBef>
            <a:spcAft>
              <a:spcPct val="35000"/>
            </a:spcAft>
            <a:buNone/>
          </a:pPr>
          <a:r>
            <a:rPr lang="en-GB" sz="1700" kern="1200" dirty="0"/>
            <a:t>SOCIAL MEDIA</a:t>
          </a:r>
          <a:endParaRPr lang="en-IN" sz="1700" kern="1200" dirty="0"/>
        </a:p>
        <a:p>
          <a:pPr marL="114300" lvl="1" indent="-114300" algn="l" defTabSz="577850">
            <a:lnSpc>
              <a:spcPct val="90000"/>
            </a:lnSpc>
            <a:spcBef>
              <a:spcPct val="0"/>
            </a:spcBef>
            <a:spcAft>
              <a:spcPct val="15000"/>
            </a:spcAft>
            <a:buFont typeface="Arial" panose="020B0604020202020204" pitchFamily="34" charset="0"/>
            <a:buChar char="•"/>
          </a:pPr>
          <a:r>
            <a:rPr lang="en-GB" sz="1300" kern="1200" dirty="0">
              <a:solidFill>
                <a:schemeClr val="bg1"/>
              </a:solidFill>
              <a:latin typeface="Roboto" panose="02000000000000000000" pitchFamily="2" charset="0"/>
              <a:ea typeface="Roboto" panose="02000000000000000000" pitchFamily="2" charset="0"/>
              <a:cs typeface="Roboto" panose="02000000000000000000" pitchFamily="2" charset="0"/>
            </a:rPr>
            <a:t>Facebook – 10M+</a:t>
          </a:r>
          <a:endParaRPr lang="en-IN" sz="1300" kern="1200" dirty="0">
            <a:solidFill>
              <a:schemeClr val="bg1"/>
            </a:solidFill>
          </a:endParaRPr>
        </a:p>
        <a:p>
          <a:pPr marL="114300" lvl="1" indent="-114300" algn="l" defTabSz="577850">
            <a:lnSpc>
              <a:spcPct val="90000"/>
            </a:lnSpc>
            <a:spcBef>
              <a:spcPct val="0"/>
            </a:spcBef>
            <a:spcAft>
              <a:spcPct val="15000"/>
            </a:spcAft>
            <a:buFont typeface="Arial" panose="020B0604020202020204" pitchFamily="34" charset="0"/>
            <a:buChar char="•"/>
          </a:pPr>
          <a:r>
            <a:rPr lang="en-GB" sz="1300" kern="1200" dirty="0">
              <a:solidFill>
                <a:schemeClr val="bg1"/>
              </a:solidFill>
              <a:latin typeface="Roboto" panose="02000000000000000000" pitchFamily="2" charset="0"/>
              <a:ea typeface="Roboto" panose="02000000000000000000" pitchFamily="2" charset="0"/>
              <a:cs typeface="Roboto" panose="02000000000000000000" pitchFamily="2" charset="0"/>
            </a:rPr>
            <a:t>Instagram– 4.2M+</a:t>
          </a:r>
          <a:endParaRPr lang="en-IN" sz="1300" kern="1200" dirty="0">
            <a:solidFill>
              <a:schemeClr val="bg1"/>
            </a:solidFill>
          </a:endParaRPr>
        </a:p>
        <a:p>
          <a:pPr marL="114300" lvl="1" indent="-114300" algn="l" defTabSz="577850">
            <a:lnSpc>
              <a:spcPct val="90000"/>
            </a:lnSpc>
            <a:spcBef>
              <a:spcPct val="0"/>
            </a:spcBef>
            <a:spcAft>
              <a:spcPct val="15000"/>
            </a:spcAft>
            <a:buFont typeface="Arial" panose="020B0604020202020204" pitchFamily="34" charset="0"/>
            <a:buChar char="•"/>
          </a:pPr>
          <a:r>
            <a:rPr lang="en-GB" sz="1300" kern="1200">
              <a:solidFill>
                <a:schemeClr val="bg1"/>
              </a:solidFill>
              <a:latin typeface="Roboto" panose="02000000000000000000" pitchFamily="2" charset="0"/>
              <a:ea typeface="Roboto" panose="02000000000000000000" pitchFamily="2" charset="0"/>
              <a:cs typeface="Roboto" panose="02000000000000000000" pitchFamily="2" charset="0"/>
            </a:rPr>
            <a:t>YouTube </a:t>
          </a:r>
          <a:r>
            <a:rPr lang="en-GB" sz="1300" kern="1200" dirty="0">
              <a:solidFill>
                <a:schemeClr val="bg1"/>
              </a:solidFill>
              <a:latin typeface="Roboto" panose="02000000000000000000" pitchFamily="2" charset="0"/>
              <a:ea typeface="Roboto" panose="02000000000000000000" pitchFamily="2" charset="0"/>
              <a:cs typeface="Roboto" panose="02000000000000000000" pitchFamily="2" charset="0"/>
            </a:rPr>
            <a:t>– 718K+</a:t>
          </a:r>
          <a:endParaRPr lang="en-IN" sz="1300" kern="1200" dirty="0">
            <a:solidFill>
              <a:schemeClr val="bg1"/>
            </a:solidFill>
          </a:endParaRPr>
        </a:p>
      </dsp:txBody>
      <dsp:txXfrm rot="5400000">
        <a:off x="0" y="0"/>
        <a:ext cx="1927808" cy="1241683"/>
      </dsp:txXfrm>
    </dsp:sp>
    <dsp:sp modelId="{5A5DD041-6209-4FE1-A959-609029F13998}">
      <dsp:nvSpPr>
        <dsp:cNvPr id="0" name=""/>
        <dsp:cNvSpPr/>
      </dsp:nvSpPr>
      <dsp:spPr>
        <a:xfrm>
          <a:off x="1927808" y="0"/>
          <a:ext cx="1927808" cy="1655578"/>
        </a:xfrm>
        <a:prstGeom prst="round1Rect">
          <a:avLst/>
        </a:prstGeom>
        <a:solidFill>
          <a:schemeClr val="accent2"/>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t" anchorCtr="0">
          <a:noAutofit/>
        </a:bodyPr>
        <a:lstStyle/>
        <a:p>
          <a:pPr marL="0" lvl="0" indent="0" algn="l" defTabSz="755650">
            <a:lnSpc>
              <a:spcPct val="90000"/>
            </a:lnSpc>
            <a:spcBef>
              <a:spcPct val="0"/>
            </a:spcBef>
            <a:spcAft>
              <a:spcPct val="35000"/>
            </a:spcAft>
            <a:buNone/>
          </a:pPr>
          <a:r>
            <a:rPr lang="en-GB" sz="1700" kern="1200" dirty="0"/>
            <a:t>TOTAL REVENUE</a:t>
          </a:r>
          <a:endParaRPr lang="en-IN" sz="1700" kern="1200" dirty="0"/>
        </a:p>
        <a:p>
          <a:pPr marL="114300" lvl="1" indent="-114300" algn="l" defTabSz="577850">
            <a:lnSpc>
              <a:spcPct val="90000"/>
            </a:lnSpc>
            <a:spcBef>
              <a:spcPct val="0"/>
            </a:spcBef>
            <a:spcAft>
              <a:spcPct val="15000"/>
            </a:spcAft>
            <a:buChar char="•"/>
          </a:pPr>
          <a:r>
            <a:rPr lang="en-GB" sz="1300" kern="1200" dirty="0"/>
            <a:t>INR 56000+ Crores</a:t>
          </a:r>
          <a:endParaRPr lang="en-IN" sz="1300" kern="1200" dirty="0"/>
        </a:p>
      </dsp:txBody>
      <dsp:txXfrm>
        <a:off x="1927808" y="0"/>
        <a:ext cx="1927808" cy="1241683"/>
      </dsp:txXfrm>
    </dsp:sp>
    <dsp:sp modelId="{66DCED67-806D-4549-A7F4-AC4E83240F47}">
      <dsp:nvSpPr>
        <dsp:cNvPr id="0" name=""/>
        <dsp:cNvSpPr/>
      </dsp:nvSpPr>
      <dsp:spPr>
        <a:xfrm rot="10800000">
          <a:off x="0" y="1655578"/>
          <a:ext cx="1927808" cy="1655578"/>
        </a:xfrm>
        <a:prstGeom prst="round1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t" anchorCtr="0">
          <a:noAutofit/>
        </a:bodyPr>
        <a:lstStyle/>
        <a:p>
          <a:pPr marL="0" lvl="0" indent="0" algn="l" defTabSz="755650">
            <a:lnSpc>
              <a:spcPct val="90000"/>
            </a:lnSpc>
            <a:spcBef>
              <a:spcPct val="0"/>
            </a:spcBef>
            <a:spcAft>
              <a:spcPct val="35000"/>
            </a:spcAft>
            <a:buNone/>
          </a:pPr>
          <a:r>
            <a:rPr lang="en-GB" sz="1700" kern="1200" dirty="0"/>
            <a:t>FLIPKART PLUS</a:t>
          </a:r>
          <a:endParaRPr lang="en-IN" sz="1700" kern="1200" dirty="0"/>
        </a:p>
        <a:p>
          <a:pPr marL="114300" lvl="1" indent="-114300" algn="l" defTabSz="577850">
            <a:lnSpc>
              <a:spcPct val="90000"/>
            </a:lnSpc>
            <a:spcBef>
              <a:spcPct val="0"/>
            </a:spcBef>
            <a:spcAft>
              <a:spcPct val="15000"/>
            </a:spcAft>
            <a:buChar char="•"/>
          </a:pPr>
          <a:r>
            <a:rPr lang="en-GB" sz="1300" kern="1200" dirty="0"/>
            <a:t>20+ Million Subscribers</a:t>
          </a:r>
          <a:endParaRPr lang="en-IN" sz="1300" kern="1200" dirty="0"/>
        </a:p>
      </dsp:txBody>
      <dsp:txXfrm rot="10800000">
        <a:off x="0" y="2069473"/>
        <a:ext cx="1927808" cy="1241683"/>
      </dsp:txXfrm>
    </dsp:sp>
    <dsp:sp modelId="{B5C79BCA-6662-4518-AFE3-5B13E01F1810}">
      <dsp:nvSpPr>
        <dsp:cNvPr id="0" name=""/>
        <dsp:cNvSpPr/>
      </dsp:nvSpPr>
      <dsp:spPr>
        <a:xfrm rot="5400000">
          <a:off x="2063922" y="1519463"/>
          <a:ext cx="1655578" cy="1927808"/>
        </a:xfrm>
        <a:prstGeom prst="round1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t" anchorCtr="0">
          <a:noAutofit/>
        </a:bodyPr>
        <a:lstStyle/>
        <a:p>
          <a:pPr marL="0" lvl="0" indent="0" algn="l" defTabSz="755650">
            <a:lnSpc>
              <a:spcPct val="90000"/>
            </a:lnSpc>
            <a:spcBef>
              <a:spcPct val="0"/>
            </a:spcBef>
            <a:spcAft>
              <a:spcPct val="35000"/>
            </a:spcAft>
            <a:buNone/>
          </a:pPr>
          <a:r>
            <a:rPr lang="en-GB" sz="1700" kern="1200" dirty="0"/>
            <a:t>LAUNCH DATE</a:t>
          </a:r>
          <a:endParaRPr lang="en-IN" sz="1700" kern="1200" dirty="0"/>
        </a:p>
        <a:p>
          <a:pPr marL="114300" lvl="1" indent="-114300" algn="l" defTabSz="577850">
            <a:lnSpc>
              <a:spcPct val="90000"/>
            </a:lnSpc>
            <a:spcBef>
              <a:spcPct val="0"/>
            </a:spcBef>
            <a:spcAft>
              <a:spcPct val="15000"/>
            </a:spcAft>
            <a:buChar char="•"/>
          </a:pPr>
          <a:r>
            <a:rPr lang="en-GB" sz="1300" kern="1200" dirty="0"/>
            <a:t>2007 (in India)</a:t>
          </a:r>
          <a:endParaRPr lang="en-IN" sz="1300" kern="1200" dirty="0"/>
        </a:p>
      </dsp:txBody>
      <dsp:txXfrm rot="-5400000">
        <a:off x="1927808" y="2069473"/>
        <a:ext cx="1927808" cy="1241683"/>
      </dsp:txXfrm>
    </dsp:sp>
    <dsp:sp modelId="{A993026A-8D86-4C47-BD9D-A1FD1A033EF9}">
      <dsp:nvSpPr>
        <dsp:cNvPr id="0" name=""/>
        <dsp:cNvSpPr/>
      </dsp:nvSpPr>
      <dsp:spPr>
        <a:xfrm>
          <a:off x="1349465" y="1241683"/>
          <a:ext cx="1156684" cy="827789"/>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solidFill>
                <a:schemeClr val="bg1"/>
              </a:solidFill>
            </a:rPr>
            <a:t>FLIPKART</a:t>
          </a:r>
          <a:endParaRPr lang="en-IN" sz="1700" kern="1200" dirty="0">
            <a:solidFill>
              <a:schemeClr val="bg1"/>
            </a:solidFill>
          </a:endParaRPr>
        </a:p>
      </dsp:txBody>
      <dsp:txXfrm>
        <a:off x="1389874" y="1282092"/>
        <a:ext cx="1075866" cy="7469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130F1-C76B-43A2-A31E-C3987667A603}">
      <dsp:nvSpPr>
        <dsp:cNvPr id="0" name=""/>
        <dsp:cNvSpPr/>
      </dsp:nvSpPr>
      <dsp:spPr>
        <a:xfrm rot="16200000">
          <a:off x="-1825973" y="2783287"/>
          <a:ext cx="4226560" cy="462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07645" bIns="0" numCol="1" spcCol="1270" anchor="t" anchorCtr="0">
          <a:noAutofit/>
        </a:bodyPr>
        <a:lstStyle/>
        <a:p>
          <a:pPr marL="0" lvl="0" indent="0" algn="r" defTabSz="1466850">
            <a:lnSpc>
              <a:spcPct val="90000"/>
            </a:lnSpc>
            <a:spcBef>
              <a:spcPct val="0"/>
            </a:spcBef>
            <a:spcAft>
              <a:spcPct val="35000"/>
            </a:spcAft>
            <a:buNone/>
          </a:pPr>
          <a:r>
            <a:rPr lang="en-IN" sz="3300" kern="1200" dirty="0">
              <a:latin typeface="Roboto" panose="02000000000000000000" pitchFamily="2" charset="0"/>
              <a:ea typeface="Roboto" panose="02000000000000000000" pitchFamily="2" charset="0"/>
              <a:cs typeface="Roboto" panose="02000000000000000000" pitchFamily="2" charset="0"/>
            </a:rPr>
            <a:t>DEMOGRAPHICS</a:t>
          </a:r>
        </a:p>
      </dsp:txBody>
      <dsp:txXfrm>
        <a:off x="-1825973" y="2783287"/>
        <a:ext cx="4226560" cy="462211"/>
      </dsp:txXfrm>
    </dsp:sp>
    <dsp:sp modelId="{8B3DE0B5-CBAB-4B34-B564-20101A199492}">
      <dsp:nvSpPr>
        <dsp:cNvPr id="0" name=""/>
        <dsp:cNvSpPr/>
      </dsp:nvSpPr>
      <dsp:spPr>
        <a:xfrm>
          <a:off x="518412" y="901112"/>
          <a:ext cx="2302302" cy="422656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8920" tIns="407645" rIns="248920" bIns="248920" numCol="1" spcCol="1270" anchor="t" anchorCtr="0">
          <a:noAutofit/>
        </a:bodyPr>
        <a:lstStyle/>
        <a:p>
          <a:pPr marL="228600" lvl="1" indent="-228600" algn="l" defTabSz="1200150">
            <a:lnSpc>
              <a:spcPct val="90000"/>
            </a:lnSpc>
            <a:spcBef>
              <a:spcPct val="0"/>
            </a:spcBef>
            <a:spcAft>
              <a:spcPct val="15000"/>
            </a:spcAft>
            <a:buChar char="•"/>
          </a:pPr>
          <a:r>
            <a:rPr lang="en-IN" sz="2700" kern="1200" dirty="0">
              <a:latin typeface="Roboto" panose="02000000000000000000" pitchFamily="2" charset="0"/>
              <a:ea typeface="Roboto" panose="02000000000000000000" pitchFamily="2" charset="0"/>
              <a:cs typeface="Roboto" panose="02000000000000000000" pitchFamily="2" charset="0"/>
            </a:rPr>
            <a:t>Age</a:t>
          </a:r>
        </a:p>
        <a:p>
          <a:pPr marL="228600" lvl="1" indent="-228600" algn="l" defTabSz="1200150">
            <a:lnSpc>
              <a:spcPct val="90000"/>
            </a:lnSpc>
            <a:spcBef>
              <a:spcPct val="0"/>
            </a:spcBef>
            <a:spcAft>
              <a:spcPct val="15000"/>
            </a:spcAft>
            <a:buChar char="•"/>
          </a:pPr>
          <a:r>
            <a:rPr lang="en-IN" sz="2700" kern="1200" dirty="0">
              <a:latin typeface="Roboto" panose="02000000000000000000" pitchFamily="2" charset="0"/>
              <a:ea typeface="Roboto" panose="02000000000000000000" pitchFamily="2" charset="0"/>
              <a:cs typeface="Roboto" panose="02000000000000000000" pitchFamily="2" charset="0"/>
            </a:rPr>
            <a:t>Gender</a:t>
          </a:r>
        </a:p>
        <a:p>
          <a:pPr marL="228600" lvl="1" indent="-228600" algn="l" defTabSz="1200150">
            <a:lnSpc>
              <a:spcPct val="90000"/>
            </a:lnSpc>
            <a:spcBef>
              <a:spcPct val="0"/>
            </a:spcBef>
            <a:spcAft>
              <a:spcPct val="15000"/>
            </a:spcAft>
            <a:buChar char="•"/>
          </a:pPr>
          <a:endParaRPr lang="en-IN" sz="2700" kern="1200" dirty="0">
            <a:latin typeface="Roboto" panose="02000000000000000000" pitchFamily="2" charset="0"/>
            <a:ea typeface="Roboto" panose="02000000000000000000" pitchFamily="2" charset="0"/>
            <a:cs typeface="Roboto" panose="02000000000000000000" pitchFamily="2" charset="0"/>
          </a:endParaRPr>
        </a:p>
      </dsp:txBody>
      <dsp:txXfrm>
        <a:off x="518412" y="901112"/>
        <a:ext cx="2302302" cy="4226560"/>
      </dsp:txXfrm>
    </dsp:sp>
    <dsp:sp modelId="{5C614F78-1E50-419D-BED2-5B5784E4B523}">
      <dsp:nvSpPr>
        <dsp:cNvPr id="0" name=""/>
        <dsp:cNvSpPr/>
      </dsp:nvSpPr>
      <dsp:spPr>
        <a:xfrm>
          <a:off x="56200" y="290993"/>
          <a:ext cx="924422" cy="9244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1DA626F5-45AE-4E9D-9127-9CDA6A3A032E}">
      <dsp:nvSpPr>
        <dsp:cNvPr id="0" name=""/>
        <dsp:cNvSpPr/>
      </dsp:nvSpPr>
      <dsp:spPr>
        <a:xfrm rot="16200000">
          <a:off x="1532540" y="2783287"/>
          <a:ext cx="4226560" cy="462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07645" bIns="0" numCol="1" spcCol="1270" anchor="t" anchorCtr="0">
          <a:noAutofit/>
        </a:bodyPr>
        <a:lstStyle/>
        <a:p>
          <a:pPr marL="0" lvl="0" indent="0" algn="r" defTabSz="1466850">
            <a:lnSpc>
              <a:spcPct val="90000"/>
            </a:lnSpc>
            <a:spcBef>
              <a:spcPct val="0"/>
            </a:spcBef>
            <a:spcAft>
              <a:spcPct val="35000"/>
            </a:spcAft>
            <a:buNone/>
          </a:pPr>
          <a:r>
            <a:rPr lang="en-IN" sz="3300" kern="1200" dirty="0">
              <a:latin typeface="Roboto" panose="02000000000000000000" pitchFamily="2" charset="0"/>
              <a:ea typeface="Roboto" panose="02000000000000000000" pitchFamily="2" charset="0"/>
              <a:cs typeface="Roboto" panose="02000000000000000000" pitchFamily="2" charset="0"/>
            </a:rPr>
            <a:t>GEOGRAPHICAL</a:t>
          </a:r>
        </a:p>
      </dsp:txBody>
      <dsp:txXfrm>
        <a:off x="1532540" y="2783287"/>
        <a:ext cx="4226560" cy="462211"/>
      </dsp:txXfrm>
    </dsp:sp>
    <dsp:sp modelId="{6C2DA284-2E25-4249-A0DD-6D1AC9A76FD1}">
      <dsp:nvSpPr>
        <dsp:cNvPr id="0" name=""/>
        <dsp:cNvSpPr/>
      </dsp:nvSpPr>
      <dsp:spPr>
        <a:xfrm>
          <a:off x="3876925" y="901112"/>
          <a:ext cx="2302302" cy="422656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8920" tIns="407645" rIns="248920" bIns="248920" numCol="1" spcCol="1270" anchor="t" anchorCtr="0">
          <a:noAutofit/>
        </a:bodyPr>
        <a:lstStyle/>
        <a:p>
          <a:pPr marL="228600" lvl="1" indent="-228600" algn="l" defTabSz="1200150">
            <a:lnSpc>
              <a:spcPct val="90000"/>
            </a:lnSpc>
            <a:spcBef>
              <a:spcPct val="0"/>
            </a:spcBef>
            <a:spcAft>
              <a:spcPct val="15000"/>
            </a:spcAft>
            <a:buChar char="•"/>
          </a:pPr>
          <a:r>
            <a:rPr lang="en-IN" sz="2700" kern="1200" dirty="0">
              <a:latin typeface="Roboto" panose="02000000000000000000" pitchFamily="2" charset="0"/>
              <a:ea typeface="Roboto" panose="02000000000000000000" pitchFamily="2" charset="0"/>
              <a:cs typeface="Roboto" panose="02000000000000000000" pitchFamily="2" charset="0"/>
            </a:rPr>
            <a:t>State</a:t>
          </a:r>
        </a:p>
        <a:p>
          <a:pPr marL="228600" lvl="1" indent="-228600" algn="l" defTabSz="1200150">
            <a:lnSpc>
              <a:spcPct val="90000"/>
            </a:lnSpc>
            <a:spcBef>
              <a:spcPct val="0"/>
            </a:spcBef>
            <a:spcAft>
              <a:spcPct val="15000"/>
            </a:spcAft>
            <a:buChar char="•"/>
          </a:pPr>
          <a:r>
            <a:rPr lang="en-IN" sz="2700" kern="1200" dirty="0">
              <a:latin typeface="Roboto" panose="02000000000000000000" pitchFamily="2" charset="0"/>
              <a:ea typeface="Roboto" panose="02000000000000000000" pitchFamily="2" charset="0"/>
              <a:cs typeface="Roboto" panose="02000000000000000000" pitchFamily="2" charset="0"/>
            </a:rPr>
            <a:t>Cities</a:t>
          </a:r>
        </a:p>
      </dsp:txBody>
      <dsp:txXfrm>
        <a:off x="3876925" y="901112"/>
        <a:ext cx="2302302" cy="4226560"/>
      </dsp:txXfrm>
    </dsp:sp>
    <dsp:sp modelId="{B5D4442C-C620-43D3-9522-E144F07E14DA}">
      <dsp:nvSpPr>
        <dsp:cNvPr id="0" name=""/>
        <dsp:cNvSpPr/>
      </dsp:nvSpPr>
      <dsp:spPr>
        <a:xfrm>
          <a:off x="3414714" y="290993"/>
          <a:ext cx="924422" cy="92442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715B0471-B7F5-4322-A18C-6E020CFDFEB0}">
      <dsp:nvSpPr>
        <dsp:cNvPr id="0" name=""/>
        <dsp:cNvSpPr/>
      </dsp:nvSpPr>
      <dsp:spPr>
        <a:xfrm rot="16200000">
          <a:off x="4891053" y="2783287"/>
          <a:ext cx="4226560" cy="462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07645" bIns="0" numCol="1" spcCol="1270" anchor="t" anchorCtr="0">
          <a:noAutofit/>
        </a:bodyPr>
        <a:lstStyle/>
        <a:p>
          <a:pPr marL="0" lvl="0" indent="0" algn="r" defTabSz="1466850">
            <a:lnSpc>
              <a:spcPct val="90000"/>
            </a:lnSpc>
            <a:spcBef>
              <a:spcPct val="0"/>
            </a:spcBef>
            <a:spcAft>
              <a:spcPct val="35000"/>
            </a:spcAft>
            <a:buNone/>
          </a:pPr>
          <a:r>
            <a:rPr lang="en-IN" sz="3300" kern="1200" dirty="0">
              <a:latin typeface="Roboto" panose="02000000000000000000" pitchFamily="2" charset="0"/>
              <a:ea typeface="Roboto" panose="02000000000000000000" pitchFamily="2" charset="0"/>
              <a:cs typeface="Roboto" panose="02000000000000000000" pitchFamily="2" charset="0"/>
            </a:rPr>
            <a:t>BEHAVIOURAL</a:t>
          </a:r>
        </a:p>
      </dsp:txBody>
      <dsp:txXfrm>
        <a:off x="4891053" y="2783287"/>
        <a:ext cx="4226560" cy="462211"/>
      </dsp:txXfrm>
    </dsp:sp>
    <dsp:sp modelId="{504430CC-6176-44B2-8988-5E68B33BB5FC}">
      <dsp:nvSpPr>
        <dsp:cNvPr id="0" name=""/>
        <dsp:cNvSpPr/>
      </dsp:nvSpPr>
      <dsp:spPr>
        <a:xfrm>
          <a:off x="7235439" y="901112"/>
          <a:ext cx="2302302" cy="422656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8920" tIns="407645" rIns="248920" bIns="248920" numCol="1" spcCol="1270" anchor="t" anchorCtr="0">
          <a:noAutofit/>
        </a:bodyPr>
        <a:lstStyle/>
        <a:p>
          <a:pPr marL="228600" lvl="1" indent="-228600" algn="l" defTabSz="1200150">
            <a:lnSpc>
              <a:spcPct val="90000"/>
            </a:lnSpc>
            <a:spcBef>
              <a:spcPct val="0"/>
            </a:spcBef>
            <a:spcAft>
              <a:spcPct val="15000"/>
            </a:spcAft>
            <a:buChar char="•"/>
          </a:pPr>
          <a:r>
            <a:rPr lang="en-IN" sz="2700" kern="1200" dirty="0">
              <a:latin typeface="Roboto" panose="02000000000000000000" pitchFamily="2" charset="0"/>
              <a:ea typeface="Roboto" panose="02000000000000000000" pitchFamily="2" charset="0"/>
              <a:cs typeface="Roboto" panose="02000000000000000000" pitchFamily="2" charset="0"/>
            </a:rPr>
            <a:t>What product they want </a:t>
          </a:r>
        </a:p>
        <a:p>
          <a:pPr marL="228600" lvl="1" indent="-228600" algn="l" defTabSz="1200150">
            <a:lnSpc>
              <a:spcPct val="90000"/>
            </a:lnSpc>
            <a:spcBef>
              <a:spcPct val="0"/>
            </a:spcBef>
            <a:spcAft>
              <a:spcPct val="15000"/>
            </a:spcAft>
            <a:buChar char="•"/>
          </a:pPr>
          <a:r>
            <a:rPr lang="en-IN" sz="2700" kern="1200" dirty="0">
              <a:latin typeface="Roboto" panose="02000000000000000000" pitchFamily="2" charset="0"/>
              <a:ea typeface="Roboto" panose="02000000000000000000" pitchFamily="2" charset="0"/>
              <a:cs typeface="Roboto" panose="02000000000000000000" pitchFamily="2" charset="0"/>
            </a:rPr>
            <a:t>Customer Lifestyle</a:t>
          </a:r>
        </a:p>
        <a:p>
          <a:pPr marL="228600" lvl="1" indent="-228600" algn="l" defTabSz="1200150">
            <a:lnSpc>
              <a:spcPct val="90000"/>
            </a:lnSpc>
            <a:spcBef>
              <a:spcPct val="0"/>
            </a:spcBef>
            <a:spcAft>
              <a:spcPct val="15000"/>
            </a:spcAft>
            <a:buChar char="•"/>
          </a:pPr>
          <a:r>
            <a:rPr lang="en-IN" sz="2700" kern="1200" dirty="0">
              <a:latin typeface="Roboto" panose="02000000000000000000" pitchFamily="2" charset="0"/>
              <a:ea typeface="Roboto" panose="02000000000000000000" pitchFamily="2" charset="0"/>
              <a:cs typeface="Roboto" panose="02000000000000000000" pitchFamily="2" charset="0"/>
            </a:rPr>
            <a:t>Status</a:t>
          </a:r>
        </a:p>
        <a:p>
          <a:pPr marL="228600" lvl="1" indent="-228600" algn="l" defTabSz="1200150">
            <a:lnSpc>
              <a:spcPct val="90000"/>
            </a:lnSpc>
            <a:spcBef>
              <a:spcPct val="0"/>
            </a:spcBef>
            <a:spcAft>
              <a:spcPct val="15000"/>
            </a:spcAft>
            <a:buChar char="•"/>
          </a:pPr>
          <a:endParaRPr lang="en-IN" sz="2700" kern="1200" dirty="0">
            <a:latin typeface="Roboto" panose="02000000000000000000" pitchFamily="2" charset="0"/>
            <a:ea typeface="Roboto" panose="02000000000000000000" pitchFamily="2" charset="0"/>
            <a:cs typeface="Roboto" panose="02000000000000000000" pitchFamily="2" charset="0"/>
          </a:endParaRPr>
        </a:p>
        <a:p>
          <a:pPr marL="228600" lvl="1" indent="-228600" algn="l" defTabSz="1200150">
            <a:lnSpc>
              <a:spcPct val="90000"/>
            </a:lnSpc>
            <a:spcBef>
              <a:spcPct val="0"/>
            </a:spcBef>
            <a:spcAft>
              <a:spcPct val="15000"/>
            </a:spcAft>
            <a:buChar char="•"/>
          </a:pPr>
          <a:endParaRPr lang="en-IN" sz="2700" kern="1200" dirty="0">
            <a:latin typeface="Roboto" panose="02000000000000000000" pitchFamily="2" charset="0"/>
            <a:ea typeface="Roboto" panose="02000000000000000000" pitchFamily="2" charset="0"/>
            <a:cs typeface="Roboto" panose="02000000000000000000" pitchFamily="2" charset="0"/>
          </a:endParaRPr>
        </a:p>
      </dsp:txBody>
      <dsp:txXfrm>
        <a:off x="7235439" y="901112"/>
        <a:ext cx="2302302" cy="4226560"/>
      </dsp:txXfrm>
    </dsp:sp>
    <dsp:sp modelId="{E2014B4E-408F-43BD-B22C-514297E9C75C}">
      <dsp:nvSpPr>
        <dsp:cNvPr id="0" name=""/>
        <dsp:cNvSpPr/>
      </dsp:nvSpPr>
      <dsp:spPr>
        <a:xfrm>
          <a:off x="6773228" y="290993"/>
          <a:ext cx="924422" cy="9244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2960CAF-861B-4DA5-991A-1546B2B4F195}"/>
              </a:ext>
            </a:extLst>
          </p:cNvPr>
          <p:cNvSpPr>
            <a:spLocks noGrp="1"/>
          </p:cNvSpPr>
          <p:nvPr>
            <p:ph type="pic" sz="quarter" idx="10"/>
          </p:nvPr>
        </p:nvSpPr>
        <p:spPr>
          <a:xfrm>
            <a:off x="7353299" y="1095375"/>
            <a:ext cx="3590925" cy="4667250"/>
          </a:xfrm>
          <a:custGeom>
            <a:avLst/>
            <a:gdLst>
              <a:gd name="connsiteX0" fmla="*/ 312734 w 3590925"/>
              <a:gd name="connsiteY0" fmla="*/ 0 h 4667250"/>
              <a:gd name="connsiteX1" fmla="*/ 3278191 w 3590925"/>
              <a:gd name="connsiteY1" fmla="*/ 0 h 4667250"/>
              <a:gd name="connsiteX2" fmla="*/ 3590925 w 3590925"/>
              <a:gd name="connsiteY2" fmla="*/ 312734 h 4667250"/>
              <a:gd name="connsiteX3" fmla="*/ 3590925 w 3590925"/>
              <a:gd name="connsiteY3" fmla="*/ 4354516 h 4667250"/>
              <a:gd name="connsiteX4" fmla="*/ 3278191 w 3590925"/>
              <a:gd name="connsiteY4" fmla="*/ 4667250 h 4667250"/>
              <a:gd name="connsiteX5" fmla="*/ 312734 w 3590925"/>
              <a:gd name="connsiteY5" fmla="*/ 4667250 h 4667250"/>
              <a:gd name="connsiteX6" fmla="*/ 0 w 3590925"/>
              <a:gd name="connsiteY6" fmla="*/ 4354516 h 4667250"/>
              <a:gd name="connsiteX7" fmla="*/ 0 w 3590925"/>
              <a:gd name="connsiteY7" fmla="*/ 312734 h 4667250"/>
              <a:gd name="connsiteX8" fmla="*/ 312734 w 3590925"/>
              <a:gd name="connsiteY8" fmla="*/ 0 h 466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0925" h="4667250">
                <a:moveTo>
                  <a:pt x="312734" y="0"/>
                </a:moveTo>
                <a:lnTo>
                  <a:pt x="3278191" y="0"/>
                </a:lnTo>
                <a:cubicBezTo>
                  <a:pt x="3450909" y="0"/>
                  <a:pt x="3590925" y="140016"/>
                  <a:pt x="3590925" y="312734"/>
                </a:cubicBezTo>
                <a:lnTo>
                  <a:pt x="3590925" y="4354516"/>
                </a:lnTo>
                <a:cubicBezTo>
                  <a:pt x="3590925" y="4527234"/>
                  <a:pt x="3450909" y="4667250"/>
                  <a:pt x="3278191" y="4667250"/>
                </a:cubicBezTo>
                <a:lnTo>
                  <a:pt x="312734" y="4667250"/>
                </a:lnTo>
                <a:cubicBezTo>
                  <a:pt x="140016" y="4667250"/>
                  <a:pt x="0" y="4527234"/>
                  <a:pt x="0" y="4354516"/>
                </a:cubicBezTo>
                <a:lnTo>
                  <a:pt x="0" y="312734"/>
                </a:lnTo>
                <a:cubicBezTo>
                  <a:pt x="0" y="140016"/>
                  <a:pt x="140016" y="0"/>
                  <a:pt x="312734" y="0"/>
                </a:cubicBezTo>
                <a:close/>
              </a:path>
            </a:pathLst>
          </a:custGeom>
        </p:spPr>
        <p:txBody>
          <a:bodyPr wrap="square">
            <a:noAutofit/>
          </a:bodyPr>
          <a:lstStyle/>
          <a:p>
            <a:endParaRPr lang="en-IN"/>
          </a:p>
        </p:txBody>
      </p:sp>
    </p:spTree>
    <p:extLst>
      <p:ext uri="{BB962C8B-B14F-4D97-AF65-F5344CB8AC3E}">
        <p14:creationId xmlns:p14="http://schemas.microsoft.com/office/powerpoint/2010/main" val="2712756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962F-E843-4796-A161-C9ED6D7607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8D8781-6CDB-4BB3-BD02-9A729F19F1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6B6EE6-B9B5-446A-9442-B6C746F8309C}"/>
              </a:ext>
            </a:extLst>
          </p:cNvPr>
          <p:cNvSpPr>
            <a:spLocks noGrp="1"/>
          </p:cNvSpPr>
          <p:nvPr>
            <p:ph type="dt" sz="half" idx="10"/>
          </p:nvPr>
        </p:nvSpPr>
        <p:spPr/>
        <p:txBody>
          <a:bodyPr/>
          <a:lstStyle/>
          <a:p>
            <a:fld id="{98B8ED53-04B1-4CE0-9945-0D8638B42437}" type="datetimeFigureOut">
              <a:rPr lang="en-IN" smtClean="0"/>
              <a:t>04-04-2024</a:t>
            </a:fld>
            <a:endParaRPr lang="en-IN"/>
          </a:p>
        </p:txBody>
      </p:sp>
      <p:sp>
        <p:nvSpPr>
          <p:cNvPr id="5" name="Footer Placeholder 4">
            <a:extLst>
              <a:ext uri="{FF2B5EF4-FFF2-40B4-BE49-F238E27FC236}">
                <a16:creationId xmlns:a16="http://schemas.microsoft.com/office/drawing/2014/main" id="{BE53721F-EE68-427C-91E4-AC64563FC2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6D8722-B26B-4E13-8D6D-2E97C6ED35FD}"/>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413987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3975F4-F194-4338-94EC-EFA16C5619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B40457-343B-47C0-833C-69814E68F4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FB4437-8197-42E9-9A43-DC3777426C55}"/>
              </a:ext>
            </a:extLst>
          </p:cNvPr>
          <p:cNvSpPr>
            <a:spLocks noGrp="1"/>
          </p:cNvSpPr>
          <p:nvPr>
            <p:ph type="dt" sz="half" idx="10"/>
          </p:nvPr>
        </p:nvSpPr>
        <p:spPr/>
        <p:txBody>
          <a:bodyPr/>
          <a:lstStyle/>
          <a:p>
            <a:fld id="{98B8ED53-04B1-4CE0-9945-0D8638B42437}" type="datetimeFigureOut">
              <a:rPr lang="en-IN" smtClean="0"/>
              <a:t>04-04-2024</a:t>
            </a:fld>
            <a:endParaRPr lang="en-IN"/>
          </a:p>
        </p:txBody>
      </p:sp>
      <p:sp>
        <p:nvSpPr>
          <p:cNvPr id="5" name="Footer Placeholder 4">
            <a:extLst>
              <a:ext uri="{FF2B5EF4-FFF2-40B4-BE49-F238E27FC236}">
                <a16:creationId xmlns:a16="http://schemas.microsoft.com/office/drawing/2014/main" id="{6FACF554-DBEA-48F3-955E-350BFB3D3E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4A3AF5-2D1D-4FE9-B6B5-A3095B30BE96}"/>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2604882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7F81A14-FB9F-46B7-B6FB-EA02364F7CFE}"/>
              </a:ext>
            </a:extLst>
          </p:cNvPr>
          <p:cNvSpPr>
            <a:spLocks noGrp="1"/>
          </p:cNvSpPr>
          <p:nvPr>
            <p:ph type="pic" sz="quarter" idx="10"/>
          </p:nvPr>
        </p:nvSpPr>
        <p:spPr>
          <a:xfrm>
            <a:off x="1089025" y="1937268"/>
            <a:ext cx="5206611" cy="3349690"/>
          </a:xfrm>
          <a:custGeom>
            <a:avLst/>
            <a:gdLst>
              <a:gd name="connsiteX0" fmla="*/ 139180 w 5206611"/>
              <a:gd name="connsiteY0" fmla="*/ 0 h 3349690"/>
              <a:gd name="connsiteX1" fmla="*/ 5067431 w 5206611"/>
              <a:gd name="connsiteY1" fmla="*/ 0 h 3349690"/>
              <a:gd name="connsiteX2" fmla="*/ 5206611 w 5206611"/>
              <a:gd name="connsiteY2" fmla="*/ 139180 h 3349690"/>
              <a:gd name="connsiteX3" fmla="*/ 5206611 w 5206611"/>
              <a:gd name="connsiteY3" fmla="*/ 3210510 h 3349690"/>
              <a:gd name="connsiteX4" fmla="*/ 5067431 w 5206611"/>
              <a:gd name="connsiteY4" fmla="*/ 3349690 h 3349690"/>
              <a:gd name="connsiteX5" fmla="*/ 139180 w 5206611"/>
              <a:gd name="connsiteY5" fmla="*/ 3349690 h 3349690"/>
              <a:gd name="connsiteX6" fmla="*/ 0 w 5206611"/>
              <a:gd name="connsiteY6" fmla="*/ 3210510 h 3349690"/>
              <a:gd name="connsiteX7" fmla="*/ 0 w 5206611"/>
              <a:gd name="connsiteY7" fmla="*/ 139180 h 3349690"/>
              <a:gd name="connsiteX8" fmla="*/ 139180 w 5206611"/>
              <a:gd name="connsiteY8" fmla="*/ 0 h 3349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06611" h="3349690">
                <a:moveTo>
                  <a:pt x="139180" y="0"/>
                </a:moveTo>
                <a:lnTo>
                  <a:pt x="5067431" y="0"/>
                </a:lnTo>
                <a:cubicBezTo>
                  <a:pt x="5144298" y="0"/>
                  <a:pt x="5206611" y="62313"/>
                  <a:pt x="5206611" y="139180"/>
                </a:cubicBezTo>
                <a:lnTo>
                  <a:pt x="5206611" y="3210510"/>
                </a:lnTo>
                <a:cubicBezTo>
                  <a:pt x="5206611" y="3287377"/>
                  <a:pt x="5144298" y="3349690"/>
                  <a:pt x="5067431" y="3349690"/>
                </a:cubicBezTo>
                <a:lnTo>
                  <a:pt x="139180" y="3349690"/>
                </a:lnTo>
                <a:cubicBezTo>
                  <a:pt x="62313" y="3349690"/>
                  <a:pt x="0" y="3287377"/>
                  <a:pt x="0" y="3210510"/>
                </a:cubicBezTo>
                <a:lnTo>
                  <a:pt x="0" y="139180"/>
                </a:lnTo>
                <a:cubicBezTo>
                  <a:pt x="0" y="62313"/>
                  <a:pt x="62313" y="0"/>
                  <a:pt x="139180" y="0"/>
                </a:cubicBezTo>
                <a:close/>
              </a:path>
            </a:pathLst>
          </a:custGeom>
        </p:spPr>
        <p:txBody>
          <a:bodyPr wrap="square">
            <a:noAutofit/>
          </a:bodyPr>
          <a:lstStyle/>
          <a:p>
            <a:endParaRPr lang="en-IN"/>
          </a:p>
        </p:txBody>
      </p:sp>
      <p:sp>
        <p:nvSpPr>
          <p:cNvPr id="16" name="Picture Placeholder 15">
            <a:extLst>
              <a:ext uri="{FF2B5EF4-FFF2-40B4-BE49-F238E27FC236}">
                <a16:creationId xmlns:a16="http://schemas.microsoft.com/office/drawing/2014/main" id="{6FE1E317-8122-4D45-8E3E-80072EC743BF}"/>
              </a:ext>
            </a:extLst>
          </p:cNvPr>
          <p:cNvSpPr>
            <a:spLocks noGrp="1"/>
          </p:cNvSpPr>
          <p:nvPr>
            <p:ph type="pic" sz="quarter" idx="11"/>
          </p:nvPr>
        </p:nvSpPr>
        <p:spPr>
          <a:xfrm>
            <a:off x="5781160" y="2620011"/>
            <a:ext cx="1427728" cy="2933647"/>
          </a:xfrm>
          <a:custGeom>
            <a:avLst/>
            <a:gdLst>
              <a:gd name="connsiteX0" fmla="*/ 187889 w 1427728"/>
              <a:gd name="connsiteY0" fmla="*/ 0 h 2933647"/>
              <a:gd name="connsiteX1" fmla="*/ 1239839 w 1427728"/>
              <a:gd name="connsiteY1" fmla="*/ 0 h 2933647"/>
              <a:gd name="connsiteX2" fmla="*/ 1427728 w 1427728"/>
              <a:gd name="connsiteY2" fmla="*/ 187889 h 2933647"/>
              <a:gd name="connsiteX3" fmla="*/ 1427728 w 1427728"/>
              <a:gd name="connsiteY3" fmla="*/ 2745758 h 2933647"/>
              <a:gd name="connsiteX4" fmla="*/ 1239839 w 1427728"/>
              <a:gd name="connsiteY4" fmla="*/ 2933647 h 2933647"/>
              <a:gd name="connsiteX5" fmla="*/ 187889 w 1427728"/>
              <a:gd name="connsiteY5" fmla="*/ 2933647 h 2933647"/>
              <a:gd name="connsiteX6" fmla="*/ 0 w 1427728"/>
              <a:gd name="connsiteY6" fmla="*/ 2745758 h 2933647"/>
              <a:gd name="connsiteX7" fmla="*/ 0 w 1427728"/>
              <a:gd name="connsiteY7" fmla="*/ 187889 h 2933647"/>
              <a:gd name="connsiteX8" fmla="*/ 187889 w 1427728"/>
              <a:gd name="connsiteY8" fmla="*/ 0 h 2933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7728" h="2933647">
                <a:moveTo>
                  <a:pt x="187889" y="0"/>
                </a:moveTo>
                <a:lnTo>
                  <a:pt x="1239839" y="0"/>
                </a:lnTo>
                <a:cubicBezTo>
                  <a:pt x="1343607" y="0"/>
                  <a:pt x="1427728" y="84121"/>
                  <a:pt x="1427728" y="187889"/>
                </a:cubicBezTo>
                <a:lnTo>
                  <a:pt x="1427728" y="2745758"/>
                </a:lnTo>
                <a:cubicBezTo>
                  <a:pt x="1427728" y="2849526"/>
                  <a:pt x="1343607" y="2933647"/>
                  <a:pt x="1239839" y="2933647"/>
                </a:cubicBezTo>
                <a:lnTo>
                  <a:pt x="187889" y="2933647"/>
                </a:lnTo>
                <a:cubicBezTo>
                  <a:pt x="84121" y="2933647"/>
                  <a:pt x="0" y="2849526"/>
                  <a:pt x="0" y="2745758"/>
                </a:cubicBezTo>
                <a:lnTo>
                  <a:pt x="0" y="187889"/>
                </a:lnTo>
                <a:cubicBezTo>
                  <a:pt x="0" y="84121"/>
                  <a:pt x="84121" y="0"/>
                  <a:pt x="187889" y="0"/>
                </a:cubicBezTo>
                <a:close/>
              </a:path>
            </a:pathLst>
          </a:custGeom>
        </p:spPr>
        <p:txBody>
          <a:bodyPr wrap="square">
            <a:noAutofit/>
          </a:bodyPr>
          <a:lstStyle/>
          <a:p>
            <a:endParaRPr lang="en-IN" dirty="0"/>
          </a:p>
        </p:txBody>
      </p:sp>
    </p:spTree>
    <p:extLst>
      <p:ext uri="{BB962C8B-B14F-4D97-AF65-F5344CB8AC3E}">
        <p14:creationId xmlns:p14="http://schemas.microsoft.com/office/powerpoint/2010/main" val="317344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354F-2012-4029-9730-271EC3635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D8C55F-E642-46A2-AC21-9964AA5539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71242C-FDCE-4D21-B817-E558F4685B08}"/>
              </a:ext>
            </a:extLst>
          </p:cNvPr>
          <p:cNvSpPr>
            <a:spLocks noGrp="1"/>
          </p:cNvSpPr>
          <p:nvPr>
            <p:ph type="dt" sz="half" idx="10"/>
          </p:nvPr>
        </p:nvSpPr>
        <p:spPr/>
        <p:txBody>
          <a:bodyPr/>
          <a:lstStyle/>
          <a:p>
            <a:fld id="{98B8ED53-04B1-4CE0-9945-0D8638B42437}" type="datetimeFigureOut">
              <a:rPr lang="en-IN" smtClean="0"/>
              <a:t>04-04-2024</a:t>
            </a:fld>
            <a:endParaRPr lang="en-IN"/>
          </a:p>
        </p:txBody>
      </p:sp>
      <p:sp>
        <p:nvSpPr>
          <p:cNvPr id="5" name="Footer Placeholder 4">
            <a:extLst>
              <a:ext uri="{FF2B5EF4-FFF2-40B4-BE49-F238E27FC236}">
                <a16:creationId xmlns:a16="http://schemas.microsoft.com/office/drawing/2014/main" id="{13E195A9-FA22-4C81-9F51-1591A4449A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40D58-B8D1-4908-83F2-66FB74081460}"/>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2166063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B33-A575-4453-ACC3-2C4206CFFE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4D3D68-175E-4CFA-9324-7BDA938EE9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C30B8E-D15F-4A4A-87C6-8D0E259533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208E0E-8AC4-4768-BFEC-32AB2E026787}"/>
              </a:ext>
            </a:extLst>
          </p:cNvPr>
          <p:cNvSpPr>
            <a:spLocks noGrp="1"/>
          </p:cNvSpPr>
          <p:nvPr>
            <p:ph type="dt" sz="half" idx="10"/>
          </p:nvPr>
        </p:nvSpPr>
        <p:spPr/>
        <p:txBody>
          <a:bodyPr/>
          <a:lstStyle/>
          <a:p>
            <a:fld id="{98B8ED53-04B1-4CE0-9945-0D8638B42437}" type="datetimeFigureOut">
              <a:rPr lang="en-IN" smtClean="0"/>
              <a:t>04-04-2024</a:t>
            </a:fld>
            <a:endParaRPr lang="en-IN"/>
          </a:p>
        </p:txBody>
      </p:sp>
      <p:sp>
        <p:nvSpPr>
          <p:cNvPr id="6" name="Footer Placeholder 5">
            <a:extLst>
              <a:ext uri="{FF2B5EF4-FFF2-40B4-BE49-F238E27FC236}">
                <a16:creationId xmlns:a16="http://schemas.microsoft.com/office/drawing/2014/main" id="{A85AD9A2-F0AC-49B7-A2EE-E8461BD22E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C0028-707D-46D3-8CC3-5FDB72FE0916}"/>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4143889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FEE4E-C111-42F9-8BB6-746E32D565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9735DA-7523-4CFF-9DFC-8E4E2619F9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CC3EAE-EB02-4501-9EE5-3BC1AF0692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A28CF6-4F3B-4542-92C8-25C006568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1217DC-0C6D-48B9-81EF-3D00E6BFFD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3C24F4-66DE-48A8-9D49-40DA37F620A8}"/>
              </a:ext>
            </a:extLst>
          </p:cNvPr>
          <p:cNvSpPr>
            <a:spLocks noGrp="1"/>
          </p:cNvSpPr>
          <p:nvPr>
            <p:ph type="dt" sz="half" idx="10"/>
          </p:nvPr>
        </p:nvSpPr>
        <p:spPr/>
        <p:txBody>
          <a:bodyPr/>
          <a:lstStyle/>
          <a:p>
            <a:fld id="{98B8ED53-04B1-4CE0-9945-0D8638B42437}" type="datetimeFigureOut">
              <a:rPr lang="en-IN" smtClean="0"/>
              <a:t>04-04-2024</a:t>
            </a:fld>
            <a:endParaRPr lang="en-IN"/>
          </a:p>
        </p:txBody>
      </p:sp>
      <p:sp>
        <p:nvSpPr>
          <p:cNvPr id="8" name="Footer Placeholder 7">
            <a:extLst>
              <a:ext uri="{FF2B5EF4-FFF2-40B4-BE49-F238E27FC236}">
                <a16:creationId xmlns:a16="http://schemas.microsoft.com/office/drawing/2014/main" id="{30F56F18-AD73-4E71-AF9B-3AB91B7F02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ADC409-F581-4FA3-8470-49C1CF2C8F27}"/>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1192180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959F-D94F-4A3D-A24D-40E998CA4E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D3C73D-5419-44B5-AA21-49796EA7855C}"/>
              </a:ext>
            </a:extLst>
          </p:cNvPr>
          <p:cNvSpPr>
            <a:spLocks noGrp="1"/>
          </p:cNvSpPr>
          <p:nvPr>
            <p:ph type="dt" sz="half" idx="10"/>
          </p:nvPr>
        </p:nvSpPr>
        <p:spPr/>
        <p:txBody>
          <a:bodyPr/>
          <a:lstStyle/>
          <a:p>
            <a:fld id="{98B8ED53-04B1-4CE0-9945-0D8638B42437}" type="datetimeFigureOut">
              <a:rPr lang="en-IN" smtClean="0"/>
              <a:t>04-04-2024</a:t>
            </a:fld>
            <a:endParaRPr lang="en-IN"/>
          </a:p>
        </p:txBody>
      </p:sp>
      <p:sp>
        <p:nvSpPr>
          <p:cNvPr id="4" name="Footer Placeholder 3">
            <a:extLst>
              <a:ext uri="{FF2B5EF4-FFF2-40B4-BE49-F238E27FC236}">
                <a16:creationId xmlns:a16="http://schemas.microsoft.com/office/drawing/2014/main" id="{0D027FCA-52C9-41C4-8066-ED3083E829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A93430-DE59-4BE6-9095-A839C074089C}"/>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1366855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99BF92-7A7C-4058-BB24-D42AFCB84E5C}"/>
              </a:ext>
            </a:extLst>
          </p:cNvPr>
          <p:cNvSpPr>
            <a:spLocks noGrp="1"/>
          </p:cNvSpPr>
          <p:nvPr>
            <p:ph type="dt" sz="half" idx="10"/>
          </p:nvPr>
        </p:nvSpPr>
        <p:spPr/>
        <p:txBody>
          <a:bodyPr/>
          <a:lstStyle/>
          <a:p>
            <a:fld id="{98B8ED53-04B1-4CE0-9945-0D8638B42437}" type="datetimeFigureOut">
              <a:rPr lang="en-IN" smtClean="0"/>
              <a:t>04-04-2024</a:t>
            </a:fld>
            <a:endParaRPr lang="en-IN"/>
          </a:p>
        </p:txBody>
      </p:sp>
      <p:sp>
        <p:nvSpPr>
          <p:cNvPr id="3" name="Footer Placeholder 2">
            <a:extLst>
              <a:ext uri="{FF2B5EF4-FFF2-40B4-BE49-F238E27FC236}">
                <a16:creationId xmlns:a16="http://schemas.microsoft.com/office/drawing/2014/main" id="{16EE9ABA-2B03-4C5B-9270-EC42625F7A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C01FDB-556A-4B27-A9A9-18EAB9D1794A}"/>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3531510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DFD6-00C6-482F-B7A6-347043469A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B38055-61A4-4A30-A0D2-3A0A2F062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8B1B23-E579-4666-AEBE-62A3489D0B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E89FB2-B9BA-4C64-A3CC-7491909E4473}"/>
              </a:ext>
            </a:extLst>
          </p:cNvPr>
          <p:cNvSpPr>
            <a:spLocks noGrp="1"/>
          </p:cNvSpPr>
          <p:nvPr>
            <p:ph type="dt" sz="half" idx="10"/>
          </p:nvPr>
        </p:nvSpPr>
        <p:spPr/>
        <p:txBody>
          <a:bodyPr/>
          <a:lstStyle/>
          <a:p>
            <a:fld id="{98B8ED53-04B1-4CE0-9945-0D8638B42437}" type="datetimeFigureOut">
              <a:rPr lang="en-IN" smtClean="0"/>
              <a:t>04-04-2024</a:t>
            </a:fld>
            <a:endParaRPr lang="en-IN"/>
          </a:p>
        </p:txBody>
      </p:sp>
      <p:sp>
        <p:nvSpPr>
          <p:cNvPr id="6" name="Footer Placeholder 5">
            <a:extLst>
              <a:ext uri="{FF2B5EF4-FFF2-40B4-BE49-F238E27FC236}">
                <a16:creationId xmlns:a16="http://schemas.microsoft.com/office/drawing/2014/main" id="{0B124EB4-B9E2-4695-BBB7-DF34F38049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7CA07C-36EF-4AD9-8AD8-759044DDD683}"/>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2406610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4494-F332-4EBB-A5DB-1017AE2782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B47CA2-0954-40A9-9D99-730920CF6E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FC8143-B631-4DA1-87F9-783F749140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D7DCE4-4E07-446E-96D1-178DBD7D58E5}"/>
              </a:ext>
            </a:extLst>
          </p:cNvPr>
          <p:cNvSpPr>
            <a:spLocks noGrp="1"/>
          </p:cNvSpPr>
          <p:nvPr>
            <p:ph type="dt" sz="half" idx="10"/>
          </p:nvPr>
        </p:nvSpPr>
        <p:spPr/>
        <p:txBody>
          <a:bodyPr/>
          <a:lstStyle/>
          <a:p>
            <a:fld id="{98B8ED53-04B1-4CE0-9945-0D8638B42437}" type="datetimeFigureOut">
              <a:rPr lang="en-IN" smtClean="0"/>
              <a:t>04-04-2024</a:t>
            </a:fld>
            <a:endParaRPr lang="en-IN"/>
          </a:p>
        </p:txBody>
      </p:sp>
      <p:sp>
        <p:nvSpPr>
          <p:cNvPr id="6" name="Footer Placeholder 5">
            <a:extLst>
              <a:ext uri="{FF2B5EF4-FFF2-40B4-BE49-F238E27FC236}">
                <a16:creationId xmlns:a16="http://schemas.microsoft.com/office/drawing/2014/main" id="{818A130A-AA2D-47B3-ADD8-9F1014DA6A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BEF34-BEB7-4321-8FAC-297314A41F47}"/>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3884219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FCAB94-16D2-4E14-AC20-3A7AE99F61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AFF215-ABCB-4225-8EB4-E5940553E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656D5D-38C5-495E-8F8E-BBC080180F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8ED53-04B1-4CE0-9945-0D8638B42437}" type="datetimeFigureOut">
              <a:rPr lang="en-IN" smtClean="0"/>
              <a:t>04-04-2024</a:t>
            </a:fld>
            <a:endParaRPr lang="en-IN"/>
          </a:p>
        </p:txBody>
      </p:sp>
      <p:sp>
        <p:nvSpPr>
          <p:cNvPr id="5" name="Footer Placeholder 4">
            <a:extLst>
              <a:ext uri="{FF2B5EF4-FFF2-40B4-BE49-F238E27FC236}">
                <a16:creationId xmlns:a16="http://schemas.microsoft.com/office/drawing/2014/main" id="{1D9304FE-36F3-47D5-8300-F8FB4A5AEA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10620F-861B-43D8-BDF2-5318838148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6FBDD0-AF6D-4FD7-94FA-3ED5E2D9C814}" type="slidenum">
              <a:rPr lang="en-IN" smtClean="0"/>
              <a:t>‹#›</a:t>
            </a:fld>
            <a:endParaRPr lang="en-IN"/>
          </a:p>
        </p:txBody>
      </p:sp>
    </p:spTree>
    <p:extLst>
      <p:ext uri="{BB962C8B-B14F-4D97-AF65-F5344CB8AC3E}">
        <p14:creationId xmlns:p14="http://schemas.microsoft.com/office/powerpoint/2010/main" val="1633825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hyperlink" Target="https://commons.wikimedia.org/wiki/File:Light_bulb_(yellow)_icon.svg"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hyperlink" Target="https://www.kaggle.com/datasets/thedevastator/unlock-profits-with-e-commerce-sales-data" TargetMode="External"/><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hyperlink" Target="https://en.wikipedia.org/wiki/Amazon_(company)" TargetMode="External"/><Relationship Id="rId1" Type="http://schemas.openxmlformats.org/officeDocument/2006/relationships/slideLayout" Target="../slideLayouts/slideLayout7.xml"/><Relationship Id="rId6" Type="http://schemas.openxmlformats.org/officeDocument/2006/relationships/hyperlink" Target="https://socialblade.com/youtube/c/amazoninofficial" TargetMode="External"/><Relationship Id="rId11" Type="http://schemas.openxmlformats.org/officeDocument/2006/relationships/image" Target="../media/image30.png"/><Relationship Id="rId5" Type="http://schemas.openxmlformats.org/officeDocument/2006/relationships/hyperlink" Target="https://www.statista.com/outlook/cmo/apparel/women-s-apparel/india" TargetMode="External"/><Relationship Id="rId10" Type="http://schemas.openxmlformats.org/officeDocument/2006/relationships/image" Target="../media/image29.png"/><Relationship Id="rId4" Type="http://schemas.openxmlformats.org/officeDocument/2006/relationships/hyperlink" Target="https://www.semrush.com/website/top/india/fashion/" TargetMode="External"/><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21FEF1F-3765-4DD6-BD6D-7D2DE9C59DF4}"/>
              </a:ext>
            </a:extLst>
          </p:cNvPr>
          <p:cNvSpPr/>
          <p:nvPr/>
        </p:nvSpPr>
        <p:spPr>
          <a:xfrm rot="5400000">
            <a:off x="9878829" y="3215937"/>
            <a:ext cx="3316690" cy="4835022"/>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Graphic 11">
            <a:extLst>
              <a:ext uri="{FF2B5EF4-FFF2-40B4-BE49-F238E27FC236}">
                <a16:creationId xmlns:a16="http://schemas.microsoft.com/office/drawing/2014/main" id="{30CDF02D-CAE1-425F-B0D5-8BB3AD1C0C50}"/>
              </a:ext>
            </a:extLst>
          </p:cNvPr>
          <p:cNvSpPr/>
          <p:nvPr/>
        </p:nvSpPr>
        <p:spPr>
          <a:xfrm>
            <a:off x="10747201" y="4961641"/>
            <a:ext cx="1444799" cy="1343613"/>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sp>
        <p:nvSpPr>
          <p:cNvPr id="6" name="Graphic 4">
            <a:extLst>
              <a:ext uri="{FF2B5EF4-FFF2-40B4-BE49-F238E27FC236}">
                <a16:creationId xmlns:a16="http://schemas.microsoft.com/office/drawing/2014/main" id="{834BA1D4-0C72-474A-83FF-2D1B207A407E}"/>
              </a:ext>
            </a:extLst>
          </p:cNvPr>
          <p:cNvSpPr/>
          <p:nvPr/>
        </p:nvSpPr>
        <p:spPr>
          <a:xfrm rot="2476041">
            <a:off x="-1505993" y="-2254131"/>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a:p>
        </p:txBody>
      </p:sp>
      <p:sp>
        <p:nvSpPr>
          <p:cNvPr id="22" name="Graphic 4">
            <a:extLst>
              <a:ext uri="{FF2B5EF4-FFF2-40B4-BE49-F238E27FC236}">
                <a16:creationId xmlns:a16="http://schemas.microsoft.com/office/drawing/2014/main" id="{8C23666D-AA0B-4055-B6D1-F271DD034ADC}"/>
              </a:ext>
            </a:extLst>
          </p:cNvPr>
          <p:cNvSpPr/>
          <p:nvPr/>
        </p:nvSpPr>
        <p:spPr>
          <a:xfrm rot="3140551">
            <a:off x="-2192543" y="-2808187"/>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a:p>
        </p:txBody>
      </p:sp>
      <p:sp>
        <p:nvSpPr>
          <p:cNvPr id="25" name="Graphic 11">
            <a:extLst>
              <a:ext uri="{FF2B5EF4-FFF2-40B4-BE49-F238E27FC236}">
                <a16:creationId xmlns:a16="http://schemas.microsoft.com/office/drawing/2014/main" id="{22B03510-4CF1-46CA-BE80-1E37CD0837F6}"/>
              </a:ext>
            </a:extLst>
          </p:cNvPr>
          <p:cNvSpPr/>
          <p:nvPr/>
        </p:nvSpPr>
        <p:spPr>
          <a:xfrm rot="8901965">
            <a:off x="2258794" y="555042"/>
            <a:ext cx="1370251" cy="1274286"/>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dirty="0"/>
          </a:p>
        </p:txBody>
      </p:sp>
      <p:grpSp>
        <p:nvGrpSpPr>
          <p:cNvPr id="5" name="Group 4">
            <a:extLst>
              <a:ext uri="{FF2B5EF4-FFF2-40B4-BE49-F238E27FC236}">
                <a16:creationId xmlns:a16="http://schemas.microsoft.com/office/drawing/2014/main" id="{7DDE0F78-9C52-C312-4953-97A8A68A785C}"/>
              </a:ext>
            </a:extLst>
          </p:cNvPr>
          <p:cNvGrpSpPr/>
          <p:nvPr/>
        </p:nvGrpSpPr>
        <p:grpSpPr>
          <a:xfrm>
            <a:off x="866775" y="4487610"/>
            <a:ext cx="9579867" cy="1248334"/>
            <a:chOff x="1315222" y="2544510"/>
            <a:chExt cx="9579867" cy="1248334"/>
          </a:xfrm>
        </p:grpSpPr>
        <p:sp>
          <p:nvSpPr>
            <p:cNvPr id="7" name="TextBox 6">
              <a:extLst>
                <a:ext uri="{FF2B5EF4-FFF2-40B4-BE49-F238E27FC236}">
                  <a16:creationId xmlns:a16="http://schemas.microsoft.com/office/drawing/2014/main" id="{C9476E48-94E0-87FE-835A-AC13FC89E5B7}"/>
                </a:ext>
              </a:extLst>
            </p:cNvPr>
            <p:cNvSpPr txBox="1"/>
            <p:nvPr/>
          </p:nvSpPr>
          <p:spPr>
            <a:xfrm>
              <a:off x="1315222" y="2544510"/>
              <a:ext cx="9579867" cy="1015663"/>
            </a:xfrm>
            <a:prstGeom prst="rect">
              <a:avLst/>
            </a:prstGeom>
            <a:noFill/>
          </p:spPr>
          <p:txBody>
            <a:bodyPr wrap="none" rtlCol="0">
              <a:spAutoFit/>
            </a:bodyPr>
            <a:lstStyle/>
            <a:p>
              <a:pPr algn="ctr"/>
              <a:r>
                <a:rPr lang="en-GB" sz="6000" b="1" dirty="0">
                  <a:latin typeface="Fira Sans Medium" panose="020B0603050000020004" pitchFamily="34" charset="0"/>
                </a:rPr>
                <a:t>amazon marketing success</a:t>
              </a:r>
              <a:endParaRPr lang="en-IN" sz="6000" b="1" dirty="0">
                <a:latin typeface="Fira Sans Medium" panose="020B0603050000020004" pitchFamily="34" charset="0"/>
              </a:endParaRPr>
            </a:p>
          </p:txBody>
        </p:sp>
        <p:grpSp>
          <p:nvGrpSpPr>
            <p:cNvPr id="11" name="Group 10">
              <a:extLst>
                <a:ext uri="{FF2B5EF4-FFF2-40B4-BE49-F238E27FC236}">
                  <a16:creationId xmlns:a16="http://schemas.microsoft.com/office/drawing/2014/main" id="{6E70E70E-F5B5-28EA-91BD-591F90F996F5}"/>
                </a:ext>
              </a:extLst>
            </p:cNvPr>
            <p:cNvGrpSpPr/>
            <p:nvPr/>
          </p:nvGrpSpPr>
          <p:grpSpPr>
            <a:xfrm>
              <a:off x="2166936" y="3389174"/>
              <a:ext cx="2162176" cy="403670"/>
              <a:chOff x="-975413" y="2815583"/>
              <a:chExt cx="4123774" cy="928900"/>
            </a:xfrm>
            <a:solidFill>
              <a:srgbClr val="FF9900"/>
            </a:solidFill>
          </p:grpSpPr>
          <p:sp>
            <p:nvSpPr>
              <p:cNvPr id="12" name="Freeform: Shape 11">
                <a:extLst>
                  <a:ext uri="{FF2B5EF4-FFF2-40B4-BE49-F238E27FC236}">
                    <a16:creationId xmlns:a16="http://schemas.microsoft.com/office/drawing/2014/main" id="{5E51E135-B428-872F-8EE4-5D32C5E1EA85}"/>
                  </a:ext>
                </a:extLst>
              </p:cNvPr>
              <p:cNvSpPr/>
              <p:nvPr/>
            </p:nvSpPr>
            <p:spPr>
              <a:xfrm>
                <a:off x="-975413" y="2896804"/>
                <a:ext cx="3760828" cy="847679"/>
              </a:xfrm>
              <a:custGeom>
                <a:avLst/>
                <a:gdLst>
                  <a:gd name="connsiteX0" fmla="*/ 4569032 w 4609853"/>
                  <a:gd name="connsiteY0" fmla="*/ 413392 h 1039050"/>
                  <a:gd name="connsiteX1" fmla="*/ 2522490 w 4609853"/>
                  <a:gd name="connsiteY1" fmla="*/ 1039051 h 1039050"/>
                  <a:gd name="connsiteX2" fmla="*/ 22339 w 4609853"/>
                  <a:gd name="connsiteY2" fmla="*/ 85017 h 1039050"/>
                  <a:gd name="connsiteX3" fmla="*/ 79146 w 4609853"/>
                  <a:gd name="connsiteY3" fmla="*/ 10798 h 1039050"/>
                  <a:gd name="connsiteX4" fmla="*/ 2580535 w 4609853"/>
                  <a:gd name="connsiteY4" fmla="*/ 674186 h 1039050"/>
                  <a:gd name="connsiteX5" fmla="*/ 4488602 w 4609853"/>
                  <a:gd name="connsiteY5" fmla="*/ 284033 h 1039050"/>
                  <a:gd name="connsiteX6" fmla="*/ 4569032 w 4609853"/>
                  <a:gd name="connsiteY6" fmla="*/ 413392 h 103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09853" h="103905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grpFill/>
              <a:ln w="9525"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D71E7B54-AB89-15A2-079F-34C153CB57E4}"/>
                  </a:ext>
                </a:extLst>
              </p:cNvPr>
              <p:cNvSpPr/>
              <p:nvPr/>
            </p:nvSpPr>
            <p:spPr>
              <a:xfrm>
                <a:off x="2375325" y="2815583"/>
                <a:ext cx="773036" cy="761368"/>
              </a:xfrm>
              <a:custGeom>
                <a:avLst/>
                <a:gdLst>
                  <a:gd name="connsiteX0" fmla="*/ 691963 w 947553"/>
                  <a:gd name="connsiteY0" fmla="*/ 249669 h 933254"/>
                  <a:gd name="connsiteX1" fmla="*/ 45996 w 947553"/>
                  <a:gd name="connsiteY1" fmla="*/ 228114 h 933254"/>
                  <a:gd name="connsiteX2" fmla="*/ 32309 w 947553"/>
                  <a:gd name="connsiteY2" fmla="*/ 153476 h 933254"/>
                  <a:gd name="connsiteX3" fmla="*/ 928297 w 947553"/>
                  <a:gd name="connsiteY3" fmla="*/ 69723 h 933254"/>
                  <a:gd name="connsiteX4" fmla="*/ 615258 w 947553"/>
                  <a:gd name="connsiteY4" fmla="*/ 913476 h 933254"/>
                  <a:gd name="connsiteX5" fmla="*/ 546430 w 947553"/>
                  <a:gd name="connsiteY5" fmla="*/ 880719 h 933254"/>
                  <a:gd name="connsiteX6" fmla="*/ 691963 w 947553"/>
                  <a:gd name="connsiteY6" fmla="*/ 249669 h 93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7553" h="933254">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grpFill/>
              <a:ln w="9525" cap="flat">
                <a:noFill/>
                <a:prstDash val="solid"/>
                <a:miter/>
              </a:ln>
            </p:spPr>
            <p:txBody>
              <a:bodyPr rtlCol="0" anchor="ctr"/>
              <a:lstStyle/>
              <a:p>
                <a:endParaRPr lang="en-IN"/>
              </a:p>
            </p:txBody>
          </p:sp>
        </p:grpSp>
      </p:grpSp>
      <p:grpSp>
        <p:nvGrpSpPr>
          <p:cNvPr id="24" name="Group 23">
            <a:extLst>
              <a:ext uri="{FF2B5EF4-FFF2-40B4-BE49-F238E27FC236}">
                <a16:creationId xmlns:a16="http://schemas.microsoft.com/office/drawing/2014/main" id="{5335B862-D366-EAF7-F955-88EBE04E64BF}"/>
              </a:ext>
            </a:extLst>
          </p:cNvPr>
          <p:cNvGrpSpPr/>
          <p:nvPr/>
        </p:nvGrpSpPr>
        <p:grpSpPr>
          <a:xfrm>
            <a:off x="4172250" y="123824"/>
            <a:ext cx="7920000" cy="4320000"/>
            <a:chOff x="1019174" y="190499"/>
            <a:chExt cx="10267951" cy="5305425"/>
          </a:xfrm>
          <a:blipFill dpi="0" rotWithShape="1">
            <a:blip r:embed="rId2"/>
            <a:srcRect/>
            <a:stretch>
              <a:fillRect/>
            </a:stretch>
          </a:blipFill>
          <a:effectLst>
            <a:outerShdw blurRad="50800" dist="38100" dir="18900000" algn="bl" rotWithShape="0">
              <a:schemeClr val="accent1">
                <a:alpha val="40000"/>
              </a:schemeClr>
            </a:outerShdw>
          </a:effectLst>
        </p:grpSpPr>
        <p:sp>
          <p:nvSpPr>
            <p:cNvPr id="2" name="Hexagon 1">
              <a:extLst>
                <a:ext uri="{FF2B5EF4-FFF2-40B4-BE49-F238E27FC236}">
                  <a16:creationId xmlns:a16="http://schemas.microsoft.com/office/drawing/2014/main" id="{048E575B-7933-B7A9-30A2-EF00251F0489}"/>
                </a:ext>
              </a:extLst>
            </p:cNvPr>
            <p:cNvSpPr/>
            <p:nvPr/>
          </p:nvSpPr>
          <p:spPr>
            <a:xfrm>
              <a:off x="9324973" y="2943224"/>
              <a:ext cx="1905002" cy="1628776"/>
            </a:xfrm>
            <a:prstGeom prst="hexagon">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Hexagon 2">
              <a:extLst>
                <a:ext uri="{FF2B5EF4-FFF2-40B4-BE49-F238E27FC236}">
                  <a16:creationId xmlns:a16="http://schemas.microsoft.com/office/drawing/2014/main" id="{4BC0F59E-793F-B049-BE88-C4557774A089}"/>
                </a:ext>
              </a:extLst>
            </p:cNvPr>
            <p:cNvSpPr/>
            <p:nvPr/>
          </p:nvSpPr>
          <p:spPr>
            <a:xfrm>
              <a:off x="9382123" y="1152524"/>
              <a:ext cx="1905002" cy="1628776"/>
            </a:xfrm>
            <a:prstGeom prst="hexagon">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Hexagon 3">
              <a:extLst>
                <a:ext uri="{FF2B5EF4-FFF2-40B4-BE49-F238E27FC236}">
                  <a16:creationId xmlns:a16="http://schemas.microsoft.com/office/drawing/2014/main" id="{3940A80C-429F-5FA7-6FE4-39C21BADD2BB}"/>
                </a:ext>
              </a:extLst>
            </p:cNvPr>
            <p:cNvSpPr/>
            <p:nvPr/>
          </p:nvSpPr>
          <p:spPr>
            <a:xfrm>
              <a:off x="7538488" y="2020133"/>
              <a:ext cx="1905002" cy="1628777"/>
            </a:xfrm>
            <a:prstGeom prst="hexagon">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Hexagon 7">
              <a:extLst>
                <a:ext uri="{FF2B5EF4-FFF2-40B4-BE49-F238E27FC236}">
                  <a16:creationId xmlns:a16="http://schemas.microsoft.com/office/drawing/2014/main" id="{96E6C55C-30E5-6C7E-045E-B861FFBBCD09}"/>
                </a:ext>
              </a:extLst>
            </p:cNvPr>
            <p:cNvSpPr/>
            <p:nvPr/>
          </p:nvSpPr>
          <p:spPr>
            <a:xfrm>
              <a:off x="7762873" y="219074"/>
              <a:ext cx="1905002" cy="1628776"/>
            </a:xfrm>
            <a:prstGeom prst="hexagon">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Hexagon 8">
              <a:extLst>
                <a:ext uri="{FF2B5EF4-FFF2-40B4-BE49-F238E27FC236}">
                  <a16:creationId xmlns:a16="http://schemas.microsoft.com/office/drawing/2014/main" id="{7FBC07D4-EE93-968D-F579-5039B13B094B}"/>
                </a:ext>
              </a:extLst>
            </p:cNvPr>
            <p:cNvSpPr/>
            <p:nvPr/>
          </p:nvSpPr>
          <p:spPr>
            <a:xfrm>
              <a:off x="6010273" y="2744363"/>
              <a:ext cx="1905002" cy="1628776"/>
            </a:xfrm>
            <a:prstGeom prst="hexagon">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Hexagon 9">
              <a:extLst>
                <a:ext uri="{FF2B5EF4-FFF2-40B4-BE49-F238E27FC236}">
                  <a16:creationId xmlns:a16="http://schemas.microsoft.com/office/drawing/2014/main" id="{830C469F-5DDF-8102-804F-4A9E246D17BD}"/>
                </a:ext>
              </a:extLst>
            </p:cNvPr>
            <p:cNvSpPr/>
            <p:nvPr/>
          </p:nvSpPr>
          <p:spPr>
            <a:xfrm>
              <a:off x="6067423" y="1162049"/>
              <a:ext cx="1905002" cy="1628776"/>
            </a:xfrm>
            <a:prstGeom prst="hexagon">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Hexagon 13">
              <a:extLst>
                <a:ext uri="{FF2B5EF4-FFF2-40B4-BE49-F238E27FC236}">
                  <a16:creationId xmlns:a16="http://schemas.microsoft.com/office/drawing/2014/main" id="{5B883052-40A1-20CE-67D7-51B2A74DEEE7}"/>
                </a:ext>
              </a:extLst>
            </p:cNvPr>
            <p:cNvSpPr/>
            <p:nvPr/>
          </p:nvSpPr>
          <p:spPr>
            <a:xfrm>
              <a:off x="4525806" y="1946940"/>
              <a:ext cx="1905002" cy="1628777"/>
            </a:xfrm>
            <a:prstGeom prst="hexagon">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Hexagon 16">
              <a:extLst>
                <a:ext uri="{FF2B5EF4-FFF2-40B4-BE49-F238E27FC236}">
                  <a16:creationId xmlns:a16="http://schemas.microsoft.com/office/drawing/2014/main" id="{DD1D0F85-4E1A-54FC-B411-774CB22F5BE0}"/>
                </a:ext>
              </a:extLst>
            </p:cNvPr>
            <p:cNvSpPr/>
            <p:nvPr/>
          </p:nvSpPr>
          <p:spPr>
            <a:xfrm>
              <a:off x="4476748" y="190499"/>
              <a:ext cx="1905002" cy="1628776"/>
            </a:xfrm>
            <a:prstGeom prst="hexagon">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Hexagon 17">
              <a:extLst>
                <a:ext uri="{FF2B5EF4-FFF2-40B4-BE49-F238E27FC236}">
                  <a16:creationId xmlns:a16="http://schemas.microsoft.com/office/drawing/2014/main" id="{135A946D-CA86-5953-3C1C-7119162F9536}"/>
                </a:ext>
              </a:extLst>
            </p:cNvPr>
            <p:cNvSpPr/>
            <p:nvPr/>
          </p:nvSpPr>
          <p:spPr>
            <a:xfrm>
              <a:off x="7648572" y="3867149"/>
              <a:ext cx="1905002" cy="1628775"/>
            </a:xfrm>
            <a:prstGeom prst="hexagon">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Hexagon 18">
              <a:extLst>
                <a:ext uri="{FF2B5EF4-FFF2-40B4-BE49-F238E27FC236}">
                  <a16:creationId xmlns:a16="http://schemas.microsoft.com/office/drawing/2014/main" id="{DF228B3F-E962-3220-666A-710EE451934B}"/>
                </a:ext>
              </a:extLst>
            </p:cNvPr>
            <p:cNvSpPr/>
            <p:nvPr/>
          </p:nvSpPr>
          <p:spPr>
            <a:xfrm>
              <a:off x="2686048" y="2924174"/>
              <a:ext cx="1905002" cy="1628776"/>
            </a:xfrm>
            <a:prstGeom prst="hexagon">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Hexagon 19">
              <a:extLst>
                <a:ext uri="{FF2B5EF4-FFF2-40B4-BE49-F238E27FC236}">
                  <a16:creationId xmlns:a16="http://schemas.microsoft.com/office/drawing/2014/main" id="{A6431EA5-6602-7E04-F9D9-44CD3437E79A}"/>
                </a:ext>
              </a:extLst>
            </p:cNvPr>
            <p:cNvSpPr/>
            <p:nvPr/>
          </p:nvSpPr>
          <p:spPr>
            <a:xfrm>
              <a:off x="1019174" y="3800474"/>
              <a:ext cx="1905002" cy="1628777"/>
            </a:xfrm>
            <a:prstGeom prst="hexagon">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Hexagon 22">
              <a:extLst>
                <a:ext uri="{FF2B5EF4-FFF2-40B4-BE49-F238E27FC236}">
                  <a16:creationId xmlns:a16="http://schemas.microsoft.com/office/drawing/2014/main" id="{0E328B37-AA90-9B27-4864-DE798B859BEB}"/>
                </a:ext>
              </a:extLst>
            </p:cNvPr>
            <p:cNvSpPr/>
            <p:nvPr/>
          </p:nvSpPr>
          <p:spPr>
            <a:xfrm>
              <a:off x="4352923" y="3829049"/>
              <a:ext cx="1905002" cy="1628776"/>
            </a:xfrm>
            <a:prstGeom prst="hexagon">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416156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Box 296">
            <a:extLst>
              <a:ext uri="{FF2B5EF4-FFF2-40B4-BE49-F238E27FC236}">
                <a16:creationId xmlns:a16="http://schemas.microsoft.com/office/drawing/2014/main" id="{37F55C17-F6B7-4A59-A879-A7540DE881C2}"/>
              </a:ext>
            </a:extLst>
          </p:cNvPr>
          <p:cNvSpPr txBox="1"/>
          <p:nvPr/>
        </p:nvSpPr>
        <p:spPr>
          <a:xfrm>
            <a:off x="584593" y="287512"/>
            <a:ext cx="10541668" cy="492443"/>
          </a:xfrm>
          <a:prstGeom prst="rect">
            <a:avLst/>
          </a:prstGeom>
          <a:noFill/>
        </p:spPr>
        <p:txBody>
          <a:bodyPr wrap="none" rtlCol="0">
            <a:spAutoFit/>
          </a:bodyPr>
          <a:lstStyle/>
          <a:p>
            <a:r>
              <a:rPr lang="en-GB" sz="2600" b="1" i="0" dirty="0">
                <a:solidFill>
                  <a:srgbClr val="0F0F0F"/>
                </a:solidFill>
                <a:effectLst/>
                <a:latin typeface="Fira Sans Medium" panose="020B0603050000020004" pitchFamily="34" charset="0"/>
              </a:rPr>
              <a:t>Weekly Sales Snapshot: A Comprehensive Overview of Total Revenue</a:t>
            </a:r>
            <a:endParaRPr lang="en-IN" sz="2600" b="1" dirty="0">
              <a:latin typeface="Fira Sans Medium" panose="020B0603050000020004" pitchFamily="34" charset="0"/>
            </a:endParaRPr>
          </a:p>
        </p:txBody>
      </p:sp>
      <p:sp>
        <p:nvSpPr>
          <p:cNvPr id="299" name="TextBox 298">
            <a:extLst>
              <a:ext uri="{FF2B5EF4-FFF2-40B4-BE49-F238E27FC236}">
                <a16:creationId xmlns:a16="http://schemas.microsoft.com/office/drawing/2014/main" id="{45DB8870-34F3-4955-A00A-43295404D084}"/>
              </a:ext>
            </a:extLst>
          </p:cNvPr>
          <p:cNvSpPr txBox="1"/>
          <p:nvPr/>
        </p:nvSpPr>
        <p:spPr>
          <a:xfrm>
            <a:off x="640773" y="1255402"/>
            <a:ext cx="4285790" cy="4388381"/>
          </a:xfrm>
          <a:prstGeom prst="rect">
            <a:avLst/>
          </a:prstGeom>
          <a:noFill/>
        </p:spPr>
        <p:txBody>
          <a:bodyPr wrap="square" rtlCol="0">
            <a:spAutoFit/>
          </a:bodyPr>
          <a:lstStyle/>
          <a:p>
            <a:pPr>
              <a:lnSpc>
                <a:spcPct val="130000"/>
              </a:lnSpc>
            </a:pPr>
            <a:r>
              <a:rPr lang="en-GB" sz="14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The graph shows a </a:t>
            </a:r>
            <a:r>
              <a:rPr lang="en-GB" sz="140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decline</a:t>
            </a:r>
            <a:r>
              <a:rPr lang="en-GB" sz="14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 in the Revenue over time. Moreover, the most revenue was generated in the month of </a:t>
            </a:r>
            <a:r>
              <a:rPr lang="en-GB" sz="1600" b="1"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April</a:t>
            </a:r>
            <a:r>
              <a:rPr lang="en-GB" sz="14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 indicating that there might be a successful campaign or seasonal trend that led to increased sales during that period.</a:t>
            </a:r>
          </a:p>
          <a:p>
            <a:pPr>
              <a:lnSpc>
                <a:spcPct val="130000"/>
              </a:lnSpc>
            </a:pPr>
            <a:endPar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a:p>
            <a:pPr>
              <a:lnSpc>
                <a:spcPct val="130000"/>
              </a:lnSpc>
            </a:pP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In my opinion, first </a:t>
            </a:r>
            <a:r>
              <a:rPr lang="en-GB" sz="1400" dirty="0" err="1">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analyze</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the cause of decline whether it is done by changes in marketing strategies, market demand, or competition. If the decline in the revenue is due to a change in marketing strategies, then consider </a:t>
            </a:r>
            <a:r>
              <a:rPr lang="en-GB" sz="16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past marketing campaigns</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that were done in April and modify the marketing strategies according to that. This might include special offers and a more targeted audience.</a:t>
            </a:r>
            <a:endPar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3E61A2F9-BB26-4921-AB9B-D5D3D2A9585F}"/>
              </a:ext>
            </a:extLst>
          </p:cNvPr>
          <p:cNvGrpSpPr/>
          <p:nvPr/>
        </p:nvGrpSpPr>
        <p:grpSpPr>
          <a:xfrm>
            <a:off x="11443123" y="-779322"/>
            <a:ext cx="1143201" cy="2018582"/>
            <a:chOff x="11254172" y="-941237"/>
            <a:chExt cx="1599574" cy="2824412"/>
          </a:xfrm>
        </p:grpSpPr>
        <p:sp>
          <p:nvSpPr>
            <p:cNvPr id="301" name="Graphic 4">
              <a:extLst>
                <a:ext uri="{FF2B5EF4-FFF2-40B4-BE49-F238E27FC236}">
                  <a16:creationId xmlns:a16="http://schemas.microsoft.com/office/drawing/2014/main" id="{5DB47CB9-A7B5-4B1B-821D-482DD65E823A}"/>
                </a:ext>
              </a:extLst>
            </p:cNvPr>
            <p:cNvSpPr/>
            <p:nvPr/>
          </p:nvSpPr>
          <p:spPr>
            <a:xfrm rot="19441618" flipH="1">
              <a:off x="11555041" y="-605560"/>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302" name="Graphic 4">
              <a:extLst>
                <a:ext uri="{FF2B5EF4-FFF2-40B4-BE49-F238E27FC236}">
                  <a16:creationId xmlns:a16="http://schemas.microsoft.com/office/drawing/2014/main" id="{BD70849D-B94B-4762-BCC8-55FD571DDAEC}"/>
                </a:ext>
              </a:extLst>
            </p:cNvPr>
            <p:cNvSpPr/>
            <p:nvPr/>
          </p:nvSpPr>
          <p:spPr>
            <a:xfrm rot="19441618" flipH="1">
              <a:off x="11254172" y="-941237"/>
              <a:ext cx="1599574" cy="2824412"/>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noFill/>
            <a:ln w="38100" cap="rnd">
              <a:solidFill>
                <a:srgbClr val="FF9900"/>
              </a:solidFill>
              <a:prstDash val="sysDot"/>
              <a:round/>
            </a:ln>
          </p:spPr>
          <p:txBody>
            <a:bodyPr rtlCol="0" anchor="ctr"/>
            <a:lstStyle/>
            <a:p>
              <a:endParaRPr lang="en-IN" dirty="0"/>
            </a:p>
          </p:txBody>
        </p:sp>
      </p:grpSp>
      <p:pic>
        <p:nvPicPr>
          <p:cNvPr id="5" name="Picture 4">
            <a:extLst>
              <a:ext uri="{FF2B5EF4-FFF2-40B4-BE49-F238E27FC236}">
                <a16:creationId xmlns:a16="http://schemas.microsoft.com/office/drawing/2014/main" id="{8FF0102D-F2F9-1EEA-7300-EC829DC677DE}"/>
              </a:ext>
            </a:extLst>
          </p:cNvPr>
          <p:cNvPicPr>
            <a:picLocks noChangeAspect="1"/>
          </p:cNvPicPr>
          <p:nvPr/>
        </p:nvPicPr>
        <p:blipFill>
          <a:blip r:embed="rId2"/>
          <a:stretch>
            <a:fillRect/>
          </a:stretch>
        </p:blipFill>
        <p:spPr>
          <a:xfrm>
            <a:off x="5029200" y="1894114"/>
            <a:ext cx="6839339" cy="3806890"/>
          </a:xfrm>
          <a:prstGeom prst="rect">
            <a:avLst/>
          </a:prstGeom>
        </p:spPr>
      </p:pic>
    </p:spTree>
    <p:extLst>
      <p:ext uri="{BB962C8B-B14F-4D97-AF65-F5344CB8AC3E}">
        <p14:creationId xmlns:p14="http://schemas.microsoft.com/office/powerpoint/2010/main" val="371223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Box 296">
            <a:extLst>
              <a:ext uri="{FF2B5EF4-FFF2-40B4-BE49-F238E27FC236}">
                <a16:creationId xmlns:a16="http://schemas.microsoft.com/office/drawing/2014/main" id="{37F55C17-F6B7-4A59-A879-A7540DE881C2}"/>
              </a:ext>
            </a:extLst>
          </p:cNvPr>
          <p:cNvSpPr txBox="1"/>
          <p:nvPr/>
        </p:nvSpPr>
        <p:spPr>
          <a:xfrm>
            <a:off x="584593" y="287512"/>
            <a:ext cx="10663497" cy="461665"/>
          </a:xfrm>
          <a:prstGeom prst="rect">
            <a:avLst/>
          </a:prstGeom>
          <a:noFill/>
        </p:spPr>
        <p:txBody>
          <a:bodyPr wrap="none" rtlCol="0">
            <a:spAutoFit/>
          </a:bodyPr>
          <a:lstStyle/>
          <a:p>
            <a:r>
              <a:rPr lang="en-GB" sz="2400" b="1" i="0" dirty="0">
                <a:solidFill>
                  <a:srgbClr val="0F0F0F"/>
                </a:solidFill>
                <a:effectLst/>
                <a:latin typeface="Fira Sans Medium" panose="020B0603050000020004" pitchFamily="34" charset="0"/>
              </a:rPr>
              <a:t>Strategic Fulfilment Choices: Amazon vs. Merchant Fulfilment by Category</a:t>
            </a:r>
            <a:endParaRPr lang="en-IN" sz="2400" b="1" dirty="0">
              <a:latin typeface="Fira Sans Medium" panose="020B0603050000020004" pitchFamily="34" charset="0"/>
            </a:endParaRPr>
          </a:p>
        </p:txBody>
      </p:sp>
      <p:sp>
        <p:nvSpPr>
          <p:cNvPr id="299" name="TextBox 298">
            <a:extLst>
              <a:ext uri="{FF2B5EF4-FFF2-40B4-BE49-F238E27FC236}">
                <a16:creationId xmlns:a16="http://schemas.microsoft.com/office/drawing/2014/main" id="{45DB8870-34F3-4955-A00A-43295404D084}"/>
              </a:ext>
            </a:extLst>
          </p:cNvPr>
          <p:cNvSpPr txBox="1"/>
          <p:nvPr/>
        </p:nvSpPr>
        <p:spPr>
          <a:xfrm>
            <a:off x="640772" y="1255402"/>
            <a:ext cx="4966925" cy="4748479"/>
          </a:xfrm>
          <a:prstGeom prst="rect">
            <a:avLst/>
          </a:prstGeom>
          <a:noFill/>
        </p:spPr>
        <p:txBody>
          <a:bodyPr wrap="square" rtlCol="0">
            <a:spAutoFit/>
          </a:bodyPr>
          <a:lstStyle/>
          <a:p>
            <a:pPr>
              <a:lnSpc>
                <a:spcPct val="130000"/>
              </a:lnSpc>
            </a:pPr>
            <a:r>
              <a:rPr lang="en-GB" sz="1400" b="0" i="0" dirty="0">
                <a:solidFill>
                  <a:srgbClr val="111111"/>
                </a:solidFill>
                <a:effectLst/>
                <a:latin typeface="Roboto" panose="02000000000000000000" pitchFamily="2" charset="0"/>
                <a:ea typeface="Roboto" panose="02000000000000000000" pitchFamily="2" charset="0"/>
                <a:cs typeface="Roboto" panose="02000000000000000000" pitchFamily="2" charset="0"/>
              </a:rPr>
              <a:t>For both Amazon and Merchant, the “</a:t>
            </a:r>
            <a:r>
              <a:rPr lang="en-GB" sz="1600" b="1" i="0" dirty="0">
                <a:solidFill>
                  <a:srgbClr val="111111"/>
                </a:solidFill>
                <a:effectLst/>
                <a:latin typeface="Roboto" panose="02000000000000000000" pitchFamily="2" charset="0"/>
                <a:ea typeface="Roboto" panose="02000000000000000000" pitchFamily="2" charset="0"/>
                <a:cs typeface="Roboto" panose="02000000000000000000" pitchFamily="2" charset="0"/>
              </a:rPr>
              <a:t>Kurta</a:t>
            </a:r>
            <a:r>
              <a:rPr lang="en-GB" sz="1400" b="0" i="0" dirty="0">
                <a:solidFill>
                  <a:srgbClr val="111111"/>
                </a:solidFill>
                <a:effectLst/>
                <a:latin typeface="Roboto" panose="02000000000000000000" pitchFamily="2" charset="0"/>
                <a:ea typeface="Roboto" panose="02000000000000000000" pitchFamily="2" charset="0"/>
                <a:cs typeface="Roboto" panose="02000000000000000000" pitchFamily="2" charset="0"/>
              </a:rPr>
              <a:t>" and "</a:t>
            </a:r>
            <a:r>
              <a:rPr lang="en-GB" sz="1600" b="1" i="0" dirty="0">
                <a:solidFill>
                  <a:srgbClr val="111111"/>
                </a:solidFill>
                <a:effectLst/>
                <a:latin typeface="Roboto" panose="02000000000000000000" pitchFamily="2" charset="0"/>
                <a:ea typeface="Roboto" panose="02000000000000000000" pitchFamily="2" charset="0"/>
                <a:cs typeface="Roboto" panose="02000000000000000000" pitchFamily="2" charset="0"/>
              </a:rPr>
              <a:t>Set</a:t>
            </a:r>
            <a:r>
              <a:rPr lang="en-GB" sz="1400" b="0" i="0" dirty="0">
                <a:solidFill>
                  <a:srgbClr val="111111"/>
                </a:solidFill>
                <a:effectLst/>
                <a:latin typeface="Roboto" panose="02000000000000000000" pitchFamily="2" charset="0"/>
                <a:ea typeface="Roboto" panose="02000000000000000000" pitchFamily="2" charset="0"/>
                <a:cs typeface="Roboto" panose="02000000000000000000" pitchFamily="2" charset="0"/>
              </a:rPr>
              <a:t>" categories have significantly higher amounts than the other categories. This suggests that buyers like these products. Moreover, when comparing sales numbers, </a:t>
            </a:r>
            <a:r>
              <a:rPr lang="en-GB" sz="1600" b="1" i="0" dirty="0">
                <a:solidFill>
                  <a:srgbClr val="111111"/>
                </a:solidFill>
                <a:effectLst/>
                <a:latin typeface="Roboto" panose="02000000000000000000" pitchFamily="2" charset="0"/>
                <a:ea typeface="Roboto" panose="02000000000000000000" pitchFamily="2" charset="0"/>
                <a:cs typeface="Roboto" panose="02000000000000000000" pitchFamily="2" charset="0"/>
              </a:rPr>
              <a:t>Amazon</a:t>
            </a:r>
            <a:r>
              <a:rPr lang="en-GB" sz="1400" b="0" i="0" dirty="0">
                <a:solidFill>
                  <a:srgbClr val="111111"/>
                </a:solidFill>
                <a:effectLst/>
                <a:latin typeface="Roboto" panose="02000000000000000000" pitchFamily="2" charset="0"/>
                <a:ea typeface="Roboto" panose="02000000000000000000" pitchFamily="2" charset="0"/>
                <a:cs typeface="Roboto" panose="02000000000000000000" pitchFamily="2" charset="0"/>
              </a:rPr>
              <a:t> outweighs Merchant. This can be the result of increased visibility, a wider consumer base, or additional factors. Also, the quantity sold of kurtas is more than set and sales generated by the </a:t>
            </a:r>
            <a:r>
              <a:rPr lang="en-GB" sz="1600" b="1" i="0" dirty="0">
                <a:solidFill>
                  <a:srgbClr val="111111"/>
                </a:solidFill>
                <a:effectLst/>
                <a:latin typeface="Roboto" panose="02000000000000000000" pitchFamily="2" charset="0"/>
                <a:ea typeface="Roboto" panose="02000000000000000000" pitchFamily="2" charset="0"/>
                <a:cs typeface="Roboto" panose="02000000000000000000" pitchFamily="2" charset="0"/>
              </a:rPr>
              <a:t>SET</a:t>
            </a:r>
            <a:r>
              <a:rPr lang="en-GB" sz="1400" b="0" i="0" dirty="0">
                <a:solidFill>
                  <a:srgbClr val="111111"/>
                </a:solidFill>
                <a:effectLst/>
                <a:latin typeface="Roboto" panose="02000000000000000000" pitchFamily="2" charset="0"/>
                <a:ea typeface="Roboto" panose="02000000000000000000" pitchFamily="2" charset="0"/>
                <a:cs typeface="Roboto" panose="02000000000000000000" pitchFamily="2" charset="0"/>
              </a:rPr>
              <a:t> category is doubled than kurta.</a:t>
            </a:r>
          </a:p>
          <a:p>
            <a:pPr>
              <a:lnSpc>
                <a:spcPct val="130000"/>
              </a:lnSpc>
            </a:pPr>
            <a:endParaRPr lang="en-GB" sz="1400" dirty="0">
              <a:solidFill>
                <a:srgbClr val="111111"/>
              </a:solidFill>
              <a:latin typeface="Roboto" panose="02000000000000000000" pitchFamily="2" charset="0"/>
              <a:ea typeface="Roboto" panose="02000000000000000000" pitchFamily="2" charset="0"/>
              <a:cs typeface="Roboto" panose="02000000000000000000" pitchFamily="2" charset="0"/>
            </a:endParaRPr>
          </a:p>
          <a:p>
            <a:pPr>
              <a:lnSpc>
                <a:spcPct val="130000"/>
              </a:lnSpc>
            </a:pPr>
            <a:r>
              <a:rPr lang="en-GB" sz="1400" b="0" i="0" dirty="0">
                <a:solidFill>
                  <a:srgbClr val="111111"/>
                </a:solidFill>
                <a:effectLst/>
                <a:latin typeface="Roboto" panose="02000000000000000000" pitchFamily="2" charset="0"/>
                <a:ea typeface="Roboto" panose="02000000000000000000" pitchFamily="2" charset="0"/>
                <a:cs typeface="Roboto" panose="02000000000000000000" pitchFamily="2" charset="0"/>
              </a:rPr>
              <a:t>Focus on the </a:t>
            </a:r>
            <a:r>
              <a:rPr lang="en-GB" sz="1600" b="1" i="0" dirty="0">
                <a:solidFill>
                  <a:srgbClr val="111111"/>
                </a:solidFill>
                <a:effectLst/>
                <a:latin typeface="Roboto" panose="02000000000000000000" pitchFamily="2" charset="0"/>
                <a:ea typeface="Roboto" panose="02000000000000000000" pitchFamily="2" charset="0"/>
                <a:cs typeface="Roboto" panose="02000000000000000000" pitchFamily="2" charset="0"/>
              </a:rPr>
              <a:t>SET</a:t>
            </a:r>
            <a:r>
              <a:rPr lang="en-GB" sz="1400" b="0" i="0" dirty="0">
                <a:solidFill>
                  <a:srgbClr val="111111"/>
                </a:solidFill>
                <a:effectLst/>
                <a:latin typeface="Roboto" panose="02000000000000000000" pitchFamily="2" charset="0"/>
                <a:ea typeface="Roboto" panose="02000000000000000000" pitchFamily="2" charset="0"/>
                <a:cs typeface="Roboto" panose="02000000000000000000" pitchFamily="2" charset="0"/>
              </a:rPr>
              <a:t> category should be more as it is generating more revenue and needs to boost sales through special offers and digital marketing strategies. Moreover, </a:t>
            </a:r>
            <a:r>
              <a:rPr lang="en-GB" sz="1600" b="1" i="0" dirty="0">
                <a:solidFill>
                  <a:srgbClr val="111111"/>
                </a:solidFill>
                <a:effectLst/>
                <a:latin typeface="Roboto" panose="02000000000000000000" pitchFamily="2" charset="0"/>
                <a:ea typeface="Roboto" panose="02000000000000000000" pitchFamily="2" charset="0"/>
                <a:cs typeface="Roboto" panose="02000000000000000000" pitchFamily="2" charset="0"/>
              </a:rPr>
              <a:t>improve</a:t>
            </a:r>
            <a:r>
              <a:rPr lang="en-GB" sz="1400" b="0" i="0" dirty="0">
                <a:solidFill>
                  <a:srgbClr val="111111"/>
                </a:solidFill>
                <a:effectLst/>
                <a:latin typeface="Roboto" panose="02000000000000000000" pitchFamily="2" charset="0"/>
                <a:ea typeface="Roboto" panose="02000000000000000000" pitchFamily="2" charset="0"/>
                <a:cs typeface="Roboto" panose="02000000000000000000" pitchFamily="2" charset="0"/>
              </a:rPr>
              <a:t> the products of Top and Western Dress categories by </a:t>
            </a:r>
            <a:r>
              <a:rPr lang="en-GB" sz="1600" b="1" i="0" dirty="0">
                <a:solidFill>
                  <a:srgbClr val="111111"/>
                </a:solidFill>
                <a:effectLst/>
                <a:latin typeface="Roboto" panose="02000000000000000000" pitchFamily="2" charset="0"/>
                <a:ea typeface="Roboto" panose="02000000000000000000" pitchFamily="2" charset="0"/>
                <a:cs typeface="Roboto" panose="02000000000000000000" pitchFamily="2" charset="0"/>
              </a:rPr>
              <a:t>customer feedback</a:t>
            </a:r>
            <a:r>
              <a:rPr lang="en-GB" sz="1400" b="0" i="0" dirty="0">
                <a:solidFill>
                  <a:srgbClr val="111111"/>
                </a:solidFill>
                <a:effectLst/>
                <a:latin typeface="Roboto" panose="02000000000000000000" pitchFamily="2" charset="0"/>
                <a:ea typeface="Roboto" panose="02000000000000000000" pitchFamily="2" charset="0"/>
                <a:cs typeface="Roboto" panose="02000000000000000000" pitchFamily="2" charset="0"/>
              </a:rPr>
              <a:t> to enhance the sales of those products.</a:t>
            </a:r>
            <a:endParaRPr lang="en-GB" sz="1400" dirty="0">
              <a:solidFill>
                <a:srgbClr val="111111"/>
              </a:solidFill>
              <a:latin typeface="Roboto" panose="02000000000000000000" pitchFamily="2" charset="0"/>
              <a:ea typeface="Roboto" panose="02000000000000000000" pitchFamily="2" charset="0"/>
              <a:cs typeface="Roboto" panose="02000000000000000000" pitchFamily="2" charset="0"/>
            </a:endParaRPr>
          </a:p>
          <a:p>
            <a:pPr>
              <a:lnSpc>
                <a:spcPct val="130000"/>
              </a:lnSpc>
            </a:pPr>
            <a:endParaRPr lang="en-GB" sz="1400" b="0" i="0" dirty="0">
              <a:solidFill>
                <a:srgbClr val="111111"/>
              </a:solidFill>
              <a:effectLst/>
              <a:latin typeface="Roboto" panose="02000000000000000000" pitchFamily="2"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3E61A2F9-BB26-4921-AB9B-D5D3D2A9585F}"/>
              </a:ext>
            </a:extLst>
          </p:cNvPr>
          <p:cNvGrpSpPr/>
          <p:nvPr/>
        </p:nvGrpSpPr>
        <p:grpSpPr>
          <a:xfrm>
            <a:off x="11443123" y="-779322"/>
            <a:ext cx="1143201" cy="2018582"/>
            <a:chOff x="11254172" y="-941237"/>
            <a:chExt cx="1599574" cy="2824412"/>
          </a:xfrm>
        </p:grpSpPr>
        <p:sp>
          <p:nvSpPr>
            <p:cNvPr id="301" name="Graphic 4">
              <a:extLst>
                <a:ext uri="{FF2B5EF4-FFF2-40B4-BE49-F238E27FC236}">
                  <a16:creationId xmlns:a16="http://schemas.microsoft.com/office/drawing/2014/main" id="{5DB47CB9-A7B5-4B1B-821D-482DD65E823A}"/>
                </a:ext>
              </a:extLst>
            </p:cNvPr>
            <p:cNvSpPr/>
            <p:nvPr/>
          </p:nvSpPr>
          <p:spPr>
            <a:xfrm rot="19441618" flipH="1">
              <a:off x="11555041" y="-605560"/>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302" name="Graphic 4">
              <a:extLst>
                <a:ext uri="{FF2B5EF4-FFF2-40B4-BE49-F238E27FC236}">
                  <a16:creationId xmlns:a16="http://schemas.microsoft.com/office/drawing/2014/main" id="{BD70849D-B94B-4762-BCC8-55FD571DDAEC}"/>
                </a:ext>
              </a:extLst>
            </p:cNvPr>
            <p:cNvSpPr/>
            <p:nvPr/>
          </p:nvSpPr>
          <p:spPr>
            <a:xfrm rot="19441618" flipH="1">
              <a:off x="11254172" y="-941237"/>
              <a:ext cx="1599574" cy="2824412"/>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noFill/>
            <a:ln w="38100" cap="rnd">
              <a:solidFill>
                <a:srgbClr val="FF9900"/>
              </a:solidFill>
              <a:prstDash val="sysDot"/>
              <a:round/>
            </a:ln>
          </p:spPr>
          <p:txBody>
            <a:bodyPr rtlCol="0" anchor="ctr"/>
            <a:lstStyle/>
            <a:p>
              <a:endParaRPr lang="en-IN" dirty="0"/>
            </a:p>
          </p:txBody>
        </p:sp>
      </p:grpSp>
      <p:pic>
        <p:nvPicPr>
          <p:cNvPr id="4" name="Picture 3">
            <a:extLst>
              <a:ext uri="{FF2B5EF4-FFF2-40B4-BE49-F238E27FC236}">
                <a16:creationId xmlns:a16="http://schemas.microsoft.com/office/drawing/2014/main" id="{9C6998B6-0206-B66D-23BA-1E9F0CDFFBDF}"/>
              </a:ext>
            </a:extLst>
          </p:cNvPr>
          <p:cNvPicPr>
            <a:picLocks noChangeAspect="1"/>
          </p:cNvPicPr>
          <p:nvPr/>
        </p:nvPicPr>
        <p:blipFill>
          <a:blip r:embed="rId2"/>
          <a:stretch>
            <a:fillRect/>
          </a:stretch>
        </p:blipFill>
        <p:spPr>
          <a:xfrm>
            <a:off x="5766317" y="1474236"/>
            <a:ext cx="6297923" cy="4497355"/>
          </a:xfrm>
          <a:prstGeom prst="rect">
            <a:avLst/>
          </a:prstGeom>
        </p:spPr>
      </p:pic>
    </p:spTree>
    <p:extLst>
      <p:ext uri="{BB962C8B-B14F-4D97-AF65-F5344CB8AC3E}">
        <p14:creationId xmlns:p14="http://schemas.microsoft.com/office/powerpoint/2010/main" val="31129475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2ADECA-CA90-EB84-BC3D-AF0C8D7D0FEF}"/>
              </a:ext>
            </a:extLst>
          </p:cNvPr>
          <p:cNvPicPr>
            <a:picLocks noChangeAspect="1"/>
          </p:cNvPicPr>
          <p:nvPr/>
        </p:nvPicPr>
        <p:blipFill rotWithShape="1">
          <a:blip r:embed="rId2"/>
          <a:srcRect l="7387" r="7848"/>
          <a:stretch/>
        </p:blipFill>
        <p:spPr>
          <a:xfrm>
            <a:off x="5206483" y="1598682"/>
            <a:ext cx="6746032" cy="4519052"/>
          </a:xfrm>
          <a:prstGeom prst="rect">
            <a:avLst/>
          </a:prstGeom>
        </p:spPr>
      </p:pic>
      <p:sp>
        <p:nvSpPr>
          <p:cNvPr id="8" name="TextBox 7">
            <a:extLst>
              <a:ext uri="{FF2B5EF4-FFF2-40B4-BE49-F238E27FC236}">
                <a16:creationId xmlns:a16="http://schemas.microsoft.com/office/drawing/2014/main" id="{C910662B-25E3-4D7B-9588-DFA5BC9F153E}"/>
              </a:ext>
            </a:extLst>
          </p:cNvPr>
          <p:cNvSpPr txBox="1"/>
          <p:nvPr/>
        </p:nvSpPr>
        <p:spPr>
          <a:xfrm>
            <a:off x="575292" y="277994"/>
            <a:ext cx="5360763" cy="492443"/>
          </a:xfrm>
          <a:prstGeom prst="rect">
            <a:avLst/>
          </a:prstGeom>
          <a:noFill/>
        </p:spPr>
        <p:txBody>
          <a:bodyPr wrap="none" rtlCol="0">
            <a:spAutoFit/>
          </a:bodyPr>
          <a:lstStyle/>
          <a:p>
            <a:r>
              <a:rPr lang="en-GB" sz="2600" b="1" i="0" dirty="0">
                <a:solidFill>
                  <a:srgbClr val="0F0F0F"/>
                </a:solidFill>
                <a:effectLst/>
                <a:latin typeface="Fira Sans Medium" panose="020B0603050000020004" pitchFamily="34" charset="0"/>
              </a:rPr>
              <a:t>K-means clustering Elbow Method</a:t>
            </a:r>
            <a:endParaRPr lang="en-IN" sz="2600" b="1" dirty="0">
              <a:latin typeface="Fira Sans Medium" panose="020B0603050000020004" pitchFamily="34" charset="0"/>
            </a:endParaRPr>
          </a:p>
        </p:txBody>
      </p:sp>
      <p:sp>
        <p:nvSpPr>
          <p:cNvPr id="9" name="TextBox 8">
            <a:extLst>
              <a:ext uri="{FF2B5EF4-FFF2-40B4-BE49-F238E27FC236}">
                <a16:creationId xmlns:a16="http://schemas.microsoft.com/office/drawing/2014/main" id="{2E4A05CA-4E55-43FB-8F51-BDD5AE05D191}"/>
              </a:ext>
            </a:extLst>
          </p:cNvPr>
          <p:cNvSpPr txBox="1"/>
          <p:nvPr/>
        </p:nvSpPr>
        <p:spPr>
          <a:xfrm>
            <a:off x="588187" y="2613676"/>
            <a:ext cx="4254400" cy="1787669"/>
          </a:xfrm>
          <a:prstGeom prst="rect">
            <a:avLst/>
          </a:prstGeom>
          <a:noFill/>
        </p:spPr>
        <p:txBody>
          <a:bodyPr wrap="square" rtlCol="0">
            <a:spAutoFit/>
          </a:bodyPr>
          <a:lstStyle/>
          <a:p>
            <a:pPr>
              <a:lnSpc>
                <a:spcPct val="130000"/>
              </a:lnSpc>
            </a:pP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The graph displays an "elbow" point at </a:t>
            </a:r>
            <a:r>
              <a:rPr lang="en-GB" sz="16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cluster 2</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meaning that the Within-Cluster-Sum-of-Squares (WCSS) does not significantly drop as the number of clusters is increased beyond this point. This indicates that the ideal number of clusters for your dataset is two.</a:t>
            </a:r>
            <a:endPar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1" name="Graphic 4">
            <a:extLst>
              <a:ext uri="{FF2B5EF4-FFF2-40B4-BE49-F238E27FC236}">
                <a16:creationId xmlns:a16="http://schemas.microsoft.com/office/drawing/2014/main" id="{4D46FBE6-9A8E-454C-9A10-40FD7BBF73E5}"/>
              </a:ext>
            </a:extLst>
          </p:cNvPr>
          <p:cNvSpPr/>
          <p:nvPr/>
        </p:nvSpPr>
        <p:spPr>
          <a:xfrm rot="18083371">
            <a:off x="-399182" y="5385411"/>
            <a:ext cx="1251936" cy="2929006"/>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13" name="Graphic 11">
            <a:extLst>
              <a:ext uri="{FF2B5EF4-FFF2-40B4-BE49-F238E27FC236}">
                <a16:creationId xmlns:a16="http://schemas.microsoft.com/office/drawing/2014/main" id="{16FFCDF0-D691-4834-953C-976E8D5E0E5B}"/>
              </a:ext>
            </a:extLst>
          </p:cNvPr>
          <p:cNvSpPr/>
          <p:nvPr/>
        </p:nvSpPr>
        <p:spPr>
          <a:xfrm rot="1726970">
            <a:off x="781072" y="6606385"/>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spTree>
    <p:extLst>
      <p:ext uri="{BB962C8B-B14F-4D97-AF65-F5344CB8AC3E}">
        <p14:creationId xmlns:p14="http://schemas.microsoft.com/office/powerpoint/2010/main" val="1728371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10662B-25E3-4D7B-9588-DFA5BC9F153E}"/>
              </a:ext>
            </a:extLst>
          </p:cNvPr>
          <p:cNvSpPr txBox="1"/>
          <p:nvPr/>
        </p:nvSpPr>
        <p:spPr>
          <a:xfrm>
            <a:off x="575292" y="277994"/>
            <a:ext cx="11322330" cy="461665"/>
          </a:xfrm>
          <a:prstGeom prst="rect">
            <a:avLst/>
          </a:prstGeom>
          <a:noFill/>
        </p:spPr>
        <p:txBody>
          <a:bodyPr wrap="none" rtlCol="0">
            <a:spAutoFit/>
          </a:bodyPr>
          <a:lstStyle/>
          <a:p>
            <a:r>
              <a:rPr lang="en-GB" sz="2400" b="0" i="0" dirty="0">
                <a:solidFill>
                  <a:srgbClr val="0F0F0F"/>
                </a:solidFill>
                <a:effectLst/>
                <a:latin typeface="Fira Sans Medium" panose="020B0603050000020004" pitchFamily="34" charset="0"/>
              </a:rPr>
              <a:t>Optimizing Cluster Analysis: Unveiling Patterns with the K-Means Elbow Method</a:t>
            </a:r>
            <a:endParaRPr lang="en-IN" sz="2400" b="1" dirty="0">
              <a:latin typeface="Fira Sans Medium" panose="020B0603050000020004" pitchFamily="34" charset="0"/>
            </a:endParaRPr>
          </a:p>
        </p:txBody>
      </p:sp>
      <p:sp>
        <p:nvSpPr>
          <p:cNvPr id="9" name="TextBox 8">
            <a:extLst>
              <a:ext uri="{FF2B5EF4-FFF2-40B4-BE49-F238E27FC236}">
                <a16:creationId xmlns:a16="http://schemas.microsoft.com/office/drawing/2014/main" id="{2E4A05CA-4E55-43FB-8F51-BDD5AE05D191}"/>
              </a:ext>
            </a:extLst>
          </p:cNvPr>
          <p:cNvSpPr txBox="1"/>
          <p:nvPr/>
        </p:nvSpPr>
        <p:spPr>
          <a:xfrm>
            <a:off x="774798" y="1960533"/>
            <a:ext cx="3909169" cy="2984407"/>
          </a:xfrm>
          <a:prstGeom prst="rect">
            <a:avLst/>
          </a:prstGeom>
          <a:noFill/>
        </p:spPr>
        <p:txBody>
          <a:bodyPr wrap="square" rtlCol="0">
            <a:spAutoFit/>
          </a:bodyPr>
          <a:lstStyle/>
          <a:p>
            <a:pPr>
              <a:lnSpc>
                <a:spcPct val="130000"/>
              </a:lnSpc>
            </a:pP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As per K-means clustering, we got to know that Karnataka, Maharashtra, Tamil Nadu, Telangana, and Uttar Pradesh are the ones who spent huge amounts of money and visited Amazon websites more frequently. Whereas the rest of the states spend a decent amount of money and visit less frequently. We can classify </a:t>
            </a:r>
            <a:r>
              <a:rPr lang="en-GB" sz="16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Cluster 1</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as </a:t>
            </a:r>
            <a:r>
              <a:rPr lang="en-GB" sz="16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high valuable customers</a:t>
            </a:r>
            <a:r>
              <a:rPr lang="en-GB" sz="14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and </a:t>
            </a:r>
            <a:r>
              <a:rPr lang="en-GB" sz="16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Cluster 0</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as </a:t>
            </a:r>
            <a:r>
              <a:rPr lang="en-GB" sz="16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less valuable customers</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t>
            </a:r>
            <a:endPar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1" name="Graphic 4">
            <a:extLst>
              <a:ext uri="{FF2B5EF4-FFF2-40B4-BE49-F238E27FC236}">
                <a16:creationId xmlns:a16="http://schemas.microsoft.com/office/drawing/2014/main" id="{4D46FBE6-9A8E-454C-9A10-40FD7BBF73E5}"/>
              </a:ext>
            </a:extLst>
          </p:cNvPr>
          <p:cNvSpPr/>
          <p:nvPr/>
        </p:nvSpPr>
        <p:spPr>
          <a:xfrm rot="18083371">
            <a:off x="-399182" y="5385411"/>
            <a:ext cx="1251936" cy="2929006"/>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13" name="Graphic 11">
            <a:extLst>
              <a:ext uri="{FF2B5EF4-FFF2-40B4-BE49-F238E27FC236}">
                <a16:creationId xmlns:a16="http://schemas.microsoft.com/office/drawing/2014/main" id="{16FFCDF0-D691-4834-953C-976E8D5E0E5B}"/>
              </a:ext>
            </a:extLst>
          </p:cNvPr>
          <p:cNvSpPr/>
          <p:nvPr/>
        </p:nvSpPr>
        <p:spPr>
          <a:xfrm rot="1726970">
            <a:off x="781072" y="6606385"/>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pic>
        <p:nvPicPr>
          <p:cNvPr id="3" name="Picture 2">
            <a:extLst>
              <a:ext uri="{FF2B5EF4-FFF2-40B4-BE49-F238E27FC236}">
                <a16:creationId xmlns:a16="http://schemas.microsoft.com/office/drawing/2014/main" id="{5D549E1C-EB30-89BB-299F-51D633B5ACE1}"/>
              </a:ext>
            </a:extLst>
          </p:cNvPr>
          <p:cNvPicPr>
            <a:picLocks noChangeAspect="1"/>
          </p:cNvPicPr>
          <p:nvPr/>
        </p:nvPicPr>
        <p:blipFill>
          <a:blip r:embed="rId2"/>
          <a:stretch>
            <a:fillRect/>
          </a:stretch>
        </p:blipFill>
        <p:spPr>
          <a:xfrm>
            <a:off x="4805365" y="1156482"/>
            <a:ext cx="6668078" cy="4694327"/>
          </a:xfrm>
          <a:prstGeom prst="rect">
            <a:avLst/>
          </a:prstGeom>
        </p:spPr>
      </p:pic>
    </p:spTree>
    <p:extLst>
      <p:ext uri="{BB962C8B-B14F-4D97-AF65-F5344CB8AC3E}">
        <p14:creationId xmlns:p14="http://schemas.microsoft.com/office/powerpoint/2010/main" val="1447768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978912E-E98D-4E16-B357-6E3D1D3748EC}"/>
              </a:ext>
            </a:extLst>
          </p:cNvPr>
          <p:cNvGrpSpPr/>
          <p:nvPr/>
        </p:nvGrpSpPr>
        <p:grpSpPr>
          <a:xfrm>
            <a:off x="6136893" y="673100"/>
            <a:ext cx="5744457" cy="5722564"/>
            <a:chOff x="4414109" y="636214"/>
            <a:chExt cx="5767517" cy="5745536"/>
          </a:xfrm>
        </p:grpSpPr>
        <p:grpSp>
          <p:nvGrpSpPr>
            <p:cNvPr id="87" name="Group 86">
              <a:extLst>
                <a:ext uri="{FF2B5EF4-FFF2-40B4-BE49-F238E27FC236}">
                  <a16:creationId xmlns:a16="http://schemas.microsoft.com/office/drawing/2014/main" id="{521755E0-7DF3-43AB-80A6-F0CD2E996479}"/>
                </a:ext>
              </a:extLst>
            </p:cNvPr>
            <p:cNvGrpSpPr/>
            <p:nvPr/>
          </p:nvGrpSpPr>
          <p:grpSpPr>
            <a:xfrm>
              <a:off x="5260087" y="1516538"/>
              <a:ext cx="4277019" cy="4051514"/>
              <a:chOff x="3883144" y="1377808"/>
              <a:chExt cx="4403128" cy="4170973"/>
            </a:xfrm>
          </p:grpSpPr>
          <p:cxnSp>
            <p:nvCxnSpPr>
              <p:cNvPr id="77" name="Straight Connector 76">
                <a:extLst>
                  <a:ext uri="{FF2B5EF4-FFF2-40B4-BE49-F238E27FC236}">
                    <a16:creationId xmlns:a16="http://schemas.microsoft.com/office/drawing/2014/main" id="{50ADD3EA-6E4F-46B3-8506-9694E2EBA9E0}"/>
                  </a:ext>
                </a:extLst>
              </p:cNvPr>
              <p:cNvCxnSpPr>
                <a:cxnSpLocks/>
              </p:cNvCxnSpPr>
              <p:nvPr/>
            </p:nvCxnSpPr>
            <p:spPr>
              <a:xfrm flipV="1">
                <a:off x="6362873" y="2119788"/>
                <a:ext cx="1651284" cy="1272687"/>
              </a:xfrm>
              <a:prstGeom prst="line">
                <a:avLst/>
              </a:prstGeom>
              <a:ln w="3810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2AF69C3-FB25-4F73-ADFD-AF4642B7BA65}"/>
                  </a:ext>
                </a:extLst>
              </p:cNvPr>
              <p:cNvCxnSpPr>
                <a:cxnSpLocks/>
              </p:cNvCxnSpPr>
              <p:nvPr/>
            </p:nvCxnSpPr>
            <p:spPr>
              <a:xfrm>
                <a:off x="3983422" y="2040102"/>
                <a:ext cx="2152945" cy="1392375"/>
              </a:xfrm>
              <a:prstGeom prst="line">
                <a:avLst/>
              </a:prstGeom>
              <a:ln w="3810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755E45C-3DCA-468B-B3AF-FC32A61F6C45}"/>
                  </a:ext>
                </a:extLst>
              </p:cNvPr>
              <p:cNvCxnSpPr>
                <a:cxnSpLocks/>
                <a:stCxn id="22" idx="3"/>
              </p:cNvCxnSpPr>
              <p:nvPr/>
            </p:nvCxnSpPr>
            <p:spPr>
              <a:xfrm>
                <a:off x="6035624" y="3456080"/>
                <a:ext cx="2250648" cy="1234438"/>
              </a:xfrm>
              <a:prstGeom prst="line">
                <a:avLst/>
              </a:prstGeom>
              <a:ln w="3810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29BC1F6-9A67-4881-96EC-3CE00E8477BE}"/>
                  </a:ext>
                </a:extLst>
              </p:cNvPr>
              <p:cNvCxnSpPr>
                <a:cxnSpLocks/>
                <a:endCxn id="22" idx="7"/>
              </p:cNvCxnSpPr>
              <p:nvPr/>
            </p:nvCxnSpPr>
            <p:spPr>
              <a:xfrm flipV="1">
                <a:off x="3883144" y="3527995"/>
                <a:ext cx="2249759" cy="1162525"/>
              </a:xfrm>
              <a:prstGeom prst="line">
                <a:avLst/>
              </a:prstGeom>
              <a:ln w="3810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B9549B2-C25A-4050-B421-03B8862378D5}"/>
                  </a:ext>
                </a:extLst>
              </p:cNvPr>
              <p:cNvCxnSpPr>
                <a:cxnSpLocks/>
              </p:cNvCxnSpPr>
              <p:nvPr/>
            </p:nvCxnSpPr>
            <p:spPr>
              <a:xfrm flipV="1">
                <a:off x="6095724" y="4190300"/>
                <a:ext cx="0" cy="1358481"/>
              </a:xfrm>
              <a:prstGeom prst="line">
                <a:avLst/>
              </a:prstGeom>
              <a:ln w="3810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7213EAC-C231-4547-B5FE-EF1E1CC2ABAC}"/>
                  </a:ext>
                </a:extLst>
              </p:cNvPr>
              <p:cNvCxnSpPr>
                <a:cxnSpLocks/>
              </p:cNvCxnSpPr>
              <p:nvPr/>
            </p:nvCxnSpPr>
            <p:spPr>
              <a:xfrm flipV="1">
                <a:off x="6095724" y="1377808"/>
                <a:ext cx="0" cy="1358481"/>
              </a:xfrm>
              <a:prstGeom prst="line">
                <a:avLst/>
              </a:prstGeom>
              <a:ln w="3810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D11B9823-8706-4BFB-874E-36252520BC36}"/>
                </a:ext>
              </a:extLst>
            </p:cNvPr>
            <p:cNvGrpSpPr/>
            <p:nvPr/>
          </p:nvGrpSpPr>
          <p:grpSpPr>
            <a:xfrm>
              <a:off x="6456071" y="2564739"/>
              <a:ext cx="1888486" cy="1888486"/>
              <a:chOff x="5114391" y="2456916"/>
              <a:chExt cx="1944168" cy="1944168"/>
            </a:xfrm>
          </p:grpSpPr>
          <p:sp>
            <p:nvSpPr>
              <p:cNvPr id="4" name="Oval 3">
                <a:extLst>
                  <a:ext uri="{FF2B5EF4-FFF2-40B4-BE49-F238E27FC236}">
                    <a16:creationId xmlns:a16="http://schemas.microsoft.com/office/drawing/2014/main" id="{B4B44358-551C-49D5-9275-C7285FF4F913}"/>
                  </a:ext>
                </a:extLst>
              </p:cNvPr>
              <p:cNvSpPr/>
              <p:nvPr/>
            </p:nvSpPr>
            <p:spPr>
              <a:xfrm>
                <a:off x="5114391" y="2456916"/>
                <a:ext cx="1944168" cy="1944168"/>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5" name="Group 24">
                <a:extLst>
                  <a:ext uri="{FF2B5EF4-FFF2-40B4-BE49-F238E27FC236}">
                    <a16:creationId xmlns:a16="http://schemas.microsoft.com/office/drawing/2014/main" id="{E1B52BAA-CCCA-4F67-9E5E-88FF7B2ED0B8}"/>
                  </a:ext>
                </a:extLst>
              </p:cNvPr>
              <p:cNvGrpSpPr/>
              <p:nvPr/>
            </p:nvGrpSpPr>
            <p:grpSpPr>
              <a:xfrm>
                <a:off x="5408611" y="3284649"/>
                <a:ext cx="1390652" cy="419078"/>
                <a:chOff x="5403848" y="3221147"/>
                <a:chExt cx="1390652" cy="419078"/>
              </a:xfrm>
            </p:grpSpPr>
            <p:sp>
              <p:nvSpPr>
                <p:cNvPr id="16" name="Freeform: Shape 15">
                  <a:extLst>
                    <a:ext uri="{FF2B5EF4-FFF2-40B4-BE49-F238E27FC236}">
                      <a16:creationId xmlns:a16="http://schemas.microsoft.com/office/drawing/2014/main" id="{B9141EAE-8204-4B24-ACA7-383154B4A8B2}"/>
                    </a:ext>
                  </a:extLst>
                </p:cNvPr>
                <p:cNvSpPr/>
                <p:nvPr/>
              </p:nvSpPr>
              <p:spPr>
                <a:xfrm>
                  <a:off x="5599501" y="3488524"/>
                  <a:ext cx="673040" cy="151701"/>
                </a:xfrm>
                <a:custGeom>
                  <a:avLst/>
                  <a:gdLst>
                    <a:gd name="connsiteX0" fmla="*/ 4569032 w 4609853"/>
                    <a:gd name="connsiteY0" fmla="*/ 413392 h 1039050"/>
                    <a:gd name="connsiteX1" fmla="*/ 2522490 w 4609853"/>
                    <a:gd name="connsiteY1" fmla="*/ 1039051 h 1039050"/>
                    <a:gd name="connsiteX2" fmla="*/ 22339 w 4609853"/>
                    <a:gd name="connsiteY2" fmla="*/ 85017 h 1039050"/>
                    <a:gd name="connsiteX3" fmla="*/ 79146 w 4609853"/>
                    <a:gd name="connsiteY3" fmla="*/ 10798 h 1039050"/>
                    <a:gd name="connsiteX4" fmla="*/ 2580535 w 4609853"/>
                    <a:gd name="connsiteY4" fmla="*/ 674186 h 1039050"/>
                    <a:gd name="connsiteX5" fmla="*/ 4488602 w 4609853"/>
                    <a:gd name="connsiteY5" fmla="*/ 284033 h 1039050"/>
                    <a:gd name="connsiteX6" fmla="*/ 4569032 w 4609853"/>
                    <a:gd name="connsiteY6" fmla="*/ 413392 h 103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09853" h="103905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chemeClr val="bg1"/>
                </a:solidFill>
                <a:ln w="9525" cap="flat">
                  <a:noFill/>
                  <a:prstDash val="solid"/>
                  <a:miter/>
                </a:ln>
              </p:spPr>
              <p:txBody>
                <a:bodyPr rtlCol="0" anchor="ctr"/>
                <a:lstStyle/>
                <a:p>
                  <a:endParaRPr lang="en-IN"/>
                </a:p>
              </p:txBody>
            </p:sp>
            <p:sp>
              <p:nvSpPr>
                <p:cNvPr id="17" name="Freeform: Shape 16">
                  <a:extLst>
                    <a:ext uri="{FF2B5EF4-FFF2-40B4-BE49-F238E27FC236}">
                      <a16:creationId xmlns:a16="http://schemas.microsoft.com/office/drawing/2014/main" id="{5AEDFD79-E186-4825-A863-45F7F114987E}"/>
                    </a:ext>
                  </a:extLst>
                </p:cNvPr>
                <p:cNvSpPr/>
                <p:nvPr/>
              </p:nvSpPr>
              <p:spPr>
                <a:xfrm>
                  <a:off x="6199151" y="3473988"/>
                  <a:ext cx="138343" cy="136255"/>
                </a:xfrm>
                <a:custGeom>
                  <a:avLst/>
                  <a:gdLst>
                    <a:gd name="connsiteX0" fmla="*/ 691963 w 947553"/>
                    <a:gd name="connsiteY0" fmla="*/ 249669 h 933254"/>
                    <a:gd name="connsiteX1" fmla="*/ 45996 w 947553"/>
                    <a:gd name="connsiteY1" fmla="*/ 228114 h 933254"/>
                    <a:gd name="connsiteX2" fmla="*/ 32309 w 947553"/>
                    <a:gd name="connsiteY2" fmla="*/ 153476 h 933254"/>
                    <a:gd name="connsiteX3" fmla="*/ 928297 w 947553"/>
                    <a:gd name="connsiteY3" fmla="*/ 69723 h 933254"/>
                    <a:gd name="connsiteX4" fmla="*/ 615258 w 947553"/>
                    <a:gd name="connsiteY4" fmla="*/ 913476 h 933254"/>
                    <a:gd name="connsiteX5" fmla="*/ 546430 w 947553"/>
                    <a:gd name="connsiteY5" fmla="*/ 880719 h 933254"/>
                    <a:gd name="connsiteX6" fmla="*/ 691963 w 947553"/>
                    <a:gd name="connsiteY6" fmla="*/ 249669 h 93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7553" h="933254">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chemeClr val="bg1"/>
                </a:solidFill>
                <a:ln w="9525" cap="flat">
                  <a:noFill/>
                  <a:prstDash val="solid"/>
                  <a:miter/>
                </a:ln>
              </p:spPr>
              <p:txBody>
                <a:bodyPr rtlCol="0" anchor="ctr"/>
                <a:lstStyle/>
                <a:p>
                  <a:endParaRPr lang="en-IN"/>
                </a:p>
              </p:txBody>
            </p:sp>
            <p:sp>
              <p:nvSpPr>
                <p:cNvPr id="18" name="Freeform: Shape 17">
                  <a:extLst>
                    <a:ext uri="{FF2B5EF4-FFF2-40B4-BE49-F238E27FC236}">
                      <a16:creationId xmlns:a16="http://schemas.microsoft.com/office/drawing/2014/main" id="{4E3339B5-D4E3-44A9-89A9-04C7B6593450}"/>
                    </a:ext>
                  </a:extLst>
                </p:cNvPr>
                <p:cNvSpPr/>
                <p:nvPr/>
              </p:nvSpPr>
              <p:spPr>
                <a:xfrm>
                  <a:off x="6199631" y="3227321"/>
                  <a:ext cx="169920" cy="231045"/>
                </a:xfrm>
                <a:custGeom>
                  <a:avLst/>
                  <a:gdLst>
                    <a:gd name="connsiteX0" fmla="*/ 55140 w 1163831"/>
                    <a:gd name="connsiteY0" fmla="*/ 271159 h 1582500"/>
                    <a:gd name="connsiteX1" fmla="*/ 55140 w 1163831"/>
                    <a:gd name="connsiteY1" fmla="*/ 54730 h 1582500"/>
                    <a:gd name="connsiteX2" fmla="*/ 109871 w 1163831"/>
                    <a:gd name="connsiteY2" fmla="*/ 0 h 1582500"/>
                    <a:gd name="connsiteX3" fmla="*/ 1078830 w 1163831"/>
                    <a:gd name="connsiteY3" fmla="*/ 0 h 1582500"/>
                    <a:gd name="connsiteX4" fmla="*/ 1134809 w 1163831"/>
                    <a:gd name="connsiteY4" fmla="*/ 54730 h 1582500"/>
                    <a:gd name="connsiteX5" fmla="*/ 1134809 w 1163831"/>
                    <a:gd name="connsiteY5" fmla="*/ 240063 h 1582500"/>
                    <a:gd name="connsiteX6" fmla="*/ 1061838 w 1163831"/>
                    <a:gd name="connsiteY6" fmla="*/ 376057 h 1582500"/>
                    <a:gd name="connsiteX7" fmla="*/ 559737 w 1163831"/>
                    <a:gd name="connsiteY7" fmla="*/ 1092935 h 1582500"/>
                    <a:gd name="connsiteX8" fmla="*/ 1112415 w 1163831"/>
                    <a:gd name="connsiteY8" fmla="*/ 1211511 h 1582500"/>
                    <a:gd name="connsiteX9" fmla="*/ 1163831 w 1163831"/>
                    <a:gd name="connsiteY9" fmla="*/ 1295674 h 1582500"/>
                    <a:gd name="connsiteX10" fmla="*/ 1163831 w 1163831"/>
                    <a:gd name="connsiteY10" fmla="*/ 1526617 h 1582500"/>
                    <a:gd name="connsiteX11" fmla="*/ 1092518 w 1163831"/>
                    <a:gd name="connsiteY11" fmla="*/ 1575957 h 1582500"/>
                    <a:gd name="connsiteX12" fmla="*/ 68828 w 1163831"/>
                    <a:gd name="connsiteY12" fmla="*/ 1577614 h 1582500"/>
                    <a:gd name="connsiteX13" fmla="*/ 0 w 1163831"/>
                    <a:gd name="connsiteY13" fmla="*/ 1527865 h 1582500"/>
                    <a:gd name="connsiteX14" fmla="*/ 0 w 1163831"/>
                    <a:gd name="connsiteY14" fmla="*/ 1308533 h 1582500"/>
                    <a:gd name="connsiteX15" fmla="*/ 35652 w 1163831"/>
                    <a:gd name="connsiteY15" fmla="*/ 1159686 h 1582500"/>
                    <a:gd name="connsiteX16" fmla="*/ 617363 w 1163831"/>
                    <a:gd name="connsiteY16" fmla="*/ 325475 h 1582500"/>
                    <a:gd name="connsiteX17" fmla="*/ 111119 w 1163831"/>
                    <a:gd name="connsiteY17" fmla="*/ 325475 h 1582500"/>
                    <a:gd name="connsiteX18" fmla="*/ 55140 w 1163831"/>
                    <a:gd name="connsiteY18" fmla="*/ 271159 h 158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63831" h="1582500">
                      <a:moveTo>
                        <a:pt x="55140" y="271159"/>
                      </a:moveTo>
                      <a:lnTo>
                        <a:pt x="55140" y="54730"/>
                      </a:lnTo>
                      <a:cubicBezTo>
                        <a:pt x="55140" y="21975"/>
                        <a:pt x="80020" y="0"/>
                        <a:pt x="109871" y="0"/>
                      </a:cubicBezTo>
                      <a:lnTo>
                        <a:pt x="1078830" y="0"/>
                      </a:lnTo>
                      <a:cubicBezTo>
                        <a:pt x="1109929" y="0"/>
                        <a:pt x="1134809" y="22389"/>
                        <a:pt x="1134809" y="54730"/>
                      </a:cubicBezTo>
                      <a:lnTo>
                        <a:pt x="1134809" y="240063"/>
                      </a:lnTo>
                      <a:cubicBezTo>
                        <a:pt x="1134390" y="271159"/>
                        <a:pt x="1108272" y="311792"/>
                        <a:pt x="1061838" y="376057"/>
                      </a:cubicBezTo>
                      <a:lnTo>
                        <a:pt x="559737" y="1092935"/>
                      </a:lnTo>
                      <a:cubicBezTo>
                        <a:pt x="746313" y="1088372"/>
                        <a:pt x="943251" y="1116147"/>
                        <a:pt x="1112415" y="1211511"/>
                      </a:cubicBezTo>
                      <a:cubicBezTo>
                        <a:pt x="1150563" y="1233076"/>
                        <a:pt x="1160926" y="1264585"/>
                        <a:pt x="1163831" y="1295674"/>
                      </a:cubicBezTo>
                      <a:lnTo>
                        <a:pt x="1163831" y="1526617"/>
                      </a:lnTo>
                      <a:cubicBezTo>
                        <a:pt x="1163831" y="1558136"/>
                        <a:pt x="1128999" y="1595035"/>
                        <a:pt x="1092518" y="1575957"/>
                      </a:cubicBezTo>
                      <a:cubicBezTo>
                        <a:pt x="794404" y="1419652"/>
                        <a:pt x="398450" y="1402649"/>
                        <a:pt x="68828" y="1577614"/>
                      </a:cubicBezTo>
                      <a:cubicBezTo>
                        <a:pt x="35243" y="1595864"/>
                        <a:pt x="0" y="1559374"/>
                        <a:pt x="0" y="1527865"/>
                      </a:cubicBezTo>
                      <a:lnTo>
                        <a:pt x="0" y="1308533"/>
                      </a:lnTo>
                      <a:cubicBezTo>
                        <a:pt x="0" y="1273290"/>
                        <a:pt x="410" y="1213169"/>
                        <a:pt x="35652" y="1159686"/>
                      </a:cubicBezTo>
                      <a:lnTo>
                        <a:pt x="617363" y="325475"/>
                      </a:lnTo>
                      <a:lnTo>
                        <a:pt x="111119" y="325475"/>
                      </a:lnTo>
                      <a:cubicBezTo>
                        <a:pt x="80020" y="325475"/>
                        <a:pt x="55140" y="303500"/>
                        <a:pt x="55140" y="271159"/>
                      </a:cubicBezTo>
                    </a:path>
                  </a:pathLst>
                </a:custGeom>
                <a:solidFill>
                  <a:schemeClr val="bg1"/>
                </a:solidFill>
                <a:ln w="9525"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2E7C7C09-CA08-45EF-A4AE-49F90B2A01C0}"/>
                    </a:ext>
                  </a:extLst>
                </p:cNvPr>
                <p:cNvSpPr/>
                <p:nvPr/>
              </p:nvSpPr>
              <p:spPr>
                <a:xfrm>
                  <a:off x="5640900" y="3223266"/>
                  <a:ext cx="289890" cy="240806"/>
                </a:xfrm>
                <a:custGeom>
                  <a:avLst/>
                  <a:gdLst>
                    <a:gd name="connsiteX0" fmla="*/ 347453 w 1985548"/>
                    <a:gd name="connsiteY0" fmla="*/ 1649351 h 1649351"/>
                    <a:gd name="connsiteX1" fmla="*/ 52654 w 1985548"/>
                    <a:gd name="connsiteY1" fmla="*/ 1649351 h 1649351"/>
                    <a:gd name="connsiteX2" fmla="*/ 0 w 1985548"/>
                    <a:gd name="connsiteY2" fmla="*/ 1599174 h 1649351"/>
                    <a:gd name="connsiteX3" fmla="*/ 0 w 1985548"/>
                    <a:gd name="connsiteY3" fmla="*/ 86241 h 1649351"/>
                    <a:gd name="connsiteX4" fmla="*/ 56798 w 1985548"/>
                    <a:gd name="connsiteY4" fmla="*/ 31926 h 1649351"/>
                    <a:gd name="connsiteX5" fmla="*/ 331689 w 1985548"/>
                    <a:gd name="connsiteY5" fmla="*/ 31926 h 1649351"/>
                    <a:gd name="connsiteX6" fmla="*/ 385181 w 1985548"/>
                    <a:gd name="connsiteY6" fmla="*/ 82509 h 1649351"/>
                    <a:gd name="connsiteX7" fmla="*/ 385181 w 1985548"/>
                    <a:gd name="connsiteY7" fmla="*/ 280281 h 1649351"/>
                    <a:gd name="connsiteX8" fmla="*/ 390573 w 1985548"/>
                    <a:gd name="connsiteY8" fmla="*/ 280281 h 1649351"/>
                    <a:gd name="connsiteX9" fmla="*/ 778650 w 1985548"/>
                    <a:gd name="connsiteY9" fmla="*/ 0 h 1649351"/>
                    <a:gd name="connsiteX10" fmla="*/ 1161345 w 1985548"/>
                    <a:gd name="connsiteY10" fmla="*/ 280281 h 1649351"/>
                    <a:gd name="connsiteX11" fmla="*/ 1568501 w 1985548"/>
                    <a:gd name="connsiteY11" fmla="*/ 0 h 1649351"/>
                    <a:gd name="connsiteX12" fmla="*/ 1909724 w 1985548"/>
                    <a:gd name="connsiteY12" fmla="*/ 165433 h 1649351"/>
                    <a:gd name="connsiteX13" fmla="*/ 1983943 w 1985548"/>
                    <a:gd name="connsiteY13" fmla="*/ 639755 h 1649351"/>
                    <a:gd name="connsiteX14" fmla="*/ 1983524 w 1985548"/>
                    <a:gd name="connsiteY14" fmla="*/ 1594621 h 1649351"/>
                    <a:gd name="connsiteX15" fmla="*/ 1926727 w 1985548"/>
                    <a:gd name="connsiteY15" fmla="*/ 1649351 h 1649351"/>
                    <a:gd name="connsiteX16" fmla="*/ 1632347 w 1985548"/>
                    <a:gd name="connsiteY16" fmla="*/ 1649351 h 1649351"/>
                    <a:gd name="connsiteX17" fmla="*/ 1579274 w 1985548"/>
                    <a:gd name="connsiteY17" fmla="*/ 1594621 h 1649351"/>
                    <a:gd name="connsiteX18" fmla="*/ 1579274 w 1985548"/>
                    <a:gd name="connsiteY18" fmla="*/ 792748 h 1649351"/>
                    <a:gd name="connsiteX19" fmla="*/ 1570987 w 1985548"/>
                    <a:gd name="connsiteY19" fmla="*/ 509150 h 1649351"/>
                    <a:gd name="connsiteX20" fmla="*/ 1397670 w 1985548"/>
                    <a:gd name="connsiteY20" fmla="*/ 378960 h 1649351"/>
                    <a:gd name="connsiteX21" fmla="*/ 1221457 w 1985548"/>
                    <a:gd name="connsiteY21" fmla="*/ 502931 h 1649351"/>
                    <a:gd name="connsiteX22" fmla="*/ 1194102 w 1985548"/>
                    <a:gd name="connsiteY22" fmla="*/ 792748 h 1649351"/>
                    <a:gd name="connsiteX23" fmla="*/ 1194102 w 1985548"/>
                    <a:gd name="connsiteY23" fmla="*/ 1594621 h 1649351"/>
                    <a:gd name="connsiteX24" fmla="*/ 1137295 w 1985548"/>
                    <a:gd name="connsiteY24" fmla="*/ 1649351 h 1649351"/>
                    <a:gd name="connsiteX25" fmla="*/ 842915 w 1985548"/>
                    <a:gd name="connsiteY25" fmla="*/ 1649351 h 1649351"/>
                    <a:gd name="connsiteX26" fmla="*/ 789842 w 1985548"/>
                    <a:gd name="connsiteY26" fmla="*/ 1594621 h 1649351"/>
                    <a:gd name="connsiteX27" fmla="*/ 789432 w 1985548"/>
                    <a:gd name="connsiteY27" fmla="*/ 792748 h 1649351"/>
                    <a:gd name="connsiteX28" fmla="*/ 607828 w 1985548"/>
                    <a:gd name="connsiteY28" fmla="*/ 375643 h 1649351"/>
                    <a:gd name="connsiteX29" fmla="*/ 404250 w 1985548"/>
                    <a:gd name="connsiteY29" fmla="*/ 792748 h 1649351"/>
                    <a:gd name="connsiteX30" fmla="*/ 404250 w 1985548"/>
                    <a:gd name="connsiteY30" fmla="*/ 1594621 h 1649351"/>
                    <a:gd name="connsiteX31" fmla="*/ 347453 w 1985548"/>
                    <a:gd name="connsiteY31" fmla="*/ 1649351 h 1649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85548" h="1649351">
                      <a:moveTo>
                        <a:pt x="347453" y="1649351"/>
                      </a:moveTo>
                      <a:lnTo>
                        <a:pt x="52654" y="1649351"/>
                      </a:lnTo>
                      <a:cubicBezTo>
                        <a:pt x="24460" y="1647275"/>
                        <a:pt x="2076" y="1626130"/>
                        <a:pt x="0" y="1599174"/>
                      </a:cubicBezTo>
                      <a:lnTo>
                        <a:pt x="0" y="86241"/>
                      </a:lnTo>
                      <a:cubicBezTo>
                        <a:pt x="0" y="55974"/>
                        <a:pt x="25289" y="31926"/>
                        <a:pt x="56798" y="31926"/>
                      </a:cubicBezTo>
                      <a:lnTo>
                        <a:pt x="331689" y="31926"/>
                      </a:lnTo>
                      <a:cubicBezTo>
                        <a:pt x="360302" y="33169"/>
                        <a:pt x="383105" y="55144"/>
                        <a:pt x="385181" y="82509"/>
                      </a:cubicBezTo>
                      <a:lnTo>
                        <a:pt x="385181" y="280281"/>
                      </a:lnTo>
                      <a:lnTo>
                        <a:pt x="390573" y="280281"/>
                      </a:lnTo>
                      <a:cubicBezTo>
                        <a:pt x="462296" y="89143"/>
                        <a:pt x="597046" y="0"/>
                        <a:pt x="778650" y="0"/>
                      </a:cubicBezTo>
                      <a:cubicBezTo>
                        <a:pt x="963158" y="0"/>
                        <a:pt x="1078421" y="89143"/>
                        <a:pt x="1161345" y="280281"/>
                      </a:cubicBezTo>
                      <a:cubicBezTo>
                        <a:pt x="1232659" y="89143"/>
                        <a:pt x="1394775" y="0"/>
                        <a:pt x="1568501" y="0"/>
                      </a:cubicBezTo>
                      <a:cubicBezTo>
                        <a:pt x="1692050" y="0"/>
                        <a:pt x="1827219" y="50998"/>
                        <a:pt x="1909724" y="165433"/>
                      </a:cubicBezTo>
                      <a:cubicBezTo>
                        <a:pt x="2003012" y="292720"/>
                        <a:pt x="1983943" y="477639"/>
                        <a:pt x="1983943" y="639755"/>
                      </a:cubicBezTo>
                      <a:lnTo>
                        <a:pt x="1983524" y="1594621"/>
                      </a:lnTo>
                      <a:cubicBezTo>
                        <a:pt x="1983524" y="1624882"/>
                        <a:pt x="1958235" y="1649351"/>
                        <a:pt x="1926727" y="1649351"/>
                      </a:cubicBezTo>
                      <a:lnTo>
                        <a:pt x="1632347" y="1649351"/>
                      </a:lnTo>
                      <a:cubicBezTo>
                        <a:pt x="1602915" y="1647275"/>
                        <a:pt x="1579274" y="1623643"/>
                        <a:pt x="1579274" y="1594621"/>
                      </a:cubicBezTo>
                      <a:lnTo>
                        <a:pt x="1579274" y="792748"/>
                      </a:lnTo>
                      <a:cubicBezTo>
                        <a:pt x="1579274" y="728897"/>
                        <a:pt x="1585084" y="569684"/>
                        <a:pt x="1570987" y="509150"/>
                      </a:cubicBezTo>
                      <a:cubicBezTo>
                        <a:pt x="1549013" y="407569"/>
                        <a:pt x="1483090" y="378960"/>
                        <a:pt x="1397670" y="378960"/>
                      </a:cubicBezTo>
                      <a:cubicBezTo>
                        <a:pt x="1326356" y="378960"/>
                        <a:pt x="1251728" y="426641"/>
                        <a:pt x="1221457" y="502931"/>
                      </a:cubicBezTo>
                      <a:cubicBezTo>
                        <a:pt x="1191197" y="579221"/>
                        <a:pt x="1194102" y="706922"/>
                        <a:pt x="1194102" y="792748"/>
                      </a:cubicBezTo>
                      <a:lnTo>
                        <a:pt x="1194102" y="1594621"/>
                      </a:lnTo>
                      <a:cubicBezTo>
                        <a:pt x="1194102" y="1624882"/>
                        <a:pt x="1168803" y="1649351"/>
                        <a:pt x="1137295" y="1649351"/>
                      </a:cubicBezTo>
                      <a:lnTo>
                        <a:pt x="842915" y="1649351"/>
                      </a:lnTo>
                      <a:cubicBezTo>
                        <a:pt x="813064" y="1647275"/>
                        <a:pt x="789842" y="1623643"/>
                        <a:pt x="789842" y="1594621"/>
                      </a:cubicBezTo>
                      <a:lnTo>
                        <a:pt x="789432" y="792748"/>
                      </a:lnTo>
                      <a:cubicBezTo>
                        <a:pt x="789432" y="623999"/>
                        <a:pt x="817207" y="375643"/>
                        <a:pt x="607828" y="375643"/>
                      </a:cubicBezTo>
                      <a:cubicBezTo>
                        <a:pt x="395964" y="375643"/>
                        <a:pt x="404250" y="617780"/>
                        <a:pt x="404250" y="792748"/>
                      </a:cubicBezTo>
                      <a:lnTo>
                        <a:pt x="404250" y="1594621"/>
                      </a:lnTo>
                      <a:cubicBezTo>
                        <a:pt x="404250" y="1624882"/>
                        <a:pt x="378962" y="1649351"/>
                        <a:pt x="347453" y="1649351"/>
                      </a:cubicBezTo>
                    </a:path>
                  </a:pathLst>
                </a:custGeom>
                <a:solidFill>
                  <a:schemeClr val="bg1"/>
                </a:solidFill>
                <a:ln w="9525"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777B6744-21E5-41AC-8EC5-3D19511B590B}"/>
                    </a:ext>
                  </a:extLst>
                </p:cNvPr>
                <p:cNvSpPr/>
                <p:nvPr/>
              </p:nvSpPr>
              <p:spPr>
                <a:xfrm>
                  <a:off x="6390253" y="3223266"/>
                  <a:ext cx="195284" cy="245406"/>
                </a:xfrm>
                <a:custGeom>
                  <a:avLst/>
                  <a:gdLst>
                    <a:gd name="connsiteX0" fmla="*/ 663388 w 1337557"/>
                    <a:gd name="connsiteY0" fmla="*/ 0 h 1680860"/>
                    <a:gd name="connsiteX1" fmla="*/ 1337558 w 1337557"/>
                    <a:gd name="connsiteY1" fmla="*/ 853282 h 1680860"/>
                    <a:gd name="connsiteX2" fmla="*/ 663388 w 1337557"/>
                    <a:gd name="connsiteY2" fmla="*/ 1680860 h 1680860"/>
                    <a:gd name="connsiteX3" fmla="*/ 0 w 1337557"/>
                    <a:gd name="connsiteY3" fmla="*/ 837112 h 1680860"/>
                    <a:gd name="connsiteX4" fmla="*/ 663388 w 1337557"/>
                    <a:gd name="connsiteY4" fmla="*/ 0 h 1680860"/>
                    <a:gd name="connsiteX5" fmla="*/ 665874 w 1337557"/>
                    <a:gd name="connsiteY5" fmla="*/ 308890 h 1680860"/>
                    <a:gd name="connsiteX6" fmla="*/ 434931 w 1337557"/>
                    <a:gd name="connsiteY6" fmla="*/ 789432 h 1680860"/>
                    <a:gd name="connsiteX7" fmla="*/ 663388 w 1337557"/>
                    <a:gd name="connsiteY7" fmla="*/ 1369069 h 1680860"/>
                    <a:gd name="connsiteX8" fmla="*/ 902618 w 1337557"/>
                    <a:gd name="connsiteY8" fmla="*/ 856599 h 1680860"/>
                    <a:gd name="connsiteX9" fmla="*/ 858670 w 1337557"/>
                    <a:gd name="connsiteY9" fmla="*/ 455250 h 1680860"/>
                    <a:gd name="connsiteX10" fmla="*/ 665874 w 1337557"/>
                    <a:gd name="connsiteY10" fmla="*/ 308890 h 16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557" h="1680860">
                      <a:moveTo>
                        <a:pt x="663388" y="0"/>
                      </a:moveTo>
                      <a:cubicBezTo>
                        <a:pt x="1100804" y="0"/>
                        <a:pt x="1337558" y="375643"/>
                        <a:pt x="1337558" y="853282"/>
                      </a:cubicBezTo>
                      <a:cubicBezTo>
                        <a:pt x="1337558" y="1314748"/>
                        <a:pt x="1075935" y="1680860"/>
                        <a:pt x="663388" y="1680860"/>
                      </a:cubicBezTo>
                      <a:cubicBezTo>
                        <a:pt x="233839" y="1680860"/>
                        <a:pt x="0" y="1305213"/>
                        <a:pt x="0" y="837112"/>
                      </a:cubicBezTo>
                      <a:cubicBezTo>
                        <a:pt x="0" y="366107"/>
                        <a:pt x="236744" y="0"/>
                        <a:pt x="663388" y="0"/>
                      </a:cubicBezTo>
                      <a:moveTo>
                        <a:pt x="665874" y="308890"/>
                      </a:moveTo>
                      <a:cubicBezTo>
                        <a:pt x="448618" y="308890"/>
                        <a:pt x="434931" y="604927"/>
                        <a:pt x="434931" y="789432"/>
                      </a:cubicBezTo>
                      <a:cubicBezTo>
                        <a:pt x="434931" y="974353"/>
                        <a:pt x="432035" y="1369069"/>
                        <a:pt x="663388" y="1369069"/>
                      </a:cubicBezTo>
                      <a:cubicBezTo>
                        <a:pt x="891845" y="1369069"/>
                        <a:pt x="902618" y="1050639"/>
                        <a:pt x="902618" y="856599"/>
                      </a:cubicBezTo>
                      <a:cubicBezTo>
                        <a:pt x="902618" y="728897"/>
                        <a:pt x="897227" y="576318"/>
                        <a:pt x="858670" y="455250"/>
                      </a:cubicBezTo>
                      <a:cubicBezTo>
                        <a:pt x="825504" y="349938"/>
                        <a:pt x="759581" y="308890"/>
                        <a:pt x="665874" y="308890"/>
                      </a:cubicBezTo>
                    </a:path>
                  </a:pathLst>
                </a:custGeom>
                <a:solidFill>
                  <a:schemeClr val="bg1"/>
                </a:solidFill>
                <a:ln w="9525"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5A2CCE3B-A13E-42EB-BAA0-8F5EE9726C7B}"/>
                    </a:ext>
                  </a:extLst>
                </p:cNvPr>
                <p:cNvSpPr/>
                <p:nvPr/>
              </p:nvSpPr>
              <p:spPr>
                <a:xfrm>
                  <a:off x="6617680" y="3223266"/>
                  <a:ext cx="176820" cy="240806"/>
                </a:xfrm>
                <a:custGeom>
                  <a:avLst/>
                  <a:gdLst>
                    <a:gd name="connsiteX0" fmla="*/ 347033 w 1211094"/>
                    <a:gd name="connsiteY0" fmla="*/ 1649351 h 1649351"/>
                    <a:gd name="connsiteX1" fmla="*/ 53483 w 1211094"/>
                    <a:gd name="connsiteY1" fmla="*/ 1649351 h 1649351"/>
                    <a:gd name="connsiteX2" fmla="*/ 409 w 1211094"/>
                    <a:gd name="connsiteY2" fmla="*/ 1594621 h 1649351"/>
                    <a:gd name="connsiteX3" fmla="*/ 0 w 1211094"/>
                    <a:gd name="connsiteY3" fmla="*/ 81265 h 1649351"/>
                    <a:gd name="connsiteX4" fmla="*/ 56798 w 1211094"/>
                    <a:gd name="connsiteY4" fmla="*/ 31926 h 1649351"/>
                    <a:gd name="connsiteX5" fmla="*/ 330032 w 1211094"/>
                    <a:gd name="connsiteY5" fmla="*/ 31926 h 1649351"/>
                    <a:gd name="connsiteX6" fmla="*/ 382686 w 1211094"/>
                    <a:gd name="connsiteY6" fmla="*/ 74217 h 1649351"/>
                    <a:gd name="connsiteX7" fmla="*/ 382686 w 1211094"/>
                    <a:gd name="connsiteY7" fmla="*/ 305573 h 1649351"/>
                    <a:gd name="connsiteX8" fmla="*/ 388077 w 1211094"/>
                    <a:gd name="connsiteY8" fmla="*/ 305573 h 1649351"/>
                    <a:gd name="connsiteX9" fmla="*/ 789841 w 1211094"/>
                    <a:gd name="connsiteY9" fmla="*/ 0 h 1649351"/>
                    <a:gd name="connsiteX10" fmla="*/ 1133980 w 1211094"/>
                    <a:gd name="connsiteY10" fmla="*/ 178286 h 1649351"/>
                    <a:gd name="connsiteX11" fmla="*/ 1211094 w 1211094"/>
                    <a:gd name="connsiteY11" fmla="*/ 649290 h 1649351"/>
                    <a:gd name="connsiteX12" fmla="*/ 1211094 w 1211094"/>
                    <a:gd name="connsiteY12" fmla="*/ 1601669 h 1649351"/>
                    <a:gd name="connsiteX13" fmla="*/ 1154287 w 1211094"/>
                    <a:gd name="connsiteY13" fmla="*/ 1649351 h 1649351"/>
                    <a:gd name="connsiteX14" fmla="*/ 858669 w 1211094"/>
                    <a:gd name="connsiteY14" fmla="*/ 1649351 h 1649351"/>
                    <a:gd name="connsiteX15" fmla="*/ 806425 w 1211094"/>
                    <a:gd name="connsiteY15" fmla="*/ 1601669 h 1649351"/>
                    <a:gd name="connsiteX16" fmla="*/ 806425 w 1211094"/>
                    <a:gd name="connsiteY16" fmla="*/ 779895 h 1649351"/>
                    <a:gd name="connsiteX17" fmla="*/ 621925 w 1211094"/>
                    <a:gd name="connsiteY17" fmla="*/ 372326 h 1649351"/>
                    <a:gd name="connsiteX18" fmla="*/ 451514 w 1211094"/>
                    <a:gd name="connsiteY18" fmla="*/ 493395 h 1649351"/>
                    <a:gd name="connsiteX19" fmla="*/ 404660 w 1211094"/>
                    <a:gd name="connsiteY19" fmla="*/ 779895 h 1649351"/>
                    <a:gd name="connsiteX20" fmla="*/ 404660 w 1211094"/>
                    <a:gd name="connsiteY20" fmla="*/ 1594621 h 1649351"/>
                    <a:gd name="connsiteX21" fmla="*/ 347033 w 1211094"/>
                    <a:gd name="connsiteY21" fmla="*/ 1649351 h 1649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094" h="1649351">
                      <a:moveTo>
                        <a:pt x="347033" y="1649351"/>
                      </a:moveTo>
                      <a:lnTo>
                        <a:pt x="53483" y="1649351"/>
                      </a:lnTo>
                      <a:cubicBezTo>
                        <a:pt x="24041" y="1647275"/>
                        <a:pt x="409" y="1623643"/>
                        <a:pt x="409" y="1594621"/>
                      </a:cubicBezTo>
                      <a:lnTo>
                        <a:pt x="0" y="81265"/>
                      </a:lnTo>
                      <a:cubicBezTo>
                        <a:pt x="2486" y="53486"/>
                        <a:pt x="26946" y="31926"/>
                        <a:pt x="56798" y="31926"/>
                      </a:cubicBezTo>
                      <a:lnTo>
                        <a:pt x="330032" y="31926"/>
                      </a:lnTo>
                      <a:cubicBezTo>
                        <a:pt x="355739" y="33169"/>
                        <a:pt x="376885" y="50583"/>
                        <a:pt x="382686" y="74217"/>
                      </a:cubicBezTo>
                      <a:lnTo>
                        <a:pt x="382686" y="305573"/>
                      </a:lnTo>
                      <a:lnTo>
                        <a:pt x="388077" y="305573"/>
                      </a:lnTo>
                      <a:cubicBezTo>
                        <a:pt x="470592" y="98679"/>
                        <a:pt x="586264" y="0"/>
                        <a:pt x="789841" y="0"/>
                      </a:cubicBezTo>
                      <a:cubicBezTo>
                        <a:pt x="922105" y="0"/>
                        <a:pt x="1051055" y="47681"/>
                        <a:pt x="1133980" y="178286"/>
                      </a:cubicBezTo>
                      <a:cubicBezTo>
                        <a:pt x="1211094" y="299353"/>
                        <a:pt x="1211094" y="502931"/>
                        <a:pt x="1211094" y="649290"/>
                      </a:cubicBezTo>
                      <a:lnTo>
                        <a:pt x="1211094" y="1601669"/>
                      </a:lnTo>
                      <a:cubicBezTo>
                        <a:pt x="1207779" y="1628206"/>
                        <a:pt x="1183319" y="1649351"/>
                        <a:pt x="1154287" y="1649351"/>
                      </a:cubicBezTo>
                      <a:lnTo>
                        <a:pt x="858669" y="1649351"/>
                      </a:lnTo>
                      <a:cubicBezTo>
                        <a:pt x="831723" y="1647275"/>
                        <a:pt x="809330" y="1627377"/>
                        <a:pt x="806425" y="1601669"/>
                      </a:cubicBezTo>
                      <a:lnTo>
                        <a:pt x="806425" y="779895"/>
                      </a:lnTo>
                      <a:cubicBezTo>
                        <a:pt x="806425" y="614463"/>
                        <a:pt x="825503" y="372326"/>
                        <a:pt x="621925" y="372326"/>
                      </a:cubicBezTo>
                      <a:cubicBezTo>
                        <a:pt x="550193" y="372326"/>
                        <a:pt x="484270" y="420422"/>
                        <a:pt x="451514" y="493395"/>
                      </a:cubicBezTo>
                      <a:cubicBezTo>
                        <a:pt x="410051" y="585855"/>
                        <a:pt x="404660" y="677899"/>
                        <a:pt x="404660" y="779895"/>
                      </a:cubicBezTo>
                      <a:lnTo>
                        <a:pt x="404660" y="1594621"/>
                      </a:lnTo>
                      <a:cubicBezTo>
                        <a:pt x="404250" y="1624882"/>
                        <a:pt x="378543" y="1649351"/>
                        <a:pt x="347033" y="1649351"/>
                      </a:cubicBezTo>
                    </a:path>
                  </a:pathLst>
                </a:custGeom>
                <a:solidFill>
                  <a:schemeClr val="bg1"/>
                </a:solidFill>
                <a:ln w="9525"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7065F0CD-2381-46D2-ABA5-563D7AFC9217}"/>
                    </a:ext>
                  </a:extLst>
                </p:cNvPr>
                <p:cNvSpPr/>
                <p:nvPr/>
              </p:nvSpPr>
              <p:spPr>
                <a:xfrm>
                  <a:off x="5968087" y="3221147"/>
                  <a:ext cx="205705" cy="245950"/>
                </a:xfrm>
                <a:custGeom>
                  <a:avLst/>
                  <a:gdLst>
                    <a:gd name="connsiteX0" fmla="*/ 868623 w 1408938"/>
                    <a:gd name="connsiteY0" fmla="*/ 941181 h 1684589"/>
                    <a:gd name="connsiteX1" fmla="*/ 813483 w 1408938"/>
                    <a:gd name="connsiteY1" fmla="*/ 1253802 h 1684589"/>
                    <a:gd name="connsiteX2" fmla="*/ 609486 w 1408938"/>
                    <a:gd name="connsiteY2" fmla="*/ 1387724 h 1684589"/>
                    <a:gd name="connsiteX3" fmla="*/ 429959 w 1408938"/>
                    <a:gd name="connsiteY3" fmla="*/ 1174192 h 1684589"/>
                    <a:gd name="connsiteX4" fmla="*/ 868623 w 1408938"/>
                    <a:gd name="connsiteY4" fmla="*/ 877330 h 1684589"/>
                    <a:gd name="connsiteX5" fmla="*/ 868623 w 1408938"/>
                    <a:gd name="connsiteY5" fmla="*/ 941181 h 1684589"/>
                    <a:gd name="connsiteX6" fmla="*/ 1165908 w 1408938"/>
                    <a:gd name="connsiteY6" fmla="*/ 1659710 h 1684589"/>
                    <a:gd name="connsiteX7" fmla="*/ 1096251 w 1408938"/>
                    <a:gd name="connsiteY7" fmla="*/ 1666759 h 1684589"/>
                    <a:gd name="connsiteX8" fmla="*/ 927087 w 1408938"/>
                    <a:gd name="connsiteY8" fmla="*/ 1470229 h 1684589"/>
                    <a:gd name="connsiteX9" fmla="*/ 441150 w 1408938"/>
                    <a:gd name="connsiteY9" fmla="*/ 1684590 h 1684589"/>
                    <a:gd name="connsiteX10" fmla="*/ 0 w 1408938"/>
                    <a:gd name="connsiteY10" fmla="*/ 1225199 h 1684589"/>
                    <a:gd name="connsiteX11" fmla="*/ 314277 w 1408938"/>
                    <a:gd name="connsiteY11" fmla="*/ 743409 h 1684589"/>
                    <a:gd name="connsiteX12" fmla="*/ 868623 w 1408938"/>
                    <a:gd name="connsiteY12" fmla="*/ 640998 h 1684589"/>
                    <a:gd name="connsiteX13" fmla="*/ 868623 w 1408938"/>
                    <a:gd name="connsiteY13" fmla="*/ 602853 h 1684589"/>
                    <a:gd name="connsiteX14" fmla="*/ 832552 w 1408938"/>
                    <a:gd name="connsiteY14" fmla="*/ 389326 h 1684589"/>
                    <a:gd name="connsiteX15" fmla="*/ 667122 w 1408938"/>
                    <a:gd name="connsiteY15" fmla="*/ 312622 h 1684589"/>
                    <a:gd name="connsiteX16" fmla="*/ 430378 w 1408938"/>
                    <a:gd name="connsiteY16" fmla="*/ 489663 h 1684589"/>
                    <a:gd name="connsiteX17" fmla="*/ 378962 w 1408938"/>
                    <a:gd name="connsiteY17" fmla="*/ 543563 h 1684589"/>
                    <a:gd name="connsiteX18" fmla="*/ 93288 w 1408938"/>
                    <a:gd name="connsiteY18" fmla="*/ 512881 h 1684589"/>
                    <a:gd name="connsiteX19" fmla="*/ 49339 w 1408938"/>
                    <a:gd name="connsiteY19" fmla="*/ 451104 h 1684589"/>
                    <a:gd name="connsiteX20" fmla="*/ 708584 w 1408938"/>
                    <a:gd name="connsiteY20" fmla="*/ 0 h 1684589"/>
                    <a:gd name="connsiteX21" fmla="*/ 1152640 w 1408938"/>
                    <a:gd name="connsiteY21" fmla="*/ 146774 h 1684589"/>
                    <a:gd name="connsiteX22" fmla="*/ 1282408 w 1408938"/>
                    <a:gd name="connsiteY22" fmla="*/ 653851 h 1684589"/>
                    <a:gd name="connsiteX23" fmla="*/ 1282408 w 1408938"/>
                    <a:gd name="connsiteY23" fmla="*/ 1113251 h 1684589"/>
                    <a:gd name="connsiteX24" fmla="*/ 1393527 w 1408938"/>
                    <a:gd name="connsiteY24" fmla="*/ 1386476 h 1684589"/>
                    <a:gd name="connsiteX25" fmla="*/ 1392288 w 1408938"/>
                    <a:gd name="connsiteY25" fmla="*/ 1464838 h 1684589"/>
                    <a:gd name="connsiteX26" fmla="*/ 1166317 w 1408938"/>
                    <a:gd name="connsiteY26" fmla="*/ 1660539 h 1684589"/>
                    <a:gd name="connsiteX27" fmla="*/ 1165908 w 1408938"/>
                    <a:gd name="connsiteY27" fmla="*/ 1659710 h 168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408938" h="1684589">
                      <a:moveTo>
                        <a:pt x="868623" y="941181"/>
                      </a:moveTo>
                      <a:cubicBezTo>
                        <a:pt x="868623" y="1056025"/>
                        <a:pt x="871528" y="1151809"/>
                        <a:pt x="813483" y="1253802"/>
                      </a:cubicBezTo>
                      <a:cubicBezTo>
                        <a:pt x="766629" y="1336727"/>
                        <a:pt x="692001" y="1387724"/>
                        <a:pt x="609486" y="1387724"/>
                      </a:cubicBezTo>
                      <a:cubicBezTo>
                        <a:pt x="496300" y="1387724"/>
                        <a:pt x="429959" y="1301485"/>
                        <a:pt x="429959" y="1174192"/>
                      </a:cubicBezTo>
                      <a:cubicBezTo>
                        <a:pt x="429959" y="922938"/>
                        <a:pt x="655101" y="877330"/>
                        <a:pt x="868623" y="877330"/>
                      </a:cubicBezTo>
                      <a:lnTo>
                        <a:pt x="868623" y="941181"/>
                      </a:lnTo>
                      <a:moveTo>
                        <a:pt x="1165908" y="1659710"/>
                      </a:moveTo>
                      <a:cubicBezTo>
                        <a:pt x="1146420" y="1677122"/>
                        <a:pt x="1118225" y="1678370"/>
                        <a:pt x="1096251" y="1666759"/>
                      </a:cubicBezTo>
                      <a:cubicBezTo>
                        <a:pt x="998401" y="1585501"/>
                        <a:pt x="980570" y="1547763"/>
                        <a:pt x="927087" y="1470229"/>
                      </a:cubicBezTo>
                      <a:cubicBezTo>
                        <a:pt x="765382" y="1635250"/>
                        <a:pt x="650539" y="1684590"/>
                        <a:pt x="441150" y="1684590"/>
                      </a:cubicBezTo>
                      <a:cubicBezTo>
                        <a:pt x="192796" y="1684590"/>
                        <a:pt x="0" y="1531599"/>
                        <a:pt x="0" y="1225199"/>
                      </a:cubicBezTo>
                      <a:cubicBezTo>
                        <a:pt x="0" y="985959"/>
                        <a:pt x="129359" y="823015"/>
                        <a:pt x="314277" y="743409"/>
                      </a:cubicBezTo>
                      <a:cubicBezTo>
                        <a:pt x="474326" y="672924"/>
                        <a:pt x="697802" y="660485"/>
                        <a:pt x="868623" y="640998"/>
                      </a:cubicBezTo>
                      <a:lnTo>
                        <a:pt x="868623" y="602853"/>
                      </a:lnTo>
                      <a:cubicBezTo>
                        <a:pt x="868623" y="532783"/>
                        <a:pt x="874014" y="449860"/>
                        <a:pt x="832552" y="389326"/>
                      </a:cubicBezTo>
                      <a:cubicBezTo>
                        <a:pt x="796900" y="335010"/>
                        <a:pt x="728072" y="312622"/>
                        <a:pt x="667122" y="312622"/>
                      </a:cubicBezTo>
                      <a:cubicBezTo>
                        <a:pt x="554755" y="312622"/>
                        <a:pt x="454838" y="370253"/>
                        <a:pt x="430378" y="489663"/>
                      </a:cubicBezTo>
                      <a:cubicBezTo>
                        <a:pt x="425396" y="516199"/>
                        <a:pt x="405908" y="542319"/>
                        <a:pt x="378962" y="543563"/>
                      </a:cubicBezTo>
                      <a:lnTo>
                        <a:pt x="93288" y="512881"/>
                      </a:lnTo>
                      <a:cubicBezTo>
                        <a:pt x="69247" y="507492"/>
                        <a:pt x="42291" y="488005"/>
                        <a:pt x="49339" y="451104"/>
                      </a:cubicBezTo>
                      <a:cubicBezTo>
                        <a:pt x="114853" y="104483"/>
                        <a:pt x="428301" y="0"/>
                        <a:pt x="708584" y="0"/>
                      </a:cubicBezTo>
                      <a:cubicBezTo>
                        <a:pt x="852040" y="0"/>
                        <a:pt x="1039444" y="38145"/>
                        <a:pt x="1152640" y="146774"/>
                      </a:cubicBezTo>
                      <a:cubicBezTo>
                        <a:pt x="1296095" y="280696"/>
                        <a:pt x="1282408" y="459395"/>
                        <a:pt x="1282408" y="653851"/>
                      </a:cubicBezTo>
                      <a:lnTo>
                        <a:pt x="1282408" y="1113251"/>
                      </a:lnTo>
                      <a:cubicBezTo>
                        <a:pt x="1282408" y="1251316"/>
                        <a:pt x="1339625" y="1311848"/>
                        <a:pt x="1393527" y="1386476"/>
                      </a:cubicBezTo>
                      <a:cubicBezTo>
                        <a:pt x="1412186" y="1413013"/>
                        <a:pt x="1416329" y="1444940"/>
                        <a:pt x="1392288" y="1464838"/>
                      </a:cubicBezTo>
                      <a:cubicBezTo>
                        <a:pt x="1332166" y="1515016"/>
                        <a:pt x="1225192" y="1608304"/>
                        <a:pt x="1166317" y="1660539"/>
                      </a:cubicBezTo>
                      <a:lnTo>
                        <a:pt x="1165908" y="1659710"/>
                      </a:lnTo>
                    </a:path>
                  </a:pathLst>
                </a:custGeom>
                <a:solidFill>
                  <a:schemeClr val="bg1"/>
                </a:solidFill>
                <a:ln w="9525"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2813DFD3-F937-493E-9E6B-4C050349B63A}"/>
                    </a:ext>
                  </a:extLst>
                </p:cNvPr>
                <p:cNvSpPr/>
                <p:nvPr/>
              </p:nvSpPr>
              <p:spPr>
                <a:xfrm>
                  <a:off x="5403848" y="3221147"/>
                  <a:ext cx="205759" cy="245950"/>
                </a:xfrm>
                <a:custGeom>
                  <a:avLst/>
                  <a:gdLst>
                    <a:gd name="connsiteX0" fmla="*/ 868623 w 1409309"/>
                    <a:gd name="connsiteY0" fmla="*/ 941181 h 1684589"/>
                    <a:gd name="connsiteX1" fmla="*/ 813479 w 1409309"/>
                    <a:gd name="connsiteY1" fmla="*/ 1253802 h 1684589"/>
                    <a:gd name="connsiteX2" fmla="*/ 609487 w 1409309"/>
                    <a:gd name="connsiteY2" fmla="*/ 1387724 h 1684589"/>
                    <a:gd name="connsiteX3" fmla="*/ 430373 w 1409309"/>
                    <a:gd name="connsiteY3" fmla="*/ 1174192 h 1684589"/>
                    <a:gd name="connsiteX4" fmla="*/ 868623 w 1409309"/>
                    <a:gd name="connsiteY4" fmla="*/ 877330 h 1684589"/>
                    <a:gd name="connsiteX5" fmla="*/ 868623 w 1409309"/>
                    <a:gd name="connsiteY5" fmla="*/ 941181 h 1684589"/>
                    <a:gd name="connsiteX6" fmla="*/ 1165908 w 1409309"/>
                    <a:gd name="connsiteY6" fmla="*/ 1659710 h 1684589"/>
                    <a:gd name="connsiteX7" fmla="*/ 1096251 w 1409309"/>
                    <a:gd name="connsiteY7" fmla="*/ 1666759 h 1684589"/>
                    <a:gd name="connsiteX8" fmla="*/ 927084 w 1409309"/>
                    <a:gd name="connsiteY8" fmla="*/ 1470229 h 1684589"/>
                    <a:gd name="connsiteX9" fmla="*/ 441152 w 1409309"/>
                    <a:gd name="connsiteY9" fmla="*/ 1684590 h 1684589"/>
                    <a:gd name="connsiteX10" fmla="*/ 0 w 1409309"/>
                    <a:gd name="connsiteY10" fmla="*/ 1225199 h 1684589"/>
                    <a:gd name="connsiteX11" fmla="*/ 314279 w 1409309"/>
                    <a:gd name="connsiteY11" fmla="*/ 743409 h 1684589"/>
                    <a:gd name="connsiteX12" fmla="*/ 868623 w 1409309"/>
                    <a:gd name="connsiteY12" fmla="*/ 640998 h 1684589"/>
                    <a:gd name="connsiteX13" fmla="*/ 868623 w 1409309"/>
                    <a:gd name="connsiteY13" fmla="*/ 602853 h 1684589"/>
                    <a:gd name="connsiteX14" fmla="*/ 832966 w 1409309"/>
                    <a:gd name="connsiteY14" fmla="*/ 389326 h 1684589"/>
                    <a:gd name="connsiteX15" fmla="*/ 667534 w 1409309"/>
                    <a:gd name="connsiteY15" fmla="*/ 312622 h 1684589"/>
                    <a:gd name="connsiteX16" fmla="*/ 430373 w 1409309"/>
                    <a:gd name="connsiteY16" fmla="*/ 489663 h 1684589"/>
                    <a:gd name="connsiteX17" fmla="*/ 379375 w 1409309"/>
                    <a:gd name="connsiteY17" fmla="*/ 543563 h 1684589"/>
                    <a:gd name="connsiteX18" fmla="*/ 93289 w 1409309"/>
                    <a:gd name="connsiteY18" fmla="*/ 512881 h 1684589"/>
                    <a:gd name="connsiteX19" fmla="*/ 49339 w 1409309"/>
                    <a:gd name="connsiteY19" fmla="*/ 451104 h 1684589"/>
                    <a:gd name="connsiteX20" fmla="*/ 708581 w 1409309"/>
                    <a:gd name="connsiteY20" fmla="*/ 0 h 1684589"/>
                    <a:gd name="connsiteX21" fmla="*/ 1152639 w 1409309"/>
                    <a:gd name="connsiteY21" fmla="*/ 146774 h 1684589"/>
                    <a:gd name="connsiteX22" fmla="*/ 1282408 w 1409309"/>
                    <a:gd name="connsiteY22" fmla="*/ 653851 h 1684589"/>
                    <a:gd name="connsiteX23" fmla="*/ 1282408 w 1409309"/>
                    <a:gd name="connsiteY23" fmla="*/ 1113251 h 1684589"/>
                    <a:gd name="connsiteX24" fmla="*/ 1393527 w 1409309"/>
                    <a:gd name="connsiteY24" fmla="*/ 1386476 h 1684589"/>
                    <a:gd name="connsiteX25" fmla="*/ 1392698 w 1409309"/>
                    <a:gd name="connsiteY25" fmla="*/ 1464838 h 1684589"/>
                    <a:gd name="connsiteX26" fmla="*/ 1166736 w 1409309"/>
                    <a:gd name="connsiteY26" fmla="*/ 1660539 h 1684589"/>
                    <a:gd name="connsiteX27" fmla="*/ 1165908 w 1409309"/>
                    <a:gd name="connsiteY27" fmla="*/ 1659710 h 168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409309" h="1684589">
                      <a:moveTo>
                        <a:pt x="868623" y="941181"/>
                      </a:moveTo>
                      <a:cubicBezTo>
                        <a:pt x="868623" y="1056025"/>
                        <a:pt x="871525" y="1151809"/>
                        <a:pt x="813479" y="1253802"/>
                      </a:cubicBezTo>
                      <a:cubicBezTo>
                        <a:pt x="766627" y="1336727"/>
                        <a:pt x="692410" y="1387724"/>
                        <a:pt x="609487" y="1387724"/>
                      </a:cubicBezTo>
                      <a:cubicBezTo>
                        <a:pt x="496296" y="1387724"/>
                        <a:pt x="430373" y="1301485"/>
                        <a:pt x="430373" y="1174192"/>
                      </a:cubicBezTo>
                      <a:cubicBezTo>
                        <a:pt x="430373" y="922938"/>
                        <a:pt x="655510" y="877330"/>
                        <a:pt x="868623" y="877330"/>
                      </a:cubicBezTo>
                      <a:lnTo>
                        <a:pt x="868623" y="941181"/>
                      </a:lnTo>
                      <a:moveTo>
                        <a:pt x="1165908" y="1659710"/>
                      </a:moveTo>
                      <a:cubicBezTo>
                        <a:pt x="1146420" y="1677122"/>
                        <a:pt x="1118226" y="1678370"/>
                        <a:pt x="1096251" y="1666759"/>
                      </a:cubicBezTo>
                      <a:cubicBezTo>
                        <a:pt x="998401" y="1585501"/>
                        <a:pt x="980980" y="1547763"/>
                        <a:pt x="927084" y="1470229"/>
                      </a:cubicBezTo>
                      <a:cubicBezTo>
                        <a:pt x="765383" y="1635250"/>
                        <a:pt x="650949" y="1684590"/>
                        <a:pt x="441152" y="1684590"/>
                      </a:cubicBezTo>
                      <a:cubicBezTo>
                        <a:pt x="193211" y="1684590"/>
                        <a:pt x="0" y="1531599"/>
                        <a:pt x="0" y="1225199"/>
                      </a:cubicBezTo>
                      <a:cubicBezTo>
                        <a:pt x="0" y="985959"/>
                        <a:pt x="129775" y="823015"/>
                        <a:pt x="314279" y="743409"/>
                      </a:cubicBezTo>
                      <a:cubicBezTo>
                        <a:pt x="474322" y="672924"/>
                        <a:pt x="697801" y="660485"/>
                        <a:pt x="868623" y="640998"/>
                      </a:cubicBezTo>
                      <a:lnTo>
                        <a:pt x="868623" y="602853"/>
                      </a:lnTo>
                      <a:cubicBezTo>
                        <a:pt x="868623" y="532783"/>
                        <a:pt x="874013" y="449860"/>
                        <a:pt x="832966" y="389326"/>
                      </a:cubicBezTo>
                      <a:cubicBezTo>
                        <a:pt x="796894" y="335010"/>
                        <a:pt x="728068" y="312622"/>
                        <a:pt x="667534" y="312622"/>
                      </a:cubicBezTo>
                      <a:cubicBezTo>
                        <a:pt x="555172" y="312622"/>
                        <a:pt x="454835" y="370253"/>
                        <a:pt x="430373" y="489663"/>
                      </a:cubicBezTo>
                      <a:cubicBezTo>
                        <a:pt x="425397" y="516199"/>
                        <a:pt x="405910" y="542319"/>
                        <a:pt x="379375" y="543563"/>
                      </a:cubicBezTo>
                      <a:lnTo>
                        <a:pt x="93289" y="512881"/>
                      </a:lnTo>
                      <a:cubicBezTo>
                        <a:pt x="69241" y="507492"/>
                        <a:pt x="42705" y="488005"/>
                        <a:pt x="49339" y="451104"/>
                      </a:cubicBezTo>
                      <a:cubicBezTo>
                        <a:pt x="115264" y="104483"/>
                        <a:pt x="428299" y="0"/>
                        <a:pt x="708581" y="0"/>
                      </a:cubicBezTo>
                      <a:cubicBezTo>
                        <a:pt x="852038" y="0"/>
                        <a:pt x="1039444" y="38145"/>
                        <a:pt x="1152639" y="146774"/>
                      </a:cubicBezTo>
                      <a:cubicBezTo>
                        <a:pt x="1296095" y="280696"/>
                        <a:pt x="1282408" y="459395"/>
                        <a:pt x="1282408" y="653851"/>
                      </a:cubicBezTo>
                      <a:lnTo>
                        <a:pt x="1282408" y="1113251"/>
                      </a:lnTo>
                      <a:cubicBezTo>
                        <a:pt x="1282408" y="1251316"/>
                        <a:pt x="1339625" y="1311848"/>
                        <a:pt x="1393527" y="1386476"/>
                      </a:cubicBezTo>
                      <a:cubicBezTo>
                        <a:pt x="1412605" y="1413013"/>
                        <a:pt x="1416749" y="1444940"/>
                        <a:pt x="1392698" y="1464838"/>
                      </a:cubicBezTo>
                      <a:cubicBezTo>
                        <a:pt x="1332576" y="1515016"/>
                        <a:pt x="1225610" y="1608304"/>
                        <a:pt x="1166736" y="1660539"/>
                      </a:cubicBezTo>
                      <a:lnTo>
                        <a:pt x="1165908" y="1659710"/>
                      </a:lnTo>
                    </a:path>
                  </a:pathLst>
                </a:custGeom>
                <a:solidFill>
                  <a:schemeClr val="bg1"/>
                </a:solidFill>
                <a:ln w="9525" cap="flat">
                  <a:noFill/>
                  <a:prstDash val="solid"/>
                  <a:miter/>
                </a:ln>
              </p:spPr>
              <p:txBody>
                <a:bodyPr rtlCol="0" anchor="ctr"/>
                <a:lstStyle/>
                <a:p>
                  <a:endParaRPr lang="en-IN"/>
                </a:p>
              </p:txBody>
            </p:sp>
          </p:grpSp>
        </p:grpSp>
        <p:grpSp>
          <p:nvGrpSpPr>
            <p:cNvPr id="63" name="Group 62">
              <a:extLst>
                <a:ext uri="{FF2B5EF4-FFF2-40B4-BE49-F238E27FC236}">
                  <a16:creationId xmlns:a16="http://schemas.microsoft.com/office/drawing/2014/main" id="{A6928B2E-872F-4E65-8C8B-1B495BD5BE88}"/>
                </a:ext>
              </a:extLst>
            </p:cNvPr>
            <p:cNvGrpSpPr/>
            <p:nvPr/>
          </p:nvGrpSpPr>
          <p:grpSpPr>
            <a:xfrm>
              <a:off x="9043284" y="1497847"/>
              <a:ext cx="1112211" cy="1112211"/>
              <a:chOff x="6723550" y="608498"/>
              <a:chExt cx="1259505" cy="1259505"/>
            </a:xfrm>
          </p:grpSpPr>
          <p:sp>
            <p:nvSpPr>
              <p:cNvPr id="8" name="Oval 7">
                <a:extLst>
                  <a:ext uri="{FF2B5EF4-FFF2-40B4-BE49-F238E27FC236}">
                    <a16:creationId xmlns:a16="http://schemas.microsoft.com/office/drawing/2014/main" id="{841480EB-801B-4539-8F97-B4ECC09FB888}"/>
                  </a:ext>
                </a:extLst>
              </p:cNvPr>
              <p:cNvSpPr/>
              <p:nvPr/>
            </p:nvSpPr>
            <p:spPr>
              <a:xfrm>
                <a:off x="6723550" y="608498"/>
                <a:ext cx="1259505" cy="1259505"/>
              </a:xfrm>
              <a:prstGeom prst="ellipse">
                <a:avLst/>
              </a:prstGeom>
              <a:solidFill>
                <a:srgbClr val="F6C7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4" name="Picture 33">
                <a:extLst>
                  <a:ext uri="{FF2B5EF4-FFF2-40B4-BE49-F238E27FC236}">
                    <a16:creationId xmlns:a16="http://schemas.microsoft.com/office/drawing/2014/main" id="{96EB6DF4-493D-44DD-AC62-D97853D7722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49407" y="1038107"/>
                <a:ext cx="607788" cy="400286"/>
              </a:xfrm>
              <a:prstGeom prst="rect">
                <a:avLst/>
              </a:prstGeom>
            </p:spPr>
          </p:pic>
        </p:grpSp>
        <p:grpSp>
          <p:nvGrpSpPr>
            <p:cNvPr id="57" name="Group 56">
              <a:extLst>
                <a:ext uri="{FF2B5EF4-FFF2-40B4-BE49-F238E27FC236}">
                  <a16:creationId xmlns:a16="http://schemas.microsoft.com/office/drawing/2014/main" id="{F38C2531-48B2-40EA-8CEC-00FD4990326E}"/>
                </a:ext>
              </a:extLst>
            </p:cNvPr>
            <p:cNvGrpSpPr/>
            <p:nvPr/>
          </p:nvGrpSpPr>
          <p:grpSpPr>
            <a:xfrm>
              <a:off x="4708686" y="1490531"/>
              <a:ext cx="1113715" cy="1119527"/>
              <a:chOff x="3445244" y="885963"/>
              <a:chExt cx="1261209" cy="1267790"/>
            </a:xfrm>
          </p:grpSpPr>
          <p:sp>
            <p:nvSpPr>
              <p:cNvPr id="7" name="Oval 6">
                <a:extLst>
                  <a:ext uri="{FF2B5EF4-FFF2-40B4-BE49-F238E27FC236}">
                    <a16:creationId xmlns:a16="http://schemas.microsoft.com/office/drawing/2014/main" id="{0C8A2E6D-B757-4B23-BC97-989B9130ADAA}"/>
                  </a:ext>
                </a:extLst>
              </p:cNvPr>
              <p:cNvSpPr/>
              <p:nvPr/>
            </p:nvSpPr>
            <p:spPr>
              <a:xfrm>
                <a:off x="3446948" y="894248"/>
                <a:ext cx="1259505" cy="1259505"/>
              </a:xfrm>
              <a:prstGeom prst="ellipse">
                <a:avLst/>
              </a:prstGeom>
              <a:solidFill>
                <a:srgbClr val="00A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6" name="Picture 35">
                <a:extLst>
                  <a:ext uri="{FF2B5EF4-FFF2-40B4-BE49-F238E27FC236}">
                    <a16:creationId xmlns:a16="http://schemas.microsoft.com/office/drawing/2014/main" id="{F2C40706-3C8A-479B-ADE1-5B4E91C7E7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445244" y="885963"/>
                <a:ext cx="1258316" cy="1258316"/>
              </a:xfrm>
              <a:prstGeom prst="rect">
                <a:avLst/>
              </a:prstGeom>
            </p:spPr>
          </p:pic>
        </p:grpSp>
        <p:grpSp>
          <p:nvGrpSpPr>
            <p:cNvPr id="58" name="Group 57">
              <a:extLst>
                <a:ext uri="{FF2B5EF4-FFF2-40B4-BE49-F238E27FC236}">
                  <a16:creationId xmlns:a16="http://schemas.microsoft.com/office/drawing/2014/main" id="{B7E8BA7C-622A-456F-8D4E-77680311B7DC}"/>
                </a:ext>
              </a:extLst>
            </p:cNvPr>
            <p:cNvGrpSpPr/>
            <p:nvPr/>
          </p:nvGrpSpPr>
          <p:grpSpPr>
            <a:xfrm>
              <a:off x="4414109" y="4172673"/>
              <a:ext cx="1730285" cy="1112211"/>
              <a:chOff x="2006754" y="4989998"/>
              <a:chExt cx="1959434" cy="1259505"/>
            </a:xfrm>
          </p:grpSpPr>
          <p:sp>
            <p:nvSpPr>
              <p:cNvPr id="5" name="Oval 4">
                <a:extLst>
                  <a:ext uri="{FF2B5EF4-FFF2-40B4-BE49-F238E27FC236}">
                    <a16:creationId xmlns:a16="http://schemas.microsoft.com/office/drawing/2014/main" id="{B252D4A8-B35C-4710-AD4B-713AA9FF891C}"/>
                  </a:ext>
                </a:extLst>
              </p:cNvPr>
              <p:cNvSpPr/>
              <p:nvPr/>
            </p:nvSpPr>
            <p:spPr>
              <a:xfrm>
                <a:off x="2342048" y="4989998"/>
                <a:ext cx="1259505" cy="1259505"/>
              </a:xfrm>
              <a:prstGeom prst="ellipse">
                <a:avLst/>
              </a:prstGeom>
              <a:solidFill>
                <a:srgbClr val="05A0D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9EB0B2E0-B2AA-455A-8E28-6FB6975B47D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006754" y="5208018"/>
                <a:ext cx="1959434" cy="749077"/>
              </a:xfrm>
              <a:prstGeom prst="rect">
                <a:avLst/>
              </a:prstGeom>
            </p:spPr>
          </p:pic>
        </p:grpSp>
        <p:grpSp>
          <p:nvGrpSpPr>
            <p:cNvPr id="59" name="Group 58">
              <a:extLst>
                <a:ext uri="{FF2B5EF4-FFF2-40B4-BE49-F238E27FC236}">
                  <a16:creationId xmlns:a16="http://schemas.microsoft.com/office/drawing/2014/main" id="{DD9CEAB5-0B00-4F0E-980E-590CDFC025EE}"/>
                </a:ext>
              </a:extLst>
            </p:cNvPr>
            <p:cNvGrpSpPr/>
            <p:nvPr/>
          </p:nvGrpSpPr>
          <p:grpSpPr>
            <a:xfrm>
              <a:off x="8968391" y="4172672"/>
              <a:ext cx="1213235" cy="1112211"/>
              <a:chOff x="5560857" y="5353291"/>
              <a:chExt cx="1373909" cy="1259505"/>
            </a:xfrm>
          </p:grpSpPr>
          <p:sp>
            <p:nvSpPr>
              <p:cNvPr id="12" name="Oval 11">
                <a:extLst>
                  <a:ext uri="{FF2B5EF4-FFF2-40B4-BE49-F238E27FC236}">
                    <a16:creationId xmlns:a16="http://schemas.microsoft.com/office/drawing/2014/main" id="{9EF06FB1-6EFC-4CEC-B18B-2387571FC557}"/>
                  </a:ext>
                </a:extLst>
              </p:cNvPr>
              <p:cNvSpPr/>
              <p:nvPr/>
            </p:nvSpPr>
            <p:spPr>
              <a:xfrm>
                <a:off x="5645663" y="5353291"/>
                <a:ext cx="1259505" cy="1259505"/>
              </a:xfrm>
              <a:prstGeom prst="ellipse">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2" name="Picture 41" descr="A logo on a black background&#10;&#10;Description automatically generated">
                <a:extLst>
                  <a:ext uri="{FF2B5EF4-FFF2-40B4-BE49-F238E27FC236}">
                    <a16:creationId xmlns:a16="http://schemas.microsoft.com/office/drawing/2014/main" id="{B3D7BBBF-6FE8-4C1E-B98D-885D166C318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560857" y="5493234"/>
                <a:ext cx="1373909" cy="915938"/>
              </a:xfrm>
              <a:prstGeom prst="rect">
                <a:avLst/>
              </a:prstGeom>
            </p:spPr>
          </p:pic>
        </p:grpSp>
        <p:sp>
          <p:nvSpPr>
            <p:cNvPr id="10" name="Oval 9">
              <a:extLst>
                <a:ext uri="{FF2B5EF4-FFF2-40B4-BE49-F238E27FC236}">
                  <a16:creationId xmlns:a16="http://schemas.microsoft.com/office/drawing/2014/main" id="{82D7DF78-A426-4A91-ABFE-41B08EAEE74E}"/>
                </a:ext>
              </a:extLst>
            </p:cNvPr>
            <p:cNvSpPr/>
            <p:nvPr/>
          </p:nvSpPr>
          <p:spPr>
            <a:xfrm>
              <a:off x="6853460" y="5269539"/>
              <a:ext cx="1112211" cy="1112211"/>
            </a:xfrm>
            <a:prstGeom prst="ellipse">
              <a:avLst/>
            </a:prstGeom>
            <a:solidFill>
              <a:schemeClr val="tx1">
                <a:lumMod val="95000"/>
                <a:lumOff val="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61" name="Group 60">
              <a:extLst>
                <a:ext uri="{FF2B5EF4-FFF2-40B4-BE49-F238E27FC236}">
                  <a16:creationId xmlns:a16="http://schemas.microsoft.com/office/drawing/2014/main" id="{34C59BD6-A6B4-4AAD-9BB9-B55457673C43}"/>
                </a:ext>
              </a:extLst>
            </p:cNvPr>
            <p:cNvGrpSpPr/>
            <p:nvPr/>
          </p:nvGrpSpPr>
          <p:grpSpPr>
            <a:xfrm>
              <a:off x="6876736" y="636214"/>
              <a:ext cx="1112211" cy="1112211"/>
              <a:chOff x="10357336" y="4989998"/>
              <a:chExt cx="1259505" cy="1259505"/>
            </a:xfrm>
          </p:grpSpPr>
          <p:sp>
            <p:nvSpPr>
              <p:cNvPr id="11" name="Oval 10">
                <a:extLst>
                  <a:ext uri="{FF2B5EF4-FFF2-40B4-BE49-F238E27FC236}">
                    <a16:creationId xmlns:a16="http://schemas.microsoft.com/office/drawing/2014/main" id="{C66FC533-5ECE-41BD-BEA7-1858234E72F5}"/>
                  </a:ext>
                </a:extLst>
              </p:cNvPr>
              <p:cNvSpPr/>
              <p:nvPr/>
            </p:nvSpPr>
            <p:spPr>
              <a:xfrm>
                <a:off x="10357336" y="4989998"/>
                <a:ext cx="1259505" cy="1259505"/>
              </a:xfrm>
              <a:prstGeom prst="ellipse">
                <a:avLst/>
              </a:prstGeom>
              <a:solidFill>
                <a:schemeClr val="accent2">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5" name="Picture 54" descr="A black background with blue letters&#10;&#10;Description automatically generated">
                <a:extLst>
                  <a:ext uri="{FF2B5EF4-FFF2-40B4-BE49-F238E27FC236}">
                    <a16:creationId xmlns:a16="http://schemas.microsoft.com/office/drawing/2014/main" id="{B3809C68-6ADE-433E-8651-715501D3F762}"/>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0423039" y="5282164"/>
                <a:ext cx="1101145" cy="619393"/>
              </a:xfrm>
              <a:prstGeom prst="rect">
                <a:avLst/>
              </a:prstGeom>
            </p:spPr>
          </p:pic>
        </p:grpSp>
      </p:grpSp>
      <p:sp>
        <p:nvSpPr>
          <p:cNvPr id="88" name="TextBox 87">
            <a:extLst>
              <a:ext uri="{FF2B5EF4-FFF2-40B4-BE49-F238E27FC236}">
                <a16:creationId xmlns:a16="http://schemas.microsoft.com/office/drawing/2014/main" id="{AEE66DD6-28FB-4D34-B358-0395924D5DA0}"/>
              </a:ext>
            </a:extLst>
          </p:cNvPr>
          <p:cNvSpPr txBox="1"/>
          <p:nvPr/>
        </p:nvSpPr>
        <p:spPr>
          <a:xfrm>
            <a:off x="597293" y="275962"/>
            <a:ext cx="3365024" cy="769441"/>
          </a:xfrm>
          <a:prstGeom prst="rect">
            <a:avLst/>
          </a:prstGeom>
          <a:noFill/>
        </p:spPr>
        <p:txBody>
          <a:bodyPr wrap="none" rtlCol="0">
            <a:spAutoFit/>
          </a:bodyPr>
          <a:lstStyle/>
          <a:p>
            <a:r>
              <a:rPr lang="en-IN" sz="4400" dirty="0">
                <a:latin typeface="Fira Sans Medium" panose="020B0603050000020004" pitchFamily="34" charset="0"/>
              </a:rPr>
              <a:t>Competitors</a:t>
            </a:r>
            <a:endParaRPr lang="en-IN" sz="3600" dirty="0">
              <a:latin typeface="Fira Sans Medium" panose="020B0603050000020004" pitchFamily="34" charset="0"/>
            </a:endParaRPr>
          </a:p>
        </p:txBody>
      </p:sp>
      <p:sp>
        <p:nvSpPr>
          <p:cNvPr id="92" name="TextBox 91">
            <a:extLst>
              <a:ext uri="{FF2B5EF4-FFF2-40B4-BE49-F238E27FC236}">
                <a16:creationId xmlns:a16="http://schemas.microsoft.com/office/drawing/2014/main" id="{3BFC7D6B-6EFA-4DED-BD80-A0AD0BA8992F}"/>
              </a:ext>
            </a:extLst>
          </p:cNvPr>
          <p:cNvSpPr txBox="1"/>
          <p:nvPr/>
        </p:nvSpPr>
        <p:spPr>
          <a:xfrm>
            <a:off x="597292" y="1232672"/>
            <a:ext cx="5813339" cy="5188600"/>
          </a:xfrm>
          <a:prstGeom prst="rect">
            <a:avLst/>
          </a:prstGeom>
          <a:noFill/>
        </p:spPr>
        <p:txBody>
          <a:bodyPr wrap="square" rtlCol="0">
            <a:spAutoFit/>
          </a:bodyPr>
          <a:lstStyle/>
          <a:p>
            <a:pPr>
              <a:lnSpc>
                <a:spcPct val="130000"/>
              </a:lnSpc>
            </a:pPr>
            <a:r>
              <a:rPr lang="en-IN" sz="14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As per </a:t>
            </a: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SEMrush data, </a:t>
            </a:r>
            <a:r>
              <a:rPr lang="en-IN" sz="14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In Women fashion industry, amazon has various competitors such as Flipkart, Ajio, H&amp;M, Snapdeal, Meesho and Myntra.</a:t>
            </a:r>
          </a:p>
          <a:p>
            <a:pPr>
              <a:lnSpc>
                <a:spcPct val="130000"/>
              </a:lnSpc>
            </a:pPr>
            <a:r>
              <a:rPr lang="en-IN" sz="1400" b="1"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Amazon </a:t>
            </a:r>
            <a:r>
              <a:rPr lang="en-IN" sz="140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provides various collection ranging from budget-friendly options to </a:t>
            </a: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high end designer clothes. Also, they uses AI model to utilize honest customer reviews and ratings to make confident purchase decision. Let's compare </a:t>
            </a:r>
            <a:r>
              <a:rPr lang="en-IN" sz="14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Amazon</a:t>
            </a: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with their competitors.</a:t>
            </a:r>
          </a:p>
          <a:p>
            <a:pPr marL="342900" indent="-342900">
              <a:lnSpc>
                <a:spcPct val="130000"/>
              </a:lnSpc>
              <a:buAutoNum type="arabicPeriod"/>
            </a:pPr>
            <a:r>
              <a:rPr lang="en-IN"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Flipkart</a:t>
            </a: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is a major player in India however Amazon has global reach.</a:t>
            </a:r>
          </a:p>
          <a:p>
            <a:pPr marL="342900" indent="-342900">
              <a:lnSpc>
                <a:spcPct val="130000"/>
              </a:lnSpc>
              <a:buAutoNum type="arabicPeriod"/>
            </a:pP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Ajio has limited products whereas Amazon has wide variety of products with budget-friendly.</a:t>
            </a:r>
          </a:p>
          <a:p>
            <a:pPr marL="342900" indent="-342900">
              <a:lnSpc>
                <a:spcPct val="130000"/>
              </a:lnSpc>
              <a:buAutoNum type="arabicPeriod"/>
            </a:pP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H&amp;M is more intend to physical store and very less online presence, but Amazon has global presence.</a:t>
            </a:r>
          </a:p>
          <a:p>
            <a:pPr marL="342900" indent="-342900">
              <a:lnSpc>
                <a:spcPct val="130000"/>
              </a:lnSpc>
              <a:buAutoNum type="arabicPeriod"/>
            </a:pP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Snapdeal has lower brand recognition as compared to Amazon.</a:t>
            </a:r>
          </a:p>
          <a:p>
            <a:pPr marL="342900" indent="-342900">
              <a:lnSpc>
                <a:spcPct val="130000"/>
              </a:lnSpc>
              <a:buAutoNum type="arabicPeriod"/>
            </a:pP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Meesho focus on social commence which limits the selection of product whereas Amazon has vast variety of products.</a:t>
            </a:r>
          </a:p>
          <a:p>
            <a:pPr marL="342900" indent="-342900">
              <a:lnSpc>
                <a:spcPct val="130000"/>
              </a:lnSpc>
              <a:buAutoNum type="arabicPeriod"/>
            </a:pP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Myntra does not have offer diversity of brands as compared to Amazon.</a:t>
            </a:r>
          </a:p>
          <a:p>
            <a:pPr marL="342900" indent="-342900">
              <a:lnSpc>
                <a:spcPct val="130000"/>
              </a:lnSpc>
              <a:buAutoNum type="arabicPeriod"/>
            </a:pPr>
            <a:endPar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p:txBody>
      </p:sp>
      <p:grpSp>
        <p:nvGrpSpPr>
          <p:cNvPr id="65" name="Group 64">
            <a:extLst>
              <a:ext uri="{FF2B5EF4-FFF2-40B4-BE49-F238E27FC236}">
                <a16:creationId xmlns:a16="http://schemas.microsoft.com/office/drawing/2014/main" id="{D58710CA-297C-4A27-A56F-127ECD2FF7BA}"/>
              </a:ext>
            </a:extLst>
          </p:cNvPr>
          <p:cNvGrpSpPr/>
          <p:nvPr/>
        </p:nvGrpSpPr>
        <p:grpSpPr>
          <a:xfrm rot="12147091">
            <a:off x="10215311" y="5533587"/>
            <a:ext cx="2210578" cy="2419013"/>
            <a:chOff x="-447720" y="-856723"/>
            <a:chExt cx="2210578" cy="2419013"/>
          </a:xfrm>
        </p:grpSpPr>
        <p:sp>
          <p:nvSpPr>
            <p:cNvPr id="66" name="Graphic 4">
              <a:extLst>
                <a:ext uri="{FF2B5EF4-FFF2-40B4-BE49-F238E27FC236}">
                  <a16:creationId xmlns:a16="http://schemas.microsoft.com/office/drawing/2014/main" id="{0E6F84CF-D2ED-4815-9903-F856C033FE84}"/>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67" name="Graphic 4">
              <a:extLst>
                <a:ext uri="{FF2B5EF4-FFF2-40B4-BE49-F238E27FC236}">
                  <a16:creationId xmlns:a16="http://schemas.microsoft.com/office/drawing/2014/main" id="{28251FD8-FF15-41FD-AF53-8F9FB476DFCA}"/>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68" name="Graphic 11">
            <a:extLst>
              <a:ext uri="{FF2B5EF4-FFF2-40B4-BE49-F238E27FC236}">
                <a16:creationId xmlns:a16="http://schemas.microsoft.com/office/drawing/2014/main" id="{1D9FDE98-6960-4232-8830-D31133DD0522}"/>
              </a:ext>
            </a:extLst>
          </p:cNvPr>
          <p:cNvSpPr/>
          <p:nvPr/>
        </p:nvSpPr>
        <p:spPr>
          <a:xfrm rot="7707741">
            <a:off x="11670176" y="5713437"/>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pic>
        <p:nvPicPr>
          <p:cNvPr id="13" name="Picture 12">
            <a:extLst>
              <a:ext uri="{FF2B5EF4-FFF2-40B4-BE49-F238E27FC236}">
                <a16:creationId xmlns:a16="http://schemas.microsoft.com/office/drawing/2014/main" id="{E4E1054D-26B6-1318-E6C6-522880C87F54}"/>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8730346" y="5452387"/>
            <a:ext cx="819509" cy="819509"/>
          </a:xfrm>
          <a:prstGeom prst="rect">
            <a:avLst/>
          </a:prstGeom>
        </p:spPr>
      </p:pic>
    </p:spTree>
    <p:extLst>
      <p:ext uri="{BB962C8B-B14F-4D97-AF65-F5344CB8AC3E}">
        <p14:creationId xmlns:p14="http://schemas.microsoft.com/office/powerpoint/2010/main" val="3009980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87">
            <a:extLst>
              <a:ext uri="{FF2B5EF4-FFF2-40B4-BE49-F238E27FC236}">
                <a16:creationId xmlns:a16="http://schemas.microsoft.com/office/drawing/2014/main" id="{AEE66DD6-28FB-4D34-B358-0395924D5DA0}"/>
              </a:ext>
            </a:extLst>
          </p:cNvPr>
          <p:cNvSpPr txBox="1"/>
          <p:nvPr/>
        </p:nvSpPr>
        <p:spPr>
          <a:xfrm>
            <a:off x="597293" y="275962"/>
            <a:ext cx="3365024" cy="769441"/>
          </a:xfrm>
          <a:prstGeom prst="rect">
            <a:avLst/>
          </a:prstGeom>
          <a:noFill/>
        </p:spPr>
        <p:txBody>
          <a:bodyPr wrap="none" rtlCol="0">
            <a:spAutoFit/>
          </a:bodyPr>
          <a:lstStyle/>
          <a:p>
            <a:r>
              <a:rPr lang="en-IN" sz="4400" dirty="0">
                <a:latin typeface="Fira Sans Medium" panose="020B0603050000020004" pitchFamily="34" charset="0"/>
              </a:rPr>
              <a:t>Competitors</a:t>
            </a:r>
            <a:endParaRPr lang="en-IN" sz="3600" dirty="0">
              <a:latin typeface="Fira Sans Medium" panose="020B0603050000020004" pitchFamily="34" charset="0"/>
            </a:endParaRPr>
          </a:p>
        </p:txBody>
      </p:sp>
      <p:grpSp>
        <p:nvGrpSpPr>
          <p:cNvPr id="65" name="Group 64">
            <a:extLst>
              <a:ext uri="{FF2B5EF4-FFF2-40B4-BE49-F238E27FC236}">
                <a16:creationId xmlns:a16="http://schemas.microsoft.com/office/drawing/2014/main" id="{D58710CA-297C-4A27-A56F-127ECD2FF7BA}"/>
              </a:ext>
            </a:extLst>
          </p:cNvPr>
          <p:cNvGrpSpPr/>
          <p:nvPr/>
        </p:nvGrpSpPr>
        <p:grpSpPr>
          <a:xfrm rot="12147091">
            <a:off x="10215311" y="5533587"/>
            <a:ext cx="2210578" cy="2419013"/>
            <a:chOff x="-447720" y="-856723"/>
            <a:chExt cx="2210578" cy="2419013"/>
          </a:xfrm>
        </p:grpSpPr>
        <p:sp>
          <p:nvSpPr>
            <p:cNvPr id="66" name="Graphic 4">
              <a:extLst>
                <a:ext uri="{FF2B5EF4-FFF2-40B4-BE49-F238E27FC236}">
                  <a16:creationId xmlns:a16="http://schemas.microsoft.com/office/drawing/2014/main" id="{0E6F84CF-D2ED-4815-9903-F856C033FE84}"/>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67" name="Graphic 4">
              <a:extLst>
                <a:ext uri="{FF2B5EF4-FFF2-40B4-BE49-F238E27FC236}">
                  <a16:creationId xmlns:a16="http://schemas.microsoft.com/office/drawing/2014/main" id="{28251FD8-FF15-41FD-AF53-8F9FB476DFCA}"/>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68" name="Graphic 11">
            <a:extLst>
              <a:ext uri="{FF2B5EF4-FFF2-40B4-BE49-F238E27FC236}">
                <a16:creationId xmlns:a16="http://schemas.microsoft.com/office/drawing/2014/main" id="{1D9FDE98-6960-4232-8830-D31133DD0522}"/>
              </a:ext>
            </a:extLst>
          </p:cNvPr>
          <p:cNvSpPr/>
          <p:nvPr/>
        </p:nvSpPr>
        <p:spPr>
          <a:xfrm rot="7707741">
            <a:off x="11670176" y="5713437"/>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sp>
        <p:nvSpPr>
          <p:cNvPr id="9" name="TextBox 8">
            <a:extLst>
              <a:ext uri="{FF2B5EF4-FFF2-40B4-BE49-F238E27FC236}">
                <a16:creationId xmlns:a16="http://schemas.microsoft.com/office/drawing/2014/main" id="{1432EC71-A868-C3E1-6FC4-A7D56CB51576}"/>
              </a:ext>
            </a:extLst>
          </p:cNvPr>
          <p:cNvSpPr txBox="1"/>
          <p:nvPr/>
        </p:nvSpPr>
        <p:spPr>
          <a:xfrm>
            <a:off x="656385" y="1207790"/>
            <a:ext cx="8552929" cy="907428"/>
          </a:xfrm>
          <a:prstGeom prst="rect">
            <a:avLst/>
          </a:prstGeom>
          <a:noFill/>
        </p:spPr>
        <p:txBody>
          <a:bodyPr wrap="square" rtlCol="0">
            <a:spAutoFit/>
          </a:bodyPr>
          <a:lstStyle/>
          <a:p>
            <a:pPr>
              <a:lnSpc>
                <a:spcPct val="130000"/>
              </a:lnSpc>
            </a:pP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Flipkart is the most dominant player in India. Amazon is growing globally. If we talk about only India, Flipkart is way ahead of Amazon. Let’s see the numbers of both.</a:t>
            </a:r>
          </a:p>
          <a:p>
            <a:pPr>
              <a:lnSpc>
                <a:spcPct val="130000"/>
              </a:lnSpc>
            </a:pPr>
            <a:endPar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p:txBody>
      </p:sp>
      <p:graphicFrame>
        <p:nvGraphicFramePr>
          <p:cNvPr id="14" name="Diagram 13">
            <a:extLst>
              <a:ext uri="{FF2B5EF4-FFF2-40B4-BE49-F238E27FC236}">
                <a16:creationId xmlns:a16="http://schemas.microsoft.com/office/drawing/2014/main" id="{84A0EDF9-45C8-F0B6-9436-2A4E6EC8EEC5}"/>
              </a:ext>
            </a:extLst>
          </p:cNvPr>
          <p:cNvGraphicFramePr/>
          <p:nvPr>
            <p:extLst>
              <p:ext uri="{D42A27DB-BD31-4B8C-83A1-F6EECF244321}">
                <p14:modId xmlns:p14="http://schemas.microsoft.com/office/powerpoint/2010/main" val="584756136"/>
              </p:ext>
            </p:extLst>
          </p:nvPr>
        </p:nvGraphicFramePr>
        <p:xfrm>
          <a:off x="2004010" y="2369975"/>
          <a:ext cx="3855616" cy="33111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6" name="Diagram 25">
            <a:extLst>
              <a:ext uri="{FF2B5EF4-FFF2-40B4-BE49-F238E27FC236}">
                <a16:creationId xmlns:a16="http://schemas.microsoft.com/office/drawing/2014/main" id="{A97665F7-0B42-1FE4-EE47-C51E89935728}"/>
              </a:ext>
            </a:extLst>
          </p:cNvPr>
          <p:cNvGraphicFramePr/>
          <p:nvPr>
            <p:extLst>
              <p:ext uri="{D42A27DB-BD31-4B8C-83A1-F6EECF244321}">
                <p14:modId xmlns:p14="http://schemas.microsoft.com/office/powerpoint/2010/main" val="1618074590"/>
              </p:ext>
            </p:extLst>
          </p:nvPr>
        </p:nvGraphicFramePr>
        <p:xfrm>
          <a:off x="6000622" y="2391747"/>
          <a:ext cx="3855616" cy="33111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79259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670B9DC-91C1-484E-9617-115F58B33276}"/>
              </a:ext>
            </a:extLst>
          </p:cNvPr>
          <p:cNvSpPr txBox="1"/>
          <p:nvPr/>
        </p:nvSpPr>
        <p:spPr>
          <a:xfrm>
            <a:off x="571893" y="275962"/>
            <a:ext cx="8384026" cy="769441"/>
          </a:xfrm>
          <a:prstGeom prst="rect">
            <a:avLst/>
          </a:prstGeom>
          <a:noFill/>
        </p:spPr>
        <p:txBody>
          <a:bodyPr wrap="none" rtlCol="0">
            <a:spAutoFit/>
          </a:bodyPr>
          <a:lstStyle/>
          <a:p>
            <a:r>
              <a:rPr lang="en-IN" sz="4400" dirty="0">
                <a:latin typeface="Fira Sans Medium" panose="020B0603050000020004" pitchFamily="34" charset="0"/>
              </a:rPr>
              <a:t>Customer Segmentation Model</a:t>
            </a:r>
            <a:endParaRPr lang="en-IN" sz="3600" dirty="0">
              <a:latin typeface="Fira Sans Medium" panose="020B0603050000020004" pitchFamily="34" charset="0"/>
            </a:endParaRPr>
          </a:p>
        </p:txBody>
      </p:sp>
      <p:grpSp>
        <p:nvGrpSpPr>
          <p:cNvPr id="2" name="Group 1">
            <a:extLst>
              <a:ext uri="{FF2B5EF4-FFF2-40B4-BE49-F238E27FC236}">
                <a16:creationId xmlns:a16="http://schemas.microsoft.com/office/drawing/2014/main" id="{456B0755-F542-4AD2-806E-5C3E583925D6}"/>
              </a:ext>
            </a:extLst>
          </p:cNvPr>
          <p:cNvGrpSpPr/>
          <p:nvPr/>
        </p:nvGrpSpPr>
        <p:grpSpPr>
          <a:xfrm rot="4439350">
            <a:off x="10514817" y="-548826"/>
            <a:ext cx="2210578" cy="2419013"/>
            <a:chOff x="-447720" y="-856723"/>
            <a:chExt cx="2210578" cy="2419013"/>
          </a:xfrm>
        </p:grpSpPr>
        <p:sp>
          <p:nvSpPr>
            <p:cNvPr id="8" name="Graphic 4">
              <a:extLst>
                <a:ext uri="{FF2B5EF4-FFF2-40B4-BE49-F238E27FC236}">
                  <a16:creationId xmlns:a16="http://schemas.microsoft.com/office/drawing/2014/main" id="{6CDA27CB-64B5-4E07-8322-ADE408B3BE40}"/>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9" name="Graphic 4">
              <a:extLst>
                <a:ext uri="{FF2B5EF4-FFF2-40B4-BE49-F238E27FC236}">
                  <a16:creationId xmlns:a16="http://schemas.microsoft.com/office/drawing/2014/main" id="{88E0D15D-E6FD-45C4-8A4E-6DAA2DFAFABD}"/>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11" name="Freeform: Shape 10">
            <a:extLst>
              <a:ext uri="{FF2B5EF4-FFF2-40B4-BE49-F238E27FC236}">
                <a16:creationId xmlns:a16="http://schemas.microsoft.com/office/drawing/2014/main" id="{07FDEC7E-2582-4D41-9B1B-1B99DEF33F69}"/>
              </a:ext>
            </a:extLst>
          </p:cNvPr>
          <p:cNvSpPr/>
          <p:nvPr/>
        </p:nvSpPr>
        <p:spPr>
          <a:xfrm rot="6175423">
            <a:off x="10443342" y="4582071"/>
            <a:ext cx="2469060" cy="3599358"/>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Graphic 11">
            <a:extLst>
              <a:ext uri="{FF2B5EF4-FFF2-40B4-BE49-F238E27FC236}">
                <a16:creationId xmlns:a16="http://schemas.microsoft.com/office/drawing/2014/main" id="{8E92D25A-6A8A-4A17-9F85-0FD4B3B90E81}"/>
              </a:ext>
            </a:extLst>
          </p:cNvPr>
          <p:cNvSpPr/>
          <p:nvPr/>
        </p:nvSpPr>
        <p:spPr>
          <a:xfrm>
            <a:off x="10250002" y="139291"/>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graphicFrame>
        <p:nvGraphicFramePr>
          <p:cNvPr id="7" name="Diagram 6">
            <a:extLst>
              <a:ext uri="{FF2B5EF4-FFF2-40B4-BE49-F238E27FC236}">
                <a16:creationId xmlns:a16="http://schemas.microsoft.com/office/drawing/2014/main" id="{50E0D56F-C22B-E405-9AFA-97E063756836}"/>
              </a:ext>
            </a:extLst>
          </p:cNvPr>
          <p:cNvGraphicFramePr/>
          <p:nvPr>
            <p:extLst>
              <p:ext uri="{D42A27DB-BD31-4B8C-83A1-F6EECF244321}">
                <p14:modId xmlns:p14="http://schemas.microsoft.com/office/powerpoint/2010/main" val="1514567374"/>
              </p:ext>
            </p:extLst>
          </p:nvPr>
        </p:nvGraphicFramePr>
        <p:xfrm>
          <a:off x="791027" y="1223518"/>
          <a:ext cx="959394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2159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87">
            <a:extLst>
              <a:ext uri="{FF2B5EF4-FFF2-40B4-BE49-F238E27FC236}">
                <a16:creationId xmlns:a16="http://schemas.microsoft.com/office/drawing/2014/main" id="{AEE66DD6-28FB-4D34-B358-0395924D5DA0}"/>
              </a:ext>
            </a:extLst>
          </p:cNvPr>
          <p:cNvSpPr txBox="1"/>
          <p:nvPr/>
        </p:nvSpPr>
        <p:spPr>
          <a:xfrm>
            <a:off x="597293" y="275962"/>
            <a:ext cx="7697941" cy="769441"/>
          </a:xfrm>
          <a:prstGeom prst="rect">
            <a:avLst/>
          </a:prstGeom>
          <a:noFill/>
        </p:spPr>
        <p:txBody>
          <a:bodyPr wrap="none" rtlCol="0">
            <a:spAutoFit/>
          </a:bodyPr>
          <a:lstStyle/>
          <a:p>
            <a:r>
              <a:rPr lang="en-IN" sz="4400" dirty="0">
                <a:latin typeface="Fira Sans Medium" panose="020B0603050000020004" pitchFamily="34" charset="0"/>
              </a:rPr>
              <a:t>Amazon Marketing Strategies</a:t>
            </a:r>
            <a:endParaRPr lang="en-IN" sz="3600" dirty="0">
              <a:latin typeface="Fira Sans Medium" panose="020B0603050000020004" pitchFamily="34" charset="0"/>
            </a:endParaRPr>
          </a:p>
        </p:txBody>
      </p:sp>
      <p:sp>
        <p:nvSpPr>
          <p:cNvPr id="92" name="TextBox 91">
            <a:extLst>
              <a:ext uri="{FF2B5EF4-FFF2-40B4-BE49-F238E27FC236}">
                <a16:creationId xmlns:a16="http://schemas.microsoft.com/office/drawing/2014/main" id="{3BFC7D6B-6EFA-4DED-BD80-A0AD0BA8992F}"/>
              </a:ext>
            </a:extLst>
          </p:cNvPr>
          <p:cNvSpPr txBox="1"/>
          <p:nvPr/>
        </p:nvSpPr>
        <p:spPr>
          <a:xfrm>
            <a:off x="597292" y="1232672"/>
            <a:ext cx="8061516" cy="5108578"/>
          </a:xfrm>
          <a:prstGeom prst="rect">
            <a:avLst/>
          </a:prstGeom>
          <a:noFill/>
        </p:spPr>
        <p:txBody>
          <a:bodyPr wrap="square" rtlCol="0">
            <a:spAutoFit/>
          </a:bodyPr>
          <a:lstStyle/>
          <a:p>
            <a:pPr>
              <a:lnSpc>
                <a:spcPct val="130000"/>
              </a:lnSpc>
            </a:pPr>
            <a:r>
              <a:rPr lang="en-GB" sz="14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As per research, Amazon is using multiple marketing strategies to increase visibilit</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y and </a:t>
            </a:r>
            <a:r>
              <a:rPr lang="en-GB" sz="14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boost its sales. I am listing some of them which I observed from the website and other resources.</a:t>
            </a:r>
          </a:p>
          <a:p>
            <a:pPr marL="342900" indent="-342900">
              <a:lnSpc>
                <a:spcPct val="130000"/>
              </a:lnSpc>
              <a:buAutoNum type="arabicPeriod"/>
            </a:pPr>
            <a:r>
              <a:rPr lang="en-GB" sz="1400" b="1"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Optimize Product Listings</a:t>
            </a:r>
            <a:r>
              <a:rPr lang="en-GB" sz="14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 Amazon is using high-quality images and 3d images which helps customers to view the products from every angle. This strategy can enhance the mobile shopping experience by allowing customers to interact with the product virtually and help in more sales.</a:t>
            </a:r>
          </a:p>
          <a:p>
            <a:pPr marL="342900" indent="-342900">
              <a:lnSpc>
                <a:spcPct val="130000"/>
              </a:lnSpc>
              <a:buAutoNum type="arabicPeriod"/>
            </a:pPr>
            <a:r>
              <a:rPr lang="en-GB" sz="14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Offers and Discounts: </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Amazon is giving discounts on selected products and using time-limited discounts, creating a sense of excitement. Moreover, Amazon is giving daily offers named Deal of the Day, which helps boost sales.</a:t>
            </a:r>
          </a:p>
          <a:p>
            <a:pPr marL="342900" indent="-342900">
              <a:lnSpc>
                <a:spcPct val="130000"/>
              </a:lnSpc>
              <a:buAutoNum type="arabicPeriod"/>
            </a:pPr>
            <a:r>
              <a:rPr lang="en-GB" sz="14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Influencer Marketing: </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Amazon is collaborating with different and top fashion influencers to promote their products which helps in brand awareness and visibility.</a:t>
            </a:r>
          </a:p>
          <a:p>
            <a:pPr marL="342900" indent="-342900">
              <a:lnSpc>
                <a:spcPct val="130000"/>
              </a:lnSpc>
              <a:buAutoNum type="arabicPeriod"/>
            </a:pPr>
            <a:r>
              <a:rPr lang="en-GB" sz="14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Advertising: </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Amazon is utilizing sponsor products and brands to increase its visibility. Creating a targeted campaign of top search keywords for related products.</a:t>
            </a:r>
          </a:p>
          <a:p>
            <a:pPr marL="342900" indent="-342900">
              <a:lnSpc>
                <a:spcPct val="130000"/>
              </a:lnSpc>
              <a:buAutoNum type="arabicPeriod"/>
            </a:pPr>
            <a:r>
              <a:rPr lang="en-GB" sz="14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Reviews and Ratings: </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Amazon encourages satisfied customer to rate the product and give positive reviews which increase visibility, and this strategy can gain the trust of other customers. Addressing the customer's concerns to maintain a positive reputation.</a:t>
            </a:r>
          </a:p>
          <a:p>
            <a:pPr marL="342900" indent="-342900">
              <a:lnSpc>
                <a:spcPct val="130000"/>
              </a:lnSpc>
              <a:buAutoNum type="arabicPeriod"/>
            </a:pPr>
            <a:r>
              <a:rPr lang="en-GB" sz="14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Affiliate Marketing: </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Amazon uses affiliate marketing which helps to gain new audiences from different platforms through amazon affiliates.</a:t>
            </a:r>
            <a:endParaRPr lang="en-IN" sz="14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p:txBody>
      </p:sp>
      <p:grpSp>
        <p:nvGrpSpPr>
          <p:cNvPr id="65" name="Group 64">
            <a:extLst>
              <a:ext uri="{FF2B5EF4-FFF2-40B4-BE49-F238E27FC236}">
                <a16:creationId xmlns:a16="http://schemas.microsoft.com/office/drawing/2014/main" id="{D58710CA-297C-4A27-A56F-127ECD2FF7BA}"/>
              </a:ext>
            </a:extLst>
          </p:cNvPr>
          <p:cNvGrpSpPr/>
          <p:nvPr/>
        </p:nvGrpSpPr>
        <p:grpSpPr>
          <a:xfrm rot="12147091">
            <a:off x="10215311" y="5533587"/>
            <a:ext cx="2210578" cy="2419013"/>
            <a:chOff x="-447720" y="-856723"/>
            <a:chExt cx="2210578" cy="2419013"/>
          </a:xfrm>
        </p:grpSpPr>
        <p:sp>
          <p:nvSpPr>
            <p:cNvPr id="66" name="Graphic 4">
              <a:extLst>
                <a:ext uri="{FF2B5EF4-FFF2-40B4-BE49-F238E27FC236}">
                  <a16:creationId xmlns:a16="http://schemas.microsoft.com/office/drawing/2014/main" id="{0E6F84CF-D2ED-4815-9903-F856C033FE84}"/>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67" name="Graphic 4">
              <a:extLst>
                <a:ext uri="{FF2B5EF4-FFF2-40B4-BE49-F238E27FC236}">
                  <a16:creationId xmlns:a16="http://schemas.microsoft.com/office/drawing/2014/main" id="{28251FD8-FF15-41FD-AF53-8F9FB476DFCA}"/>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68" name="Graphic 11">
            <a:extLst>
              <a:ext uri="{FF2B5EF4-FFF2-40B4-BE49-F238E27FC236}">
                <a16:creationId xmlns:a16="http://schemas.microsoft.com/office/drawing/2014/main" id="{1D9FDE98-6960-4232-8830-D31133DD0522}"/>
              </a:ext>
            </a:extLst>
          </p:cNvPr>
          <p:cNvSpPr/>
          <p:nvPr/>
        </p:nvSpPr>
        <p:spPr>
          <a:xfrm rot="7707741">
            <a:off x="11670176" y="5713437"/>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pic>
        <p:nvPicPr>
          <p:cNvPr id="3" name="Picture 2" descr="A yellow light bulb with rays of light coming out of it&#10;&#10;Description automatically generated">
            <a:extLst>
              <a:ext uri="{FF2B5EF4-FFF2-40B4-BE49-F238E27FC236}">
                <a16:creationId xmlns:a16="http://schemas.microsoft.com/office/drawing/2014/main" id="{1F3EAED9-9EAC-FAC7-2AA7-E81D21701BA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62393" y="823528"/>
            <a:ext cx="5092081" cy="5092081"/>
          </a:xfrm>
          <a:prstGeom prst="rect">
            <a:avLst/>
          </a:prstGeom>
        </p:spPr>
      </p:pic>
    </p:spTree>
    <p:extLst>
      <p:ext uri="{BB962C8B-B14F-4D97-AF65-F5344CB8AC3E}">
        <p14:creationId xmlns:p14="http://schemas.microsoft.com/office/powerpoint/2010/main" val="4278359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87">
            <a:extLst>
              <a:ext uri="{FF2B5EF4-FFF2-40B4-BE49-F238E27FC236}">
                <a16:creationId xmlns:a16="http://schemas.microsoft.com/office/drawing/2014/main" id="{AEE66DD6-28FB-4D34-B358-0395924D5DA0}"/>
              </a:ext>
            </a:extLst>
          </p:cNvPr>
          <p:cNvSpPr txBox="1"/>
          <p:nvPr/>
        </p:nvSpPr>
        <p:spPr>
          <a:xfrm>
            <a:off x="597293" y="275962"/>
            <a:ext cx="7340471" cy="769441"/>
          </a:xfrm>
          <a:prstGeom prst="rect">
            <a:avLst/>
          </a:prstGeom>
          <a:noFill/>
        </p:spPr>
        <p:txBody>
          <a:bodyPr wrap="none" rtlCol="0">
            <a:spAutoFit/>
          </a:bodyPr>
          <a:lstStyle/>
          <a:p>
            <a:r>
              <a:rPr lang="en-IN" sz="4400" dirty="0">
                <a:latin typeface="Fira Sans Medium" panose="020B0603050000020004" pitchFamily="34" charset="0"/>
              </a:rPr>
              <a:t>Future Marketing Strategies</a:t>
            </a:r>
            <a:endParaRPr lang="en-IN" sz="3600" dirty="0">
              <a:latin typeface="Fira Sans Medium" panose="020B0603050000020004" pitchFamily="34" charset="0"/>
            </a:endParaRPr>
          </a:p>
        </p:txBody>
      </p:sp>
      <p:sp>
        <p:nvSpPr>
          <p:cNvPr id="92" name="TextBox 91">
            <a:extLst>
              <a:ext uri="{FF2B5EF4-FFF2-40B4-BE49-F238E27FC236}">
                <a16:creationId xmlns:a16="http://schemas.microsoft.com/office/drawing/2014/main" id="{3BFC7D6B-6EFA-4DED-BD80-A0AD0BA8992F}"/>
              </a:ext>
            </a:extLst>
          </p:cNvPr>
          <p:cNvSpPr txBox="1"/>
          <p:nvPr/>
        </p:nvSpPr>
        <p:spPr>
          <a:xfrm>
            <a:off x="597292" y="1232672"/>
            <a:ext cx="7259084" cy="5548698"/>
          </a:xfrm>
          <a:prstGeom prst="rect">
            <a:avLst/>
          </a:prstGeom>
          <a:noFill/>
        </p:spPr>
        <p:txBody>
          <a:bodyPr wrap="square" rtlCol="0">
            <a:spAutoFit/>
          </a:bodyPr>
          <a:lstStyle/>
          <a:p>
            <a:pPr>
              <a:lnSpc>
                <a:spcPct val="130000"/>
              </a:lnSpc>
            </a:pPr>
            <a:r>
              <a:rPr lang="en-GB" sz="14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In my view, I would like to suggest some marketing strategies to use to enhance sales, beat other competitors, and always be on the top in the industry.</a:t>
            </a:r>
          </a:p>
          <a:p>
            <a:pPr marL="342900" indent="-342900">
              <a:lnSpc>
                <a:spcPct val="130000"/>
              </a:lnSpc>
              <a:buAutoNum type="arabicPeriod"/>
            </a:pPr>
            <a:r>
              <a:rPr lang="en-GB" sz="14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Offers and Discounts: </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I made two clusters highly valuable customers and low valuable customers. So, make offers and discounts according to those. For example, for low valuable customers, I would like to give more offers and discounts to gain their trust.</a:t>
            </a:r>
          </a:p>
          <a:p>
            <a:pPr marL="342900" indent="-342900">
              <a:lnSpc>
                <a:spcPct val="130000"/>
              </a:lnSpc>
              <a:buAutoNum type="arabicPeriod"/>
            </a:pPr>
            <a:r>
              <a:rPr lang="en-GB" sz="14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Acquire Small Competitors: </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Amazon should acquire its small competitors and try to improve logistics and gain the trust of customers. </a:t>
            </a:r>
            <a:r>
              <a:rPr lang="en-GB"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Low Competitor means High Demand.</a:t>
            </a:r>
          </a:p>
          <a:p>
            <a:pPr marL="342900" indent="-342900">
              <a:lnSpc>
                <a:spcPct val="130000"/>
              </a:lnSpc>
              <a:buAutoNum type="arabicPeriod"/>
            </a:pPr>
            <a:r>
              <a:rPr lang="en-GB" sz="14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Advertising Free Subscriptions: </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Amazon has Amazon Prime which helps customers to get free delivery and many other free services. I would give 6 months of free subscription services to all customers and advertise it on competitor's keyword searches.</a:t>
            </a:r>
          </a:p>
          <a:p>
            <a:pPr marL="342900" indent="-342900">
              <a:lnSpc>
                <a:spcPct val="130000"/>
              </a:lnSpc>
              <a:buAutoNum type="arabicPeriod"/>
            </a:pPr>
            <a:r>
              <a:rPr lang="en-GB" sz="14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Subscription Expansion: </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Advertising and growing membership programs like Amazon Prime and offering extra features like early access to all deals such as limited-offers and deals of the day.</a:t>
            </a:r>
          </a:p>
          <a:p>
            <a:pPr marL="342900" indent="-342900">
              <a:lnSpc>
                <a:spcPct val="130000"/>
              </a:lnSpc>
              <a:buAutoNum type="arabicPeriod"/>
            </a:pPr>
            <a:r>
              <a:rPr lang="en-GB" sz="14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Virtual Products: </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Amazon uses 3D images and virtual products, but all products don’t have this feature. So, will implement this feature on all products for a better shopping experience for customers.</a:t>
            </a:r>
          </a:p>
        </p:txBody>
      </p:sp>
      <p:grpSp>
        <p:nvGrpSpPr>
          <p:cNvPr id="65" name="Group 64">
            <a:extLst>
              <a:ext uri="{FF2B5EF4-FFF2-40B4-BE49-F238E27FC236}">
                <a16:creationId xmlns:a16="http://schemas.microsoft.com/office/drawing/2014/main" id="{D58710CA-297C-4A27-A56F-127ECD2FF7BA}"/>
              </a:ext>
            </a:extLst>
          </p:cNvPr>
          <p:cNvGrpSpPr/>
          <p:nvPr/>
        </p:nvGrpSpPr>
        <p:grpSpPr>
          <a:xfrm rot="12147091">
            <a:off x="10215311" y="5533587"/>
            <a:ext cx="2210578" cy="2419013"/>
            <a:chOff x="-447720" y="-856723"/>
            <a:chExt cx="2210578" cy="2419013"/>
          </a:xfrm>
        </p:grpSpPr>
        <p:sp>
          <p:nvSpPr>
            <p:cNvPr id="66" name="Graphic 4">
              <a:extLst>
                <a:ext uri="{FF2B5EF4-FFF2-40B4-BE49-F238E27FC236}">
                  <a16:creationId xmlns:a16="http://schemas.microsoft.com/office/drawing/2014/main" id="{0E6F84CF-D2ED-4815-9903-F856C033FE84}"/>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67" name="Graphic 4">
              <a:extLst>
                <a:ext uri="{FF2B5EF4-FFF2-40B4-BE49-F238E27FC236}">
                  <a16:creationId xmlns:a16="http://schemas.microsoft.com/office/drawing/2014/main" id="{28251FD8-FF15-41FD-AF53-8F9FB476DFCA}"/>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68" name="Graphic 11">
            <a:extLst>
              <a:ext uri="{FF2B5EF4-FFF2-40B4-BE49-F238E27FC236}">
                <a16:creationId xmlns:a16="http://schemas.microsoft.com/office/drawing/2014/main" id="{1D9FDE98-6960-4232-8830-D31133DD0522}"/>
              </a:ext>
            </a:extLst>
          </p:cNvPr>
          <p:cNvSpPr/>
          <p:nvPr/>
        </p:nvSpPr>
        <p:spPr>
          <a:xfrm rot="7707741">
            <a:off x="11670176" y="5713437"/>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pic>
        <p:nvPicPr>
          <p:cNvPr id="3" name="Picture 2" descr="Fluorescent Light Bulb with solid fill">
            <a:extLst>
              <a:ext uri="{FF2B5EF4-FFF2-40B4-BE49-F238E27FC236}">
                <a16:creationId xmlns:a16="http://schemas.microsoft.com/office/drawing/2014/main" id="{1F3EAED9-9EAC-FAC7-2AA7-E81D21701B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211887" y="692899"/>
            <a:ext cx="5092081" cy="5092081"/>
          </a:xfrm>
          <a:prstGeom prst="rect">
            <a:avLst/>
          </a:prstGeom>
        </p:spPr>
      </p:pic>
    </p:spTree>
    <p:extLst>
      <p:ext uri="{BB962C8B-B14F-4D97-AF65-F5344CB8AC3E}">
        <p14:creationId xmlns:p14="http://schemas.microsoft.com/office/powerpoint/2010/main" val="2756718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10662B-25E3-4D7B-9588-DFA5BC9F153E}"/>
              </a:ext>
            </a:extLst>
          </p:cNvPr>
          <p:cNvSpPr txBox="1"/>
          <p:nvPr/>
        </p:nvSpPr>
        <p:spPr>
          <a:xfrm>
            <a:off x="575292" y="277994"/>
            <a:ext cx="1747594" cy="461665"/>
          </a:xfrm>
          <a:prstGeom prst="rect">
            <a:avLst/>
          </a:prstGeom>
          <a:noFill/>
        </p:spPr>
        <p:txBody>
          <a:bodyPr wrap="none" rtlCol="0">
            <a:spAutoFit/>
          </a:bodyPr>
          <a:lstStyle/>
          <a:p>
            <a:r>
              <a:rPr lang="en-GB" sz="2400" b="0" i="0">
                <a:solidFill>
                  <a:srgbClr val="0F0F0F"/>
                </a:solidFill>
                <a:effectLst/>
                <a:latin typeface="Fira Sans Medium" panose="020B0603050000020004" pitchFamily="34" charset="0"/>
              </a:rPr>
              <a:t>References</a:t>
            </a:r>
            <a:endParaRPr lang="en-IN" sz="2400" b="1" dirty="0">
              <a:latin typeface="Fira Sans Medium" panose="020B0603050000020004" pitchFamily="34" charset="0"/>
            </a:endParaRPr>
          </a:p>
        </p:txBody>
      </p:sp>
      <p:sp>
        <p:nvSpPr>
          <p:cNvPr id="11" name="Graphic 4">
            <a:extLst>
              <a:ext uri="{FF2B5EF4-FFF2-40B4-BE49-F238E27FC236}">
                <a16:creationId xmlns:a16="http://schemas.microsoft.com/office/drawing/2014/main" id="{4D46FBE6-9A8E-454C-9A10-40FD7BBF73E5}"/>
              </a:ext>
            </a:extLst>
          </p:cNvPr>
          <p:cNvSpPr/>
          <p:nvPr/>
        </p:nvSpPr>
        <p:spPr>
          <a:xfrm rot="18083371">
            <a:off x="-399182" y="5385411"/>
            <a:ext cx="1251936" cy="2929006"/>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13" name="Graphic 11">
            <a:extLst>
              <a:ext uri="{FF2B5EF4-FFF2-40B4-BE49-F238E27FC236}">
                <a16:creationId xmlns:a16="http://schemas.microsoft.com/office/drawing/2014/main" id="{16FFCDF0-D691-4834-953C-976E8D5E0E5B}"/>
              </a:ext>
            </a:extLst>
          </p:cNvPr>
          <p:cNvSpPr/>
          <p:nvPr/>
        </p:nvSpPr>
        <p:spPr>
          <a:xfrm rot="1726970">
            <a:off x="781072" y="6606385"/>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sp>
        <p:nvSpPr>
          <p:cNvPr id="2" name="TextBox 1">
            <a:extLst>
              <a:ext uri="{FF2B5EF4-FFF2-40B4-BE49-F238E27FC236}">
                <a16:creationId xmlns:a16="http://schemas.microsoft.com/office/drawing/2014/main" id="{56791CA5-D87D-7223-7BE0-2E9222D95E91}"/>
              </a:ext>
            </a:extLst>
          </p:cNvPr>
          <p:cNvSpPr txBox="1"/>
          <p:nvPr/>
        </p:nvSpPr>
        <p:spPr>
          <a:xfrm>
            <a:off x="690369" y="1027553"/>
            <a:ext cx="6176962" cy="1600438"/>
          </a:xfrm>
          <a:prstGeom prst="rect">
            <a:avLst/>
          </a:prstGeom>
          <a:noFill/>
        </p:spPr>
        <p:txBody>
          <a:bodyPr wrap="square" rtlCol="0">
            <a:spAutoFit/>
          </a:bodyPr>
          <a:lstStyle/>
          <a:p>
            <a:pPr marL="342900" indent="-342900">
              <a:buAutoNum type="arabicPeriod"/>
            </a:pPr>
            <a:r>
              <a:rPr lang="en-GB" sz="1400" b="0" i="0" dirty="0">
                <a:solidFill>
                  <a:schemeClr val="accent1"/>
                </a:solidFill>
                <a:effectLst/>
                <a:latin typeface="Roboto" panose="02000000000000000000" pitchFamily="2" charset="0"/>
                <a:ea typeface="Roboto" panose="02000000000000000000" pitchFamily="2" charset="0"/>
                <a:cs typeface="Roboto" panose="02000000000000000000" pitchFamily="2" charset="0"/>
                <a:hlinkClick r:id="rId2">
                  <a:extLst>
                    <a:ext uri="{A12FA001-AC4F-418D-AE19-62706E023703}">
                      <ahyp:hlinkClr xmlns:ahyp="http://schemas.microsoft.com/office/drawing/2018/hyperlinkcolor" val="tx"/>
                    </a:ext>
                  </a:extLst>
                </a:hlinkClick>
              </a:rPr>
              <a:t>https://en.wikipedia.org/wiki/Amazon_(company)</a:t>
            </a:r>
            <a:endParaRPr lang="en-GB" sz="1400" b="0" i="0" dirty="0">
              <a:solidFill>
                <a:schemeClr val="accent1"/>
              </a:solidFill>
              <a:effectLst/>
              <a:latin typeface="Roboto" panose="02000000000000000000" pitchFamily="2" charset="0"/>
              <a:ea typeface="Roboto" panose="02000000000000000000" pitchFamily="2" charset="0"/>
              <a:cs typeface="Roboto" panose="02000000000000000000" pitchFamily="2" charset="0"/>
            </a:endParaRPr>
          </a:p>
          <a:p>
            <a:pPr marL="342900" indent="-342900">
              <a:buAutoNum type="arabicPeriod"/>
            </a:pPr>
            <a:r>
              <a:rPr lang="it-IT" sz="1400" dirty="0">
                <a:solidFill>
                  <a:schemeClr val="accent1"/>
                </a:solidFill>
                <a:latin typeface="Roboto" panose="02000000000000000000" pitchFamily="2" charset="0"/>
                <a:ea typeface="Roboto" panose="02000000000000000000" pitchFamily="2" charset="0"/>
                <a:cs typeface="Roboto" panose="02000000000000000000" pitchFamily="2" charset="0"/>
                <a:hlinkClick r:id="rId3">
                  <a:extLst>
                    <a:ext uri="{A12FA001-AC4F-418D-AE19-62706E023703}">
                      <ahyp:hlinkClr xmlns:ahyp="http://schemas.microsoft.com/office/drawing/2018/hyperlinkcolor" val="tx"/>
                    </a:ext>
                  </a:extLst>
                </a:hlinkClick>
              </a:rPr>
              <a:t>E-Commerce Sales Dataset (kaggle.com)</a:t>
            </a:r>
            <a:endParaRPr lang="it-IT" sz="1400" dirty="0">
              <a:solidFill>
                <a:schemeClr val="accent1"/>
              </a:solidFill>
              <a:latin typeface="Roboto" panose="02000000000000000000" pitchFamily="2" charset="0"/>
              <a:ea typeface="Roboto" panose="02000000000000000000" pitchFamily="2" charset="0"/>
              <a:cs typeface="Roboto" panose="02000000000000000000" pitchFamily="2" charset="0"/>
            </a:endParaRPr>
          </a:p>
          <a:p>
            <a:pPr marL="342900" indent="-342900">
              <a:buAutoNum type="arabicPeriod"/>
            </a:pPr>
            <a:r>
              <a:rPr lang="en-GB" sz="1400" dirty="0">
                <a:solidFill>
                  <a:schemeClr val="accent1"/>
                </a:solidFill>
                <a:latin typeface="Roboto" panose="02000000000000000000" pitchFamily="2" charset="0"/>
                <a:ea typeface="Roboto" panose="02000000000000000000" pitchFamily="2" charset="0"/>
                <a:cs typeface="Roboto" panose="02000000000000000000" pitchFamily="2" charset="0"/>
                <a:hlinkClick r:id="rId4">
                  <a:extLst>
                    <a:ext uri="{A12FA001-AC4F-418D-AE19-62706E023703}">
                      <ahyp:hlinkClr xmlns:ahyp="http://schemas.microsoft.com/office/drawing/2018/hyperlinkcolor" val="tx"/>
                    </a:ext>
                  </a:extLst>
                </a:hlinkClick>
              </a:rPr>
              <a:t>https://www.semrush.com/website/top/india/fashion/</a:t>
            </a:r>
            <a:endParaRPr lang="en-GB" sz="1400" dirty="0">
              <a:solidFill>
                <a:schemeClr val="accent1"/>
              </a:solidFill>
              <a:latin typeface="Roboto" panose="02000000000000000000" pitchFamily="2" charset="0"/>
              <a:ea typeface="Roboto" panose="02000000000000000000" pitchFamily="2" charset="0"/>
              <a:cs typeface="Roboto" panose="02000000000000000000" pitchFamily="2" charset="0"/>
            </a:endParaRPr>
          </a:p>
          <a:p>
            <a:pPr marL="342900" indent="-342900">
              <a:buAutoNum type="arabicPeriod"/>
            </a:pPr>
            <a:r>
              <a:rPr lang="it-IT" sz="1400" dirty="0">
                <a:solidFill>
                  <a:schemeClr val="accent1"/>
                </a:solidFill>
                <a:latin typeface="Roboto" panose="02000000000000000000" pitchFamily="2" charset="0"/>
                <a:ea typeface="Roboto" panose="02000000000000000000" pitchFamily="2" charset="0"/>
                <a:cs typeface="Roboto" panose="02000000000000000000" pitchFamily="2" charset="0"/>
                <a:hlinkClick r:id="rId5">
                  <a:extLst>
                    <a:ext uri="{A12FA001-AC4F-418D-AE19-62706E023703}">
                      <ahyp:hlinkClr xmlns:ahyp="http://schemas.microsoft.com/office/drawing/2018/hyperlinkcolor" val="tx"/>
                    </a:ext>
                  </a:extLst>
                </a:hlinkClick>
              </a:rPr>
              <a:t>https://www.statista.com/outlook/cmo/apparel/women-s-apparel/india</a:t>
            </a:r>
            <a:endParaRPr lang="it-IT" sz="1400" dirty="0">
              <a:solidFill>
                <a:schemeClr val="accent1"/>
              </a:solidFill>
              <a:latin typeface="Roboto" panose="02000000000000000000" pitchFamily="2" charset="0"/>
              <a:ea typeface="Roboto" panose="02000000000000000000" pitchFamily="2" charset="0"/>
              <a:cs typeface="Roboto" panose="02000000000000000000" pitchFamily="2" charset="0"/>
            </a:endParaRPr>
          </a:p>
          <a:p>
            <a:pPr marL="342900" indent="-342900">
              <a:buAutoNum type="arabicPeriod"/>
            </a:pPr>
            <a:r>
              <a:rPr lang="en-IN" sz="1400" dirty="0">
                <a:solidFill>
                  <a:schemeClr val="accent1"/>
                </a:solidFill>
                <a:latin typeface="Roboto" panose="02000000000000000000" pitchFamily="2" charset="0"/>
                <a:ea typeface="Roboto" panose="02000000000000000000" pitchFamily="2" charset="0"/>
                <a:cs typeface="Roboto" panose="02000000000000000000" pitchFamily="2" charset="0"/>
                <a:hlinkClick r:id="rId6">
                  <a:extLst>
                    <a:ext uri="{A12FA001-AC4F-418D-AE19-62706E023703}">
                      <ahyp:hlinkClr xmlns:ahyp="http://schemas.microsoft.com/office/drawing/2018/hyperlinkcolor" val="tx"/>
                    </a:ext>
                  </a:extLst>
                </a:hlinkClick>
              </a:rPr>
              <a:t>Amazon India's YouTube Stats (Summary Profile) - Social Blade Stats</a:t>
            </a:r>
            <a:endParaRPr lang="it-IT" sz="1400" dirty="0">
              <a:solidFill>
                <a:schemeClr val="accent1"/>
              </a:solidFill>
              <a:latin typeface="Roboto" panose="02000000000000000000" pitchFamily="2" charset="0"/>
              <a:ea typeface="Roboto" panose="02000000000000000000" pitchFamily="2" charset="0"/>
              <a:cs typeface="Roboto" panose="02000000000000000000" pitchFamily="2" charset="0"/>
            </a:endParaRPr>
          </a:p>
          <a:p>
            <a:pPr marL="342900" indent="-342900">
              <a:buAutoNum type="arabicPeriod"/>
            </a:pPr>
            <a:endParaRPr lang="en-GB" sz="14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pic>
        <p:nvPicPr>
          <p:cNvPr id="4" name="Graphic 3" descr="Marketing with solid fill">
            <a:extLst>
              <a:ext uri="{FF2B5EF4-FFF2-40B4-BE49-F238E27FC236}">
                <a16:creationId xmlns:a16="http://schemas.microsoft.com/office/drawing/2014/main" id="{14F17507-505F-0794-21B0-FF8FABE3DD3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8932" y="2088502"/>
            <a:ext cx="4484914" cy="4484914"/>
          </a:xfrm>
          <a:prstGeom prst="rect">
            <a:avLst/>
          </a:prstGeom>
        </p:spPr>
      </p:pic>
      <p:pic>
        <p:nvPicPr>
          <p:cNvPr id="6" name="Picture 5" descr="A logo with a fireball&#10;&#10;Description automatically generated">
            <a:extLst>
              <a:ext uri="{FF2B5EF4-FFF2-40B4-BE49-F238E27FC236}">
                <a16:creationId xmlns:a16="http://schemas.microsoft.com/office/drawing/2014/main" id="{A499A699-4FA9-7227-1301-0D3D1700F0D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232" y="3734577"/>
            <a:ext cx="4590661" cy="2582247"/>
          </a:xfrm>
          <a:prstGeom prst="rect">
            <a:avLst/>
          </a:prstGeom>
        </p:spPr>
      </p:pic>
      <p:pic>
        <p:nvPicPr>
          <p:cNvPr id="9" name="Picture 8" descr="A blue text on a black background&#10;&#10;Description automatically generated">
            <a:extLst>
              <a:ext uri="{FF2B5EF4-FFF2-40B4-BE49-F238E27FC236}">
                <a16:creationId xmlns:a16="http://schemas.microsoft.com/office/drawing/2014/main" id="{4752EACA-8CBE-973E-B8B6-25866BF0C98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60298" y="3760236"/>
            <a:ext cx="3868655" cy="1494181"/>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1AF6C018-D34F-3CF2-3929-05F9A7A8DE8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35421" y="2825972"/>
            <a:ext cx="3183429" cy="652851"/>
          </a:xfrm>
          <a:prstGeom prst="rect">
            <a:avLst/>
          </a:prstGeom>
        </p:spPr>
      </p:pic>
      <p:pic>
        <p:nvPicPr>
          <p:cNvPr id="15" name="Picture 14" descr="A puzzle with letters on it&#10;&#10;Description automatically generated">
            <a:extLst>
              <a:ext uri="{FF2B5EF4-FFF2-40B4-BE49-F238E27FC236}">
                <a16:creationId xmlns:a16="http://schemas.microsoft.com/office/drawing/2014/main" id="{FB46BEFC-CE83-9FDB-D928-46CCF16BCFA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640723" y="186613"/>
            <a:ext cx="3099892" cy="3099892"/>
          </a:xfrm>
          <a:prstGeom prst="rect">
            <a:avLst/>
          </a:prstGeom>
        </p:spPr>
      </p:pic>
    </p:spTree>
    <p:extLst>
      <p:ext uri="{BB962C8B-B14F-4D97-AF65-F5344CB8AC3E}">
        <p14:creationId xmlns:p14="http://schemas.microsoft.com/office/powerpoint/2010/main" val="2293817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51D768DA-1DA7-4CBE-8E6C-2229D90C9DE0}"/>
              </a:ext>
            </a:extLst>
          </p:cNvPr>
          <p:cNvSpPr/>
          <p:nvPr/>
        </p:nvSpPr>
        <p:spPr>
          <a:xfrm>
            <a:off x="0" y="-324873"/>
            <a:ext cx="4372860" cy="7508753"/>
          </a:xfrm>
          <a:custGeom>
            <a:avLst/>
            <a:gdLst>
              <a:gd name="connsiteX0" fmla="*/ 2661351 w 4372860"/>
              <a:gd name="connsiteY0" fmla="*/ 1435 h 7508753"/>
              <a:gd name="connsiteX1" fmla="*/ 4282136 w 4372860"/>
              <a:gd name="connsiteY1" fmla="*/ 739952 h 7508753"/>
              <a:gd name="connsiteX2" fmla="*/ 4175271 w 4372860"/>
              <a:gd name="connsiteY2" fmla="*/ 3127041 h 7508753"/>
              <a:gd name="connsiteX3" fmla="*/ 4164583 w 4372860"/>
              <a:gd name="connsiteY3" fmla="*/ 5152012 h 7508753"/>
              <a:gd name="connsiteX4" fmla="*/ 3477088 w 4372860"/>
              <a:gd name="connsiteY4" fmla="*/ 7200814 h 7508753"/>
              <a:gd name="connsiteX5" fmla="*/ 1951028 w 4372860"/>
              <a:gd name="connsiteY5" fmla="*/ 7350182 h 7508753"/>
              <a:gd name="connsiteX6" fmla="*/ 1790700 w 4372860"/>
              <a:gd name="connsiteY6" fmla="*/ 7268067 h 7508753"/>
              <a:gd name="connsiteX7" fmla="*/ 1790700 w 4372860"/>
              <a:gd name="connsiteY7" fmla="*/ 7360673 h 7508753"/>
              <a:gd name="connsiteX8" fmla="*/ 0 w 4372860"/>
              <a:gd name="connsiteY8" fmla="*/ 7360673 h 7508753"/>
              <a:gd name="connsiteX9" fmla="*/ 0 w 4372860"/>
              <a:gd name="connsiteY9" fmla="*/ 185173 h 7508753"/>
              <a:gd name="connsiteX10" fmla="*/ 1659303 w 4372860"/>
              <a:gd name="connsiteY10" fmla="*/ 185173 h 7508753"/>
              <a:gd name="connsiteX11" fmla="*/ 1661275 w 4372860"/>
              <a:gd name="connsiteY11" fmla="*/ 184277 h 7508753"/>
              <a:gd name="connsiteX12" fmla="*/ 2661351 w 4372860"/>
              <a:gd name="connsiteY12" fmla="*/ 1435 h 7508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72860" h="7508753">
                <a:moveTo>
                  <a:pt x="2661351" y="1435"/>
                </a:moveTo>
                <a:cubicBezTo>
                  <a:pt x="3355974" y="-17624"/>
                  <a:pt x="4057718" y="149141"/>
                  <a:pt x="4282136" y="739952"/>
                </a:cubicBezTo>
                <a:cubicBezTo>
                  <a:pt x="4506550" y="1335535"/>
                  <a:pt x="4253639" y="2350402"/>
                  <a:pt x="4175271" y="3127041"/>
                </a:cubicBezTo>
                <a:cubicBezTo>
                  <a:pt x="4100464" y="3898913"/>
                  <a:pt x="4207329" y="4432554"/>
                  <a:pt x="4164583" y="5152012"/>
                </a:cubicBezTo>
                <a:cubicBezTo>
                  <a:pt x="4118277" y="5871476"/>
                  <a:pt x="3929480" y="6771996"/>
                  <a:pt x="3477088" y="7200814"/>
                </a:cubicBezTo>
                <a:cubicBezTo>
                  <a:pt x="3081241" y="7576030"/>
                  <a:pt x="2489032" y="7586452"/>
                  <a:pt x="1951028" y="7350182"/>
                </a:cubicBezTo>
                <a:lnTo>
                  <a:pt x="1790700" y="7268067"/>
                </a:lnTo>
                <a:lnTo>
                  <a:pt x="1790700" y="7360673"/>
                </a:lnTo>
                <a:lnTo>
                  <a:pt x="0" y="7360673"/>
                </a:lnTo>
                <a:lnTo>
                  <a:pt x="0" y="185173"/>
                </a:lnTo>
                <a:lnTo>
                  <a:pt x="1659303" y="185173"/>
                </a:lnTo>
                <a:lnTo>
                  <a:pt x="1661275" y="184277"/>
                </a:lnTo>
                <a:cubicBezTo>
                  <a:pt x="1972964" y="63374"/>
                  <a:pt x="2315821" y="8581"/>
                  <a:pt x="2661351" y="1435"/>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0" name="TextBox 29">
            <a:extLst>
              <a:ext uri="{FF2B5EF4-FFF2-40B4-BE49-F238E27FC236}">
                <a16:creationId xmlns:a16="http://schemas.microsoft.com/office/drawing/2014/main" id="{8BDC5375-5814-427B-930D-D88EDD79BF3F}"/>
              </a:ext>
            </a:extLst>
          </p:cNvPr>
          <p:cNvSpPr txBox="1"/>
          <p:nvPr/>
        </p:nvSpPr>
        <p:spPr>
          <a:xfrm>
            <a:off x="624664" y="2942769"/>
            <a:ext cx="2701381" cy="830997"/>
          </a:xfrm>
          <a:prstGeom prst="rect">
            <a:avLst/>
          </a:prstGeom>
          <a:noFill/>
        </p:spPr>
        <p:txBody>
          <a:bodyPr wrap="none" rtlCol="0">
            <a:spAutoFit/>
          </a:bodyPr>
          <a:lstStyle/>
          <a:p>
            <a:r>
              <a:rPr lang="en-IN" sz="4800" dirty="0">
                <a:solidFill>
                  <a:schemeClr val="bg1"/>
                </a:solidFill>
                <a:latin typeface="Fira Sans Medium" panose="020B0603050000020004" pitchFamily="34" charset="0"/>
              </a:rPr>
              <a:t>Contents</a:t>
            </a:r>
            <a:endParaRPr lang="en-IN" sz="4000" dirty="0">
              <a:solidFill>
                <a:schemeClr val="bg1"/>
              </a:solidFill>
              <a:latin typeface="Fira Sans Medium" panose="020B0603050000020004" pitchFamily="34" charset="0"/>
            </a:endParaRPr>
          </a:p>
        </p:txBody>
      </p:sp>
      <p:sp>
        <p:nvSpPr>
          <p:cNvPr id="31" name="TextBox 30">
            <a:extLst>
              <a:ext uri="{FF2B5EF4-FFF2-40B4-BE49-F238E27FC236}">
                <a16:creationId xmlns:a16="http://schemas.microsoft.com/office/drawing/2014/main" id="{26C68557-04C1-488C-9420-F0487C59CFAE}"/>
              </a:ext>
            </a:extLst>
          </p:cNvPr>
          <p:cNvSpPr txBox="1"/>
          <p:nvPr/>
        </p:nvSpPr>
        <p:spPr>
          <a:xfrm>
            <a:off x="6761446" y="678538"/>
            <a:ext cx="2348787"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Introduction</a:t>
            </a:r>
            <a:endParaRPr lang="en-IN" dirty="0">
              <a:latin typeface="Fira Sans Medium" panose="020B0603050000020004" pitchFamily="34" charset="0"/>
            </a:endParaRPr>
          </a:p>
        </p:txBody>
      </p:sp>
      <p:sp>
        <p:nvSpPr>
          <p:cNvPr id="32" name="TextBox 31">
            <a:extLst>
              <a:ext uri="{FF2B5EF4-FFF2-40B4-BE49-F238E27FC236}">
                <a16:creationId xmlns:a16="http://schemas.microsoft.com/office/drawing/2014/main" id="{189F3F56-1988-439E-BA2E-26475C3AB60B}"/>
              </a:ext>
            </a:extLst>
          </p:cNvPr>
          <p:cNvSpPr txBox="1"/>
          <p:nvPr/>
        </p:nvSpPr>
        <p:spPr>
          <a:xfrm>
            <a:off x="6761446" y="1303376"/>
            <a:ext cx="2348787"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Gaurav’s Profile</a:t>
            </a:r>
            <a:endParaRPr lang="en-IN" dirty="0">
              <a:latin typeface="Fira Sans Medium" panose="020B0603050000020004" pitchFamily="34" charset="0"/>
            </a:endParaRPr>
          </a:p>
        </p:txBody>
      </p:sp>
      <p:sp>
        <p:nvSpPr>
          <p:cNvPr id="33" name="TextBox 32">
            <a:extLst>
              <a:ext uri="{FF2B5EF4-FFF2-40B4-BE49-F238E27FC236}">
                <a16:creationId xmlns:a16="http://schemas.microsoft.com/office/drawing/2014/main" id="{5C9B9B7F-18A8-4C58-AAF2-3FB3E1D83597}"/>
              </a:ext>
            </a:extLst>
          </p:cNvPr>
          <p:cNvSpPr txBox="1"/>
          <p:nvPr/>
        </p:nvSpPr>
        <p:spPr>
          <a:xfrm>
            <a:off x="6761446" y="1926595"/>
            <a:ext cx="2348787"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Statistics</a:t>
            </a:r>
            <a:endParaRPr lang="en-IN" dirty="0">
              <a:latin typeface="Fira Sans Medium" panose="020B0603050000020004" pitchFamily="34" charset="0"/>
            </a:endParaRPr>
          </a:p>
        </p:txBody>
      </p:sp>
      <p:sp>
        <p:nvSpPr>
          <p:cNvPr id="34" name="TextBox 33">
            <a:extLst>
              <a:ext uri="{FF2B5EF4-FFF2-40B4-BE49-F238E27FC236}">
                <a16:creationId xmlns:a16="http://schemas.microsoft.com/office/drawing/2014/main" id="{C382D672-5F99-41CB-9E9E-873E1E7D3065}"/>
              </a:ext>
            </a:extLst>
          </p:cNvPr>
          <p:cNvSpPr txBox="1"/>
          <p:nvPr/>
        </p:nvSpPr>
        <p:spPr>
          <a:xfrm>
            <a:off x="6761446" y="2579998"/>
            <a:ext cx="2348787"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Timeline</a:t>
            </a:r>
            <a:endParaRPr lang="en-IN" dirty="0">
              <a:latin typeface="Fira Sans Medium" panose="020B0603050000020004" pitchFamily="34" charset="0"/>
            </a:endParaRPr>
          </a:p>
        </p:txBody>
      </p:sp>
      <p:sp>
        <p:nvSpPr>
          <p:cNvPr id="35" name="TextBox 34">
            <a:extLst>
              <a:ext uri="{FF2B5EF4-FFF2-40B4-BE49-F238E27FC236}">
                <a16:creationId xmlns:a16="http://schemas.microsoft.com/office/drawing/2014/main" id="{9463D3C9-2C80-4CBA-9EB0-56C1A4688153}"/>
              </a:ext>
            </a:extLst>
          </p:cNvPr>
          <p:cNvSpPr txBox="1"/>
          <p:nvPr/>
        </p:nvSpPr>
        <p:spPr>
          <a:xfrm>
            <a:off x="6761446" y="3222316"/>
            <a:ext cx="2348787"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Charts</a:t>
            </a:r>
            <a:endParaRPr lang="en-IN" dirty="0">
              <a:latin typeface="Fira Sans Medium" panose="020B0603050000020004" pitchFamily="34" charset="0"/>
            </a:endParaRPr>
          </a:p>
        </p:txBody>
      </p:sp>
      <p:sp>
        <p:nvSpPr>
          <p:cNvPr id="36" name="TextBox 35">
            <a:extLst>
              <a:ext uri="{FF2B5EF4-FFF2-40B4-BE49-F238E27FC236}">
                <a16:creationId xmlns:a16="http://schemas.microsoft.com/office/drawing/2014/main" id="{88966208-5B6C-48D9-B93A-D29B368A5542}"/>
              </a:ext>
            </a:extLst>
          </p:cNvPr>
          <p:cNvSpPr txBox="1"/>
          <p:nvPr/>
        </p:nvSpPr>
        <p:spPr>
          <a:xfrm>
            <a:off x="6761446" y="3852995"/>
            <a:ext cx="2348787"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Clustering</a:t>
            </a:r>
            <a:endParaRPr lang="en-IN" dirty="0">
              <a:latin typeface="Fira Sans Medium" panose="020B0603050000020004" pitchFamily="34" charset="0"/>
            </a:endParaRPr>
          </a:p>
        </p:txBody>
      </p:sp>
      <p:grpSp>
        <p:nvGrpSpPr>
          <p:cNvPr id="44" name="Group 43">
            <a:extLst>
              <a:ext uri="{FF2B5EF4-FFF2-40B4-BE49-F238E27FC236}">
                <a16:creationId xmlns:a16="http://schemas.microsoft.com/office/drawing/2014/main" id="{7C1C0611-29CB-4817-A0BC-F7BF53A734A8}"/>
              </a:ext>
            </a:extLst>
          </p:cNvPr>
          <p:cNvGrpSpPr/>
          <p:nvPr/>
        </p:nvGrpSpPr>
        <p:grpSpPr>
          <a:xfrm>
            <a:off x="6083564" y="815056"/>
            <a:ext cx="158344" cy="5242322"/>
            <a:chOff x="5198868" y="938018"/>
            <a:chExt cx="158344" cy="5242322"/>
          </a:xfrm>
        </p:grpSpPr>
        <p:cxnSp>
          <p:nvCxnSpPr>
            <p:cNvPr id="12" name="Straight Connector 11">
              <a:extLst>
                <a:ext uri="{FF2B5EF4-FFF2-40B4-BE49-F238E27FC236}">
                  <a16:creationId xmlns:a16="http://schemas.microsoft.com/office/drawing/2014/main" id="{9A4C75BB-2684-4FC5-8A3B-909FB4A17999}"/>
                </a:ext>
              </a:extLst>
            </p:cNvPr>
            <p:cNvCxnSpPr>
              <a:cxnSpLocks/>
            </p:cNvCxnSpPr>
            <p:nvPr/>
          </p:nvCxnSpPr>
          <p:spPr>
            <a:xfrm>
              <a:off x="5276849" y="1016000"/>
              <a:ext cx="0" cy="5051425"/>
            </a:xfrm>
            <a:prstGeom prst="line">
              <a:avLst/>
            </a:prstGeom>
            <a:ln w="38100" cap="rnd">
              <a:solidFill>
                <a:schemeClr val="tx1">
                  <a:lumMod val="65000"/>
                  <a:lumOff val="35000"/>
                  <a:alpha val="8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1C28BED4-C907-42EB-BA8D-D0AB5A841AF8}"/>
                </a:ext>
              </a:extLst>
            </p:cNvPr>
            <p:cNvSpPr/>
            <p:nvPr/>
          </p:nvSpPr>
          <p:spPr>
            <a:xfrm>
              <a:off x="5198868" y="938018"/>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20E494FF-2B0F-4AF2-BB3F-F356831C2AA7}"/>
                </a:ext>
              </a:extLst>
            </p:cNvPr>
            <p:cNvSpPr/>
            <p:nvPr/>
          </p:nvSpPr>
          <p:spPr>
            <a:xfrm>
              <a:off x="5198868" y="1564585"/>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1FB5A5CD-C6FE-4A85-B64D-9A297D73FA9C}"/>
                </a:ext>
              </a:extLst>
            </p:cNvPr>
            <p:cNvSpPr/>
            <p:nvPr/>
          </p:nvSpPr>
          <p:spPr>
            <a:xfrm>
              <a:off x="5198868" y="2191152"/>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E0ED9E14-D1D3-47D6-84CE-60ACBFCA09C9}"/>
                </a:ext>
              </a:extLst>
            </p:cNvPr>
            <p:cNvSpPr/>
            <p:nvPr/>
          </p:nvSpPr>
          <p:spPr>
            <a:xfrm>
              <a:off x="5198868" y="2846291"/>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0C54AD29-E340-4100-AEAF-2BFD671E827F}"/>
                </a:ext>
              </a:extLst>
            </p:cNvPr>
            <p:cNvSpPr/>
            <p:nvPr/>
          </p:nvSpPr>
          <p:spPr>
            <a:xfrm>
              <a:off x="5198868" y="3480003"/>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965F061A-4290-44CA-A3DC-9E69882AF9E9}"/>
                </a:ext>
              </a:extLst>
            </p:cNvPr>
            <p:cNvSpPr/>
            <p:nvPr/>
          </p:nvSpPr>
          <p:spPr>
            <a:xfrm>
              <a:off x="5198868" y="4113718"/>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6F45837C-36A9-453E-9797-13E5AD22484F}"/>
                </a:ext>
              </a:extLst>
            </p:cNvPr>
            <p:cNvSpPr/>
            <p:nvPr/>
          </p:nvSpPr>
          <p:spPr>
            <a:xfrm>
              <a:off x="5198868" y="4749810"/>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C81E11A5-98F7-4B68-B35F-8D355C18A68B}"/>
                </a:ext>
              </a:extLst>
            </p:cNvPr>
            <p:cNvSpPr/>
            <p:nvPr/>
          </p:nvSpPr>
          <p:spPr>
            <a:xfrm>
              <a:off x="5198868" y="5385903"/>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7CC8808A-2315-46CD-B29E-68A20FEF1FBF}"/>
                </a:ext>
              </a:extLst>
            </p:cNvPr>
            <p:cNvSpPr/>
            <p:nvPr/>
          </p:nvSpPr>
          <p:spPr>
            <a:xfrm>
              <a:off x="5201249" y="6024377"/>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0" name="TextBox 39">
            <a:extLst>
              <a:ext uri="{FF2B5EF4-FFF2-40B4-BE49-F238E27FC236}">
                <a16:creationId xmlns:a16="http://schemas.microsoft.com/office/drawing/2014/main" id="{6381D9B4-93B7-42F2-8D32-8ED071BC3419}"/>
              </a:ext>
            </a:extLst>
          </p:cNvPr>
          <p:cNvSpPr txBox="1"/>
          <p:nvPr/>
        </p:nvSpPr>
        <p:spPr>
          <a:xfrm>
            <a:off x="6761446" y="4488261"/>
            <a:ext cx="2348787"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Competitors</a:t>
            </a:r>
            <a:endParaRPr lang="en-IN" dirty="0">
              <a:latin typeface="Fira Sans Medium" panose="020B0603050000020004" pitchFamily="34" charset="0"/>
            </a:endParaRPr>
          </a:p>
        </p:txBody>
      </p:sp>
      <p:sp>
        <p:nvSpPr>
          <p:cNvPr id="41" name="TextBox 40">
            <a:extLst>
              <a:ext uri="{FF2B5EF4-FFF2-40B4-BE49-F238E27FC236}">
                <a16:creationId xmlns:a16="http://schemas.microsoft.com/office/drawing/2014/main" id="{CC1D7BD8-8896-4972-BF10-159C0BF911D8}"/>
              </a:ext>
            </a:extLst>
          </p:cNvPr>
          <p:cNvSpPr txBox="1"/>
          <p:nvPr/>
        </p:nvSpPr>
        <p:spPr>
          <a:xfrm>
            <a:off x="6761446" y="5123527"/>
            <a:ext cx="2348787"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Models</a:t>
            </a:r>
            <a:endParaRPr lang="en-IN" dirty="0">
              <a:latin typeface="Fira Sans Medium" panose="020B0603050000020004" pitchFamily="34" charset="0"/>
            </a:endParaRPr>
          </a:p>
        </p:txBody>
      </p:sp>
      <p:sp>
        <p:nvSpPr>
          <p:cNvPr id="42" name="TextBox 41">
            <a:extLst>
              <a:ext uri="{FF2B5EF4-FFF2-40B4-BE49-F238E27FC236}">
                <a16:creationId xmlns:a16="http://schemas.microsoft.com/office/drawing/2014/main" id="{9FAF568A-D958-457A-8DE2-4F190BE2D93B}"/>
              </a:ext>
            </a:extLst>
          </p:cNvPr>
          <p:cNvSpPr txBox="1"/>
          <p:nvPr/>
        </p:nvSpPr>
        <p:spPr>
          <a:xfrm>
            <a:off x="6761446" y="5763608"/>
            <a:ext cx="2348787"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Strategies</a:t>
            </a:r>
            <a:endParaRPr lang="en-IN" dirty="0">
              <a:latin typeface="Fira Sans Medium" panose="020B0603050000020004" pitchFamily="34" charset="0"/>
            </a:endParaRPr>
          </a:p>
        </p:txBody>
      </p:sp>
      <p:sp>
        <p:nvSpPr>
          <p:cNvPr id="47" name="Graphic 4">
            <a:extLst>
              <a:ext uri="{FF2B5EF4-FFF2-40B4-BE49-F238E27FC236}">
                <a16:creationId xmlns:a16="http://schemas.microsoft.com/office/drawing/2014/main" id="{FDE3956F-D0F9-4520-9EDA-791F817D6CBB}"/>
              </a:ext>
            </a:extLst>
          </p:cNvPr>
          <p:cNvSpPr/>
          <p:nvPr/>
        </p:nvSpPr>
        <p:spPr>
          <a:xfrm rot="12382247">
            <a:off x="11217169" y="4896190"/>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48" name="Graphic 4">
            <a:extLst>
              <a:ext uri="{FF2B5EF4-FFF2-40B4-BE49-F238E27FC236}">
                <a16:creationId xmlns:a16="http://schemas.microsoft.com/office/drawing/2014/main" id="{145D7E10-549D-49F4-A303-0DA5C5A7C5DD}"/>
              </a:ext>
            </a:extLst>
          </p:cNvPr>
          <p:cNvSpPr/>
          <p:nvPr/>
        </p:nvSpPr>
        <p:spPr>
          <a:xfrm rot="3308474" flipH="1">
            <a:off x="11102532" y="5638359"/>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a:p>
        </p:txBody>
      </p:sp>
      <p:sp>
        <p:nvSpPr>
          <p:cNvPr id="27" name="TextBox 26">
            <a:extLst>
              <a:ext uri="{FF2B5EF4-FFF2-40B4-BE49-F238E27FC236}">
                <a16:creationId xmlns:a16="http://schemas.microsoft.com/office/drawing/2014/main" id="{560A116B-CEAA-4F52-BBCF-7ACCB506DD15}"/>
              </a:ext>
            </a:extLst>
          </p:cNvPr>
          <p:cNvSpPr txBox="1"/>
          <p:nvPr/>
        </p:nvSpPr>
        <p:spPr>
          <a:xfrm>
            <a:off x="5008057" y="678538"/>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01</a:t>
            </a:r>
            <a:endParaRPr lang="en-IN" dirty="0">
              <a:latin typeface="Fira Sans Medium" panose="020B0603050000020004" pitchFamily="34" charset="0"/>
            </a:endParaRPr>
          </a:p>
        </p:txBody>
      </p:sp>
      <p:sp>
        <p:nvSpPr>
          <p:cNvPr id="28" name="TextBox 27">
            <a:extLst>
              <a:ext uri="{FF2B5EF4-FFF2-40B4-BE49-F238E27FC236}">
                <a16:creationId xmlns:a16="http://schemas.microsoft.com/office/drawing/2014/main" id="{357E1C47-5F9B-4DEC-AB74-280817249E80}"/>
              </a:ext>
            </a:extLst>
          </p:cNvPr>
          <p:cNvSpPr txBox="1"/>
          <p:nvPr/>
        </p:nvSpPr>
        <p:spPr>
          <a:xfrm>
            <a:off x="5008057" y="1303376"/>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02</a:t>
            </a:r>
            <a:endParaRPr lang="en-IN" dirty="0">
              <a:latin typeface="Fira Sans Medium" panose="020B0603050000020004" pitchFamily="34" charset="0"/>
            </a:endParaRPr>
          </a:p>
        </p:txBody>
      </p:sp>
      <p:sp>
        <p:nvSpPr>
          <p:cNvPr id="29" name="TextBox 28">
            <a:extLst>
              <a:ext uri="{FF2B5EF4-FFF2-40B4-BE49-F238E27FC236}">
                <a16:creationId xmlns:a16="http://schemas.microsoft.com/office/drawing/2014/main" id="{C69CE701-A04C-4B00-A98E-45155D83FCD6}"/>
              </a:ext>
            </a:extLst>
          </p:cNvPr>
          <p:cNvSpPr txBox="1"/>
          <p:nvPr/>
        </p:nvSpPr>
        <p:spPr>
          <a:xfrm>
            <a:off x="5008057" y="1926595"/>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03</a:t>
            </a:r>
            <a:endParaRPr lang="en-IN" dirty="0">
              <a:latin typeface="Fira Sans Medium" panose="020B0603050000020004" pitchFamily="34" charset="0"/>
            </a:endParaRPr>
          </a:p>
        </p:txBody>
      </p:sp>
      <p:sp>
        <p:nvSpPr>
          <p:cNvPr id="39" name="TextBox 38">
            <a:extLst>
              <a:ext uri="{FF2B5EF4-FFF2-40B4-BE49-F238E27FC236}">
                <a16:creationId xmlns:a16="http://schemas.microsoft.com/office/drawing/2014/main" id="{83DF6690-26EA-40D7-A858-D4888A649056}"/>
              </a:ext>
            </a:extLst>
          </p:cNvPr>
          <p:cNvSpPr txBox="1"/>
          <p:nvPr/>
        </p:nvSpPr>
        <p:spPr>
          <a:xfrm>
            <a:off x="5008057" y="2579998"/>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04</a:t>
            </a:r>
            <a:endParaRPr lang="en-IN" dirty="0">
              <a:latin typeface="Fira Sans Medium" panose="020B0603050000020004" pitchFamily="34" charset="0"/>
            </a:endParaRPr>
          </a:p>
        </p:txBody>
      </p:sp>
      <p:sp>
        <p:nvSpPr>
          <p:cNvPr id="43" name="TextBox 42">
            <a:extLst>
              <a:ext uri="{FF2B5EF4-FFF2-40B4-BE49-F238E27FC236}">
                <a16:creationId xmlns:a16="http://schemas.microsoft.com/office/drawing/2014/main" id="{C7991D8B-9248-4507-96C8-9632F6372F65}"/>
              </a:ext>
            </a:extLst>
          </p:cNvPr>
          <p:cNvSpPr txBox="1"/>
          <p:nvPr/>
        </p:nvSpPr>
        <p:spPr>
          <a:xfrm>
            <a:off x="5008057" y="3222316"/>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05</a:t>
            </a:r>
            <a:endParaRPr lang="en-IN" dirty="0">
              <a:latin typeface="Fira Sans Medium" panose="020B0603050000020004" pitchFamily="34" charset="0"/>
            </a:endParaRPr>
          </a:p>
        </p:txBody>
      </p:sp>
      <p:sp>
        <p:nvSpPr>
          <p:cNvPr id="45" name="TextBox 44">
            <a:extLst>
              <a:ext uri="{FF2B5EF4-FFF2-40B4-BE49-F238E27FC236}">
                <a16:creationId xmlns:a16="http://schemas.microsoft.com/office/drawing/2014/main" id="{5FB414D4-51D6-47FB-B7F0-69A452F41C2C}"/>
              </a:ext>
            </a:extLst>
          </p:cNvPr>
          <p:cNvSpPr txBox="1"/>
          <p:nvPr/>
        </p:nvSpPr>
        <p:spPr>
          <a:xfrm>
            <a:off x="5008057" y="3852995"/>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06</a:t>
            </a:r>
            <a:endParaRPr lang="en-IN" dirty="0">
              <a:latin typeface="Fira Sans Medium" panose="020B0603050000020004" pitchFamily="34" charset="0"/>
            </a:endParaRPr>
          </a:p>
        </p:txBody>
      </p:sp>
      <p:sp>
        <p:nvSpPr>
          <p:cNvPr id="46" name="TextBox 45">
            <a:extLst>
              <a:ext uri="{FF2B5EF4-FFF2-40B4-BE49-F238E27FC236}">
                <a16:creationId xmlns:a16="http://schemas.microsoft.com/office/drawing/2014/main" id="{79A6B042-B334-4F4D-9C90-18B8C401E2FF}"/>
              </a:ext>
            </a:extLst>
          </p:cNvPr>
          <p:cNvSpPr txBox="1"/>
          <p:nvPr/>
        </p:nvSpPr>
        <p:spPr>
          <a:xfrm>
            <a:off x="5008057" y="4488261"/>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07</a:t>
            </a:r>
            <a:endParaRPr lang="en-IN" dirty="0">
              <a:latin typeface="Fira Sans Medium" panose="020B0603050000020004" pitchFamily="34" charset="0"/>
            </a:endParaRPr>
          </a:p>
        </p:txBody>
      </p:sp>
      <p:sp>
        <p:nvSpPr>
          <p:cNvPr id="50" name="TextBox 49">
            <a:extLst>
              <a:ext uri="{FF2B5EF4-FFF2-40B4-BE49-F238E27FC236}">
                <a16:creationId xmlns:a16="http://schemas.microsoft.com/office/drawing/2014/main" id="{343C3476-6A5D-481C-970C-E198648BD50A}"/>
              </a:ext>
            </a:extLst>
          </p:cNvPr>
          <p:cNvSpPr txBox="1"/>
          <p:nvPr/>
        </p:nvSpPr>
        <p:spPr>
          <a:xfrm>
            <a:off x="5008057" y="5123527"/>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08</a:t>
            </a:r>
            <a:endParaRPr lang="en-IN" dirty="0">
              <a:latin typeface="Fira Sans Medium" panose="020B0603050000020004" pitchFamily="34" charset="0"/>
            </a:endParaRPr>
          </a:p>
        </p:txBody>
      </p:sp>
      <p:sp>
        <p:nvSpPr>
          <p:cNvPr id="51" name="TextBox 50">
            <a:extLst>
              <a:ext uri="{FF2B5EF4-FFF2-40B4-BE49-F238E27FC236}">
                <a16:creationId xmlns:a16="http://schemas.microsoft.com/office/drawing/2014/main" id="{1F241C2B-092E-4EFF-9D90-C8A236300C34}"/>
              </a:ext>
            </a:extLst>
          </p:cNvPr>
          <p:cNvSpPr txBox="1"/>
          <p:nvPr/>
        </p:nvSpPr>
        <p:spPr>
          <a:xfrm>
            <a:off x="5008057" y="5763608"/>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09</a:t>
            </a:r>
            <a:endParaRPr lang="en-IN" dirty="0">
              <a:latin typeface="Fira Sans Medium" panose="020B0603050000020004" pitchFamily="34" charset="0"/>
            </a:endParaRPr>
          </a:p>
        </p:txBody>
      </p:sp>
      <p:grpSp>
        <p:nvGrpSpPr>
          <p:cNvPr id="3" name="Group 2">
            <a:extLst>
              <a:ext uri="{FF2B5EF4-FFF2-40B4-BE49-F238E27FC236}">
                <a16:creationId xmlns:a16="http://schemas.microsoft.com/office/drawing/2014/main" id="{2A640F12-6010-2066-C2C9-C2D404236062}"/>
              </a:ext>
            </a:extLst>
          </p:cNvPr>
          <p:cNvGrpSpPr/>
          <p:nvPr/>
        </p:nvGrpSpPr>
        <p:grpSpPr>
          <a:xfrm>
            <a:off x="6084311" y="1426041"/>
            <a:ext cx="158344" cy="5242322"/>
            <a:chOff x="5198868" y="938018"/>
            <a:chExt cx="158344" cy="5242322"/>
          </a:xfrm>
        </p:grpSpPr>
        <p:cxnSp>
          <p:nvCxnSpPr>
            <p:cNvPr id="4" name="Straight Connector 3">
              <a:extLst>
                <a:ext uri="{FF2B5EF4-FFF2-40B4-BE49-F238E27FC236}">
                  <a16:creationId xmlns:a16="http://schemas.microsoft.com/office/drawing/2014/main" id="{B160B433-60E6-486E-DFC0-2ED0E438CC57}"/>
                </a:ext>
              </a:extLst>
            </p:cNvPr>
            <p:cNvCxnSpPr>
              <a:cxnSpLocks/>
            </p:cNvCxnSpPr>
            <p:nvPr/>
          </p:nvCxnSpPr>
          <p:spPr>
            <a:xfrm>
              <a:off x="5276849" y="1016000"/>
              <a:ext cx="0" cy="5051425"/>
            </a:xfrm>
            <a:prstGeom prst="line">
              <a:avLst/>
            </a:prstGeom>
            <a:ln w="38100" cap="rnd">
              <a:solidFill>
                <a:schemeClr val="tx1">
                  <a:lumMod val="65000"/>
                  <a:lumOff val="35000"/>
                  <a:alpha val="8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0FF4A4A5-3B2B-7575-4BAC-5E75F81B7C47}"/>
                </a:ext>
              </a:extLst>
            </p:cNvPr>
            <p:cNvSpPr/>
            <p:nvPr/>
          </p:nvSpPr>
          <p:spPr>
            <a:xfrm>
              <a:off x="5198868" y="938018"/>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9A57D890-1B89-74E8-1B1D-798900431FFE}"/>
                </a:ext>
              </a:extLst>
            </p:cNvPr>
            <p:cNvSpPr/>
            <p:nvPr/>
          </p:nvSpPr>
          <p:spPr>
            <a:xfrm>
              <a:off x="5198868" y="1564585"/>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BFB397DB-75F2-8688-ADC3-44742DEC8431}"/>
                </a:ext>
              </a:extLst>
            </p:cNvPr>
            <p:cNvSpPr/>
            <p:nvPr/>
          </p:nvSpPr>
          <p:spPr>
            <a:xfrm>
              <a:off x="5198868" y="2191152"/>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18F59080-A806-6DF6-CF06-D9A1B920074C}"/>
                </a:ext>
              </a:extLst>
            </p:cNvPr>
            <p:cNvSpPr/>
            <p:nvPr/>
          </p:nvSpPr>
          <p:spPr>
            <a:xfrm>
              <a:off x="5198868" y="2846291"/>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a:extLst>
                <a:ext uri="{FF2B5EF4-FFF2-40B4-BE49-F238E27FC236}">
                  <a16:creationId xmlns:a16="http://schemas.microsoft.com/office/drawing/2014/main" id="{9EB97D7A-3037-0621-12A8-BC9B411FFE48}"/>
                </a:ext>
              </a:extLst>
            </p:cNvPr>
            <p:cNvSpPr/>
            <p:nvPr/>
          </p:nvSpPr>
          <p:spPr>
            <a:xfrm>
              <a:off x="5198868" y="3480003"/>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7DF1CAD7-95E9-F84A-390E-5342C304CC42}"/>
                </a:ext>
              </a:extLst>
            </p:cNvPr>
            <p:cNvSpPr/>
            <p:nvPr/>
          </p:nvSpPr>
          <p:spPr>
            <a:xfrm>
              <a:off x="5198868" y="4113718"/>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150972D7-F4BA-200A-DCCF-65E9B1A80E30}"/>
                </a:ext>
              </a:extLst>
            </p:cNvPr>
            <p:cNvSpPr/>
            <p:nvPr/>
          </p:nvSpPr>
          <p:spPr>
            <a:xfrm>
              <a:off x="5198868" y="4749810"/>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8F5623C4-12F9-B677-97FE-2A9F32BDC22C}"/>
                </a:ext>
              </a:extLst>
            </p:cNvPr>
            <p:cNvSpPr/>
            <p:nvPr/>
          </p:nvSpPr>
          <p:spPr>
            <a:xfrm>
              <a:off x="5198868" y="5385903"/>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0A99858-0B79-4625-9113-4FB82ED5B278}"/>
                </a:ext>
              </a:extLst>
            </p:cNvPr>
            <p:cNvSpPr/>
            <p:nvPr/>
          </p:nvSpPr>
          <p:spPr>
            <a:xfrm>
              <a:off x="5201249" y="6024377"/>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 name="TextBox 16">
            <a:extLst>
              <a:ext uri="{FF2B5EF4-FFF2-40B4-BE49-F238E27FC236}">
                <a16:creationId xmlns:a16="http://schemas.microsoft.com/office/drawing/2014/main" id="{9D221A00-C1A9-B5FD-4789-EDBF8AA5D29F}"/>
              </a:ext>
            </a:extLst>
          </p:cNvPr>
          <p:cNvSpPr txBox="1"/>
          <p:nvPr/>
        </p:nvSpPr>
        <p:spPr>
          <a:xfrm>
            <a:off x="5009629" y="6396775"/>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10</a:t>
            </a:r>
            <a:endParaRPr lang="en-IN" dirty="0">
              <a:latin typeface="Fira Sans Medium" panose="020B0603050000020004" pitchFamily="34" charset="0"/>
            </a:endParaRPr>
          </a:p>
        </p:txBody>
      </p:sp>
      <p:sp>
        <p:nvSpPr>
          <p:cNvPr id="18" name="TextBox 17">
            <a:extLst>
              <a:ext uri="{FF2B5EF4-FFF2-40B4-BE49-F238E27FC236}">
                <a16:creationId xmlns:a16="http://schemas.microsoft.com/office/drawing/2014/main" id="{0F237A73-2C9B-07FF-78C4-9C2AE61F5CD0}"/>
              </a:ext>
            </a:extLst>
          </p:cNvPr>
          <p:cNvSpPr txBox="1"/>
          <p:nvPr/>
        </p:nvSpPr>
        <p:spPr>
          <a:xfrm>
            <a:off x="6753591" y="6406202"/>
            <a:ext cx="2348787"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References</a:t>
            </a:r>
            <a:endParaRPr lang="en-IN" dirty="0">
              <a:latin typeface="Fira Sans Medium" panose="020B0603050000020004" pitchFamily="34" charset="0"/>
            </a:endParaRPr>
          </a:p>
        </p:txBody>
      </p:sp>
    </p:spTree>
    <p:extLst>
      <p:ext uri="{BB962C8B-B14F-4D97-AF65-F5344CB8AC3E}">
        <p14:creationId xmlns:p14="http://schemas.microsoft.com/office/powerpoint/2010/main" val="1364433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21FEF1F-3765-4DD6-BD6D-7D2DE9C59DF4}"/>
              </a:ext>
            </a:extLst>
          </p:cNvPr>
          <p:cNvSpPr/>
          <p:nvPr/>
        </p:nvSpPr>
        <p:spPr>
          <a:xfrm rot="5400000">
            <a:off x="9878829" y="3215937"/>
            <a:ext cx="3316690" cy="4835022"/>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4" name="TextBox 23">
            <a:extLst>
              <a:ext uri="{FF2B5EF4-FFF2-40B4-BE49-F238E27FC236}">
                <a16:creationId xmlns:a16="http://schemas.microsoft.com/office/drawing/2014/main" id="{CC9BD28D-55F8-486A-9F93-D3268DEDBC31}"/>
              </a:ext>
            </a:extLst>
          </p:cNvPr>
          <p:cNvSpPr txBox="1"/>
          <p:nvPr/>
        </p:nvSpPr>
        <p:spPr>
          <a:xfrm>
            <a:off x="4302411" y="2767280"/>
            <a:ext cx="3605475" cy="1323439"/>
          </a:xfrm>
          <a:prstGeom prst="rect">
            <a:avLst/>
          </a:prstGeom>
          <a:noFill/>
        </p:spPr>
        <p:txBody>
          <a:bodyPr wrap="none" rtlCol="0">
            <a:spAutoFit/>
          </a:bodyPr>
          <a:lstStyle/>
          <a:p>
            <a:pPr algn="ctr"/>
            <a:r>
              <a:rPr lang="en-IN" sz="8000" dirty="0">
                <a:latin typeface="Fira Sans Medium" panose="020B0603050000020004" pitchFamily="34" charset="0"/>
              </a:rPr>
              <a:t>thanks!</a:t>
            </a:r>
            <a:endParaRPr lang="en-IN" sz="6600" dirty="0">
              <a:latin typeface="Fira Sans Medium" panose="020B0603050000020004" pitchFamily="34" charset="0"/>
            </a:endParaRPr>
          </a:p>
        </p:txBody>
      </p:sp>
      <p:sp>
        <p:nvSpPr>
          <p:cNvPr id="15" name="Graphic 11">
            <a:extLst>
              <a:ext uri="{FF2B5EF4-FFF2-40B4-BE49-F238E27FC236}">
                <a16:creationId xmlns:a16="http://schemas.microsoft.com/office/drawing/2014/main" id="{30CDF02D-CAE1-425F-B0D5-8BB3AD1C0C50}"/>
              </a:ext>
            </a:extLst>
          </p:cNvPr>
          <p:cNvSpPr/>
          <p:nvPr/>
        </p:nvSpPr>
        <p:spPr>
          <a:xfrm>
            <a:off x="10747201" y="4961641"/>
            <a:ext cx="1444799" cy="1343613"/>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grpSp>
        <p:nvGrpSpPr>
          <p:cNvPr id="2" name="Group 1">
            <a:extLst>
              <a:ext uri="{FF2B5EF4-FFF2-40B4-BE49-F238E27FC236}">
                <a16:creationId xmlns:a16="http://schemas.microsoft.com/office/drawing/2014/main" id="{1677F821-6945-4FB5-9887-69FB75DABC89}"/>
              </a:ext>
            </a:extLst>
          </p:cNvPr>
          <p:cNvGrpSpPr/>
          <p:nvPr/>
        </p:nvGrpSpPr>
        <p:grpSpPr>
          <a:xfrm>
            <a:off x="-3681143" y="-2297674"/>
            <a:ext cx="7362285" cy="7105531"/>
            <a:chOff x="-2861483" y="-2254131"/>
            <a:chExt cx="7362285" cy="7105531"/>
          </a:xfrm>
        </p:grpSpPr>
        <p:sp>
          <p:nvSpPr>
            <p:cNvPr id="6" name="Graphic 4">
              <a:extLst>
                <a:ext uri="{FF2B5EF4-FFF2-40B4-BE49-F238E27FC236}">
                  <a16:creationId xmlns:a16="http://schemas.microsoft.com/office/drawing/2014/main" id="{834BA1D4-0C72-474A-83FF-2D1B207A407E}"/>
                </a:ext>
              </a:extLst>
            </p:cNvPr>
            <p:cNvSpPr/>
            <p:nvPr/>
          </p:nvSpPr>
          <p:spPr>
            <a:xfrm rot="2476041">
              <a:off x="-634236" y="-2254131"/>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a:p>
          </p:txBody>
        </p:sp>
        <p:sp>
          <p:nvSpPr>
            <p:cNvPr id="22" name="Graphic 4">
              <a:extLst>
                <a:ext uri="{FF2B5EF4-FFF2-40B4-BE49-F238E27FC236}">
                  <a16:creationId xmlns:a16="http://schemas.microsoft.com/office/drawing/2014/main" id="{8C23666D-AA0B-4055-B6D1-F271DD034ADC}"/>
                </a:ext>
              </a:extLst>
            </p:cNvPr>
            <p:cNvSpPr/>
            <p:nvPr/>
          </p:nvSpPr>
          <p:spPr>
            <a:xfrm rot="3140551">
              <a:off x="-1320786" y="-2808187"/>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sp>
          <p:nvSpPr>
            <p:cNvPr id="25" name="Graphic 11">
              <a:extLst>
                <a:ext uri="{FF2B5EF4-FFF2-40B4-BE49-F238E27FC236}">
                  <a16:creationId xmlns:a16="http://schemas.microsoft.com/office/drawing/2014/main" id="{22B03510-4CF1-46CA-BE80-1E37CD0837F6}"/>
                </a:ext>
              </a:extLst>
            </p:cNvPr>
            <p:cNvSpPr/>
            <p:nvPr/>
          </p:nvSpPr>
          <p:spPr>
            <a:xfrm rot="8901965">
              <a:off x="3130551" y="555042"/>
              <a:ext cx="1370251" cy="1274286"/>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grpSp>
      <p:sp>
        <p:nvSpPr>
          <p:cNvPr id="9" name="Freeform: Shape 8">
            <a:extLst>
              <a:ext uri="{FF2B5EF4-FFF2-40B4-BE49-F238E27FC236}">
                <a16:creationId xmlns:a16="http://schemas.microsoft.com/office/drawing/2014/main" id="{B22F9731-B0FC-4706-9E67-202F61A914FF}"/>
              </a:ext>
            </a:extLst>
          </p:cNvPr>
          <p:cNvSpPr/>
          <p:nvPr/>
        </p:nvSpPr>
        <p:spPr>
          <a:xfrm>
            <a:off x="4636606" y="3867382"/>
            <a:ext cx="1971876" cy="368374"/>
          </a:xfrm>
          <a:custGeom>
            <a:avLst/>
            <a:gdLst>
              <a:gd name="connsiteX0" fmla="*/ 4569032 w 4609853"/>
              <a:gd name="connsiteY0" fmla="*/ 413392 h 1039050"/>
              <a:gd name="connsiteX1" fmla="*/ 2522490 w 4609853"/>
              <a:gd name="connsiteY1" fmla="*/ 1039051 h 1039050"/>
              <a:gd name="connsiteX2" fmla="*/ 22339 w 4609853"/>
              <a:gd name="connsiteY2" fmla="*/ 85017 h 1039050"/>
              <a:gd name="connsiteX3" fmla="*/ 79146 w 4609853"/>
              <a:gd name="connsiteY3" fmla="*/ 10798 h 1039050"/>
              <a:gd name="connsiteX4" fmla="*/ 2580535 w 4609853"/>
              <a:gd name="connsiteY4" fmla="*/ 674186 h 1039050"/>
              <a:gd name="connsiteX5" fmla="*/ 4488602 w 4609853"/>
              <a:gd name="connsiteY5" fmla="*/ 284033 h 1039050"/>
              <a:gd name="connsiteX6" fmla="*/ 4569032 w 4609853"/>
              <a:gd name="connsiteY6" fmla="*/ 413392 h 103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09853" h="103905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w="9525"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753DC809-06A1-40CF-AA17-0E8089FE7962}"/>
              </a:ext>
            </a:extLst>
          </p:cNvPr>
          <p:cNvSpPr/>
          <p:nvPr/>
        </p:nvSpPr>
        <p:spPr>
          <a:xfrm>
            <a:off x="6393463" y="3832087"/>
            <a:ext cx="405318" cy="330866"/>
          </a:xfrm>
          <a:custGeom>
            <a:avLst/>
            <a:gdLst>
              <a:gd name="connsiteX0" fmla="*/ 691963 w 947553"/>
              <a:gd name="connsiteY0" fmla="*/ 249669 h 933254"/>
              <a:gd name="connsiteX1" fmla="*/ 45996 w 947553"/>
              <a:gd name="connsiteY1" fmla="*/ 228114 h 933254"/>
              <a:gd name="connsiteX2" fmla="*/ 32309 w 947553"/>
              <a:gd name="connsiteY2" fmla="*/ 153476 h 933254"/>
              <a:gd name="connsiteX3" fmla="*/ 928297 w 947553"/>
              <a:gd name="connsiteY3" fmla="*/ 69723 h 933254"/>
              <a:gd name="connsiteX4" fmla="*/ 615258 w 947553"/>
              <a:gd name="connsiteY4" fmla="*/ 913476 h 933254"/>
              <a:gd name="connsiteX5" fmla="*/ 546430 w 947553"/>
              <a:gd name="connsiteY5" fmla="*/ 880719 h 933254"/>
              <a:gd name="connsiteX6" fmla="*/ 691963 w 947553"/>
              <a:gd name="connsiteY6" fmla="*/ 249669 h 93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7553" h="933254">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w="9525" cap="flat">
            <a:noFill/>
            <a:prstDash val="solid"/>
            <a:miter/>
          </a:ln>
        </p:spPr>
        <p:txBody>
          <a:bodyPr rtlCol="0" anchor="ctr"/>
          <a:lstStyle/>
          <a:p>
            <a:endParaRPr lang="en-IN"/>
          </a:p>
        </p:txBody>
      </p:sp>
    </p:spTree>
    <p:extLst>
      <p:ext uri="{BB962C8B-B14F-4D97-AF65-F5344CB8AC3E}">
        <p14:creationId xmlns:p14="http://schemas.microsoft.com/office/powerpoint/2010/main" val="1740697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59358E82-2085-4FDC-BB98-0AC776133192}"/>
              </a:ext>
            </a:extLst>
          </p:cNvPr>
          <p:cNvSpPr/>
          <p:nvPr/>
        </p:nvSpPr>
        <p:spPr>
          <a:xfrm>
            <a:off x="-266700" y="-3262994"/>
            <a:ext cx="12725400" cy="5203761"/>
          </a:xfrm>
          <a:prstGeom prst="ellipse">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 name="Group 14">
            <a:extLst>
              <a:ext uri="{FF2B5EF4-FFF2-40B4-BE49-F238E27FC236}">
                <a16:creationId xmlns:a16="http://schemas.microsoft.com/office/drawing/2014/main" id="{E01B0333-67C2-4114-8841-981615299F70}"/>
              </a:ext>
            </a:extLst>
          </p:cNvPr>
          <p:cNvGrpSpPr/>
          <p:nvPr/>
        </p:nvGrpSpPr>
        <p:grpSpPr>
          <a:xfrm>
            <a:off x="911838" y="620669"/>
            <a:ext cx="10312340" cy="1826284"/>
            <a:chOff x="3311855" y="3736152"/>
            <a:chExt cx="4123771" cy="928902"/>
          </a:xfrm>
          <a:solidFill>
            <a:srgbClr val="FF9900"/>
          </a:solidFill>
        </p:grpSpPr>
        <p:sp>
          <p:nvSpPr>
            <p:cNvPr id="7" name="Freeform: Shape 6">
              <a:extLst>
                <a:ext uri="{FF2B5EF4-FFF2-40B4-BE49-F238E27FC236}">
                  <a16:creationId xmlns:a16="http://schemas.microsoft.com/office/drawing/2014/main" id="{CB3B074F-AF3B-45D4-9277-1CA1BB0C11C6}"/>
                </a:ext>
              </a:extLst>
            </p:cNvPr>
            <p:cNvSpPr/>
            <p:nvPr/>
          </p:nvSpPr>
          <p:spPr>
            <a:xfrm>
              <a:off x="3311855" y="3817376"/>
              <a:ext cx="3760826" cy="847678"/>
            </a:xfrm>
            <a:custGeom>
              <a:avLst/>
              <a:gdLst>
                <a:gd name="connsiteX0" fmla="*/ 4569032 w 4609853"/>
                <a:gd name="connsiteY0" fmla="*/ 413392 h 1039050"/>
                <a:gd name="connsiteX1" fmla="*/ 2522490 w 4609853"/>
                <a:gd name="connsiteY1" fmla="*/ 1039051 h 1039050"/>
                <a:gd name="connsiteX2" fmla="*/ 22339 w 4609853"/>
                <a:gd name="connsiteY2" fmla="*/ 85017 h 1039050"/>
                <a:gd name="connsiteX3" fmla="*/ 79146 w 4609853"/>
                <a:gd name="connsiteY3" fmla="*/ 10798 h 1039050"/>
                <a:gd name="connsiteX4" fmla="*/ 2580535 w 4609853"/>
                <a:gd name="connsiteY4" fmla="*/ 674186 h 1039050"/>
                <a:gd name="connsiteX5" fmla="*/ 4488602 w 4609853"/>
                <a:gd name="connsiteY5" fmla="*/ 284033 h 1039050"/>
                <a:gd name="connsiteX6" fmla="*/ 4569032 w 4609853"/>
                <a:gd name="connsiteY6" fmla="*/ 413392 h 103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09853" h="103905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grpFill/>
            <a:ln w="9525" cap="flat">
              <a:no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6ED209F1-7EAD-4F07-B776-7C23C809D52D}"/>
                </a:ext>
              </a:extLst>
            </p:cNvPr>
            <p:cNvSpPr/>
            <p:nvPr/>
          </p:nvSpPr>
          <p:spPr>
            <a:xfrm>
              <a:off x="6662590" y="3736152"/>
              <a:ext cx="773036" cy="761368"/>
            </a:xfrm>
            <a:custGeom>
              <a:avLst/>
              <a:gdLst>
                <a:gd name="connsiteX0" fmla="*/ 691963 w 947553"/>
                <a:gd name="connsiteY0" fmla="*/ 249669 h 933254"/>
                <a:gd name="connsiteX1" fmla="*/ 45996 w 947553"/>
                <a:gd name="connsiteY1" fmla="*/ 228114 h 933254"/>
                <a:gd name="connsiteX2" fmla="*/ 32309 w 947553"/>
                <a:gd name="connsiteY2" fmla="*/ 153476 h 933254"/>
                <a:gd name="connsiteX3" fmla="*/ 928297 w 947553"/>
                <a:gd name="connsiteY3" fmla="*/ 69723 h 933254"/>
                <a:gd name="connsiteX4" fmla="*/ 615258 w 947553"/>
                <a:gd name="connsiteY4" fmla="*/ 913476 h 933254"/>
                <a:gd name="connsiteX5" fmla="*/ 546430 w 947553"/>
                <a:gd name="connsiteY5" fmla="*/ 880719 h 933254"/>
                <a:gd name="connsiteX6" fmla="*/ 691963 w 947553"/>
                <a:gd name="connsiteY6" fmla="*/ 249669 h 93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7553" h="933254">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grpFill/>
            <a:ln w="9525" cap="flat">
              <a:noFill/>
              <a:prstDash val="solid"/>
              <a:miter/>
            </a:ln>
          </p:spPr>
          <p:txBody>
            <a:bodyPr rtlCol="0" anchor="ctr"/>
            <a:lstStyle/>
            <a:p>
              <a:endParaRPr lang="en-IN"/>
            </a:p>
          </p:txBody>
        </p:sp>
      </p:grpSp>
      <p:sp>
        <p:nvSpPr>
          <p:cNvPr id="18" name="TextBox 17">
            <a:extLst>
              <a:ext uri="{FF2B5EF4-FFF2-40B4-BE49-F238E27FC236}">
                <a16:creationId xmlns:a16="http://schemas.microsoft.com/office/drawing/2014/main" id="{E4FC5882-0477-4824-A4D7-7B476F81F6A6}"/>
              </a:ext>
            </a:extLst>
          </p:cNvPr>
          <p:cNvSpPr txBox="1"/>
          <p:nvPr/>
        </p:nvSpPr>
        <p:spPr>
          <a:xfrm>
            <a:off x="1763485" y="3205678"/>
            <a:ext cx="8593494" cy="2057358"/>
          </a:xfrm>
          <a:prstGeom prst="rect">
            <a:avLst/>
          </a:prstGeom>
          <a:noFill/>
        </p:spPr>
        <p:txBody>
          <a:bodyPr wrap="square" rtlCol="0">
            <a:spAutoFit/>
          </a:bodyPr>
          <a:lstStyle/>
          <a:p>
            <a:pPr>
              <a:lnSpc>
                <a:spcPct val="115000"/>
              </a:lnSpc>
              <a:spcAft>
                <a:spcPts val="1000"/>
              </a:spcAft>
            </a:pPr>
            <a:r>
              <a:rPr lang="en-GB" sz="1400" kern="100" dirty="0">
                <a:solidFill>
                  <a:schemeClr val="tx1">
                    <a:lumMod val="85000"/>
                    <a:lumOff val="15000"/>
                  </a:schemeClr>
                </a:solidFill>
                <a:effectLst/>
                <a:latin typeface="Roboto" panose="02000000000000000000" pitchFamily="2" charset="0"/>
                <a:ea typeface="Roboto" panose="02000000000000000000" pitchFamily="2" charset="0"/>
                <a:cs typeface="Roboto" panose="02000000000000000000" pitchFamily="2" charset="0"/>
              </a:rPr>
              <a:t>Amazon is a big player in the e-commerce sector, particularly in the Indian market. Generally, I love to work on ecommerce website so it’s enjoyable to work on Amazon Dataset. I am now working on a dataset that includes Indian women's summer dresses and information about their sales. On July 5, 1994, Jeff Bezos launched Amazon from his garage in Bellevue, Washington but </a:t>
            </a:r>
            <a:r>
              <a:rPr lang="en-GB" sz="1400" kern="100" dirty="0">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Amazon launched an e-commerce website in India in 2013</a:t>
            </a:r>
            <a:r>
              <a:rPr lang="en-GB" sz="1400" kern="100" dirty="0">
                <a:solidFill>
                  <a:schemeClr val="tx1">
                    <a:lumMod val="85000"/>
                    <a:lumOff val="15000"/>
                  </a:schemeClr>
                </a:solidFill>
                <a:effectLst/>
                <a:latin typeface="Roboto" panose="02000000000000000000" pitchFamily="2" charset="0"/>
                <a:ea typeface="Roboto" panose="02000000000000000000" pitchFamily="2" charset="0"/>
                <a:cs typeface="Roboto" panose="02000000000000000000" pitchFamily="2" charset="0"/>
              </a:rPr>
              <a:t>. They started with only selling books. The primary reason for selecting this business is to examine client behaviour and their interactions with this website. Given the diversity of India, Amazon faces several rivals, including Flipkart, Myntra, Snapdeal, and many others, who could have an impact on its sales.</a:t>
            </a:r>
            <a:endParaRPr lang="en-IN" sz="1400" kern="100" dirty="0">
              <a:solidFill>
                <a:schemeClr val="tx1">
                  <a:lumMod val="85000"/>
                  <a:lumOff val="15000"/>
                </a:schemeClr>
              </a:solidFill>
              <a:effectLst/>
              <a:latin typeface="Roboto" panose="02000000000000000000" pitchFamily="2" charset="0"/>
              <a:ea typeface="Roboto" panose="02000000000000000000" pitchFamily="2" charset="0"/>
              <a:cs typeface="Roboto" panose="02000000000000000000" pitchFamily="2" charset="0"/>
            </a:endParaRPr>
          </a:p>
        </p:txBody>
      </p:sp>
      <p:sp>
        <p:nvSpPr>
          <p:cNvPr id="20" name="TextBox 19">
            <a:extLst>
              <a:ext uri="{FF2B5EF4-FFF2-40B4-BE49-F238E27FC236}">
                <a16:creationId xmlns:a16="http://schemas.microsoft.com/office/drawing/2014/main" id="{C7DA9470-D984-46B9-994C-3B0521D09B6E}"/>
              </a:ext>
            </a:extLst>
          </p:cNvPr>
          <p:cNvSpPr txBox="1"/>
          <p:nvPr/>
        </p:nvSpPr>
        <p:spPr>
          <a:xfrm>
            <a:off x="4275945" y="2726876"/>
            <a:ext cx="3480488" cy="533992"/>
          </a:xfrm>
          <a:prstGeom prst="rect">
            <a:avLst/>
          </a:prstGeom>
          <a:noFill/>
        </p:spPr>
        <p:txBody>
          <a:bodyPr wrap="square" rtlCol="0">
            <a:spAutoFit/>
          </a:bodyPr>
          <a:lstStyle/>
          <a:p>
            <a:pPr algn="ctr">
              <a:lnSpc>
                <a:spcPct val="130000"/>
              </a:lnSpc>
            </a:pPr>
            <a:r>
              <a:rPr lang="en-IN" sz="2400" dirty="0">
                <a:latin typeface="Fira Sans Medium" panose="020B0603050000020004" pitchFamily="34" charset="0"/>
              </a:rPr>
              <a:t>Introduction</a:t>
            </a:r>
          </a:p>
        </p:txBody>
      </p:sp>
      <p:sp>
        <p:nvSpPr>
          <p:cNvPr id="4" name="TextBox 3">
            <a:extLst>
              <a:ext uri="{FF2B5EF4-FFF2-40B4-BE49-F238E27FC236}">
                <a16:creationId xmlns:a16="http://schemas.microsoft.com/office/drawing/2014/main" id="{AA5A35F9-C320-05A3-60B0-ACBABE40CE0E}"/>
              </a:ext>
            </a:extLst>
          </p:cNvPr>
          <p:cNvSpPr txBox="1"/>
          <p:nvPr/>
        </p:nvSpPr>
        <p:spPr>
          <a:xfrm>
            <a:off x="826087" y="5886987"/>
            <a:ext cx="10380208" cy="345992"/>
          </a:xfrm>
          <a:prstGeom prst="rect">
            <a:avLst/>
          </a:prstGeom>
          <a:noFill/>
        </p:spPr>
        <p:txBody>
          <a:bodyPr wrap="square" rtlCol="0">
            <a:spAutoFit/>
          </a:bodyPr>
          <a:lstStyle/>
          <a:p>
            <a:pPr algn="ctr">
              <a:lnSpc>
                <a:spcPct val="130000"/>
              </a:lnSpc>
            </a:pPr>
            <a:r>
              <a:rPr lang="en-GB" sz="1400" dirty="0">
                <a:solidFill>
                  <a:srgbClr val="333333"/>
                </a:solidFill>
                <a:effectLst/>
                <a:latin typeface="Roboto" panose="02000000000000000000" pitchFamily="2" charset="0"/>
                <a:ea typeface="Roboto" panose="02000000000000000000" pitchFamily="2" charset="0"/>
                <a:cs typeface="Roboto" panose="02000000000000000000" pitchFamily="2" charset="0"/>
              </a:rPr>
              <a:t>Learning valuable insights and best practices from data that may apply to for upcoming marketing initiatives.</a:t>
            </a:r>
            <a:endParaRPr lang="en-IN" sz="1400" dirty="0">
              <a:latin typeface="Roboto" panose="02000000000000000000" pitchFamily="2"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0AD31E43-C04E-CBE2-EB68-227B8B790A57}"/>
              </a:ext>
            </a:extLst>
          </p:cNvPr>
          <p:cNvSpPr txBox="1"/>
          <p:nvPr/>
        </p:nvSpPr>
        <p:spPr>
          <a:xfrm>
            <a:off x="4771603" y="5382785"/>
            <a:ext cx="2489176" cy="531684"/>
          </a:xfrm>
          <a:prstGeom prst="rect">
            <a:avLst/>
          </a:prstGeom>
          <a:noFill/>
        </p:spPr>
        <p:txBody>
          <a:bodyPr wrap="square" rtlCol="0">
            <a:spAutoFit/>
          </a:bodyPr>
          <a:lstStyle/>
          <a:p>
            <a:pPr algn="ctr">
              <a:lnSpc>
                <a:spcPct val="130000"/>
              </a:lnSpc>
            </a:pPr>
            <a:r>
              <a:rPr lang="en-IN" sz="2400" dirty="0">
                <a:latin typeface="Fira Sans Medium" panose="020B0603050000020004" pitchFamily="34" charset="0"/>
              </a:rPr>
              <a:t>Mission</a:t>
            </a:r>
            <a:endParaRPr lang="en-IN" sz="2800" dirty="0">
              <a:latin typeface="Fira Sans Medium" panose="020B0603050000020004" pitchFamily="34" charset="0"/>
            </a:endParaRPr>
          </a:p>
        </p:txBody>
      </p:sp>
    </p:spTree>
    <p:extLst>
      <p:ext uri="{BB962C8B-B14F-4D97-AF65-F5344CB8AC3E}">
        <p14:creationId xmlns:p14="http://schemas.microsoft.com/office/powerpoint/2010/main" val="461845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530D8D3-3A57-4631-8427-8B7115FAEE7A}"/>
              </a:ext>
            </a:extLst>
          </p:cNvPr>
          <p:cNvSpPr/>
          <p:nvPr/>
        </p:nvSpPr>
        <p:spPr>
          <a:xfrm rot="2943344">
            <a:off x="7129193" y="1980528"/>
            <a:ext cx="354933" cy="1494180"/>
          </a:xfrm>
          <a:prstGeom prst="roundRect">
            <a:avLst>
              <a:gd name="adj" fmla="val 13772"/>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DC542C89-8FC5-4E6E-B09F-1F6DDB6FEF54}"/>
              </a:ext>
            </a:extLst>
          </p:cNvPr>
          <p:cNvSpPr/>
          <p:nvPr/>
        </p:nvSpPr>
        <p:spPr>
          <a:xfrm rot="2700000">
            <a:off x="10923582" y="3762454"/>
            <a:ext cx="354933" cy="1494182"/>
          </a:xfrm>
          <a:prstGeom prst="roundRect">
            <a:avLst>
              <a:gd name="adj" fmla="val 13772"/>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Rounded Corners 6">
            <a:extLst>
              <a:ext uri="{FF2B5EF4-FFF2-40B4-BE49-F238E27FC236}">
                <a16:creationId xmlns:a16="http://schemas.microsoft.com/office/drawing/2014/main" id="{A4CD0DDA-5D2C-4EC9-9C5B-51BAF7200AFA}"/>
              </a:ext>
            </a:extLst>
          </p:cNvPr>
          <p:cNvSpPr/>
          <p:nvPr/>
        </p:nvSpPr>
        <p:spPr>
          <a:xfrm rot="5400000">
            <a:off x="8669958" y="1777118"/>
            <a:ext cx="1192231" cy="3590925"/>
          </a:xfrm>
          <a:prstGeom prst="roundRect">
            <a:avLst>
              <a:gd name="adj" fmla="val 19231"/>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0DAC882-EE8C-41E4-8ACB-AFC718BC0E0B}"/>
              </a:ext>
            </a:extLst>
          </p:cNvPr>
          <p:cNvSpPr txBox="1"/>
          <p:nvPr/>
        </p:nvSpPr>
        <p:spPr>
          <a:xfrm>
            <a:off x="8128512" y="3149558"/>
            <a:ext cx="2256460" cy="575286"/>
          </a:xfrm>
          <a:prstGeom prst="rect">
            <a:avLst/>
          </a:prstGeom>
          <a:noFill/>
        </p:spPr>
        <p:txBody>
          <a:bodyPr wrap="square" rtlCol="0">
            <a:spAutoFit/>
          </a:bodyPr>
          <a:lstStyle/>
          <a:p>
            <a:pPr algn="ctr">
              <a:lnSpc>
                <a:spcPct val="120000"/>
              </a:lnSpc>
            </a:pPr>
            <a:r>
              <a:rPr lang="en-IN" sz="2800" b="0" i="0" dirty="0">
                <a:solidFill>
                  <a:schemeClr val="bg1"/>
                </a:solidFill>
                <a:effectLst/>
                <a:latin typeface="Fira Sans Medium" panose="020B0603050000020004" pitchFamily="34" charset="0"/>
              </a:rPr>
              <a:t>Gaurav Negi</a:t>
            </a:r>
            <a:endParaRPr lang="en-IN" sz="2800" dirty="0">
              <a:solidFill>
                <a:schemeClr val="bg1"/>
              </a:solidFill>
              <a:latin typeface="Fira Sans Medium" panose="020B0603050000020004" pitchFamily="34" charset="0"/>
              <a:ea typeface="Roboto" panose="02000000000000000000" pitchFamily="2" charset="0"/>
              <a:cs typeface="Roboto" panose="02000000000000000000" pitchFamily="2" charset="0"/>
            </a:endParaRPr>
          </a:p>
        </p:txBody>
      </p:sp>
      <p:sp>
        <p:nvSpPr>
          <p:cNvPr id="9" name="TextBox 8">
            <a:extLst>
              <a:ext uri="{FF2B5EF4-FFF2-40B4-BE49-F238E27FC236}">
                <a16:creationId xmlns:a16="http://schemas.microsoft.com/office/drawing/2014/main" id="{EB0C257F-FA33-49AF-AC93-C9FCA4096B03}"/>
              </a:ext>
            </a:extLst>
          </p:cNvPr>
          <p:cNvSpPr txBox="1"/>
          <p:nvPr/>
        </p:nvSpPr>
        <p:spPr>
          <a:xfrm>
            <a:off x="8613704" y="3621549"/>
            <a:ext cx="1360720" cy="331116"/>
          </a:xfrm>
          <a:prstGeom prst="rect">
            <a:avLst/>
          </a:prstGeom>
          <a:noFill/>
        </p:spPr>
        <p:txBody>
          <a:bodyPr wrap="square" rtlCol="0">
            <a:spAutoFit/>
          </a:bodyPr>
          <a:lstStyle/>
          <a:p>
            <a:pPr algn="ctr">
              <a:lnSpc>
                <a:spcPct val="120000"/>
              </a:lnSpc>
            </a:pPr>
            <a:r>
              <a:rPr lang="en-IN" sz="14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Data Analyst</a:t>
            </a:r>
            <a:endParaRPr lang="en-IN" sz="14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3" name="TextBox 12">
            <a:extLst>
              <a:ext uri="{FF2B5EF4-FFF2-40B4-BE49-F238E27FC236}">
                <a16:creationId xmlns:a16="http://schemas.microsoft.com/office/drawing/2014/main" id="{07D2F3FD-31F1-4C82-930D-27CC1B593B02}"/>
              </a:ext>
            </a:extLst>
          </p:cNvPr>
          <p:cNvSpPr txBox="1"/>
          <p:nvPr/>
        </p:nvSpPr>
        <p:spPr>
          <a:xfrm>
            <a:off x="599427" y="2892243"/>
            <a:ext cx="4784969" cy="2307811"/>
          </a:xfrm>
          <a:prstGeom prst="rect">
            <a:avLst/>
          </a:prstGeom>
          <a:noFill/>
        </p:spPr>
        <p:txBody>
          <a:bodyPr wrap="square" rtlCol="0">
            <a:spAutoFit/>
          </a:bodyPr>
          <a:lstStyle/>
          <a:p>
            <a:pPr>
              <a:lnSpc>
                <a:spcPct val="130000"/>
              </a:lnSpc>
            </a:pPr>
            <a:r>
              <a:rPr lang="en-GB" sz="14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I am Gaurav Negi, and I am a student. I have 2 years of experience in digital marketing. After that, I switched my career to Data Analyst. I am proficient in tools like Python, Tableau, SQL, Power BI, Excel, PowerPoint, Word, and Google Analytics. Currently, I am brushing up my skills on my capstone project, marketing analysis project and project management project for the betterment of my future.</a:t>
            </a:r>
            <a:endParaRPr lang="en-IN" sz="1400" dirty="0">
              <a:latin typeface="Roboto" panose="02000000000000000000" pitchFamily="2" charset="0"/>
              <a:ea typeface="Roboto" panose="02000000000000000000" pitchFamily="2" charset="0"/>
              <a:cs typeface="Roboto" panose="02000000000000000000" pitchFamily="2" charset="0"/>
            </a:endParaRPr>
          </a:p>
        </p:txBody>
      </p:sp>
      <p:sp>
        <p:nvSpPr>
          <p:cNvPr id="15" name="TextBox 14">
            <a:extLst>
              <a:ext uri="{FF2B5EF4-FFF2-40B4-BE49-F238E27FC236}">
                <a16:creationId xmlns:a16="http://schemas.microsoft.com/office/drawing/2014/main" id="{A2D790AD-8617-40AE-A240-0F2F2CF406C8}"/>
              </a:ext>
            </a:extLst>
          </p:cNvPr>
          <p:cNvSpPr txBox="1"/>
          <p:nvPr/>
        </p:nvSpPr>
        <p:spPr>
          <a:xfrm>
            <a:off x="586092" y="2061246"/>
            <a:ext cx="2646878" cy="769441"/>
          </a:xfrm>
          <a:prstGeom prst="rect">
            <a:avLst/>
          </a:prstGeom>
          <a:noFill/>
        </p:spPr>
        <p:txBody>
          <a:bodyPr wrap="none" rtlCol="0">
            <a:spAutoFit/>
          </a:bodyPr>
          <a:lstStyle/>
          <a:p>
            <a:r>
              <a:rPr lang="en-IN" sz="4400" b="1" dirty="0">
                <a:latin typeface="Fira Sans Medium" panose="020B0603050000020004" pitchFamily="34" charset="0"/>
              </a:rPr>
              <a:t>About me</a:t>
            </a:r>
            <a:endParaRPr lang="en-IN" sz="3600" b="1" dirty="0">
              <a:latin typeface="Fira Sans Medium" panose="020B0603050000020004" pitchFamily="34" charset="0"/>
            </a:endParaRPr>
          </a:p>
        </p:txBody>
      </p:sp>
      <p:sp>
        <p:nvSpPr>
          <p:cNvPr id="17" name="Graphic 4">
            <a:extLst>
              <a:ext uri="{FF2B5EF4-FFF2-40B4-BE49-F238E27FC236}">
                <a16:creationId xmlns:a16="http://schemas.microsoft.com/office/drawing/2014/main" id="{CD57E20B-33A1-4C5C-98F1-40B694DE3E8F}"/>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18" name="Graphic 4">
            <a:extLst>
              <a:ext uri="{FF2B5EF4-FFF2-40B4-BE49-F238E27FC236}">
                <a16:creationId xmlns:a16="http://schemas.microsoft.com/office/drawing/2014/main" id="{ED30B1BB-52E2-4005-8F4B-EF9AF5569359}"/>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a:p>
        </p:txBody>
      </p:sp>
    </p:spTree>
    <p:extLst>
      <p:ext uri="{BB962C8B-B14F-4D97-AF65-F5344CB8AC3E}">
        <p14:creationId xmlns:p14="http://schemas.microsoft.com/office/powerpoint/2010/main" val="2359810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EDEC9A9-83A4-492B-8857-BCE4CD1EFD7C}"/>
              </a:ext>
            </a:extLst>
          </p:cNvPr>
          <p:cNvSpPr txBox="1"/>
          <p:nvPr/>
        </p:nvSpPr>
        <p:spPr>
          <a:xfrm>
            <a:off x="615746" y="2657136"/>
            <a:ext cx="3330572" cy="732765"/>
          </a:xfrm>
          <a:prstGeom prst="rect">
            <a:avLst/>
          </a:prstGeom>
          <a:noFill/>
        </p:spPr>
        <p:txBody>
          <a:bodyPr wrap="square" rtlCol="0">
            <a:spAutoFit/>
          </a:bodyPr>
          <a:lstStyle/>
          <a:p>
            <a:pPr>
              <a:lnSpc>
                <a:spcPct val="130000"/>
              </a:lnSpc>
            </a:pPr>
            <a:r>
              <a:rPr lang="en-GB" sz="11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As per Statista, it has been estimated that the women’s fashion industry in India is worth more than 25 billion dollars.</a:t>
            </a:r>
            <a:endParaRPr lang="en-IN" sz="11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8" name="TextBox 7">
            <a:extLst>
              <a:ext uri="{FF2B5EF4-FFF2-40B4-BE49-F238E27FC236}">
                <a16:creationId xmlns:a16="http://schemas.microsoft.com/office/drawing/2014/main" id="{23C27CF5-DC2C-46C4-94ED-F2210F53FC59}"/>
              </a:ext>
            </a:extLst>
          </p:cNvPr>
          <p:cNvSpPr txBox="1"/>
          <p:nvPr/>
        </p:nvSpPr>
        <p:spPr>
          <a:xfrm>
            <a:off x="615747" y="2363665"/>
            <a:ext cx="2327881" cy="307777"/>
          </a:xfrm>
          <a:prstGeom prst="rect">
            <a:avLst/>
          </a:prstGeom>
          <a:noFill/>
        </p:spPr>
        <p:txBody>
          <a:bodyPr wrap="none" rtlCol="0">
            <a:spAutoFit/>
          </a:bodyPr>
          <a:lstStyle/>
          <a:p>
            <a:r>
              <a:rPr lang="en-IN" sz="1400" dirty="0">
                <a:latin typeface="Fira Sans Medium" panose="020B0603050000020004" pitchFamily="34" charset="0"/>
              </a:rPr>
              <a:t>Women’s Fashion Industry</a:t>
            </a:r>
            <a:endParaRPr lang="en-IN" sz="1100" dirty="0">
              <a:latin typeface="Fira Sans Medium" panose="020B0603050000020004" pitchFamily="34" charset="0"/>
            </a:endParaRPr>
          </a:p>
        </p:txBody>
      </p:sp>
      <p:sp>
        <p:nvSpPr>
          <p:cNvPr id="9" name="TextBox 8">
            <a:extLst>
              <a:ext uri="{FF2B5EF4-FFF2-40B4-BE49-F238E27FC236}">
                <a16:creationId xmlns:a16="http://schemas.microsoft.com/office/drawing/2014/main" id="{D5DAE6EC-20CC-4D63-8D0C-74D14BF7A253}"/>
              </a:ext>
            </a:extLst>
          </p:cNvPr>
          <p:cNvSpPr txBox="1"/>
          <p:nvPr/>
        </p:nvSpPr>
        <p:spPr>
          <a:xfrm>
            <a:off x="606222" y="1791992"/>
            <a:ext cx="1423788" cy="646331"/>
          </a:xfrm>
          <a:prstGeom prst="rect">
            <a:avLst/>
          </a:prstGeom>
          <a:noFill/>
        </p:spPr>
        <p:txBody>
          <a:bodyPr wrap="none" rtlCol="0">
            <a:spAutoFit/>
          </a:bodyPr>
          <a:lstStyle/>
          <a:p>
            <a:r>
              <a:rPr lang="en-IN" sz="3600" b="1" dirty="0">
                <a:latin typeface="Fira Sans Medium" panose="020B0603050000020004" pitchFamily="34" charset="0"/>
              </a:rPr>
              <a:t>2T+ </a:t>
            </a:r>
            <a:r>
              <a:rPr lang="en-IN" sz="2000" b="1" dirty="0">
                <a:latin typeface="Fira Sans Medium" panose="020B0603050000020004" pitchFamily="34" charset="0"/>
              </a:rPr>
              <a:t>INR</a:t>
            </a:r>
          </a:p>
        </p:txBody>
      </p:sp>
      <p:sp>
        <p:nvSpPr>
          <p:cNvPr id="10" name="TextBox 9">
            <a:extLst>
              <a:ext uri="{FF2B5EF4-FFF2-40B4-BE49-F238E27FC236}">
                <a16:creationId xmlns:a16="http://schemas.microsoft.com/office/drawing/2014/main" id="{A07AE07F-2E6C-4EED-84EB-E008E781C52F}"/>
              </a:ext>
            </a:extLst>
          </p:cNvPr>
          <p:cNvSpPr txBox="1"/>
          <p:nvPr/>
        </p:nvSpPr>
        <p:spPr>
          <a:xfrm>
            <a:off x="615746" y="4823086"/>
            <a:ext cx="3330572" cy="732765"/>
          </a:xfrm>
          <a:prstGeom prst="rect">
            <a:avLst/>
          </a:prstGeom>
          <a:noFill/>
        </p:spPr>
        <p:txBody>
          <a:bodyPr wrap="square" rtlCol="0">
            <a:spAutoFit/>
          </a:bodyPr>
          <a:lstStyle/>
          <a:p>
            <a:pPr>
              <a:lnSpc>
                <a:spcPct val="130000"/>
              </a:lnSpc>
            </a:pPr>
            <a:r>
              <a:rPr lang="en-GB" sz="11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As per our dataset, the total sales in the span of 3 months crossed 75 million. As per an average, we are capturing only </a:t>
            </a:r>
            <a:r>
              <a:rPr lang="en-GB" sz="1100" b="1"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20 percent</a:t>
            </a:r>
            <a:r>
              <a:rPr lang="en-GB" sz="11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 market approx</a:t>
            </a:r>
            <a:r>
              <a:rPr lang="en-GB" sz="11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t>
            </a:r>
            <a:endParaRPr lang="en-IN" sz="11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1" name="TextBox 10">
            <a:extLst>
              <a:ext uri="{FF2B5EF4-FFF2-40B4-BE49-F238E27FC236}">
                <a16:creationId xmlns:a16="http://schemas.microsoft.com/office/drawing/2014/main" id="{578330C8-90C5-4FEC-A580-CF4026BF4977}"/>
              </a:ext>
            </a:extLst>
          </p:cNvPr>
          <p:cNvSpPr txBox="1"/>
          <p:nvPr/>
        </p:nvSpPr>
        <p:spPr>
          <a:xfrm>
            <a:off x="615747" y="4529615"/>
            <a:ext cx="1229824" cy="307777"/>
          </a:xfrm>
          <a:prstGeom prst="rect">
            <a:avLst/>
          </a:prstGeom>
          <a:noFill/>
        </p:spPr>
        <p:txBody>
          <a:bodyPr wrap="none" rtlCol="0">
            <a:spAutoFit/>
          </a:bodyPr>
          <a:lstStyle/>
          <a:p>
            <a:r>
              <a:rPr lang="en-IN" sz="1400" dirty="0">
                <a:latin typeface="Fira Sans Medium" panose="020B0603050000020004" pitchFamily="34" charset="0"/>
              </a:rPr>
              <a:t>TOTAL SALES</a:t>
            </a:r>
            <a:endParaRPr lang="en-IN" sz="1100" dirty="0">
              <a:latin typeface="Fira Sans Medium" panose="020B0603050000020004" pitchFamily="34" charset="0"/>
            </a:endParaRPr>
          </a:p>
        </p:txBody>
      </p:sp>
      <p:sp>
        <p:nvSpPr>
          <p:cNvPr id="12" name="TextBox 11">
            <a:extLst>
              <a:ext uri="{FF2B5EF4-FFF2-40B4-BE49-F238E27FC236}">
                <a16:creationId xmlns:a16="http://schemas.microsoft.com/office/drawing/2014/main" id="{203040D9-73AB-4B64-B53C-914A8D03C50E}"/>
              </a:ext>
            </a:extLst>
          </p:cNvPr>
          <p:cNvSpPr txBox="1"/>
          <p:nvPr/>
        </p:nvSpPr>
        <p:spPr>
          <a:xfrm>
            <a:off x="606222" y="3957942"/>
            <a:ext cx="1789272" cy="646331"/>
          </a:xfrm>
          <a:prstGeom prst="rect">
            <a:avLst/>
          </a:prstGeom>
          <a:noFill/>
        </p:spPr>
        <p:txBody>
          <a:bodyPr wrap="none" rtlCol="0">
            <a:spAutoFit/>
          </a:bodyPr>
          <a:lstStyle/>
          <a:p>
            <a:r>
              <a:rPr lang="en-IN" sz="3600" b="1" dirty="0">
                <a:latin typeface="Fira Sans Medium" panose="020B0603050000020004" pitchFamily="34" charset="0"/>
              </a:rPr>
              <a:t>75m+ </a:t>
            </a:r>
            <a:r>
              <a:rPr lang="en-IN" sz="2000" b="1" dirty="0">
                <a:latin typeface="Fira Sans Medium" panose="020B0603050000020004" pitchFamily="34" charset="0"/>
              </a:rPr>
              <a:t>INR</a:t>
            </a:r>
          </a:p>
        </p:txBody>
      </p:sp>
      <p:sp>
        <p:nvSpPr>
          <p:cNvPr id="13" name="TextBox 12">
            <a:extLst>
              <a:ext uri="{FF2B5EF4-FFF2-40B4-BE49-F238E27FC236}">
                <a16:creationId xmlns:a16="http://schemas.microsoft.com/office/drawing/2014/main" id="{EF6AC5B0-CB30-4E6E-8B66-9A43E1DA9925}"/>
              </a:ext>
            </a:extLst>
          </p:cNvPr>
          <p:cNvSpPr txBox="1"/>
          <p:nvPr/>
        </p:nvSpPr>
        <p:spPr>
          <a:xfrm>
            <a:off x="4945418" y="2657136"/>
            <a:ext cx="3330572" cy="952825"/>
          </a:xfrm>
          <a:prstGeom prst="rect">
            <a:avLst/>
          </a:prstGeom>
          <a:noFill/>
        </p:spPr>
        <p:txBody>
          <a:bodyPr wrap="square" rtlCol="0">
            <a:spAutoFit/>
          </a:bodyPr>
          <a:lstStyle/>
          <a:p>
            <a:pPr>
              <a:lnSpc>
                <a:spcPct val="130000"/>
              </a:lnSpc>
            </a:pPr>
            <a:r>
              <a:rPr lang="en-GB" sz="11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I am just focusing on specific segments of the fashion sector based on our dataset. I collected 9 products, and the data spans from 27 March 2022 to 26 June 2022.</a:t>
            </a:r>
            <a:endParaRPr lang="en-IN" sz="11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4" name="TextBox 13">
            <a:extLst>
              <a:ext uri="{FF2B5EF4-FFF2-40B4-BE49-F238E27FC236}">
                <a16:creationId xmlns:a16="http://schemas.microsoft.com/office/drawing/2014/main" id="{C57B0BDF-9FE4-49A2-839D-3C8F720848D5}"/>
              </a:ext>
            </a:extLst>
          </p:cNvPr>
          <p:cNvSpPr txBox="1"/>
          <p:nvPr/>
        </p:nvSpPr>
        <p:spPr>
          <a:xfrm>
            <a:off x="4945419" y="2363665"/>
            <a:ext cx="1055097" cy="307777"/>
          </a:xfrm>
          <a:prstGeom prst="rect">
            <a:avLst/>
          </a:prstGeom>
          <a:noFill/>
        </p:spPr>
        <p:txBody>
          <a:bodyPr wrap="none" rtlCol="0">
            <a:spAutoFit/>
          </a:bodyPr>
          <a:lstStyle/>
          <a:p>
            <a:r>
              <a:rPr lang="en-IN" sz="1400" dirty="0">
                <a:latin typeface="Fira Sans Medium" panose="020B0603050000020004" pitchFamily="34" charset="0"/>
              </a:rPr>
              <a:t>PRODUCTS</a:t>
            </a:r>
            <a:endParaRPr lang="en-IN" sz="1100" dirty="0">
              <a:latin typeface="Fira Sans Medium" panose="020B0603050000020004" pitchFamily="34" charset="0"/>
            </a:endParaRPr>
          </a:p>
        </p:txBody>
      </p:sp>
      <p:sp>
        <p:nvSpPr>
          <p:cNvPr id="15" name="TextBox 14">
            <a:extLst>
              <a:ext uri="{FF2B5EF4-FFF2-40B4-BE49-F238E27FC236}">
                <a16:creationId xmlns:a16="http://schemas.microsoft.com/office/drawing/2014/main" id="{948C95BF-BB97-40A1-B7AA-C169121157C0}"/>
              </a:ext>
            </a:extLst>
          </p:cNvPr>
          <p:cNvSpPr txBox="1"/>
          <p:nvPr/>
        </p:nvSpPr>
        <p:spPr>
          <a:xfrm>
            <a:off x="4935894" y="1791992"/>
            <a:ext cx="436338" cy="646331"/>
          </a:xfrm>
          <a:prstGeom prst="rect">
            <a:avLst/>
          </a:prstGeom>
          <a:noFill/>
        </p:spPr>
        <p:txBody>
          <a:bodyPr wrap="none" rtlCol="0">
            <a:spAutoFit/>
          </a:bodyPr>
          <a:lstStyle/>
          <a:p>
            <a:r>
              <a:rPr lang="en-IN" sz="3600" b="1" dirty="0">
                <a:latin typeface="Fira Sans Medium" panose="020B0603050000020004" pitchFamily="34" charset="0"/>
              </a:rPr>
              <a:t>9</a:t>
            </a:r>
            <a:endParaRPr lang="en-IN" sz="2800" b="1" dirty="0">
              <a:latin typeface="Fira Sans Medium" panose="020B0603050000020004" pitchFamily="34" charset="0"/>
            </a:endParaRPr>
          </a:p>
        </p:txBody>
      </p:sp>
      <p:sp>
        <p:nvSpPr>
          <p:cNvPr id="16" name="TextBox 15">
            <a:extLst>
              <a:ext uri="{FF2B5EF4-FFF2-40B4-BE49-F238E27FC236}">
                <a16:creationId xmlns:a16="http://schemas.microsoft.com/office/drawing/2014/main" id="{3B212F6A-26B0-4BD9-845B-1296D178154E}"/>
              </a:ext>
            </a:extLst>
          </p:cNvPr>
          <p:cNvSpPr txBox="1"/>
          <p:nvPr/>
        </p:nvSpPr>
        <p:spPr>
          <a:xfrm>
            <a:off x="4945418" y="4823086"/>
            <a:ext cx="3330572" cy="952825"/>
          </a:xfrm>
          <a:prstGeom prst="rect">
            <a:avLst/>
          </a:prstGeom>
          <a:noFill/>
        </p:spPr>
        <p:txBody>
          <a:bodyPr wrap="square" rtlCol="0">
            <a:spAutoFit/>
          </a:bodyPr>
          <a:lstStyle/>
          <a:p>
            <a:pPr>
              <a:lnSpc>
                <a:spcPct val="130000"/>
              </a:lnSpc>
            </a:pPr>
            <a:r>
              <a:rPr lang="en-GB" sz="11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According to the dataset, there are around 8000 cities and 36 states included. Maharashtra state made the largest goods purchases in a given span of time.</a:t>
            </a:r>
            <a:endParaRPr lang="en-IN" sz="11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7" name="TextBox 16">
            <a:extLst>
              <a:ext uri="{FF2B5EF4-FFF2-40B4-BE49-F238E27FC236}">
                <a16:creationId xmlns:a16="http://schemas.microsoft.com/office/drawing/2014/main" id="{C24B005D-7B6D-400E-9102-E9AC00C561F6}"/>
              </a:ext>
            </a:extLst>
          </p:cNvPr>
          <p:cNvSpPr txBox="1"/>
          <p:nvPr/>
        </p:nvSpPr>
        <p:spPr>
          <a:xfrm>
            <a:off x="4945419" y="4529615"/>
            <a:ext cx="639919" cy="307777"/>
          </a:xfrm>
          <a:prstGeom prst="rect">
            <a:avLst/>
          </a:prstGeom>
          <a:noFill/>
        </p:spPr>
        <p:txBody>
          <a:bodyPr wrap="none" rtlCol="0">
            <a:spAutoFit/>
          </a:bodyPr>
          <a:lstStyle/>
          <a:p>
            <a:r>
              <a:rPr lang="en-IN" sz="1400" dirty="0">
                <a:latin typeface="Fira Sans Medium" panose="020B0603050000020004" pitchFamily="34" charset="0"/>
              </a:rPr>
              <a:t>Cities</a:t>
            </a:r>
            <a:endParaRPr lang="en-IN" sz="1100" dirty="0">
              <a:latin typeface="Fira Sans Medium" panose="020B0603050000020004" pitchFamily="34" charset="0"/>
            </a:endParaRPr>
          </a:p>
        </p:txBody>
      </p:sp>
      <p:sp>
        <p:nvSpPr>
          <p:cNvPr id="18" name="TextBox 17">
            <a:extLst>
              <a:ext uri="{FF2B5EF4-FFF2-40B4-BE49-F238E27FC236}">
                <a16:creationId xmlns:a16="http://schemas.microsoft.com/office/drawing/2014/main" id="{96DF1851-BC12-4D28-A2F3-B8E4CCFFD870}"/>
              </a:ext>
            </a:extLst>
          </p:cNvPr>
          <p:cNvSpPr txBox="1"/>
          <p:nvPr/>
        </p:nvSpPr>
        <p:spPr>
          <a:xfrm>
            <a:off x="4935894" y="3957942"/>
            <a:ext cx="1479892" cy="646331"/>
          </a:xfrm>
          <a:prstGeom prst="rect">
            <a:avLst/>
          </a:prstGeom>
          <a:noFill/>
        </p:spPr>
        <p:txBody>
          <a:bodyPr wrap="none" rtlCol="0">
            <a:spAutoFit/>
          </a:bodyPr>
          <a:lstStyle/>
          <a:p>
            <a:r>
              <a:rPr lang="en-IN" sz="3600" b="1" dirty="0">
                <a:latin typeface="Fira Sans Medium" panose="020B0603050000020004" pitchFamily="34" charset="0"/>
              </a:rPr>
              <a:t>8000+</a:t>
            </a:r>
            <a:endParaRPr lang="en-IN" sz="2800" b="1" dirty="0">
              <a:latin typeface="Fira Sans Medium" panose="020B0603050000020004" pitchFamily="34" charset="0"/>
            </a:endParaRPr>
          </a:p>
        </p:txBody>
      </p:sp>
      <p:sp>
        <p:nvSpPr>
          <p:cNvPr id="2" name="Freeform: Shape 1">
            <a:extLst>
              <a:ext uri="{FF2B5EF4-FFF2-40B4-BE49-F238E27FC236}">
                <a16:creationId xmlns:a16="http://schemas.microsoft.com/office/drawing/2014/main" id="{A48E5E13-86FE-4923-8C65-F03A91827BC2}"/>
              </a:ext>
            </a:extLst>
          </p:cNvPr>
          <p:cNvSpPr/>
          <p:nvPr/>
        </p:nvSpPr>
        <p:spPr>
          <a:xfrm rot="3043006">
            <a:off x="7749003" y="-1089505"/>
            <a:ext cx="5451701" cy="7886541"/>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 name="Rectangle 3">
            <a:extLst>
              <a:ext uri="{FF2B5EF4-FFF2-40B4-BE49-F238E27FC236}">
                <a16:creationId xmlns:a16="http://schemas.microsoft.com/office/drawing/2014/main" id="{51695F52-4DFE-426F-A6E5-454B7D1E29FE}"/>
              </a:ext>
            </a:extLst>
          </p:cNvPr>
          <p:cNvSpPr/>
          <p:nvPr/>
        </p:nvSpPr>
        <p:spPr>
          <a:xfrm>
            <a:off x="9022212" y="6612573"/>
            <a:ext cx="3664190" cy="494271"/>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58CF9FB-F5CA-4B59-A222-7F046A3ED07B}"/>
              </a:ext>
            </a:extLst>
          </p:cNvPr>
          <p:cNvSpPr/>
          <p:nvPr/>
        </p:nvSpPr>
        <p:spPr>
          <a:xfrm>
            <a:off x="9250566" y="6301516"/>
            <a:ext cx="3435836" cy="494271"/>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CA8E8C83-9B3D-4B47-8C29-1713C483237F}"/>
              </a:ext>
            </a:extLst>
          </p:cNvPr>
          <p:cNvSpPr/>
          <p:nvPr/>
        </p:nvSpPr>
        <p:spPr>
          <a:xfrm>
            <a:off x="10176668" y="4579878"/>
            <a:ext cx="2421088" cy="1877168"/>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Graphic 27">
            <a:extLst>
              <a:ext uri="{FF2B5EF4-FFF2-40B4-BE49-F238E27FC236}">
                <a16:creationId xmlns:a16="http://schemas.microsoft.com/office/drawing/2014/main" id="{ED0050DF-723B-4A1F-97B0-2DEE56B879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2790" y="-322845"/>
            <a:ext cx="2302880" cy="7666161"/>
          </a:xfrm>
          <a:prstGeom prst="rect">
            <a:avLst/>
          </a:prstGeom>
        </p:spPr>
      </p:pic>
      <p:sp>
        <p:nvSpPr>
          <p:cNvPr id="20" name="TextBox 19">
            <a:extLst>
              <a:ext uri="{FF2B5EF4-FFF2-40B4-BE49-F238E27FC236}">
                <a16:creationId xmlns:a16="http://schemas.microsoft.com/office/drawing/2014/main" id="{C6C2E425-BB4B-45A0-A496-681679873C48}"/>
              </a:ext>
            </a:extLst>
          </p:cNvPr>
          <p:cNvSpPr txBox="1"/>
          <p:nvPr/>
        </p:nvSpPr>
        <p:spPr>
          <a:xfrm>
            <a:off x="584593" y="275962"/>
            <a:ext cx="2568332" cy="769441"/>
          </a:xfrm>
          <a:prstGeom prst="rect">
            <a:avLst/>
          </a:prstGeom>
          <a:noFill/>
        </p:spPr>
        <p:txBody>
          <a:bodyPr wrap="none" rtlCol="0">
            <a:spAutoFit/>
          </a:bodyPr>
          <a:lstStyle/>
          <a:p>
            <a:r>
              <a:rPr lang="en-IN" sz="4400" b="1" dirty="0">
                <a:latin typeface="Fira Sans Medium" panose="020B0603050000020004" pitchFamily="34" charset="0"/>
              </a:rPr>
              <a:t>Statistics</a:t>
            </a:r>
            <a:endParaRPr lang="en-IN" sz="3600" b="1" dirty="0">
              <a:latin typeface="Fira Sans Medium" panose="020B0603050000020004" pitchFamily="34" charset="0"/>
            </a:endParaRPr>
          </a:p>
        </p:txBody>
      </p:sp>
    </p:spTree>
    <p:extLst>
      <p:ext uri="{BB962C8B-B14F-4D97-AF65-F5344CB8AC3E}">
        <p14:creationId xmlns:p14="http://schemas.microsoft.com/office/powerpoint/2010/main" val="1247183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9EB24048-8C0C-48A8-A773-C831B778526C}"/>
              </a:ext>
            </a:extLst>
          </p:cNvPr>
          <p:cNvSpPr txBox="1"/>
          <p:nvPr/>
        </p:nvSpPr>
        <p:spPr>
          <a:xfrm>
            <a:off x="603162" y="1168986"/>
            <a:ext cx="11245938" cy="700192"/>
          </a:xfrm>
          <a:prstGeom prst="rect">
            <a:avLst/>
          </a:prstGeom>
          <a:noFill/>
        </p:spPr>
        <p:txBody>
          <a:bodyPr wrap="square" rtlCol="0">
            <a:spAutoFit/>
          </a:bodyPr>
          <a:lstStyle/>
          <a:p>
            <a:pPr>
              <a:lnSpc>
                <a:spcPct val="130000"/>
              </a:lnSpc>
            </a:pPr>
            <a:r>
              <a:rPr lang="en-GB" sz="1400" i="0" dirty="0">
                <a:solidFill>
                  <a:srgbClr val="0F0F0F"/>
                </a:solidFill>
                <a:effectLst/>
                <a:latin typeface="Roboto" panose="02000000000000000000" pitchFamily="2" charset="0"/>
                <a:ea typeface="Roboto" panose="02000000000000000000" pitchFamily="2" charset="0"/>
                <a:cs typeface="Roboto" panose="02000000000000000000" pitchFamily="2" charset="0"/>
              </a:rPr>
              <a:t>Investigating a dataset related to Amazon to obtain insightful knowledge and presenting the significant insights and highlights that came from the data research. As per Insights, </a:t>
            </a:r>
            <a:r>
              <a:rPr lang="en-GB" sz="1400" dirty="0">
                <a:solidFill>
                  <a:srgbClr val="0F0F0F"/>
                </a:solidFill>
                <a:latin typeface="Roboto" panose="02000000000000000000" pitchFamily="2" charset="0"/>
                <a:ea typeface="Roboto" panose="02000000000000000000" pitchFamily="2" charset="0"/>
                <a:cs typeface="Roboto" panose="02000000000000000000" pitchFamily="2" charset="0"/>
              </a:rPr>
              <a:t>maximum number of sales generated by </a:t>
            </a:r>
            <a:r>
              <a:rPr lang="en-GB" b="1" i="0" dirty="0">
                <a:solidFill>
                  <a:srgbClr val="0F0F0F"/>
                </a:solidFill>
                <a:effectLst/>
                <a:latin typeface="Roboto" panose="02000000000000000000" pitchFamily="2" charset="0"/>
                <a:ea typeface="Roboto" panose="02000000000000000000" pitchFamily="2" charset="0"/>
                <a:cs typeface="Roboto" panose="02000000000000000000" pitchFamily="2" charset="0"/>
              </a:rPr>
              <a:t>M, L and XL</a:t>
            </a:r>
            <a:r>
              <a:rPr lang="en-GB" sz="1400" i="0" dirty="0">
                <a:solidFill>
                  <a:srgbClr val="0F0F0F"/>
                </a:solidFill>
                <a:effectLst/>
                <a:latin typeface="Roboto" panose="02000000000000000000" pitchFamily="2" charset="0"/>
                <a:ea typeface="Roboto" panose="02000000000000000000" pitchFamily="2" charset="0"/>
                <a:cs typeface="Roboto" panose="02000000000000000000" pitchFamily="2" charset="0"/>
              </a:rPr>
              <a:t> sizes.</a:t>
            </a:r>
            <a:endParaRPr lang="en-IN" sz="1400" dirty="0">
              <a:latin typeface="Roboto" panose="02000000000000000000" pitchFamily="2" charset="0"/>
              <a:ea typeface="Roboto" panose="02000000000000000000" pitchFamily="2" charset="0"/>
              <a:cs typeface="Roboto" panose="02000000000000000000" pitchFamily="2" charset="0"/>
            </a:endParaRPr>
          </a:p>
        </p:txBody>
      </p:sp>
      <p:sp>
        <p:nvSpPr>
          <p:cNvPr id="44" name="TextBox 43">
            <a:extLst>
              <a:ext uri="{FF2B5EF4-FFF2-40B4-BE49-F238E27FC236}">
                <a16:creationId xmlns:a16="http://schemas.microsoft.com/office/drawing/2014/main" id="{EEE865F0-6E4C-4D6E-A656-0D09E745146B}"/>
              </a:ext>
            </a:extLst>
          </p:cNvPr>
          <p:cNvSpPr txBox="1"/>
          <p:nvPr/>
        </p:nvSpPr>
        <p:spPr>
          <a:xfrm>
            <a:off x="619037" y="287512"/>
            <a:ext cx="2395207" cy="769441"/>
          </a:xfrm>
          <a:prstGeom prst="rect">
            <a:avLst/>
          </a:prstGeom>
          <a:noFill/>
        </p:spPr>
        <p:txBody>
          <a:bodyPr wrap="none" rtlCol="0">
            <a:spAutoFit/>
          </a:bodyPr>
          <a:lstStyle/>
          <a:p>
            <a:r>
              <a:rPr lang="en-IN" sz="4400" b="1" dirty="0">
                <a:latin typeface="Fira Sans Medium" panose="020B0603050000020004" pitchFamily="34" charset="0"/>
              </a:rPr>
              <a:t>Timeline</a:t>
            </a:r>
            <a:endParaRPr lang="en-IN" sz="3600" b="1" dirty="0">
              <a:latin typeface="Fira Sans Medium" panose="020B0603050000020004" pitchFamily="34" charset="0"/>
            </a:endParaRPr>
          </a:p>
        </p:txBody>
      </p:sp>
      <p:sp>
        <p:nvSpPr>
          <p:cNvPr id="28" name="Rectangle: Rounded Corners 27">
            <a:extLst>
              <a:ext uri="{FF2B5EF4-FFF2-40B4-BE49-F238E27FC236}">
                <a16:creationId xmlns:a16="http://schemas.microsoft.com/office/drawing/2014/main" id="{216430F9-5092-4904-A933-48CB0D1F1F82}"/>
              </a:ext>
            </a:extLst>
          </p:cNvPr>
          <p:cNvSpPr/>
          <p:nvPr/>
        </p:nvSpPr>
        <p:spPr>
          <a:xfrm>
            <a:off x="6708006" y="3424829"/>
            <a:ext cx="2224002" cy="1752354"/>
          </a:xfrm>
          <a:prstGeom prst="round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Freeform: Shape 28">
            <a:extLst>
              <a:ext uri="{FF2B5EF4-FFF2-40B4-BE49-F238E27FC236}">
                <a16:creationId xmlns:a16="http://schemas.microsoft.com/office/drawing/2014/main" id="{0C4896DC-1CC4-4D1F-A8FA-891FB41103C0}"/>
              </a:ext>
            </a:extLst>
          </p:cNvPr>
          <p:cNvSpPr/>
          <p:nvPr/>
        </p:nvSpPr>
        <p:spPr>
          <a:xfrm>
            <a:off x="6959984" y="5103852"/>
            <a:ext cx="390201" cy="278450"/>
          </a:xfrm>
          <a:custGeom>
            <a:avLst/>
            <a:gdLst>
              <a:gd name="connsiteX0" fmla="*/ 378083 w 589280"/>
              <a:gd name="connsiteY0" fmla="*/ 364135 h 420514"/>
              <a:gd name="connsiteX1" fmla="*/ 377956 w 589280"/>
              <a:gd name="connsiteY1" fmla="*/ 364765 h 420514"/>
              <a:gd name="connsiteX2" fmla="*/ 376253 w 589280"/>
              <a:gd name="connsiteY2" fmla="*/ 367291 h 420514"/>
              <a:gd name="connsiteX3" fmla="*/ 0 w 589280"/>
              <a:gd name="connsiteY3" fmla="*/ 0 h 420514"/>
              <a:gd name="connsiteX4" fmla="*/ 589280 w 589280"/>
              <a:gd name="connsiteY4" fmla="*/ 0 h 420514"/>
              <a:gd name="connsiteX5" fmla="*/ 378082 w 589280"/>
              <a:gd name="connsiteY5" fmla="*/ 364134 h 420514"/>
              <a:gd name="connsiteX6" fmla="*/ 376252 w 589280"/>
              <a:gd name="connsiteY6" fmla="*/ 367290 h 420514"/>
              <a:gd name="connsiteX7" fmla="*/ 358392 w 589280"/>
              <a:gd name="connsiteY7" fmla="*/ 393778 h 420514"/>
              <a:gd name="connsiteX8" fmla="*/ 293847 w 589280"/>
              <a:gd name="connsiteY8" fmla="*/ 420514 h 420514"/>
              <a:gd name="connsiteX9" fmla="*/ 229302 w 589280"/>
              <a:gd name="connsiteY9" fmla="*/ 393778 h 420514"/>
              <a:gd name="connsiteX10" fmla="*/ 222787 w 589280"/>
              <a:gd name="connsiteY10" fmla="*/ 384116 h 420514"/>
              <a:gd name="connsiteX11" fmla="*/ 208765 w 589280"/>
              <a:gd name="connsiteY11" fmla="*/ 359940 h 420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280" h="420514">
                <a:moveTo>
                  <a:pt x="378083" y="364135"/>
                </a:moveTo>
                <a:lnTo>
                  <a:pt x="377956" y="364765"/>
                </a:lnTo>
                <a:lnTo>
                  <a:pt x="376253" y="367291"/>
                </a:lnTo>
                <a:close/>
                <a:moveTo>
                  <a:pt x="0" y="0"/>
                </a:moveTo>
                <a:lnTo>
                  <a:pt x="589280" y="0"/>
                </a:lnTo>
                <a:lnTo>
                  <a:pt x="378082" y="364134"/>
                </a:lnTo>
                <a:lnTo>
                  <a:pt x="376252" y="367290"/>
                </a:lnTo>
                <a:lnTo>
                  <a:pt x="358392" y="393778"/>
                </a:lnTo>
                <a:cubicBezTo>
                  <a:pt x="341874" y="410297"/>
                  <a:pt x="319054" y="420514"/>
                  <a:pt x="293847" y="420514"/>
                </a:cubicBezTo>
                <a:cubicBezTo>
                  <a:pt x="268641" y="420514"/>
                  <a:pt x="245820" y="410297"/>
                  <a:pt x="229302" y="393778"/>
                </a:cubicBezTo>
                <a:lnTo>
                  <a:pt x="222787" y="384116"/>
                </a:lnTo>
                <a:lnTo>
                  <a:pt x="208765" y="359940"/>
                </a:ln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0" name="Rectangle: Rounded Corners 29">
            <a:extLst>
              <a:ext uri="{FF2B5EF4-FFF2-40B4-BE49-F238E27FC236}">
                <a16:creationId xmlns:a16="http://schemas.microsoft.com/office/drawing/2014/main" id="{518A852A-C3EC-446A-8F07-D81E11AC4A89}"/>
              </a:ext>
            </a:extLst>
          </p:cNvPr>
          <p:cNvSpPr/>
          <p:nvPr/>
        </p:nvSpPr>
        <p:spPr>
          <a:xfrm>
            <a:off x="9417595" y="3424829"/>
            <a:ext cx="2224002" cy="1752354"/>
          </a:xfrm>
          <a:prstGeom prst="round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Freeform: Shape 30">
            <a:extLst>
              <a:ext uri="{FF2B5EF4-FFF2-40B4-BE49-F238E27FC236}">
                <a16:creationId xmlns:a16="http://schemas.microsoft.com/office/drawing/2014/main" id="{0E66D3E7-EB07-4733-B940-9A240A40D3A9}"/>
              </a:ext>
            </a:extLst>
          </p:cNvPr>
          <p:cNvSpPr/>
          <p:nvPr/>
        </p:nvSpPr>
        <p:spPr>
          <a:xfrm>
            <a:off x="9669573" y="5103852"/>
            <a:ext cx="390201" cy="278450"/>
          </a:xfrm>
          <a:custGeom>
            <a:avLst/>
            <a:gdLst>
              <a:gd name="connsiteX0" fmla="*/ 378083 w 589280"/>
              <a:gd name="connsiteY0" fmla="*/ 364135 h 420514"/>
              <a:gd name="connsiteX1" fmla="*/ 377956 w 589280"/>
              <a:gd name="connsiteY1" fmla="*/ 364765 h 420514"/>
              <a:gd name="connsiteX2" fmla="*/ 376253 w 589280"/>
              <a:gd name="connsiteY2" fmla="*/ 367291 h 420514"/>
              <a:gd name="connsiteX3" fmla="*/ 0 w 589280"/>
              <a:gd name="connsiteY3" fmla="*/ 0 h 420514"/>
              <a:gd name="connsiteX4" fmla="*/ 589280 w 589280"/>
              <a:gd name="connsiteY4" fmla="*/ 0 h 420514"/>
              <a:gd name="connsiteX5" fmla="*/ 378082 w 589280"/>
              <a:gd name="connsiteY5" fmla="*/ 364134 h 420514"/>
              <a:gd name="connsiteX6" fmla="*/ 376252 w 589280"/>
              <a:gd name="connsiteY6" fmla="*/ 367290 h 420514"/>
              <a:gd name="connsiteX7" fmla="*/ 358392 w 589280"/>
              <a:gd name="connsiteY7" fmla="*/ 393778 h 420514"/>
              <a:gd name="connsiteX8" fmla="*/ 293847 w 589280"/>
              <a:gd name="connsiteY8" fmla="*/ 420514 h 420514"/>
              <a:gd name="connsiteX9" fmla="*/ 229302 w 589280"/>
              <a:gd name="connsiteY9" fmla="*/ 393778 h 420514"/>
              <a:gd name="connsiteX10" fmla="*/ 222787 w 589280"/>
              <a:gd name="connsiteY10" fmla="*/ 384116 h 420514"/>
              <a:gd name="connsiteX11" fmla="*/ 208765 w 589280"/>
              <a:gd name="connsiteY11" fmla="*/ 359940 h 420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280" h="420514">
                <a:moveTo>
                  <a:pt x="378083" y="364135"/>
                </a:moveTo>
                <a:lnTo>
                  <a:pt x="377956" y="364765"/>
                </a:lnTo>
                <a:lnTo>
                  <a:pt x="376253" y="367291"/>
                </a:lnTo>
                <a:close/>
                <a:moveTo>
                  <a:pt x="0" y="0"/>
                </a:moveTo>
                <a:lnTo>
                  <a:pt x="589280" y="0"/>
                </a:lnTo>
                <a:lnTo>
                  <a:pt x="378082" y="364134"/>
                </a:lnTo>
                <a:lnTo>
                  <a:pt x="376252" y="367290"/>
                </a:lnTo>
                <a:lnTo>
                  <a:pt x="358392" y="393778"/>
                </a:lnTo>
                <a:cubicBezTo>
                  <a:pt x="341874" y="410297"/>
                  <a:pt x="319054" y="420514"/>
                  <a:pt x="293847" y="420514"/>
                </a:cubicBezTo>
                <a:cubicBezTo>
                  <a:pt x="268641" y="420514"/>
                  <a:pt x="245820" y="410297"/>
                  <a:pt x="229302" y="393778"/>
                </a:cubicBezTo>
                <a:lnTo>
                  <a:pt x="222787" y="384116"/>
                </a:lnTo>
                <a:lnTo>
                  <a:pt x="208765" y="359940"/>
                </a:ln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cxnSp>
        <p:nvCxnSpPr>
          <p:cNvPr id="5" name="Straight Connector 4">
            <a:extLst>
              <a:ext uri="{FF2B5EF4-FFF2-40B4-BE49-F238E27FC236}">
                <a16:creationId xmlns:a16="http://schemas.microsoft.com/office/drawing/2014/main" id="{A5AA57EA-6004-4AFD-AE43-376E12691068}"/>
              </a:ext>
            </a:extLst>
          </p:cNvPr>
          <p:cNvCxnSpPr>
            <a:cxnSpLocks/>
          </p:cNvCxnSpPr>
          <p:nvPr/>
        </p:nvCxnSpPr>
        <p:spPr>
          <a:xfrm>
            <a:off x="999762" y="5708303"/>
            <a:ext cx="8864912" cy="0"/>
          </a:xfrm>
          <a:prstGeom prst="line">
            <a:avLst/>
          </a:prstGeom>
          <a:ln w="38100" cap="rnd">
            <a:solidFill>
              <a:schemeClr val="tx1">
                <a:lumMod val="65000"/>
                <a:lumOff val="35000"/>
                <a:alpha val="8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1FBCB6CB-6091-4CBD-9180-21CDD9F99930}"/>
              </a:ext>
            </a:extLst>
          </p:cNvPr>
          <p:cNvSpPr/>
          <p:nvPr/>
        </p:nvSpPr>
        <p:spPr>
          <a:xfrm>
            <a:off x="552683" y="3424829"/>
            <a:ext cx="2224002" cy="1752354"/>
          </a:xfrm>
          <a:prstGeom prst="round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FD86E388-DDA8-4B95-9721-A9E1756A5F3C}"/>
              </a:ext>
            </a:extLst>
          </p:cNvPr>
          <p:cNvSpPr/>
          <p:nvPr/>
        </p:nvSpPr>
        <p:spPr>
          <a:xfrm>
            <a:off x="3262272" y="2844800"/>
            <a:ext cx="2960147" cy="2332383"/>
          </a:xfrm>
          <a:prstGeom prst="round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reeform: Shape 25">
            <a:extLst>
              <a:ext uri="{FF2B5EF4-FFF2-40B4-BE49-F238E27FC236}">
                <a16:creationId xmlns:a16="http://schemas.microsoft.com/office/drawing/2014/main" id="{FA212782-D7C3-4A9F-9838-90560E1D203D}"/>
              </a:ext>
            </a:extLst>
          </p:cNvPr>
          <p:cNvSpPr/>
          <p:nvPr/>
        </p:nvSpPr>
        <p:spPr>
          <a:xfrm>
            <a:off x="804661" y="5103852"/>
            <a:ext cx="390201" cy="278450"/>
          </a:xfrm>
          <a:custGeom>
            <a:avLst/>
            <a:gdLst>
              <a:gd name="connsiteX0" fmla="*/ 378083 w 589280"/>
              <a:gd name="connsiteY0" fmla="*/ 364135 h 420514"/>
              <a:gd name="connsiteX1" fmla="*/ 377956 w 589280"/>
              <a:gd name="connsiteY1" fmla="*/ 364765 h 420514"/>
              <a:gd name="connsiteX2" fmla="*/ 376253 w 589280"/>
              <a:gd name="connsiteY2" fmla="*/ 367291 h 420514"/>
              <a:gd name="connsiteX3" fmla="*/ 0 w 589280"/>
              <a:gd name="connsiteY3" fmla="*/ 0 h 420514"/>
              <a:gd name="connsiteX4" fmla="*/ 589280 w 589280"/>
              <a:gd name="connsiteY4" fmla="*/ 0 h 420514"/>
              <a:gd name="connsiteX5" fmla="*/ 378082 w 589280"/>
              <a:gd name="connsiteY5" fmla="*/ 364134 h 420514"/>
              <a:gd name="connsiteX6" fmla="*/ 376252 w 589280"/>
              <a:gd name="connsiteY6" fmla="*/ 367290 h 420514"/>
              <a:gd name="connsiteX7" fmla="*/ 358392 w 589280"/>
              <a:gd name="connsiteY7" fmla="*/ 393778 h 420514"/>
              <a:gd name="connsiteX8" fmla="*/ 293847 w 589280"/>
              <a:gd name="connsiteY8" fmla="*/ 420514 h 420514"/>
              <a:gd name="connsiteX9" fmla="*/ 229302 w 589280"/>
              <a:gd name="connsiteY9" fmla="*/ 393778 h 420514"/>
              <a:gd name="connsiteX10" fmla="*/ 222787 w 589280"/>
              <a:gd name="connsiteY10" fmla="*/ 384116 h 420514"/>
              <a:gd name="connsiteX11" fmla="*/ 208765 w 589280"/>
              <a:gd name="connsiteY11" fmla="*/ 359940 h 420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280" h="420514">
                <a:moveTo>
                  <a:pt x="378083" y="364135"/>
                </a:moveTo>
                <a:lnTo>
                  <a:pt x="377956" y="364765"/>
                </a:lnTo>
                <a:lnTo>
                  <a:pt x="376253" y="367291"/>
                </a:lnTo>
                <a:close/>
                <a:moveTo>
                  <a:pt x="0" y="0"/>
                </a:moveTo>
                <a:lnTo>
                  <a:pt x="589280" y="0"/>
                </a:lnTo>
                <a:lnTo>
                  <a:pt x="378082" y="364134"/>
                </a:lnTo>
                <a:lnTo>
                  <a:pt x="376252" y="367290"/>
                </a:lnTo>
                <a:lnTo>
                  <a:pt x="358392" y="393778"/>
                </a:lnTo>
                <a:cubicBezTo>
                  <a:pt x="341874" y="410297"/>
                  <a:pt x="319054" y="420514"/>
                  <a:pt x="293847" y="420514"/>
                </a:cubicBezTo>
                <a:cubicBezTo>
                  <a:pt x="268641" y="420514"/>
                  <a:pt x="245820" y="410297"/>
                  <a:pt x="229302" y="393778"/>
                </a:cubicBezTo>
                <a:lnTo>
                  <a:pt x="222787" y="384116"/>
                </a:lnTo>
                <a:lnTo>
                  <a:pt x="208765" y="359940"/>
                </a:ln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2" name="Freeform: Shape 31">
            <a:extLst>
              <a:ext uri="{FF2B5EF4-FFF2-40B4-BE49-F238E27FC236}">
                <a16:creationId xmlns:a16="http://schemas.microsoft.com/office/drawing/2014/main" id="{09C57500-06C3-4082-81AA-C29C3890BEE2}"/>
              </a:ext>
            </a:extLst>
          </p:cNvPr>
          <p:cNvSpPr/>
          <p:nvPr/>
        </p:nvSpPr>
        <p:spPr>
          <a:xfrm>
            <a:off x="3687221" y="5103852"/>
            <a:ext cx="390201" cy="278450"/>
          </a:xfrm>
          <a:custGeom>
            <a:avLst/>
            <a:gdLst>
              <a:gd name="connsiteX0" fmla="*/ 378083 w 589280"/>
              <a:gd name="connsiteY0" fmla="*/ 364135 h 420514"/>
              <a:gd name="connsiteX1" fmla="*/ 377956 w 589280"/>
              <a:gd name="connsiteY1" fmla="*/ 364765 h 420514"/>
              <a:gd name="connsiteX2" fmla="*/ 376253 w 589280"/>
              <a:gd name="connsiteY2" fmla="*/ 367291 h 420514"/>
              <a:gd name="connsiteX3" fmla="*/ 0 w 589280"/>
              <a:gd name="connsiteY3" fmla="*/ 0 h 420514"/>
              <a:gd name="connsiteX4" fmla="*/ 589280 w 589280"/>
              <a:gd name="connsiteY4" fmla="*/ 0 h 420514"/>
              <a:gd name="connsiteX5" fmla="*/ 378082 w 589280"/>
              <a:gd name="connsiteY5" fmla="*/ 364134 h 420514"/>
              <a:gd name="connsiteX6" fmla="*/ 376252 w 589280"/>
              <a:gd name="connsiteY6" fmla="*/ 367290 h 420514"/>
              <a:gd name="connsiteX7" fmla="*/ 358392 w 589280"/>
              <a:gd name="connsiteY7" fmla="*/ 393778 h 420514"/>
              <a:gd name="connsiteX8" fmla="*/ 293847 w 589280"/>
              <a:gd name="connsiteY8" fmla="*/ 420514 h 420514"/>
              <a:gd name="connsiteX9" fmla="*/ 229302 w 589280"/>
              <a:gd name="connsiteY9" fmla="*/ 393778 h 420514"/>
              <a:gd name="connsiteX10" fmla="*/ 222787 w 589280"/>
              <a:gd name="connsiteY10" fmla="*/ 384116 h 420514"/>
              <a:gd name="connsiteX11" fmla="*/ 208765 w 589280"/>
              <a:gd name="connsiteY11" fmla="*/ 359940 h 420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280" h="420514">
                <a:moveTo>
                  <a:pt x="378083" y="364135"/>
                </a:moveTo>
                <a:lnTo>
                  <a:pt x="377956" y="364765"/>
                </a:lnTo>
                <a:lnTo>
                  <a:pt x="376253" y="367291"/>
                </a:lnTo>
                <a:close/>
                <a:moveTo>
                  <a:pt x="0" y="0"/>
                </a:moveTo>
                <a:lnTo>
                  <a:pt x="589280" y="0"/>
                </a:lnTo>
                <a:lnTo>
                  <a:pt x="378082" y="364134"/>
                </a:lnTo>
                <a:lnTo>
                  <a:pt x="376252" y="367290"/>
                </a:lnTo>
                <a:lnTo>
                  <a:pt x="358392" y="393778"/>
                </a:lnTo>
                <a:cubicBezTo>
                  <a:pt x="341874" y="410297"/>
                  <a:pt x="319054" y="420514"/>
                  <a:pt x="293847" y="420514"/>
                </a:cubicBezTo>
                <a:cubicBezTo>
                  <a:pt x="268641" y="420514"/>
                  <a:pt x="245820" y="410297"/>
                  <a:pt x="229302" y="393778"/>
                </a:cubicBezTo>
                <a:lnTo>
                  <a:pt x="222787" y="384116"/>
                </a:lnTo>
                <a:lnTo>
                  <a:pt x="208765" y="359940"/>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Oval 33">
            <a:extLst>
              <a:ext uri="{FF2B5EF4-FFF2-40B4-BE49-F238E27FC236}">
                <a16:creationId xmlns:a16="http://schemas.microsoft.com/office/drawing/2014/main" id="{776A381F-2E0C-4292-82B2-0F435B3B447B}"/>
              </a:ext>
            </a:extLst>
          </p:cNvPr>
          <p:cNvSpPr/>
          <p:nvPr/>
        </p:nvSpPr>
        <p:spPr>
          <a:xfrm>
            <a:off x="921779" y="5630321"/>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5AB674BC-132A-4274-AE9C-FE7482BE1DFA}"/>
              </a:ext>
            </a:extLst>
          </p:cNvPr>
          <p:cNvSpPr/>
          <p:nvPr/>
        </p:nvSpPr>
        <p:spPr>
          <a:xfrm>
            <a:off x="3778920" y="5613945"/>
            <a:ext cx="188716" cy="188716"/>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D1F63F75-C806-4E91-B2EC-8E5951830A64}"/>
              </a:ext>
            </a:extLst>
          </p:cNvPr>
          <p:cNvSpPr/>
          <p:nvPr/>
        </p:nvSpPr>
        <p:spPr>
          <a:xfrm>
            <a:off x="7074764" y="5630321"/>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14046220-6E0F-4BB3-86D2-4844DFECB7AF}"/>
              </a:ext>
            </a:extLst>
          </p:cNvPr>
          <p:cNvSpPr/>
          <p:nvPr/>
        </p:nvSpPr>
        <p:spPr>
          <a:xfrm>
            <a:off x="9784736" y="5630321"/>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44A20F92-B2D0-4DAD-901B-CCB244E8021C}"/>
              </a:ext>
            </a:extLst>
          </p:cNvPr>
          <p:cNvSpPr txBox="1"/>
          <p:nvPr/>
        </p:nvSpPr>
        <p:spPr>
          <a:xfrm>
            <a:off x="785611" y="3950369"/>
            <a:ext cx="1971188" cy="1143646"/>
          </a:xfrm>
          <a:prstGeom prst="rect">
            <a:avLst/>
          </a:prstGeom>
          <a:noFill/>
        </p:spPr>
        <p:txBody>
          <a:bodyPr wrap="square" rtlCol="0">
            <a:spAutoFit/>
          </a:bodyPr>
          <a:lstStyle/>
          <a:p>
            <a:pPr>
              <a:lnSpc>
                <a:spcPct val="120000"/>
              </a:lnSpc>
            </a:pPr>
            <a:r>
              <a:rPr lang="en-GB" sz="1000" dirty="0">
                <a:solidFill>
                  <a:schemeClr val="bg1"/>
                </a:solidFill>
                <a:latin typeface="Roboto" panose="02000000000000000000" pitchFamily="2" charset="0"/>
                <a:ea typeface="Roboto" panose="02000000000000000000" pitchFamily="2" charset="0"/>
                <a:cs typeface="Roboto" panose="02000000000000000000" pitchFamily="2" charset="0"/>
              </a:rPr>
              <a:t>As previously defined, data is from 27 March, so the total amount spent by customers within 4-5 days was </a:t>
            </a:r>
            <a:r>
              <a:rPr lang="en-GB" sz="1400" b="1" dirty="0">
                <a:solidFill>
                  <a:schemeClr val="bg1"/>
                </a:solidFill>
                <a:latin typeface="Roboto" panose="02000000000000000000" pitchFamily="2" charset="0"/>
                <a:ea typeface="Roboto" panose="02000000000000000000" pitchFamily="2" charset="0"/>
                <a:cs typeface="Roboto" panose="02000000000000000000" pitchFamily="2" charset="0"/>
              </a:rPr>
              <a:t>98 thousands</a:t>
            </a:r>
            <a:r>
              <a:rPr lang="en-GB" sz="1000" dirty="0">
                <a:solidFill>
                  <a:schemeClr val="bg1"/>
                </a:solidFill>
                <a:latin typeface="Roboto" panose="02000000000000000000" pitchFamily="2" charset="0"/>
                <a:ea typeface="Roboto" panose="02000000000000000000" pitchFamily="2" charset="0"/>
                <a:cs typeface="Roboto" panose="02000000000000000000" pitchFamily="2" charset="0"/>
              </a:rPr>
              <a:t>.</a:t>
            </a:r>
            <a:endParaRPr lang="en-IN" sz="10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41" name="TextBox 40">
            <a:extLst>
              <a:ext uri="{FF2B5EF4-FFF2-40B4-BE49-F238E27FC236}">
                <a16:creationId xmlns:a16="http://schemas.microsoft.com/office/drawing/2014/main" id="{7162E129-436B-4E70-BB18-F9F602A62A63}"/>
              </a:ext>
            </a:extLst>
          </p:cNvPr>
          <p:cNvSpPr txBox="1"/>
          <p:nvPr/>
        </p:nvSpPr>
        <p:spPr>
          <a:xfrm>
            <a:off x="6924985" y="3950369"/>
            <a:ext cx="1971188" cy="1149289"/>
          </a:xfrm>
          <a:prstGeom prst="rect">
            <a:avLst/>
          </a:prstGeom>
          <a:noFill/>
        </p:spPr>
        <p:txBody>
          <a:bodyPr wrap="square" rtlCol="0">
            <a:spAutoFit/>
          </a:bodyPr>
          <a:lstStyle/>
          <a:p>
            <a:pPr>
              <a:lnSpc>
                <a:spcPct val="120000"/>
              </a:lnSpc>
            </a:pPr>
            <a:r>
              <a:rPr lang="en-GB" sz="1000" dirty="0">
                <a:solidFill>
                  <a:schemeClr val="bg1"/>
                </a:solidFill>
                <a:latin typeface="Roboto" panose="02000000000000000000" pitchFamily="2" charset="0"/>
                <a:ea typeface="Roboto" panose="02000000000000000000" pitchFamily="2" charset="0"/>
                <a:cs typeface="Roboto" panose="02000000000000000000" pitchFamily="2" charset="0"/>
              </a:rPr>
              <a:t>Bengaluru is in Karnataka State. This city has produced almost </a:t>
            </a:r>
            <a:r>
              <a:rPr lang="en-GB" sz="1400" dirty="0">
                <a:solidFill>
                  <a:schemeClr val="bg1"/>
                </a:solidFill>
                <a:latin typeface="Roboto" panose="02000000000000000000" pitchFamily="2" charset="0"/>
                <a:ea typeface="Roboto" panose="02000000000000000000" pitchFamily="2" charset="0"/>
                <a:cs typeface="Roboto" panose="02000000000000000000" pitchFamily="2" charset="0"/>
              </a:rPr>
              <a:t>2.2 million</a:t>
            </a:r>
            <a:r>
              <a:rPr lang="en-GB" sz="1000" dirty="0">
                <a:solidFill>
                  <a:schemeClr val="bg1"/>
                </a:solidFill>
                <a:latin typeface="Roboto" panose="02000000000000000000" pitchFamily="2" charset="0"/>
                <a:ea typeface="Roboto" panose="02000000000000000000" pitchFamily="2" charset="0"/>
                <a:cs typeface="Roboto" panose="02000000000000000000" pitchFamily="2" charset="0"/>
              </a:rPr>
              <a:t> sales. </a:t>
            </a:r>
            <a:r>
              <a:rPr lang="en-GB" sz="1400" dirty="0">
                <a:solidFill>
                  <a:schemeClr val="bg1"/>
                </a:solidFill>
                <a:latin typeface="Roboto" panose="02000000000000000000" pitchFamily="2" charset="0"/>
                <a:ea typeface="Roboto" panose="02000000000000000000" pitchFamily="2" charset="0"/>
                <a:cs typeface="Roboto" panose="02000000000000000000" pitchFamily="2" charset="0"/>
              </a:rPr>
              <a:t>L, M, and XL</a:t>
            </a:r>
            <a:r>
              <a:rPr lang="en-GB" sz="1000" dirty="0">
                <a:solidFill>
                  <a:schemeClr val="bg1"/>
                </a:solidFill>
                <a:latin typeface="Roboto" panose="02000000000000000000" pitchFamily="2" charset="0"/>
                <a:ea typeface="Roboto" panose="02000000000000000000" pitchFamily="2" charset="0"/>
                <a:cs typeface="Roboto" panose="02000000000000000000" pitchFamily="2" charset="0"/>
              </a:rPr>
              <a:t> contributed one million in sales.</a:t>
            </a:r>
            <a:endParaRPr lang="en-IN" sz="10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42" name="TextBox 41">
            <a:extLst>
              <a:ext uri="{FF2B5EF4-FFF2-40B4-BE49-F238E27FC236}">
                <a16:creationId xmlns:a16="http://schemas.microsoft.com/office/drawing/2014/main" id="{ABBD6C8E-F2EC-4568-B2BC-3628CBA0A84E}"/>
              </a:ext>
            </a:extLst>
          </p:cNvPr>
          <p:cNvSpPr txBox="1"/>
          <p:nvPr/>
        </p:nvSpPr>
        <p:spPr>
          <a:xfrm>
            <a:off x="9634574" y="3950369"/>
            <a:ext cx="1971188" cy="1001556"/>
          </a:xfrm>
          <a:prstGeom prst="rect">
            <a:avLst/>
          </a:prstGeom>
          <a:noFill/>
        </p:spPr>
        <p:txBody>
          <a:bodyPr wrap="square" rtlCol="0">
            <a:spAutoFit/>
          </a:bodyPr>
          <a:lstStyle/>
          <a:p>
            <a:pPr>
              <a:lnSpc>
                <a:spcPct val="120000"/>
              </a:lnSpc>
            </a:pPr>
            <a:r>
              <a:rPr lang="en-GB" sz="1000" dirty="0">
                <a:solidFill>
                  <a:schemeClr val="bg1"/>
                </a:solidFill>
                <a:latin typeface="Roboto" panose="02000000000000000000" pitchFamily="2" charset="0"/>
                <a:ea typeface="Roboto" panose="02000000000000000000" pitchFamily="2" charset="0"/>
                <a:cs typeface="Roboto" panose="02000000000000000000" pitchFamily="2" charset="0"/>
              </a:rPr>
              <a:t>More than 13,000 units were sold this month. Tamil Nadu, Telangana, Karnataka, and Maharashtra contributed more than half of the sales in that.</a:t>
            </a:r>
          </a:p>
        </p:txBody>
      </p:sp>
      <p:sp>
        <p:nvSpPr>
          <p:cNvPr id="43" name="TextBox 42">
            <a:extLst>
              <a:ext uri="{FF2B5EF4-FFF2-40B4-BE49-F238E27FC236}">
                <a16:creationId xmlns:a16="http://schemas.microsoft.com/office/drawing/2014/main" id="{DA1E3D46-4A05-46AF-B4AC-A302B66F0543}"/>
              </a:ext>
            </a:extLst>
          </p:cNvPr>
          <p:cNvSpPr txBox="1"/>
          <p:nvPr/>
        </p:nvSpPr>
        <p:spPr>
          <a:xfrm>
            <a:off x="3668348" y="3574972"/>
            <a:ext cx="2218102" cy="1497333"/>
          </a:xfrm>
          <a:prstGeom prst="rect">
            <a:avLst/>
          </a:prstGeom>
          <a:noFill/>
        </p:spPr>
        <p:txBody>
          <a:bodyPr wrap="square" rtlCol="0">
            <a:spAutoFit/>
          </a:bodyPr>
          <a:lstStyle/>
          <a:p>
            <a:pPr>
              <a:lnSpc>
                <a:spcPct val="120000"/>
              </a:lnSpc>
            </a:pPr>
            <a:r>
              <a:rPr lang="en-IN" sz="1200" dirty="0">
                <a:solidFill>
                  <a:schemeClr val="bg1"/>
                </a:solidFill>
                <a:latin typeface="Roboto" panose="02000000000000000000" pitchFamily="2" charset="0"/>
                <a:ea typeface="Roboto" panose="02000000000000000000" pitchFamily="2" charset="0"/>
                <a:cs typeface="Roboto" panose="02000000000000000000" pitchFamily="2" charset="0"/>
              </a:rPr>
              <a:t>Total Sales – </a:t>
            </a:r>
            <a:r>
              <a:rPr lang="en-IN" sz="1300" b="1" dirty="0">
                <a:solidFill>
                  <a:schemeClr val="bg1"/>
                </a:solidFill>
                <a:latin typeface="Roboto" panose="02000000000000000000" pitchFamily="2" charset="0"/>
                <a:ea typeface="Roboto" panose="02000000000000000000" pitchFamily="2" charset="0"/>
                <a:cs typeface="Roboto" panose="02000000000000000000" pitchFamily="2" charset="0"/>
              </a:rPr>
              <a:t>4.7M+</a:t>
            </a:r>
          </a:p>
          <a:p>
            <a:pPr>
              <a:lnSpc>
                <a:spcPct val="120000"/>
              </a:lnSpc>
            </a:pPr>
            <a:r>
              <a:rPr lang="en-GB" sz="1200" dirty="0">
                <a:solidFill>
                  <a:schemeClr val="bg1"/>
                </a:solidFill>
                <a:latin typeface="Roboto" panose="02000000000000000000" pitchFamily="2" charset="0"/>
                <a:ea typeface="Roboto" panose="02000000000000000000" pitchFamily="2" charset="0"/>
                <a:cs typeface="Roboto" panose="02000000000000000000" pitchFamily="2" charset="0"/>
              </a:rPr>
              <a:t>This month's bestselling sizes were </a:t>
            </a:r>
            <a:r>
              <a:rPr lang="en-GB" sz="1400" b="1" dirty="0">
                <a:solidFill>
                  <a:schemeClr val="bg1"/>
                </a:solidFill>
                <a:latin typeface="Roboto" panose="02000000000000000000" pitchFamily="2" charset="0"/>
                <a:ea typeface="Roboto" panose="02000000000000000000" pitchFamily="2" charset="0"/>
                <a:cs typeface="Roboto" panose="02000000000000000000" pitchFamily="2" charset="0"/>
              </a:rPr>
              <a:t>L, M,</a:t>
            </a:r>
            <a:r>
              <a:rPr lang="en-GB" sz="1200" dirty="0">
                <a:solidFill>
                  <a:schemeClr val="bg1"/>
                </a:solidFill>
                <a:latin typeface="Roboto" panose="02000000000000000000" pitchFamily="2" charset="0"/>
                <a:ea typeface="Roboto" panose="02000000000000000000" pitchFamily="2" charset="0"/>
                <a:cs typeface="Roboto" panose="02000000000000000000" pitchFamily="2" charset="0"/>
              </a:rPr>
              <a:t> and </a:t>
            </a:r>
            <a:r>
              <a:rPr lang="en-GB" sz="1400" b="1" dirty="0">
                <a:solidFill>
                  <a:schemeClr val="bg1"/>
                </a:solidFill>
                <a:latin typeface="Roboto" panose="02000000000000000000" pitchFamily="2" charset="0"/>
                <a:ea typeface="Roboto" panose="02000000000000000000" pitchFamily="2" charset="0"/>
                <a:cs typeface="Roboto" panose="02000000000000000000" pitchFamily="2" charset="0"/>
              </a:rPr>
              <a:t>XL</a:t>
            </a:r>
            <a:r>
              <a:rPr lang="en-GB" sz="1200" dirty="0">
                <a:solidFill>
                  <a:schemeClr val="bg1"/>
                </a:solidFill>
                <a:latin typeface="Roboto" panose="02000000000000000000" pitchFamily="2" charset="0"/>
                <a:ea typeface="Roboto" panose="02000000000000000000" pitchFamily="2" charset="0"/>
                <a:cs typeface="Roboto" panose="02000000000000000000" pitchFamily="2" charset="0"/>
              </a:rPr>
              <a:t>. Approximately </a:t>
            </a:r>
            <a:r>
              <a:rPr lang="en-GB" sz="1400" dirty="0">
                <a:solidFill>
                  <a:schemeClr val="bg1"/>
                </a:solidFill>
                <a:latin typeface="Roboto" panose="02000000000000000000" pitchFamily="2" charset="0"/>
                <a:ea typeface="Roboto" panose="02000000000000000000" pitchFamily="2" charset="0"/>
                <a:cs typeface="Roboto" panose="02000000000000000000" pitchFamily="2" charset="0"/>
              </a:rPr>
              <a:t>2.2 million</a:t>
            </a:r>
            <a:r>
              <a:rPr lang="en-GB" sz="1200" dirty="0">
                <a:solidFill>
                  <a:schemeClr val="bg1"/>
                </a:solidFill>
                <a:latin typeface="Roboto" panose="02000000000000000000" pitchFamily="2" charset="0"/>
                <a:ea typeface="Roboto" panose="02000000000000000000" pitchFamily="2" charset="0"/>
                <a:cs typeface="Roboto" panose="02000000000000000000" pitchFamily="2" charset="0"/>
              </a:rPr>
              <a:t> were made by these three categories.</a:t>
            </a:r>
            <a:endParaRPr lang="en-IN" sz="12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45" name="TextBox 44">
            <a:extLst>
              <a:ext uri="{FF2B5EF4-FFF2-40B4-BE49-F238E27FC236}">
                <a16:creationId xmlns:a16="http://schemas.microsoft.com/office/drawing/2014/main" id="{43581D9E-FF55-47B4-B38A-373B79F13522}"/>
              </a:ext>
            </a:extLst>
          </p:cNvPr>
          <p:cNvSpPr txBox="1"/>
          <p:nvPr/>
        </p:nvSpPr>
        <p:spPr>
          <a:xfrm>
            <a:off x="692062" y="5833062"/>
            <a:ext cx="707530" cy="349968"/>
          </a:xfrm>
          <a:prstGeom prst="rect">
            <a:avLst/>
          </a:prstGeom>
          <a:noFill/>
        </p:spPr>
        <p:txBody>
          <a:bodyPr wrap="square" rtlCol="0">
            <a:spAutoFit/>
          </a:bodyPr>
          <a:lstStyle/>
          <a:p>
            <a:pPr algn="ctr">
              <a:lnSpc>
                <a:spcPct val="130000"/>
              </a:lnSpc>
            </a:pPr>
            <a:r>
              <a:rPr lang="en-IN" sz="1400" dirty="0">
                <a:solidFill>
                  <a:srgbClr val="000000"/>
                </a:solidFill>
                <a:latin typeface="Fira Sans Medium" panose="020B0603050000020004" pitchFamily="34" charset="0"/>
                <a:ea typeface="Roboto" panose="02000000000000000000" pitchFamily="2" charset="0"/>
                <a:cs typeface="Roboto" panose="02000000000000000000" pitchFamily="2" charset="0"/>
              </a:rPr>
              <a:t>March</a:t>
            </a:r>
            <a:endParaRPr lang="en-IN" sz="1400" dirty="0">
              <a:latin typeface="Fira Sans Medium" panose="020B0603050000020004" pitchFamily="34" charset="0"/>
              <a:ea typeface="Roboto" panose="02000000000000000000" pitchFamily="2" charset="0"/>
              <a:cs typeface="Roboto" panose="02000000000000000000" pitchFamily="2" charset="0"/>
            </a:endParaRPr>
          </a:p>
        </p:txBody>
      </p:sp>
      <p:sp>
        <p:nvSpPr>
          <p:cNvPr id="46" name="TextBox 45">
            <a:extLst>
              <a:ext uri="{FF2B5EF4-FFF2-40B4-BE49-F238E27FC236}">
                <a16:creationId xmlns:a16="http://schemas.microsoft.com/office/drawing/2014/main" id="{2C68ACD5-1CDF-41BD-8436-1BA6A63E4801}"/>
              </a:ext>
            </a:extLst>
          </p:cNvPr>
          <p:cNvSpPr txBox="1"/>
          <p:nvPr/>
        </p:nvSpPr>
        <p:spPr>
          <a:xfrm>
            <a:off x="3564047" y="5833062"/>
            <a:ext cx="618459" cy="348622"/>
          </a:xfrm>
          <a:prstGeom prst="rect">
            <a:avLst/>
          </a:prstGeom>
          <a:noFill/>
        </p:spPr>
        <p:txBody>
          <a:bodyPr wrap="square" rtlCol="0">
            <a:spAutoFit/>
          </a:bodyPr>
          <a:lstStyle/>
          <a:p>
            <a:pPr algn="ctr">
              <a:lnSpc>
                <a:spcPct val="130000"/>
              </a:lnSpc>
            </a:pPr>
            <a:r>
              <a:rPr lang="en-IN" sz="1400" dirty="0">
                <a:solidFill>
                  <a:srgbClr val="000000"/>
                </a:solidFill>
                <a:latin typeface="Fira Sans Medium" panose="020B0603050000020004" pitchFamily="34" charset="0"/>
                <a:ea typeface="Roboto" panose="02000000000000000000" pitchFamily="2" charset="0"/>
                <a:cs typeface="Roboto" panose="02000000000000000000" pitchFamily="2" charset="0"/>
              </a:rPr>
              <a:t>April</a:t>
            </a:r>
            <a:endParaRPr lang="en-IN" sz="1400" dirty="0">
              <a:latin typeface="Fira Sans Medium" panose="020B0603050000020004" pitchFamily="34" charset="0"/>
              <a:ea typeface="Roboto" panose="02000000000000000000" pitchFamily="2" charset="0"/>
              <a:cs typeface="Roboto" panose="02000000000000000000" pitchFamily="2" charset="0"/>
            </a:endParaRPr>
          </a:p>
        </p:txBody>
      </p:sp>
      <p:sp>
        <p:nvSpPr>
          <p:cNvPr id="47" name="TextBox 46">
            <a:extLst>
              <a:ext uri="{FF2B5EF4-FFF2-40B4-BE49-F238E27FC236}">
                <a16:creationId xmlns:a16="http://schemas.microsoft.com/office/drawing/2014/main" id="{0EF423BA-A537-41A3-930D-44ADB1B42D26}"/>
              </a:ext>
            </a:extLst>
          </p:cNvPr>
          <p:cNvSpPr txBox="1"/>
          <p:nvPr/>
        </p:nvSpPr>
        <p:spPr>
          <a:xfrm>
            <a:off x="6843515" y="5833062"/>
            <a:ext cx="618459" cy="348622"/>
          </a:xfrm>
          <a:prstGeom prst="rect">
            <a:avLst/>
          </a:prstGeom>
          <a:noFill/>
        </p:spPr>
        <p:txBody>
          <a:bodyPr wrap="square" rtlCol="0">
            <a:spAutoFit/>
          </a:bodyPr>
          <a:lstStyle/>
          <a:p>
            <a:pPr algn="ctr">
              <a:lnSpc>
                <a:spcPct val="130000"/>
              </a:lnSpc>
            </a:pPr>
            <a:r>
              <a:rPr lang="en-IN" sz="1400" dirty="0">
                <a:solidFill>
                  <a:srgbClr val="000000"/>
                </a:solidFill>
                <a:latin typeface="Fira Sans Medium" panose="020B0603050000020004" pitchFamily="34" charset="0"/>
                <a:ea typeface="Roboto" panose="02000000000000000000" pitchFamily="2" charset="0"/>
                <a:cs typeface="Roboto" panose="02000000000000000000" pitchFamily="2" charset="0"/>
              </a:rPr>
              <a:t>May</a:t>
            </a:r>
            <a:endParaRPr lang="en-IN" sz="1400" dirty="0">
              <a:latin typeface="Fira Sans Medium" panose="020B0603050000020004" pitchFamily="34" charset="0"/>
              <a:ea typeface="Roboto" panose="02000000000000000000" pitchFamily="2" charset="0"/>
              <a:cs typeface="Roboto" panose="02000000000000000000" pitchFamily="2" charset="0"/>
            </a:endParaRPr>
          </a:p>
        </p:txBody>
      </p:sp>
      <p:sp>
        <p:nvSpPr>
          <p:cNvPr id="48" name="TextBox 47">
            <a:extLst>
              <a:ext uri="{FF2B5EF4-FFF2-40B4-BE49-F238E27FC236}">
                <a16:creationId xmlns:a16="http://schemas.microsoft.com/office/drawing/2014/main" id="{4FA4C1F0-095B-424A-AE46-0E97D18BC4D7}"/>
              </a:ext>
            </a:extLst>
          </p:cNvPr>
          <p:cNvSpPr txBox="1"/>
          <p:nvPr/>
        </p:nvSpPr>
        <p:spPr>
          <a:xfrm>
            <a:off x="9556476" y="5833062"/>
            <a:ext cx="618459" cy="348622"/>
          </a:xfrm>
          <a:prstGeom prst="rect">
            <a:avLst/>
          </a:prstGeom>
          <a:noFill/>
        </p:spPr>
        <p:txBody>
          <a:bodyPr wrap="square" rtlCol="0">
            <a:spAutoFit/>
          </a:bodyPr>
          <a:lstStyle/>
          <a:p>
            <a:pPr algn="ctr">
              <a:lnSpc>
                <a:spcPct val="130000"/>
              </a:lnSpc>
            </a:pPr>
            <a:r>
              <a:rPr lang="en-IN" sz="1400" dirty="0">
                <a:solidFill>
                  <a:srgbClr val="000000"/>
                </a:solidFill>
                <a:latin typeface="Fira Sans Medium" panose="020B0603050000020004" pitchFamily="34" charset="0"/>
                <a:ea typeface="Roboto" panose="02000000000000000000" pitchFamily="2" charset="0"/>
                <a:cs typeface="Roboto" panose="02000000000000000000" pitchFamily="2" charset="0"/>
              </a:rPr>
              <a:t>June</a:t>
            </a:r>
            <a:endParaRPr lang="en-IN" sz="1400" dirty="0">
              <a:latin typeface="Fira Sans Medium" panose="020B0603050000020004" pitchFamily="34" charset="0"/>
              <a:ea typeface="Roboto" panose="02000000000000000000" pitchFamily="2" charset="0"/>
              <a:cs typeface="Roboto" panose="02000000000000000000" pitchFamily="2" charset="0"/>
            </a:endParaRPr>
          </a:p>
        </p:txBody>
      </p:sp>
      <p:sp>
        <p:nvSpPr>
          <p:cNvPr id="25" name="TextBox 24">
            <a:extLst>
              <a:ext uri="{FF2B5EF4-FFF2-40B4-BE49-F238E27FC236}">
                <a16:creationId xmlns:a16="http://schemas.microsoft.com/office/drawing/2014/main" id="{5FBCFC5F-47CE-4239-853A-F74E1E3444AF}"/>
              </a:ext>
            </a:extLst>
          </p:cNvPr>
          <p:cNvSpPr txBox="1"/>
          <p:nvPr/>
        </p:nvSpPr>
        <p:spPr>
          <a:xfrm>
            <a:off x="785611" y="3634755"/>
            <a:ext cx="1971188" cy="331116"/>
          </a:xfrm>
          <a:prstGeom prst="rect">
            <a:avLst/>
          </a:prstGeom>
          <a:noFill/>
        </p:spPr>
        <p:txBody>
          <a:bodyPr wrap="square" rtlCol="0">
            <a:spAutoFit/>
          </a:bodyPr>
          <a:lstStyle/>
          <a:p>
            <a:pPr>
              <a:lnSpc>
                <a:spcPct val="120000"/>
              </a:lnSpc>
            </a:pPr>
            <a:r>
              <a:rPr lang="en-IN" sz="1400" b="1" i="0" dirty="0">
                <a:solidFill>
                  <a:schemeClr val="bg1"/>
                </a:solidFill>
                <a:effectLst/>
                <a:latin typeface="Roboto" panose="02000000000000000000" pitchFamily="2" charset="0"/>
                <a:ea typeface="Roboto" panose="02000000000000000000" pitchFamily="2" charset="0"/>
                <a:cs typeface="Roboto" panose="02000000000000000000" pitchFamily="2" charset="0"/>
              </a:rPr>
              <a:t>TOTAL SALES</a:t>
            </a:r>
            <a:endParaRPr lang="en-IN" sz="14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27" name="TextBox 26">
            <a:extLst>
              <a:ext uri="{FF2B5EF4-FFF2-40B4-BE49-F238E27FC236}">
                <a16:creationId xmlns:a16="http://schemas.microsoft.com/office/drawing/2014/main" id="{B169CAF8-058C-405C-AA6D-CB6539AC6E22}"/>
              </a:ext>
            </a:extLst>
          </p:cNvPr>
          <p:cNvSpPr txBox="1"/>
          <p:nvPr/>
        </p:nvSpPr>
        <p:spPr>
          <a:xfrm>
            <a:off x="6924985" y="3634755"/>
            <a:ext cx="1971188" cy="331116"/>
          </a:xfrm>
          <a:prstGeom prst="rect">
            <a:avLst/>
          </a:prstGeom>
          <a:noFill/>
        </p:spPr>
        <p:txBody>
          <a:bodyPr wrap="square" rtlCol="0">
            <a:spAutoFit/>
          </a:bodyPr>
          <a:lstStyle/>
          <a:p>
            <a:pPr>
              <a:lnSpc>
                <a:spcPct val="120000"/>
              </a:lnSpc>
            </a:pPr>
            <a:r>
              <a:rPr lang="en-IN" sz="1400" b="1" i="0" dirty="0">
                <a:solidFill>
                  <a:schemeClr val="bg1"/>
                </a:solidFill>
                <a:effectLst/>
                <a:latin typeface="Roboto" panose="02000000000000000000" pitchFamily="2" charset="0"/>
                <a:ea typeface="Roboto" panose="02000000000000000000" pitchFamily="2" charset="0"/>
                <a:cs typeface="Roboto" panose="02000000000000000000" pitchFamily="2" charset="0"/>
              </a:rPr>
              <a:t>BENGALURU</a:t>
            </a:r>
            <a:endParaRPr lang="en-IN" sz="14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33" name="TextBox 32">
            <a:extLst>
              <a:ext uri="{FF2B5EF4-FFF2-40B4-BE49-F238E27FC236}">
                <a16:creationId xmlns:a16="http://schemas.microsoft.com/office/drawing/2014/main" id="{80990F24-8FDD-4B2C-8949-46609F120CA9}"/>
              </a:ext>
            </a:extLst>
          </p:cNvPr>
          <p:cNvSpPr txBox="1"/>
          <p:nvPr/>
        </p:nvSpPr>
        <p:spPr>
          <a:xfrm>
            <a:off x="9634574" y="3634755"/>
            <a:ext cx="1971188" cy="331116"/>
          </a:xfrm>
          <a:prstGeom prst="rect">
            <a:avLst/>
          </a:prstGeom>
          <a:noFill/>
        </p:spPr>
        <p:txBody>
          <a:bodyPr wrap="square" rtlCol="0">
            <a:spAutoFit/>
          </a:bodyPr>
          <a:lstStyle/>
          <a:p>
            <a:pPr>
              <a:lnSpc>
                <a:spcPct val="120000"/>
              </a:lnSpc>
            </a:pPr>
            <a:r>
              <a:rPr lang="en-IN" sz="1400" b="1" i="0" dirty="0">
                <a:solidFill>
                  <a:schemeClr val="bg1"/>
                </a:solidFill>
                <a:effectLst/>
                <a:latin typeface="Roboto" panose="02000000000000000000" pitchFamily="2" charset="0"/>
                <a:ea typeface="Roboto" panose="02000000000000000000" pitchFamily="2" charset="0"/>
                <a:cs typeface="Roboto" panose="02000000000000000000" pitchFamily="2" charset="0"/>
              </a:rPr>
              <a:t>KURTA</a:t>
            </a:r>
            <a:endParaRPr lang="en-IN" sz="14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38" name="TextBox 37">
            <a:extLst>
              <a:ext uri="{FF2B5EF4-FFF2-40B4-BE49-F238E27FC236}">
                <a16:creationId xmlns:a16="http://schemas.microsoft.com/office/drawing/2014/main" id="{8F0F4E60-124D-49CD-9682-C813883ABC43}"/>
              </a:ext>
            </a:extLst>
          </p:cNvPr>
          <p:cNvSpPr txBox="1"/>
          <p:nvPr/>
        </p:nvSpPr>
        <p:spPr>
          <a:xfrm>
            <a:off x="3668348" y="3190857"/>
            <a:ext cx="2218102" cy="331116"/>
          </a:xfrm>
          <a:prstGeom prst="rect">
            <a:avLst/>
          </a:prstGeom>
          <a:noFill/>
        </p:spPr>
        <p:txBody>
          <a:bodyPr wrap="square" rtlCol="0">
            <a:spAutoFit/>
          </a:bodyPr>
          <a:lstStyle/>
          <a:p>
            <a:pPr>
              <a:lnSpc>
                <a:spcPct val="120000"/>
              </a:lnSpc>
            </a:pPr>
            <a:r>
              <a:rPr lang="en-IN" sz="1400" b="1" i="0" dirty="0">
                <a:solidFill>
                  <a:schemeClr val="bg1"/>
                </a:solidFill>
                <a:effectLst/>
                <a:latin typeface="Roboto" panose="02000000000000000000" pitchFamily="2" charset="0"/>
                <a:ea typeface="Roboto" panose="02000000000000000000" pitchFamily="2" charset="0"/>
                <a:cs typeface="Roboto" panose="02000000000000000000" pitchFamily="2" charset="0"/>
              </a:rPr>
              <a:t>MAHARASHTRA</a:t>
            </a:r>
            <a:endParaRPr lang="en-IN" sz="14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889126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9D8400E-70E7-43AF-BEB5-BAE886A5D6A9}"/>
              </a:ext>
            </a:extLst>
          </p:cNvPr>
          <p:cNvSpPr txBox="1"/>
          <p:nvPr/>
        </p:nvSpPr>
        <p:spPr>
          <a:xfrm>
            <a:off x="584593" y="277994"/>
            <a:ext cx="10759677" cy="492443"/>
          </a:xfrm>
          <a:prstGeom prst="rect">
            <a:avLst/>
          </a:prstGeom>
          <a:noFill/>
        </p:spPr>
        <p:txBody>
          <a:bodyPr wrap="none" rtlCol="0">
            <a:spAutoFit/>
          </a:bodyPr>
          <a:lstStyle/>
          <a:p>
            <a:r>
              <a:rPr lang="en-GB" sz="2600" b="1" i="0" dirty="0">
                <a:solidFill>
                  <a:srgbClr val="0F0F0F"/>
                </a:solidFill>
                <a:effectLst/>
                <a:latin typeface="Fira Sans Medium" panose="020B0603050000020004" pitchFamily="34" charset="0"/>
              </a:rPr>
              <a:t>Analyzing Sales Performance: Unveiling Size Trends Across Categories</a:t>
            </a:r>
            <a:endParaRPr lang="en-IN" sz="2600" b="1" dirty="0">
              <a:latin typeface="Fira Sans Medium" panose="020B0603050000020004" pitchFamily="34" charset="0"/>
            </a:endParaRPr>
          </a:p>
        </p:txBody>
      </p:sp>
      <p:sp>
        <p:nvSpPr>
          <p:cNvPr id="5" name="TextBox 4">
            <a:extLst>
              <a:ext uri="{FF2B5EF4-FFF2-40B4-BE49-F238E27FC236}">
                <a16:creationId xmlns:a16="http://schemas.microsoft.com/office/drawing/2014/main" id="{DB18400E-2868-4C8B-BA34-65DACE70956D}"/>
              </a:ext>
            </a:extLst>
          </p:cNvPr>
          <p:cNvSpPr txBox="1"/>
          <p:nvPr/>
        </p:nvSpPr>
        <p:spPr>
          <a:xfrm>
            <a:off x="597518" y="1092786"/>
            <a:ext cx="3899838" cy="4788490"/>
          </a:xfrm>
          <a:prstGeom prst="rect">
            <a:avLst/>
          </a:prstGeom>
          <a:noFill/>
        </p:spPr>
        <p:txBody>
          <a:bodyPr wrap="square" rtlCol="0">
            <a:spAutoFit/>
          </a:bodyPr>
          <a:lstStyle/>
          <a:p>
            <a:pPr>
              <a:lnSpc>
                <a:spcPct val="130000"/>
              </a:lnSpc>
            </a:pPr>
            <a:r>
              <a:rPr lang="en-GB" sz="14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Sales of sizes </a:t>
            </a:r>
            <a:r>
              <a:rPr lang="en-GB" sz="1600" b="1"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L</a:t>
            </a:r>
            <a:r>
              <a:rPr lang="en-GB" sz="14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 </a:t>
            </a:r>
            <a:r>
              <a:rPr lang="en-GB" sz="1600" b="1"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M</a:t>
            </a:r>
            <a:r>
              <a:rPr lang="en-GB" sz="14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 and </a:t>
            </a:r>
            <a:r>
              <a:rPr lang="en-GB" sz="1600" b="1"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XL</a:t>
            </a:r>
            <a:r>
              <a:rPr lang="en-GB" sz="14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 are higher. This suggests that the most customers are </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teenagers. </a:t>
            </a:r>
            <a:r>
              <a:rPr lang="en-GB" sz="16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Set, Kurta</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and </a:t>
            </a:r>
            <a:r>
              <a:rPr lang="en-GB" sz="16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Western Dress</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has significant sales. Moreover, sales of 3XL, 4XL, 5XL, 6XL, XS, and XXL show that there may be a demand for these sizes as well.</a:t>
            </a:r>
          </a:p>
          <a:p>
            <a:pPr>
              <a:lnSpc>
                <a:spcPct val="130000"/>
              </a:lnSpc>
            </a:pPr>
            <a:endPar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a:p>
            <a:pPr>
              <a:lnSpc>
                <a:spcPct val="130000"/>
              </a:lnSpc>
            </a:pPr>
            <a:r>
              <a:rPr lang="en-GB" sz="16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Set, Kurta</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category has consistent sales across all sizes, </a:t>
            </a:r>
            <a:r>
              <a:rPr lang="en-GB" sz="16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promotions</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and </a:t>
            </a:r>
            <a:r>
              <a:rPr lang="en-GB" sz="16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targeted advertising</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would boost the sales more.</a:t>
            </a:r>
          </a:p>
          <a:p>
            <a:pPr>
              <a:lnSpc>
                <a:spcPct val="130000"/>
              </a:lnSpc>
            </a:pP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To boost awareness and sales of less popular sizes (</a:t>
            </a:r>
            <a:r>
              <a:rPr lang="en-GB" sz="16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3XL to 6XL and XS, XXL</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take seriously specific promotions or advertising.</a:t>
            </a:r>
          </a:p>
          <a:p>
            <a:pPr>
              <a:lnSpc>
                <a:spcPct val="130000"/>
              </a:lnSpc>
            </a:pP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Create more designs for </a:t>
            </a:r>
            <a:r>
              <a:rPr lang="en-GB" sz="16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L, M</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and </a:t>
            </a:r>
            <a:r>
              <a:rPr lang="en-GB" sz="16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XL</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and do social media marketing to enhance more sales.</a:t>
            </a:r>
            <a:endPar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3" name="Picture 2">
            <a:extLst>
              <a:ext uri="{FF2B5EF4-FFF2-40B4-BE49-F238E27FC236}">
                <a16:creationId xmlns:a16="http://schemas.microsoft.com/office/drawing/2014/main" id="{084BEBB7-8D35-B7D9-E94B-6D6CF979332E}"/>
              </a:ext>
            </a:extLst>
          </p:cNvPr>
          <p:cNvPicPr>
            <a:picLocks noChangeAspect="1"/>
          </p:cNvPicPr>
          <p:nvPr/>
        </p:nvPicPr>
        <p:blipFill>
          <a:blip r:embed="rId2"/>
          <a:stretch>
            <a:fillRect/>
          </a:stretch>
        </p:blipFill>
        <p:spPr>
          <a:xfrm>
            <a:off x="4675827" y="1800807"/>
            <a:ext cx="7291535" cy="4105470"/>
          </a:xfrm>
          <a:prstGeom prst="rect">
            <a:avLst/>
          </a:prstGeom>
        </p:spPr>
      </p:pic>
    </p:spTree>
    <p:extLst>
      <p:ext uri="{BB962C8B-B14F-4D97-AF65-F5344CB8AC3E}">
        <p14:creationId xmlns:p14="http://schemas.microsoft.com/office/powerpoint/2010/main" val="220406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10662B-25E3-4D7B-9588-DFA5BC9F153E}"/>
              </a:ext>
            </a:extLst>
          </p:cNvPr>
          <p:cNvSpPr txBox="1"/>
          <p:nvPr/>
        </p:nvSpPr>
        <p:spPr>
          <a:xfrm>
            <a:off x="575292" y="277994"/>
            <a:ext cx="10137712" cy="492443"/>
          </a:xfrm>
          <a:prstGeom prst="rect">
            <a:avLst/>
          </a:prstGeom>
          <a:noFill/>
        </p:spPr>
        <p:txBody>
          <a:bodyPr wrap="none" rtlCol="0">
            <a:spAutoFit/>
          </a:bodyPr>
          <a:lstStyle/>
          <a:p>
            <a:r>
              <a:rPr lang="en-GB" sz="2600" b="1" i="0" dirty="0">
                <a:solidFill>
                  <a:srgbClr val="0F0F0F"/>
                </a:solidFill>
                <a:effectLst/>
                <a:latin typeface="Fira Sans Medium" panose="020B0603050000020004" pitchFamily="34" charset="0"/>
              </a:rPr>
              <a:t>Unveiling Shipping Patterns: Order Distribution Across Categories</a:t>
            </a:r>
            <a:endParaRPr lang="en-IN" sz="2600" b="1" dirty="0">
              <a:latin typeface="Fira Sans Medium" panose="020B0603050000020004" pitchFamily="34" charset="0"/>
            </a:endParaRPr>
          </a:p>
        </p:txBody>
      </p:sp>
      <p:sp>
        <p:nvSpPr>
          <p:cNvPr id="9" name="TextBox 8">
            <a:extLst>
              <a:ext uri="{FF2B5EF4-FFF2-40B4-BE49-F238E27FC236}">
                <a16:creationId xmlns:a16="http://schemas.microsoft.com/office/drawing/2014/main" id="{2E4A05CA-4E55-43FB-8F51-BDD5AE05D191}"/>
              </a:ext>
            </a:extLst>
          </p:cNvPr>
          <p:cNvSpPr txBox="1"/>
          <p:nvPr/>
        </p:nvSpPr>
        <p:spPr>
          <a:xfrm>
            <a:off x="560195" y="1055464"/>
            <a:ext cx="5028842" cy="4988545"/>
          </a:xfrm>
          <a:prstGeom prst="rect">
            <a:avLst/>
          </a:prstGeom>
          <a:noFill/>
        </p:spPr>
        <p:txBody>
          <a:bodyPr wrap="square" rtlCol="0">
            <a:spAutoFit/>
          </a:bodyPr>
          <a:lstStyle/>
          <a:p>
            <a:pPr>
              <a:lnSpc>
                <a:spcPct val="130000"/>
              </a:lnSpc>
            </a:pPr>
            <a:r>
              <a:rPr lang="en-GB" sz="16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Set</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category in both shipping, indicating high demand. Moreover, </a:t>
            </a:r>
            <a:r>
              <a:rPr lang="en-GB" sz="16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Kurta</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and </a:t>
            </a:r>
            <a:r>
              <a:rPr lang="en-GB" sz="16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Western Dress</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dominate in both shipping categories, showing that customers like them. However, Ethnic Dress is less popular compared to others.</a:t>
            </a:r>
          </a:p>
          <a:p>
            <a:pPr>
              <a:lnSpc>
                <a:spcPct val="130000"/>
              </a:lnSpc>
            </a:pPr>
            <a:endPar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a:p>
            <a:pPr>
              <a:lnSpc>
                <a:spcPct val="130000"/>
              </a:lnSpc>
            </a:pPr>
            <a:r>
              <a:rPr lang="en-GB" sz="16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Customer feedback</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is most important to knowing why certain products are less popular, so we can utilize customer feedback to enhance product offers.</a:t>
            </a:r>
          </a:p>
          <a:p>
            <a:pPr>
              <a:lnSpc>
                <a:spcPct val="130000"/>
              </a:lnSpc>
            </a:pP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As the </a:t>
            </a:r>
            <a:r>
              <a:rPr lang="en-GB" sz="16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SET</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category is in very high demand, we need to optimize inventory management and delivery time to ensure that stock is enough to meet the demand.</a:t>
            </a:r>
          </a:p>
          <a:p>
            <a:pPr>
              <a:lnSpc>
                <a:spcPct val="130000"/>
              </a:lnSpc>
            </a:pP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To maximize sales of Kurta and Western Dress, we need to use </a:t>
            </a:r>
            <a:r>
              <a:rPr lang="en-GB" sz="16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multi-faceted marketing approach</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such as digital marketing, influencer partnerships, webpage optimization and promotions.</a:t>
            </a:r>
          </a:p>
          <a:p>
            <a:pPr>
              <a:lnSpc>
                <a:spcPct val="130000"/>
              </a:lnSpc>
            </a:pPr>
            <a:endPar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a:p>
            <a:pPr>
              <a:lnSpc>
                <a:spcPct val="130000"/>
              </a:lnSpc>
            </a:pPr>
            <a:endPar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1" name="Graphic 4">
            <a:extLst>
              <a:ext uri="{FF2B5EF4-FFF2-40B4-BE49-F238E27FC236}">
                <a16:creationId xmlns:a16="http://schemas.microsoft.com/office/drawing/2014/main" id="{4D46FBE6-9A8E-454C-9A10-40FD7BBF73E5}"/>
              </a:ext>
            </a:extLst>
          </p:cNvPr>
          <p:cNvSpPr/>
          <p:nvPr/>
        </p:nvSpPr>
        <p:spPr>
          <a:xfrm rot="18083371">
            <a:off x="-399182" y="5385411"/>
            <a:ext cx="1251936" cy="2929006"/>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13" name="Graphic 11">
            <a:extLst>
              <a:ext uri="{FF2B5EF4-FFF2-40B4-BE49-F238E27FC236}">
                <a16:creationId xmlns:a16="http://schemas.microsoft.com/office/drawing/2014/main" id="{16FFCDF0-D691-4834-953C-976E8D5E0E5B}"/>
              </a:ext>
            </a:extLst>
          </p:cNvPr>
          <p:cNvSpPr/>
          <p:nvPr/>
        </p:nvSpPr>
        <p:spPr>
          <a:xfrm rot="1726970">
            <a:off x="781072" y="6606385"/>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pic>
        <p:nvPicPr>
          <p:cNvPr id="3" name="Picture 2">
            <a:extLst>
              <a:ext uri="{FF2B5EF4-FFF2-40B4-BE49-F238E27FC236}">
                <a16:creationId xmlns:a16="http://schemas.microsoft.com/office/drawing/2014/main" id="{41548831-4211-85E0-B4F8-EFEE7A1C8F8B}"/>
              </a:ext>
            </a:extLst>
          </p:cNvPr>
          <p:cNvPicPr>
            <a:picLocks noChangeAspect="1"/>
          </p:cNvPicPr>
          <p:nvPr/>
        </p:nvPicPr>
        <p:blipFill rotWithShape="1">
          <a:blip r:embed="rId2"/>
          <a:srcRect r="925"/>
          <a:stretch/>
        </p:blipFill>
        <p:spPr>
          <a:xfrm>
            <a:off x="5988953" y="1483567"/>
            <a:ext cx="5963561" cy="4282751"/>
          </a:xfrm>
          <a:prstGeom prst="rect">
            <a:avLst/>
          </a:prstGeom>
        </p:spPr>
      </p:pic>
    </p:spTree>
    <p:extLst>
      <p:ext uri="{BB962C8B-B14F-4D97-AF65-F5344CB8AC3E}">
        <p14:creationId xmlns:p14="http://schemas.microsoft.com/office/powerpoint/2010/main" val="181680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Box 296">
            <a:extLst>
              <a:ext uri="{FF2B5EF4-FFF2-40B4-BE49-F238E27FC236}">
                <a16:creationId xmlns:a16="http://schemas.microsoft.com/office/drawing/2014/main" id="{37F55C17-F6B7-4A59-A879-A7540DE881C2}"/>
              </a:ext>
            </a:extLst>
          </p:cNvPr>
          <p:cNvSpPr txBox="1"/>
          <p:nvPr/>
        </p:nvSpPr>
        <p:spPr>
          <a:xfrm>
            <a:off x="584593" y="287512"/>
            <a:ext cx="9938939" cy="492443"/>
          </a:xfrm>
          <a:prstGeom prst="rect">
            <a:avLst/>
          </a:prstGeom>
          <a:noFill/>
        </p:spPr>
        <p:txBody>
          <a:bodyPr wrap="none" rtlCol="0">
            <a:spAutoFit/>
          </a:bodyPr>
          <a:lstStyle/>
          <a:p>
            <a:r>
              <a:rPr lang="en-GB" sz="2600" b="1" i="0" dirty="0">
                <a:solidFill>
                  <a:srgbClr val="0F0F0F"/>
                </a:solidFill>
                <a:effectLst/>
                <a:latin typeface="Fira Sans Medium" panose="020B0603050000020004" pitchFamily="34" charset="0"/>
              </a:rPr>
              <a:t>Geographic Sales Analysis: Quantity Sold Across Different States</a:t>
            </a:r>
            <a:endParaRPr lang="en-IN" sz="2600" b="1" dirty="0">
              <a:latin typeface="Fira Sans Medium" panose="020B0603050000020004" pitchFamily="34" charset="0"/>
            </a:endParaRPr>
          </a:p>
        </p:txBody>
      </p:sp>
      <p:sp>
        <p:nvSpPr>
          <p:cNvPr id="299" name="TextBox 298">
            <a:extLst>
              <a:ext uri="{FF2B5EF4-FFF2-40B4-BE49-F238E27FC236}">
                <a16:creationId xmlns:a16="http://schemas.microsoft.com/office/drawing/2014/main" id="{45DB8870-34F3-4955-A00A-43295404D084}"/>
              </a:ext>
            </a:extLst>
          </p:cNvPr>
          <p:cNvSpPr txBox="1"/>
          <p:nvPr/>
        </p:nvSpPr>
        <p:spPr>
          <a:xfrm>
            <a:off x="584788" y="1059460"/>
            <a:ext cx="4873620" cy="4668457"/>
          </a:xfrm>
          <a:prstGeom prst="rect">
            <a:avLst/>
          </a:prstGeom>
          <a:noFill/>
        </p:spPr>
        <p:txBody>
          <a:bodyPr wrap="square" rtlCol="0">
            <a:spAutoFit/>
          </a:bodyPr>
          <a:lstStyle/>
          <a:p>
            <a:pPr>
              <a:lnSpc>
                <a:spcPct val="130000"/>
              </a:lnSpc>
            </a:pPr>
            <a:r>
              <a:rPr lang="en-GB" sz="14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The information reveals significant geographical variations throughout India. Higher figures (</a:t>
            </a:r>
            <a:r>
              <a:rPr lang="en-GB" sz="1600" b="1"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20,328</a:t>
            </a:r>
            <a:r>
              <a:rPr lang="en-GB" sz="14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 and </a:t>
            </a:r>
            <a:r>
              <a:rPr lang="en-GB" sz="1600" b="1"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15,901</a:t>
            </a:r>
            <a:r>
              <a:rPr lang="en-GB" sz="14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 respectively) are seen in the southern states, especially in </a:t>
            </a:r>
            <a:r>
              <a:rPr lang="en-GB" sz="1600" b="1"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Maharashtra</a:t>
            </a:r>
            <a:r>
              <a:rPr lang="en-GB" sz="14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 and </a:t>
            </a:r>
            <a:r>
              <a:rPr lang="en-GB" sz="1600" b="1"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Karnataka</a:t>
            </a:r>
            <a:r>
              <a:rPr lang="en-GB" sz="14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 indicating a greater market or demand. Moreover, the moderate prices in the northern and central regions of India indicate possible markets that may be explored and developed.</a:t>
            </a:r>
          </a:p>
          <a:p>
            <a:pPr>
              <a:lnSpc>
                <a:spcPct val="130000"/>
              </a:lnSpc>
            </a:pPr>
            <a:endPar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a:p>
            <a:pPr>
              <a:lnSpc>
                <a:spcPct val="130000"/>
              </a:lnSpc>
            </a:pPr>
            <a:endPar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a:p>
            <a:pPr>
              <a:lnSpc>
                <a:spcPct val="130000"/>
              </a:lnSpc>
            </a:pPr>
            <a:r>
              <a:rPr lang="en-GB" sz="16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Targeted marketing</a:t>
            </a:r>
            <a:r>
              <a:rPr lang="en-GB" sz="14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a:t>
            </a:r>
            <a:r>
              <a:rPr lang="en-GB"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would be recommended for southern states as per data, we can clearly see that in southern region the market demand is higher.</a:t>
            </a:r>
          </a:p>
          <a:p>
            <a:pPr>
              <a:lnSpc>
                <a:spcPct val="130000"/>
              </a:lnSpc>
            </a:pP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To develop northern and central regions we could focus on </a:t>
            </a:r>
            <a:r>
              <a:rPr lang="en-IN" sz="16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Market Development Strategies</a:t>
            </a: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such as special promotions, partnership with local business would help to expand business.</a:t>
            </a:r>
          </a:p>
        </p:txBody>
      </p:sp>
      <p:grpSp>
        <p:nvGrpSpPr>
          <p:cNvPr id="2" name="Group 1">
            <a:extLst>
              <a:ext uri="{FF2B5EF4-FFF2-40B4-BE49-F238E27FC236}">
                <a16:creationId xmlns:a16="http://schemas.microsoft.com/office/drawing/2014/main" id="{3E61A2F9-BB26-4921-AB9B-D5D3D2A9585F}"/>
              </a:ext>
            </a:extLst>
          </p:cNvPr>
          <p:cNvGrpSpPr/>
          <p:nvPr/>
        </p:nvGrpSpPr>
        <p:grpSpPr>
          <a:xfrm>
            <a:off x="11443123" y="-779322"/>
            <a:ext cx="1143201" cy="2018582"/>
            <a:chOff x="11254172" y="-941237"/>
            <a:chExt cx="1599574" cy="2824412"/>
          </a:xfrm>
        </p:grpSpPr>
        <p:sp>
          <p:nvSpPr>
            <p:cNvPr id="301" name="Graphic 4">
              <a:extLst>
                <a:ext uri="{FF2B5EF4-FFF2-40B4-BE49-F238E27FC236}">
                  <a16:creationId xmlns:a16="http://schemas.microsoft.com/office/drawing/2014/main" id="{5DB47CB9-A7B5-4B1B-821D-482DD65E823A}"/>
                </a:ext>
              </a:extLst>
            </p:cNvPr>
            <p:cNvSpPr/>
            <p:nvPr/>
          </p:nvSpPr>
          <p:spPr>
            <a:xfrm rot="19441618" flipH="1">
              <a:off x="11555041" y="-605560"/>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302" name="Graphic 4">
              <a:extLst>
                <a:ext uri="{FF2B5EF4-FFF2-40B4-BE49-F238E27FC236}">
                  <a16:creationId xmlns:a16="http://schemas.microsoft.com/office/drawing/2014/main" id="{BD70849D-B94B-4762-BCC8-55FD571DDAEC}"/>
                </a:ext>
              </a:extLst>
            </p:cNvPr>
            <p:cNvSpPr/>
            <p:nvPr/>
          </p:nvSpPr>
          <p:spPr>
            <a:xfrm rot="19441618" flipH="1">
              <a:off x="11254172" y="-941237"/>
              <a:ext cx="1599574" cy="2824412"/>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noFill/>
            <a:ln w="38100" cap="rnd">
              <a:solidFill>
                <a:srgbClr val="FF9900"/>
              </a:solidFill>
              <a:prstDash val="sysDot"/>
              <a:round/>
            </a:ln>
          </p:spPr>
          <p:txBody>
            <a:bodyPr rtlCol="0" anchor="ctr"/>
            <a:lstStyle/>
            <a:p>
              <a:endParaRPr lang="en-IN" dirty="0"/>
            </a:p>
          </p:txBody>
        </p:sp>
      </p:grpSp>
      <p:pic>
        <p:nvPicPr>
          <p:cNvPr id="4" name="Picture 3">
            <a:extLst>
              <a:ext uri="{FF2B5EF4-FFF2-40B4-BE49-F238E27FC236}">
                <a16:creationId xmlns:a16="http://schemas.microsoft.com/office/drawing/2014/main" id="{5D3D0618-2E8C-F65F-EC45-5BC4792ECC69}"/>
              </a:ext>
            </a:extLst>
          </p:cNvPr>
          <p:cNvPicPr>
            <a:picLocks noChangeAspect="1"/>
          </p:cNvPicPr>
          <p:nvPr/>
        </p:nvPicPr>
        <p:blipFill>
          <a:blip r:embed="rId2"/>
          <a:stretch>
            <a:fillRect/>
          </a:stretch>
        </p:blipFill>
        <p:spPr>
          <a:xfrm>
            <a:off x="5962800" y="1315946"/>
            <a:ext cx="5044877" cy="5189670"/>
          </a:xfrm>
          <a:prstGeom prst="rect">
            <a:avLst/>
          </a:prstGeom>
        </p:spPr>
      </p:pic>
    </p:spTree>
    <p:extLst>
      <p:ext uri="{BB962C8B-B14F-4D97-AF65-F5344CB8AC3E}">
        <p14:creationId xmlns:p14="http://schemas.microsoft.com/office/powerpoint/2010/main" val="3465599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2679</TotalTime>
  <Words>2162</Words>
  <Application>Microsoft Office PowerPoint</Application>
  <PresentationFormat>Widescreen</PresentationFormat>
  <Paragraphs>154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Fira Sans Medium</vt:lpstr>
      <vt:lpstr>Arial</vt:lpstr>
      <vt:lpstr>Calibri Light</vt:lpstr>
      <vt:lpstr>Calibri</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Sapling Creations</dc:creator>
  <cp:lastModifiedBy>Gaurav Negi</cp:lastModifiedBy>
  <cp:revision>477</cp:revision>
  <dcterms:created xsi:type="dcterms:W3CDTF">2021-11-17T09:33:18Z</dcterms:created>
  <dcterms:modified xsi:type="dcterms:W3CDTF">2024-04-04T14:15:31Z</dcterms:modified>
</cp:coreProperties>
</file>