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9"/>
  </p:notesMasterIdLst>
  <p:sldIdLst>
    <p:sldId id="256" r:id="rId2"/>
    <p:sldId id="266" r:id="rId3"/>
    <p:sldId id="267" r:id="rId4"/>
    <p:sldId id="263" r:id="rId5"/>
    <p:sldId id="271" r:id="rId6"/>
    <p:sldId id="264" r:id="rId7"/>
    <p:sldId id="268" r:id="rId8"/>
    <p:sldId id="269" r:id="rId9"/>
    <p:sldId id="262" r:id="rId10"/>
    <p:sldId id="272" r:id="rId11"/>
    <p:sldId id="273" r:id="rId12"/>
    <p:sldId id="260" r:id="rId13"/>
    <p:sldId id="257" r:id="rId14"/>
    <p:sldId id="258" r:id="rId15"/>
    <p:sldId id="261" r:id="rId16"/>
    <p:sldId id="265" r:id="rId17"/>
    <p:sldId id="27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0000"/>
    <a:srgbClr val="2D55FF"/>
    <a:srgbClr val="5B7AFF"/>
    <a:srgbClr val="375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5383" autoAdjust="0"/>
  </p:normalViewPr>
  <p:slideViewPr>
    <p:cSldViewPr snapToGrid="0">
      <p:cViewPr varScale="1">
        <p:scale>
          <a:sx n="85" d="100"/>
          <a:sy n="85"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B82B-9DBA-432F-A4A4-88F9EF210E0D}" type="datetimeFigureOut">
              <a:rPr kumimoji="1" lang="ja-JP" altLang="en-US" smtClean="0"/>
              <a:t>2022/2/4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6B5E9-2E41-437C-B54B-6F23281EE926}" type="slidenum">
              <a:rPr kumimoji="1" lang="ja-JP" altLang="en-US" smtClean="0"/>
              <a:t>‹#›</a:t>
            </a:fld>
            <a:endParaRPr kumimoji="1" lang="ja-JP" altLang="en-US"/>
          </a:p>
        </p:txBody>
      </p:sp>
    </p:spTree>
    <p:extLst>
      <p:ext uri="{BB962C8B-B14F-4D97-AF65-F5344CB8AC3E}">
        <p14:creationId xmlns:p14="http://schemas.microsoft.com/office/powerpoint/2010/main" val="10433955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・生物の群れのふるまいを模した人工知能</a:t>
            </a:r>
            <a:endParaRPr kumimoji="1" lang="en-US" altLang="ja-JP" dirty="0"/>
          </a:p>
          <a:p>
            <a:r>
              <a:rPr kumimoji="1" lang="ja-JP" altLang="en-US" dirty="0"/>
              <a:t>・単純なルールで行動する個体が多数集まった時の高度なふるまいを応用する</a:t>
            </a:r>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2</a:t>
            </a:fld>
            <a:endParaRPr kumimoji="1" lang="ja-JP" altLang="en-US"/>
          </a:p>
        </p:txBody>
      </p:sp>
    </p:spTree>
    <p:extLst>
      <p:ext uri="{BB962C8B-B14F-4D97-AF65-F5344CB8AC3E}">
        <p14:creationId xmlns:p14="http://schemas.microsoft.com/office/powerpoint/2010/main" val="238218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3</a:t>
            </a:fld>
            <a:endParaRPr kumimoji="1" lang="ja-JP" altLang="en-US"/>
          </a:p>
        </p:txBody>
      </p:sp>
    </p:spTree>
    <p:extLst>
      <p:ext uri="{BB962C8B-B14F-4D97-AF65-F5344CB8AC3E}">
        <p14:creationId xmlns:p14="http://schemas.microsoft.com/office/powerpoint/2010/main" val="212703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右の図は分類した</a:t>
            </a:r>
            <a:r>
              <a:rPr kumimoji="1" lang="en-US" altLang="ja-JP" dirty="0"/>
              <a:t>3</a:t>
            </a:r>
            <a:r>
              <a:rPr kumimoji="1" lang="ja-JP" altLang="en-US" dirty="0"/>
              <a:t>トピック毎に頻出した単語（ベクトルとして表現されている）</a:t>
            </a:r>
            <a:endParaRPr kumimoji="1" lang="en-US" altLang="ja-JP" dirty="0"/>
          </a:p>
          <a:p>
            <a:r>
              <a:rPr kumimoji="1" lang="ja-JP" altLang="en-US" dirty="0"/>
              <a:t>を</a:t>
            </a:r>
            <a:r>
              <a:rPr kumimoji="1" lang="en-US" altLang="ja-JP" dirty="0"/>
              <a:t>2</a:t>
            </a:r>
            <a:r>
              <a:rPr kumimoji="1" lang="ja-JP" altLang="en-US" dirty="0"/>
              <a:t>次元に圧縮してプロットしたものです．</a:t>
            </a:r>
            <a:endParaRPr kumimoji="1" lang="en-US" altLang="ja-JP" dirty="0"/>
          </a:p>
          <a:p>
            <a:endParaRPr kumimoji="1" lang="en-US" altLang="ja-JP" dirty="0"/>
          </a:p>
          <a:p>
            <a:r>
              <a:rPr kumimoji="1" lang="ja-JP" altLang="en-US" dirty="0"/>
              <a:t>それぞれのトピックと連想できる単語が頻出していることが分かります．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6</a:t>
            </a:fld>
            <a:endParaRPr kumimoji="1" lang="ja-JP" altLang="en-US"/>
          </a:p>
        </p:txBody>
      </p:sp>
    </p:spTree>
    <p:extLst>
      <p:ext uri="{BB962C8B-B14F-4D97-AF65-F5344CB8AC3E}">
        <p14:creationId xmlns:p14="http://schemas.microsoft.com/office/powerpoint/2010/main" val="212507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また，先ほどのトピックごとに着色してみると，</a:t>
            </a:r>
            <a:endParaRPr kumimoji="1" lang="en-US" altLang="ja-JP" dirty="0"/>
          </a:p>
          <a:p>
            <a:r>
              <a:rPr kumimoji="1" lang="ja-JP" altLang="en-US" dirty="0"/>
              <a:t>単語の分布はトピックごとに偏りがある，つまりトピックごとに</a:t>
            </a:r>
            <a:endParaRPr kumimoji="1" lang="en-US" altLang="ja-JP" dirty="0"/>
          </a:p>
          <a:p>
            <a:r>
              <a:rPr kumimoji="1" lang="ja-JP" altLang="en-US" dirty="0"/>
              <a:t>特徴があることが分かります．</a:t>
            </a:r>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7</a:t>
            </a:fld>
            <a:endParaRPr kumimoji="1" lang="ja-JP" altLang="en-US"/>
          </a:p>
        </p:txBody>
      </p:sp>
    </p:spTree>
    <p:extLst>
      <p:ext uri="{BB962C8B-B14F-4D97-AF65-F5344CB8AC3E}">
        <p14:creationId xmlns:p14="http://schemas.microsoft.com/office/powerpoint/2010/main" val="203357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この図は</a:t>
            </a:r>
            <a:r>
              <a:rPr kumimoji="1" lang="en-US" altLang="ja-JP" dirty="0"/>
              <a:t>K-Means</a:t>
            </a:r>
            <a:r>
              <a:rPr kumimoji="1" lang="ja-JP" altLang="en-US" dirty="0"/>
              <a:t>法の概略図です．</a:t>
            </a:r>
            <a:endParaRPr kumimoji="1" lang="en-US" altLang="ja-JP" dirty="0"/>
          </a:p>
          <a:p>
            <a:r>
              <a:rPr kumimoji="1" lang="en-US" altLang="ja-JP" dirty="0"/>
              <a:t>K-Means</a:t>
            </a:r>
            <a:r>
              <a:rPr kumimoji="1" lang="ja-JP" altLang="en-US" dirty="0"/>
              <a:t>法はデータをランダムに分類，分類ごとの重心を計算し，最も近い重心の分類にデータを更新する</a:t>
            </a:r>
            <a:endParaRPr kumimoji="1" lang="en-US" altLang="ja-JP" dirty="0"/>
          </a:p>
          <a:p>
            <a:endParaRPr kumimoji="1" lang="en-US" altLang="ja-JP" dirty="0"/>
          </a:p>
          <a:p>
            <a:r>
              <a:rPr kumimoji="1" lang="ja-JP" altLang="en-US" dirty="0"/>
              <a:t>という手続きを分類が</a:t>
            </a:r>
            <a:endParaRPr kumimoji="1" lang="en-US" altLang="ja-JP" dirty="0"/>
          </a:p>
          <a:p>
            <a:r>
              <a:rPr kumimoji="1" lang="ja-JP" altLang="en-US" dirty="0"/>
              <a:t>変わらなくなるまで繰り返す，という単純なアルゴリズムです．</a:t>
            </a:r>
            <a:endParaRPr kumimoji="1" lang="en-US" altLang="ja-JP" dirty="0"/>
          </a:p>
          <a:p>
            <a:r>
              <a:rPr kumimoji="1" lang="ja-JP" altLang="en-US" dirty="0"/>
              <a:t>分類する数を最初に与えるので</a:t>
            </a:r>
            <a:r>
              <a:rPr kumimoji="1" lang="en-US" altLang="ja-JP" dirty="0"/>
              <a:t>K</a:t>
            </a:r>
            <a:r>
              <a:rPr kumimoji="1" lang="ja-JP" altLang="en-US" dirty="0"/>
              <a:t>ー</a:t>
            </a:r>
            <a:r>
              <a:rPr kumimoji="1" lang="en-US" altLang="ja-JP" dirty="0"/>
              <a:t>Means</a:t>
            </a:r>
            <a:r>
              <a:rPr kumimoji="1" lang="ja-JP" altLang="en-US" dirty="0"/>
              <a:t>という名前になっています．</a:t>
            </a:r>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8</a:t>
            </a:fld>
            <a:endParaRPr kumimoji="1" lang="ja-JP" altLang="en-US"/>
          </a:p>
        </p:txBody>
      </p:sp>
    </p:spTree>
    <p:extLst>
      <p:ext uri="{BB962C8B-B14F-4D97-AF65-F5344CB8AC3E}">
        <p14:creationId xmlns:p14="http://schemas.microsoft.com/office/powerpoint/2010/main" val="315024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・精度について</a:t>
            </a:r>
            <a:endParaRPr kumimoji="1" lang="en-US" altLang="ja-JP" dirty="0"/>
          </a:p>
          <a:p>
            <a:r>
              <a:rPr kumimoji="1" lang="ja-JP" altLang="en-US" dirty="0"/>
              <a:t>形態素解析をした際の単語の損失，文書ベクトルの定義</a:t>
            </a:r>
          </a:p>
          <a:p>
            <a:r>
              <a:rPr kumimoji="1" lang="ja-JP" altLang="en-US" dirty="0"/>
              <a:t>他の定義による表現では結果が異なるかもしれない</a:t>
            </a:r>
            <a:endParaRPr kumimoji="1" lang="en-US" altLang="ja-JP" dirty="0"/>
          </a:p>
          <a:p>
            <a:r>
              <a:rPr kumimoji="1" lang="ja-JP" altLang="en-US" dirty="0"/>
              <a:t>ただし，</a:t>
            </a:r>
            <a:r>
              <a:rPr kumimoji="1" lang="en-US" altLang="ja-JP" dirty="0"/>
              <a:t>K-Means</a:t>
            </a:r>
            <a:r>
              <a:rPr kumimoji="1" lang="ja-JP" altLang="en-US" dirty="0"/>
              <a:t>法では高精度が得られたため，あまり問題はないと考えます．</a:t>
            </a:r>
            <a:endParaRPr kumimoji="1" lang="en-US" altLang="ja-JP" dirty="0"/>
          </a:p>
          <a:p>
            <a:endParaRPr kumimoji="1" lang="en-US" altLang="ja-JP" dirty="0"/>
          </a:p>
          <a:p>
            <a:r>
              <a:rPr kumimoji="1" lang="ja-JP" altLang="en-US" dirty="0"/>
              <a:t>また，</a:t>
            </a:r>
            <a:r>
              <a:rPr kumimoji="1" lang="en-US" altLang="ja-JP" dirty="0" err="1"/>
              <a:t>AntTree</a:t>
            </a:r>
            <a:r>
              <a:rPr kumimoji="1" lang="ja-JP" altLang="en-US" dirty="0"/>
              <a:t>法の実装，閾値の更新など パラメータの調整について です．</a:t>
            </a:r>
          </a:p>
          <a:p>
            <a:r>
              <a:rPr kumimoji="1" lang="ja-JP" altLang="en-US" dirty="0"/>
              <a:t>複雑なアルゴリズムなので，これらが精度の差につながったと考えました．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6D6B5E9-2E41-437C-B54B-6F23281EE926}" type="slidenum">
              <a:rPr kumimoji="1" lang="ja-JP" altLang="en-US" smtClean="0"/>
              <a:t>16</a:t>
            </a:fld>
            <a:endParaRPr kumimoji="1" lang="ja-JP" altLang="en-US"/>
          </a:p>
        </p:txBody>
      </p:sp>
    </p:spTree>
    <p:extLst>
      <p:ext uri="{BB962C8B-B14F-4D97-AF65-F5344CB8AC3E}">
        <p14:creationId xmlns:p14="http://schemas.microsoft.com/office/powerpoint/2010/main" val="267920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2/4/2022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1477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2/4/2022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3576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2/4/2022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7973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2/4/2022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341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2/4/2022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1930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2/4/2022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183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2/4/2022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2713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2/4/2022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063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2/4/2022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6362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2/4/2022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851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2/4/2022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642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lIns="109728" tIns="109728" rIns="109728" bIns="91440" anchor="ctr"/>
          <a:lstStyle>
            <a:lvl1pPr algn="l">
              <a:defRPr sz="900" cap="all" spc="150" baseline="0">
                <a:solidFill>
                  <a:srgbClr val="FFFFFF"/>
                </a:solidFill>
              </a:defRPr>
            </a:lvl1pPr>
          </a:lstStyle>
          <a:p>
            <a:fld id="{193BAB95-8DA7-460B-B00A-7037C8394FB0}" type="datetime1">
              <a:rPr lang="en-US" smtClean="0"/>
              <a:pPr/>
              <a:t>2/4/2022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lIns="109728" tIns="109728" rIns="109728" bIns="91440" anchor="ctr"/>
          <a:lstStyle>
            <a:lvl1pPr algn="ctr">
              <a:defRPr sz="900" cap="none"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lIns="109728" tIns="109728" rIns="109728" bIns="9144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22045946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10000"/>
        </a:lnSpc>
        <a:spcBef>
          <a:spcPct val="0"/>
        </a:spcBef>
        <a:buNone/>
        <a:defRPr sz="4400" b="1" kern="1200" spc="120">
          <a:solidFill>
            <a:srgbClr val="FFFFFF"/>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6.sv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ondhuit.com/download.html#ldc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ondhuit.com/download.html#ldc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ectangle 2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ight Triangle 2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3D6E1F-9FE0-47E6-B008-9634F0D0B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 y="4724290"/>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8" name="Group 27">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 name="Straight Connector 28">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1BF52C9-1F44-474D-9AD5-DDEF91505CCA}"/>
              </a:ext>
            </a:extLst>
          </p:cNvPr>
          <p:cNvSpPr>
            <a:spLocks noGrp="1"/>
          </p:cNvSpPr>
          <p:nvPr>
            <p:ph type="ctrTitle"/>
          </p:nvPr>
        </p:nvSpPr>
        <p:spPr>
          <a:xfrm>
            <a:off x="453141" y="4072046"/>
            <a:ext cx="11347587" cy="1114379"/>
          </a:xfrm>
        </p:spPr>
        <p:txBody>
          <a:bodyPr anchor="t">
            <a:normAutofit/>
          </a:bodyPr>
          <a:lstStyle/>
          <a:p>
            <a:r>
              <a:rPr kumimoji="1" lang="ja-JP" altLang="en-US" sz="2400" spc="90" dirty="0">
                <a:latin typeface="+mn-lt"/>
                <a:ea typeface="+mn-ea"/>
                <a:cs typeface="+mn-cs"/>
              </a:rPr>
              <a:t>群知能を用いたデータマイニング</a:t>
            </a:r>
          </a:p>
        </p:txBody>
      </p:sp>
      <p:sp>
        <p:nvSpPr>
          <p:cNvPr id="3" name="字幕 2">
            <a:extLst>
              <a:ext uri="{FF2B5EF4-FFF2-40B4-BE49-F238E27FC236}">
                <a16:creationId xmlns:a16="http://schemas.microsoft.com/office/drawing/2014/main" id="{2B7AB418-323F-4083-8914-A79BA843DB66}"/>
              </a:ext>
            </a:extLst>
          </p:cNvPr>
          <p:cNvSpPr>
            <a:spLocks noGrp="1"/>
          </p:cNvSpPr>
          <p:nvPr>
            <p:ph type="subTitle" idx="1"/>
          </p:nvPr>
        </p:nvSpPr>
        <p:spPr>
          <a:xfrm>
            <a:off x="453141" y="725465"/>
            <a:ext cx="11062583" cy="3056159"/>
          </a:xfrm>
        </p:spPr>
        <p:txBody>
          <a:bodyPr anchor="b">
            <a:normAutofit/>
          </a:bodyPr>
          <a:lstStyle/>
          <a:p>
            <a:r>
              <a:rPr kumimoji="1" lang="en-US" altLang="ja-JP" sz="5000" b="1" spc="120" dirty="0" err="1">
                <a:latin typeface="+mj-lt"/>
                <a:ea typeface="+mj-ea"/>
                <a:cs typeface="+mj-cs"/>
              </a:rPr>
              <a:t>AntTree</a:t>
            </a:r>
            <a:r>
              <a:rPr kumimoji="1" lang="ja-JP" altLang="en-US" sz="5000" b="1" spc="120" dirty="0">
                <a:latin typeface="+mj-lt"/>
                <a:ea typeface="+mj-ea"/>
                <a:cs typeface="+mj-cs"/>
              </a:rPr>
              <a:t>法を用いた</a:t>
            </a:r>
            <a:endParaRPr kumimoji="1" lang="en-US" altLang="ja-JP" sz="5000" b="1" spc="120" dirty="0">
              <a:latin typeface="+mj-lt"/>
              <a:ea typeface="+mj-ea"/>
              <a:cs typeface="+mj-cs"/>
            </a:endParaRPr>
          </a:p>
          <a:p>
            <a:r>
              <a:rPr kumimoji="1" lang="en-US" altLang="ja-JP" sz="5000" b="1" spc="120" dirty="0">
                <a:latin typeface="+mj-lt"/>
                <a:ea typeface="+mj-ea"/>
                <a:cs typeface="+mj-cs"/>
              </a:rPr>
              <a:t>Web</a:t>
            </a:r>
            <a:r>
              <a:rPr kumimoji="1" lang="ja-JP" altLang="en-US" sz="5000" b="1" spc="120" dirty="0">
                <a:latin typeface="+mj-lt"/>
                <a:ea typeface="+mj-ea"/>
                <a:cs typeface="+mj-cs"/>
              </a:rPr>
              <a:t>テキストのクラスタリング</a:t>
            </a:r>
          </a:p>
        </p:txBody>
      </p:sp>
      <p:sp>
        <p:nvSpPr>
          <p:cNvPr id="59" name="タイトル 1">
            <a:extLst>
              <a:ext uri="{FF2B5EF4-FFF2-40B4-BE49-F238E27FC236}">
                <a16:creationId xmlns:a16="http://schemas.microsoft.com/office/drawing/2014/main" id="{A75FDF9E-4D5C-4C5E-A29C-F29407C7B244}"/>
              </a:ext>
            </a:extLst>
          </p:cNvPr>
          <p:cNvSpPr txBox="1">
            <a:spLocks/>
          </p:cNvSpPr>
          <p:nvPr/>
        </p:nvSpPr>
        <p:spPr>
          <a:xfrm>
            <a:off x="453141" y="5405278"/>
            <a:ext cx="7120507" cy="1114379"/>
          </a:xfrm>
          <a:prstGeom prst="rect">
            <a:avLst/>
          </a:prstGeom>
        </p:spPr>
        <p:txBody>
          <a:bodyPr lIns="109728" tIns="109728" rIns="109728" bIns="91440" anchor="t">
            <a:normAutofit/>
          </a:bodyPr>
          <a:lstStyle>
            <a:lvl1pPr algn="ctr" defTabSz="914400" rtl="0" eaLnBrk="1" latinLnBrk="0" hangingPunct="1">
              <a:lnSpc>
                <a:spcPct val="110000"/>
              </a:lnSpc>
              <a:spcBef>
                <a:spcPct val="0"/>
              </a:spcBef>
              <a:buNone/>
              <a:defRPr sz="5400" b="1" kern="1200" spc="120">
                <a:solidFill>
                  <a:srgbClr val="FFFFFF"/>
                </a:solidFill>
                <a:latin typeface="+mj-lt"/>
                <a:ea typeface="+mj-ea"/>
                <a:cs typeface="+mj-cs"/>
              </a:defRPr>
            </a:lvl1pPr>
          </a:lstStyle>
          <a:p>
            <a:pPr algn="l"/>
            <a:r>
              <a:rPr kumimoji="1" lang="ja-JP" altLang="en-US" sz="2400" spc="90" dirty="0">
                <a:latin typeface="+mn-lt"/>
                <a:ea typeface="+mn-ea"/>
                <a:cs typeface="+mn-cs"/>
              </a:rPr>
              <a:t>縄田研究室 </a:t>
            </a:r>
            <a:endParaRPr kumimoji="1" lang="en-US" altLang="ja-JP" sz="2400" spc="90" dirty="0">
              <a:latin typeface="+mn-lt"/>
              <a:ea typeface="+mn-ea"/>
              <a:cs typeface="+mn-cs"/>
            </a:endParaRPr>
          </a:p>
          <a:p>
            <a:pPr algn="l"/>
            <a:r>
              <a:rPr lang="ja-JP" altLang="en-US" sz="2400" spc="90" dirty="0">
                <a:latin typeface="+mn-lt"/>
                <a:ea typeface="+mn-ea"/>
                <a:cs typeface="+mn-cs"/>
              </a:rPr>
              <a:t>人間情報システム工学科 </a:t>
            </a:r>
            <a:r>
              <a:rPr lang="en-US" altLang="ja-JP" sz="2400" spc="90" dirty="0">
                <a:latin typeface="+mn-lt"/>
                <a:ea typeface="+mn-ea"/>
                <a:cs typeface="+mn-cs"/>
              </a:rPr>
              <a:t>4</a:t>
            </a:r>
            <a:r>
              <a:rPr lang="ja-JP" altLang="en-US" sz="2400" spc="90" dirty="0">
                <a:latin typeface="+mn-lt"/>
                <a:ea typeface="+mn-ea"/>
                <a:cs typeface="+mn-cs"/>
              </a:rPr>
              <a:t>年 </a:t>
            </a:r>
            <a:r>
              <a:rPr lang="en-US" altLang="ja-JP" sz="2400" spc="90" dirty="0">
                <a:latin typeface="+mn-lt"/>
                <a:ea typeface="+mn-ea"/>
                <a:cs typeface="+mn-cs"/>
              </a:rPr>
              <a:t>32</a:t>
            </a:r>
            <a:r>
              <a:rPr lang="ja-JP" altLang="en-US" sz="2400" spc="90" dirty="0">
                <a:latin typeface="+mn-lt"/>
                <a:ea typeface="+mn-ea"/>
                <a:cs typeface="+mn-cs"/>
              </a:rPr>
              <a:t>番 </a:t>
            </a:r>
            <a:r>
              <a:rPr kumimoji="1" lang="ja-JP" altLang="en-US" sz="2400" spc="90" dirty="0">
                <a:latin typeface="+mn-lt"/>
                <a:ea typeface="+mn-ea"/>
                <a:cs typeface="+mn-cs"/>
              </a:rPr>
              <a:t>野口 玄</a:t>
            </a:r>
          </a:p>
        </p:txBody>
      </p:sp>
    </p:spTree>
    <p:extLst>
      <p:ext uri="{BB962C8B-B14F-4D97-AF65-F5344CB8AC3E}">
        <p14:creationId xmlns:p14="http://schemas.microsoft.com/office/powerpoint/2010/main" val="34574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en-US" altLang="ja-JP" dirty="0" err="1"/>
              <a:t>AntTree</a:t>
            </a:r>
            <a:r>
              <a:rPr kumimoji="1" lang="ja-JP" altLang="en-US" dirty="0"/>
              <a:t>法について</a:t>
            </a:r>
          </a:p>
        </p:txBody>
      </p:sp>
      <p:pic>
        <p:nvPicPr>
          <p:cNvPr id="5" name="コンテンツ プレースホルダー 4" descr="アリ 単色塗りつぶし">
            <a:extLst>
              <a:ext uri="{FF2B5EF4-FFF2-40B4-BE49-F238E27FC236}">
                <a16:creationId xmlns:a16="http://schemas.microsoft.com/office/drawing/2014/main" id="{73F5D938-3F22-4989-AF32-7233214BA3B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52511" y="3685284"/>
            <a:ext cx="914400" cy="914400"/>
          </a:xfrm>
        </p:spPr>
      </p:pic>
      <p:pic>
        <p:nvPicPr>
          <p:cNvPr id="7" name="グラフィックス 6" descr="アリ 枠線">
            <a:extLst>
              <a:ext uri="{FF2B5EF4-FFF2-40B4-BE49-F238E27FC236}">
                <a16:creationId xmlns:a16="http://schemas.microsoft.com/office/drawing/2014/main" id="{D3249446-249D-4B87-965D-01DB7D1619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2460626" y="2057399"/>
            <a:ext cx="1301749" cy="1301749"/>
          </a:xfrm>
          <a:prstGeom prst="rect">
            <a:avLst/>
          </a:prstGeom>
        </p:spPr>
      </p:pic>
      <p:pic>
        <p:nvPicPr>
          <p:cNvPr id="9" name="グラフィックス 8" descr="アリ 単色塗りつぶし">
            <a:extLst>
              <a:ext uri="{FF2B5EF4-FFF2-40B4-BE49-F238E27FC236}">
                <a16:creationId xmlns:a16="http://schemas.microsoft.com/office/drawing/2014/main" id="{011AAB83-266D-4ACA-8602-6E82A1521C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49020">
            <a:off x="3257641" y="2879195"/>
            <a:ext cx="914400" cy="914400"/>
          </a:xfrm>
          <a:prstGeom prst="rect">
            <a:avLst/>
          </a:prstGeom>
        </p:spPr>
      </p:pic>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E28AF0FA-6F4A-4393-BF7B-38AA8A31F883}"/>
                  </a:ext>
                </a:extLst>
              </p:cNvPr>
              <p:cNvSpPr txBox="1">
                <a:spLocks/>
              </p:cNvSpPr>
              <p:nvPr/>
            </p:nvSpPr>
            <p:spPr>
              <a:xfrm>
                <a:off x="5816601" y="1571625"/>
                <a:ext cx="6061074" cy="460533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m:rPr>
                            <m:sty m:val="p"/>
                          </m:rPr>
                          <a:rPr lang="en-US" altLang="ja-JP" i="1">
                            <a:latin typeface="Cambria Math" panose="02040503050406030204" pitchFamily="18" charset="0"/>
                          </a:rPr>
                          <m:t>k</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oMath>
                </a14:m>
                <a:r>
                  <a:rPr lang="ja-JP" altLang="en-US" dirty="0"/>
                  <a:t>の近傍からランダムに選ばれたアリとする．</a:t>
                </a:r>
                <a:endParaRPr lang="en-US" altLang="ja-JP"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𝑝𝑜𝑠</m:t>
                            </m:r>
                          </m:sub>
                        </m:sSub>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ja-JP" altLang="en-US" i="1">
                        <a:latin typeface="Cambria Math" panose="02040503050406030204" pitchFamily="18" charset="0"/>
                      </a:rPr>
                      <m:t>ならば</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𝑘</m:t>
                        </m:r>
                      </m:sub>
                    </m:sSub>
                  </m:oMath>
                </a14:m>
                <a:r>
                  <a:rPr lang="ja-JP" altLang="en-US" dirty="0"/>
                  <a:t>に移動させる．</a:t>
                </a:r>
                <a:endParaRPr lang="en-US" altLang="ja-JP"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かつ     </a:t>
                </a:r>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m:rPr>
                            <m:sty m:val="p"/>
                          </m:rPr>
                          <a:rPr lang="en-US" altLang="ja-JP" i="1">
                            <a:latin typeface="Cambria Math" panose="02040503050406030204" pitchFamily="18" charset="0"/>
                          </a:rPr>
                          <m:t>Diss</m:t>
                        </m:r>
                        <m:r>
                          <a:rPr lang="en-US" altLang="ja-JP" i="1">
                            <a:latin typeface="Cambria Math" panose="02040503050406030204" pitchFamily="18" charset="0"/>
                          </a:rPr>
                          <m:t>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oMath>
                </a14:m>
                <a:r>
                  <a:rPr lang="ja-JP" altLang="en-US" dirty="0"/>
                  <a:t>とつなげる．</a:t>
                </a:r>
                <a:endParaRPr kumimoji="1" lang="ja-JP" altLang="en-US" dirty="0"/>
              </a:p>
            </p:txBody>
          </p:sp>
        </mc:Choice>
        <mc:Fallback xmlns="">
          <p:sp>
            <p:nvSpPr>
              <p:cNvPr id="12" name="コンテンツ プレースホルダー 2">
                <a:extLst>
                  <a:ext uri="{FF2B5EF4-FFF2-40B4-BE49-F238E27FC236}">
                    <a16:creationId xmlns:a16="http://schemas.microsoft.com/office/drawing/2014/main" id="{E28AF0FA-6F4A-4393-BF7B-38AA8A31F883}"/>
                  </a:ext>
                </a:extLst>
              </p:cNvPr>
              <p:cNvSpPr txBox="1">
                <a:spLocks noRot="1" noChangeAspect="1" noMove="1" noResize="1" noEditPoints="1" noAdjustHandles="1" noChangeArrowheads="1" noChangeShapeType="1" noTextEdit="1"/>
              </p:cNvSpPr>
              <p:nvPr/>
            </p:nvSpPr>
            <p:spPr>
              <a:xfrm>
                <a:off x="5816601" y="1571625"/>
                <a:ext cx="6061074" cy="4605338"/>
              </a:xfrm>
              <a:prstGeom prst="rect">
                <a:avLst/>
              </a:prstGeom>
              <a:blipFill>
                <a:blip r:embed="rId6"/>
                <a:stretch>
                  <a:fillRect l="-302" r="-402"/>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5F6AA597-5A36-4E02-BE0F-3570DF35AE89}"/>
              </a:ext>
            </a:extLst>
          </p:cNvPr>
          <p:cNvSpPr txBox="1">
            <a:spLocks/>
          </p:cNvSpPr>
          <p:nvPr/>
        </p:nvSpPr>
        <p:spPr>
          <a:xfrm>
            <a:off x="2657475" y="1690688"/>
            <a:ext cx="1533525" cy="1039812"/>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sz="3200" dirty="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5A3F14C-1278-4C20-A4DE-009CAB1EA28C}"/>
                  </a:ext>
                </a:extLst>
              </p:cNvPr>
              <p:cNvSpPr txBox="1"/>
              <p:nvPr/>
            </p:nvSpPr>
            <p:spPr>
              <a:xfrm>
                <a:off x="826070" y="1685490"/>
                <a:ext cx="2267726" cy="6227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𝑝𝑜𝑠</m:t>
                          </m:r>
                        </m:sub>
                      </m:s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lang="en-US" altLang="ja-JP" sz="3200" i="1">
                              <a:solidFill>
                                <a:srgbClr val="FFFFFF"/>
                              </a:solidFill>
                              <a:latin typeface="Cambria Math" panose="02040503050406030204" pitchFamily="18" charset="0"/>
                            </a:rPr>
                          </m:ctrlPr>
                        </m:sSubPr>
                        <m:e>
                          <m:r>
                            <a:rPr lang="en-US" altLang="ja-JP" sz="3200" i="1">
                              <a:solidFill>
                                <a:srgbClr val="FFFFFF"/>
                              </a:solidFill>
                              <a:latin typeface="Cambria Math" panose="02040503050406030204" pitchFamily="18" charset="0"/>
                            </a:rPr>
                            <m:t>𝑎</m:t>
                          </m:r>
                        </m:e>
                        <m:sub>
                          <m:r>
                            <a:rPr lang="en-US" altLang="ja-JP" sz="3200" i="1">
                              <a:solidFill>
                                <a:srgbClr val="FFFFFF"/>
                              </a:solidFill>
                              <a:latin typeface="Cambria Math" panose="02040503050406030204" pitchFamily="18" charset="0"/>
                            </a:rPr>
                            <m:t>0</m:t>
                          </m:r>
                        </m:sub>
                      </m:sSub>
                      <m:r>
                        <a:rPr lang="en-US" altLang="ja-JP" sz="3200" b="0" i="1" smtClean="0">
                          <a:solidFill>
                            <a:srgbClr val="FFFFFF"/>
                          </a:solidFill>
                          <a:latin typeface="Cambria Math" panose="02040503050406030204" pitchFamily="18" charset="0"/>
                        </a:rPr>
                        <m:t>)</m:t>
                      </m:r>
                    </m:oMath>
                  </m:oMathPara>
                </a14:m>
                <a:endParaRPr lang="ja-JP" altLang="en-US" dirty="0">
                  <a:solidFill>
                    <a:schemeClr val="bg1"/>
                  </a:solidFill>
                </a:endParaRPr>
              </a:p>
            </p:txBody>
          </p:sp>
        </mc:Choice>
        <mc:Fallback xmlns="">
          <p:sp>
            <p:nvSpPr>
              <p:cNvPr id="19" name="テキスト ボックス 18">
                <a:extLst>
                  <a:ext uri="{FF2B5EF4-FFF2-40B4-BE49-F238E27FC236}">
                    <a16:creationId xmlns:a16="http://schemas.microsoft.com/office/drawing/2014/main" id="{F5A3F14C-1278-4C20-A4DE-009CAB1EA28C}"/>
                  </a:ext>
                </a:extLst>
              </p:cNvPr>
              <p:cNvSpPr txBox="1">
                <a:spLocks noRot="1" noChangeAspect="1" noMove="1" noResize="1" noEditPoints="1" noAdjustHandles="1" noChangeArrowheads="1" noChangeShapeType="1" noTextEdit="1"/>
              </p:cNvSpPr>
              <p:nvPr/>
            </p:nvSpPr>
            <p:spPr>
              <a:xfrm>
                <a:off x="826070" y="1685490"/>
                <a:ext cx="2267726" cy="62273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229073A-3553-4A11-8825-A332514D78D2}"/>
                  </a:ext>
                </a:extLst>
              </p:cNvPr>
              <p:cNvSpPr txBox="1"/>
              <p:nvPr/>
            </p:nvSpPr>
            <p:spPr>
              <a:xfrm>
                <a:off x="3785947" y="2645472"/>
                <a:ext cx="914400" cy="6056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𝑖</m:t>
                          </m:r>
                        </m:sub>
                      </m:sSub>
                    </m:oMath>
                  </m:oMathPara>
                </a14:m>
                <a:endParaRPr lang="ja-JP" altLang="en-US" dirty="0">
                  <a:solidFill>
                    <a:schemeClr val="bg1"/>
                  </a:solidFill>
                </a:endParaRPr>
              </a:p>
            </p:txBody>
          </p:sp>
        </mc:Choice>
        <mc:Fallback xmlns="">
          <p:sp>
            <p:nvSpPr>
              <p:cNvPr id="22" name="テキスト ボックス 21">
                <a:extLst>
                  <a:ext uri="{FF2B5EF4-FFF2-40B4-BE49-F238E27FC236}">
                    <a16:creationId xmlns:a16="http://schemas.microsoft.com/office/drawing/2014/main" id="{D229073A-3553-4A11-8825-A332514D78D2}"/>
                  </a:ext>
                </a:extLst>
              </p:cNvPr>
              <p:cNvSpPr txBox="1">
                <a:spLocks noRot="1" noChangeAspect="1" noMove="1" noResize="1" noEditPoints="1" noAdjustHandles="1" noChangeArrowheads="1" noChangeShapeType="1" noTextEdit="1"/>
              </p:cNvSpPr>
              <p:nvPr/>
            </p:nvSpPr>
            <p:spPr>
              <a:xfrm>
                <a:off x="3785947" y="2645472"/>
                <a:ext cx="914400" cy="60567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0B3D6F-BE9F-4212-9EA9-0AE368196083}"/>
                  </a:ext>
                </a:extLst>
              </p:cNvPr>
              <p:cNvSpPr txBox="1"/>
              <p:nvPr/>
            </p:nvSpPr>
            <p:spPr>
              <a:xfrm>
                <a:off x="457200" y="6446451"/>
                <a:ext cx="3309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𝑎</m:t>
                          </m:r>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550B3D6F-BE9F-4212-9EA9-0AE368196083}"/>
                  </a:ext>
                </a:extLst>
              </p:cNvPr>
              <p:cNvSpPr txBox="1">
                <a:spLocks noRot="1" noChangeAspect="1" noMove="1" noResize="1" noEditPoints="1" noAdjustHandles="1" noChangeArrowheads="1" noChangeShapeType="1" noTextEdit="1"/>
              </p:cNvSpPr>
              <p:nvPr/>
            </p:nvSpPr>
            <p:spPr>
              <a:xfrm>
                <a:off x="457200" y="6446451"/>
                <a:ext cx="330988" cy="276999"/>
              </a:xfrm>
              <a:prstGeom prst="rect">
                <a:avLst/>
              </a:prstGeom>
              <a:blipFill>
                <a:blip r:embed="rId9"/>
                <a:stretch>
                  <a:fillRect l="-7407" r="-37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9236C85-7900-4B73-AF03-F13496D3268F}"/>
                  </a:ext>
                </a:extLst>
              </p:cNvPr>
              <p:cNvSpPr txBox="1"/>
              <p:nvPr/>
            </p:nvSpPr>
            <p:spPr>
              <a:xfrm>
                <a:off x="3695005" y="3676091"/>
                <a:ext cx="56197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29" name="テキスト ボックス 28">
                <a:extLst>
                  <a:ext uri="{FF2B5EF4-FFF2-40B4-BE49-F238E27FC236}">
                    <a16:creationId xmlns:a16="http://schemas.microsoft.com/office/drawing/2014/main" id="{F9236C85-7900-4B73-AF03-F13496D3268F}"/>
                  </a:ext>
                </a:extLst>
              </p:cNvPr>
              <p:cNvSpPr txBox="1">
                <a:spLocks noRot="1" noChangeAspect="1" noMove="1" noResize="1" noEditPoints="1" noAdjustHandles="1" noChangeArrowheads="1" noChangeShapeType="1" noTextEdit="1"/>
              </p:cNvSpPr>
              <p:nvPr/>
            </p:nvSpPr>
            <p:spPr>
              <a:xfrm>
                <a:off x="3695005" y="3676091"/>
                <a:ext cx="561975" cy="584775"/>
              </a:xfrm>
              <a:prstGeom prst="rect">
                <a:avLst/>
              </a:prstGeom>
              <a:blipFill>
                <a:blip r:embed="rId10"/>
                <a:stretch>
                  <a:fillRect/>
                </a:stretch>
              </a:blipFill>
            </p:spPr>
            <p:txBody>
              <a:bodyPr/>
              <a:lstStyle/>
              <a:p>
                <a:r>
                  <a:rPr lang="ja-JP" altLang="en-US">
                    <a:noFill/>
                  </a:rPr>
                  <a:t> </a:t>
                </a:r>
              </a:p>
            </p:txBody>
          </p:sp>
        </mc:Fallback>
      </mc:AlternateContent>
      <p:pic>
        <p:nvPicPr>
          <p:cNvPr id="30" name="グラフィックス 29" descr="アリ 単色塗りつぶし">
            <a:extLst>
              <a:ext uri="{FF2B5EF4-FFF2-40B4-BE49-F238E27FC236}">
                <a16:creationId xmlns:a16="http://schemas.microsoft.com/office/drawing/2014/main" id="{22164EDB-4BB5-4834-9A1B-DBA1C59A4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154861">
            <a:off x="2051439" y="2931788"/>
            <a:ext cx="914400" cy="914400"/>
          </a:xfrm>
          <a:prstGeom prst="rect">
            <a:avLst/>
          </a:prstGeom>
        </p:spPr>
      </p:pic>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BA29AA4-4974-4033-B68C-CEFA07D56F7C}"/>
                  </a:ext>
                </a:extLst>
              </p:cNvPr>
              <p:cNvSpPr txBox="1"/>
              <p:nvPr/>
            </p:nvSpPr>
            <p:spPr>
              <a:xfrm>
                <a:off x="1762446" y="2774373"/>
                <a:ext cx="55724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8BA29AA4-4974-4033-B68C-CEFA07D56F7C}"/>
                  </a:ext>
                </a:extLst>
              </p:cNvPr>
              <p:cNvSpPr txBox="1">
                <a:spLocks noRot="1" noChangeAspect="1" noMove="1" noResize="1" noEditPoints="1" noAdjustHandles="1" noChangeArrowheads="1" noChangeShapeType="1" noTextEdit="1"/>
              </p:cNvSpPr>
              <p:nvPr/>
            </p:nvSpPr>
            <p:spPr>
              <a:xfrm>
                <a:off x="1762446" y="2774373"/>
                <a:ext cx="557246" cy="58477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コンテンツ プレースホルダー 2">
                <a:extLst>
                  <a:ext uri="{FF2B5EF4-FFF2-40B4-BE49-F238E27FC236}">
                    <a16:creationId xmlns:a16="http://schemas.microsoft.com/office/drawing/2014/main" id="{C335E102-A434-4802-A71D-AA62EE59DD80}"/>
                  </a:ext>
                </a:extLst>
              </p:cNvPr>
              <p:cNvSpPr txBox="1">
                <a:spLocks/>
              </p:cNvSpPr>
              <p:nvPr/>
            </p:nvSpPr>
            <p:spPr>
              <a:xfrm>
                <a:off x="12296386" y="1685490"/>
                <a:ext cx="7510791" cy="460533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𝑖</m:t>
                        </m:r>
                      </m:sub>
                    </m:sSub>
                  </m:oMath>
                </a14:m>
                <a:r>
                  <a:rPr lang="ja-JP" altLang="en-US" dirty="0"/>
                  <a:t>は自分の移動または接続を決定する二つの閾値</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smtClean="0">
                            <a:latin typeface="Cambria Math" panose="02040503050406030204" pitchFamily="18" charset="0"/>
                          </a:rPr>
                          <m:t>T</m:t>
                        </m:r>
                      </m:e>
                      <m:sub>
                        <m:r>
                          <a:rPr lang="en-US" altLang="ja-JP" b="0" i="1" smtClean="0">
                            <a:latin typeface="Cambria Math" panose="02040503050406030204" pitchFamily="18" charset="0"/>
                          </a:rPr>
                          <m:t>𝑆</m:t>
                        </m:r>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b="0" i="1" smtClean="0">
                            <a:latin typeface="Cambria Math" panose="02040503050406030204" pitchFamily="18" charset="0"/>
                          </a:rPr>
                          <m:t>𝐷𝑖𝑠</m:t>
                        </m:r>
                        <m:r>
                          <a:rPr lang="en-US" altLang="ja-JP" i="1">
                            <a:latin typeface="Cambria Math" panose="02040503050406030204" pitchFamily="18" charset="0"/>
                          </a:rPr>
                          <m:t>𝑠𝑖𝑚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を持っている．</a:t>
                </a:r>
                <a:endParaRPr lang="en-US" altLang="ja-JP" dirty="0"/>
              </a:p>
              <a:p>
                <a:pPr marL="88900" indent="-88900"/>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0</m:t>
                        </m:r>
                      </m:sub>
                    </m:sSub>
                  </m:oMath>
                </a14:m>
                <a:r>
                  <a:rPr lang="ja-JP" altLang="en-US" dirty="0"/>
                  <a:t>にアリが全くつながっていなければ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𝑖</m:t>
                        </m:r>
                      </m:sub>
                    </m:sSub>
                  </m:oMath>
                </a14:m>
                <a:r>
                  <a:rPr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0</m:t>
                        </m:r>
                      </m:sub>
                    </m:sSub>
                  </m:oMath>
                </a14:m>
                <a:r>
                  <a:rPr kumimoji="1" lang="ja-JP" altLang="en-US" dirty="0"/>
                  <a:t>を   つなげる．</a:t>
                </a:r>
                <a:endParaRPr kumimoji="1" lang="en-US" altLang="ja-JP" dirty="0"/>
              </a:p>
              <a:p>
                <a:pPr marL="88900" indent="-88900"/>
                <a14:m>
                  <m:oMath xmlns:m="http://schemas.openxmlformats.org/officeDocument/2006/math">
                    <m:r>
                      <a:rPr lang="en-US" altLang="ja-JP" b="0" i="1" smtClean="0">
                        <a:latin typeface="Cambria Math" panose="02040503050406030204" pitchFamily="18" charset="0"/>
                      </a:rPr>
                      <m:t>𝑆𝑖𝑚</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kumimoji="1" lang="ja-JP" altLang="en-US" dirty="0"/>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oMath>
                </a14:m>
                <a:r>
                  <a:rPr kumimoji="1" lang="ja-JP" altLang="en-US" dirty="0"/>
                  <a:t>に移動させる．</a:t>
                </a:r>
                <a:endParaRPr kumimoji="1" lang="en-US" altLang="ja-JP" dirty="0"/>
              </a:p>
              <a:p>
                <a:pPr marL="441325" indent="0">
                  <a:buNone/>
                </a:pP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𝑎</m:t>
                        </m:r>
                      </m:e>
                      <m:sup>
                        <m:r>
                          <a:rPr lang="en-US" altLang="ja-JP" sz="1800" i="1">
                            <a:latin typeface="Cambria Math" panose="02040503050406030204" pitchFamily="18" charset="0"/>
                          </a:rPr>
                          <m:t>+</m:t>
                        </m:r>
                      </m:sup>
                    </m:sSup>
                  </m:oMath>
                </a14:m>
                <a:r>
                  <a:rPr kumimoji="1" lang="ja-JP" altLang="en-US" sz="1800" dirty="0"/>
                  <a:t>は</a:t>
                </a:r>
                <a14:m>
                  <m:oMath xmlns:m="http://schemas.openxmlformats.org/officeDocument/2006/math">
                    <m:sSub>
                      <m:sSubPr>
                        <m:ctrlPr>
                          <a:rPr lang="en-US" altLang="ja-JP" sz="1800" i="1">
                            <a:latin typeface="Cambria Math" panose="02040503050406030204" pitchFamily="18" charset="0"/>
                          </a:rPr>
                        </m:ctrlPr>
                      </m:sSubPr>
                      <m:e>
                        <m:r>
                          <a:rPr lang="en-US" altLang="ja-JP" sz="1800">
                            <a:latin typeface="Cambria Math" panose="02040503050406030204" pitchFamily="18" charset="0"/>
                          </a:rPr>
                          <m:t>𝑎</m:t>
                        </m:r>
                      </m:e>
                      <m:sub>
                        <m:r>
                          <a:rPr lang="en-US" altLang="ja-JP" sz="1800" b="0" i="1" smtClean="0">
                            <a:latin typeface="Cambria Math" panose="02040503050406030204" pitchFamily="18" charset="0"/>
                          </a:rPr>
                          <m:t>𝑝𝑜𝑠</m:t>
                        </m:r>
                      </m:sub>
                    </m:sSub>
                  </m:oMath>
                </a14:m>
                <a:r>
                  <a:rPr kumimoji="1" lang="ja-JP" altLang="en-US" sz="1800" dirty="0"/>
                  <a:t>の子のうち最も</a:t>
                </a:r>
                <a14:m>
                  <m:oMath xmlns:m="http://schemas.openxmlformats.org/officeDocument/2006/math">
                    <m:sSub>
                      <m:sSubPr>
                        <m:ctrlPr>
                          <a:rPr lang="en-US" altLang="ja-JP" sz="1800" i="1">
                            <a:latin typeface="Cambria Math" panose="02040503050406030204" pitchFamily="18" charset="0"/>
                          </a:rPr>
                        </m:ctrlPr>
                      </m:sSubPr>
                      <m:e>
                        <m:r>
                          <a:rPr lang="en-US" altLang="ja-JP" sz="1800">
                            <a:latin typeface="Cambria Math" panose="02040503050406030204" pitchFamily="18" charset="0"/>
                          </a:rPr>
                          <m:t>𝑎</m:t>
                        </m:r>
                      </m:e>
                      <m:sub>
                        <m:r>
                          <a:rPr lang="en-US" altLang="ja-JP" sz="1800" i="1">
                            <a:latin typeface="Cambria Math" panose="02040503050406030204" pitchFamily="18" charset="0"/>
                          </a:rPr>
                          <m:t>𝑖</m:t>
                        </m:r>
                      </m:sub>
                    </m:sSub>
                  </m:oMath>
                </a14:m>
                <a:r>
                  <a:rPr kumimoji="1" lang="ja-JP" altLang="en-US" sz="1800" dirty="0"/>
                  <a:t>と類似度が高いアリ</a:t>
                </a:r>
                <a:endParaRPr kumimoji="1" lang="en-US" altLang="ja-JP" sz="1800"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かつ</a:t>
                </a:r>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m:rPr>
                            <m:sty m:val="p"/>
                          </m:rPr>
                          <a:rPr lang="en-US" altLang="ja-JP" i="1">
                            <a:latin typeface="Cambria Math" panose="02040503050406030204" pitchFamily="18" charset="0"/>
                          </a:rPr>
                          <m:t>Diss</m:t>
                        </m:r>
                        <m:r>
                          <a:rPr lang="en-US" altLang="ja-JP" i="1">
                            <a:latin typeface="Cambria Math" panose="02040503050406030204" pitchFamily="18" charset="0"/>
                          </a:rPr>
                          <m:t>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0</m:t>
                        </m:r>
                      </m:sub>
                    </m:sSub>
                  </m:oMath>
                </a14:m>
                <a:r>
                  <a:rPr lang="ja-JP" altLang="en-US" dirty="0"/>
                  <a:t>とつなげる．</a:t>
                </a:r>
                <a:endParaRPr kumimoji="1" lang="ja-JP" altLang="en-US" dirty="0"/>
              </a:p>
            </p:txBody>
          </p:sp>
        </mc:Choice>
        <mc:Fallback xmlns="">
          <p:sp>
            <p:nvSpPr>
              <p:cNvPr id="35" name="コンテンツ プレースホルダー 2">
                <a:extLst>
                  <a:ext uri="{FF2B5EF4-FFF2-40B4-BE49-F238E27FC236}">
                    <a16:creationId xmlns:a16="http://schemas.microsoft.com/office/drawing/2014/main" id="{C335E102-A434-4802-A71D-AA62EE59DD80}"/>
                  </a:ext>
                </a:extLst>
              </p:cNvPr>
              <p:cNvSpPr txBox="1">
                <a:spLocks noRot="1" noChangeAspect="1" noMove="1" noResize="1" noEditPoints="1" noAdjustHandles="1" noChangeArrowheads="1" noChangeShapeType="1" noTextEdit="1"/>
              </p:cNvSpPr>
              <p:nvPr/>
            </p:nvSpPr>
            <p:spPr>
              <a:xfrm>
                <a:off x="12296386" y="1685490"/>
                <a:ext cx="7510791" cy="4605338"/>
              </a:xfrm>
              <a:prstGeom prst="rect">
                <a:avLst/>
              </a:prstGeom>
              <a:blipFill>
                <a:blip r:embed="rId12"/>
                <a:stretch>
                  <a:fillRect l="-244"/>
                </a:stretch>
              </a:blipFill>
            </p:spPr>
            <p:txBody>
              <a:bodyPr/>
              <a:lstStyle/>
              <a:p>
                <a:r>
                  <a:rPr lang="ja-JP" altLang="en-US">
                    <a:noFill/>
                  </a:rPr>
                  <a:t> </a:t>
                </a:r>
              </a:p>
            </p:txBody>
          </p:sp>
        </mc:Fallback>
      </mc:AlternateContent>
      <p:pic>
        <p:nvPicPr>
          <p:cNvPr id="36" name="グラフィックス 35" descr="アリ 単色塗りつぶし">
            <a:extLst>
              <a:ext uri="{FF2B5EF4-FFF2-40B4-BE49-F238E27FC236}">
                <a16:creationId xmlns:a16="http://schemas.microsoft.com/office/drawing/2014/main" id="{8541E183-E93D-4779-BE4B-26FD0BB7D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595116">
            <a:off x="1290374" y="3131761"/>
            <a:ext cx="914400" cy="914400"/>
          </a:xfrm>
          <a:prstGeom prst="rect">
            <a:avLst/>
          </a:prstGeom>
        </p:spPr>
      </p:pic>
      <p:pic>
        <p:nvPicPr>
          <p:cNvPr id="37" name="グラフィックス 36" descr="アリ 単色塗りつぶし">
            <a:extLst>
              <a:ext uri="{FF2B5EF4-FFF2-40B4-BE49-F238E27FC236}">
                <a16:creationId xmlns:a16="http://schemas.microsoft.com/office/drawing/2014/main" id="{DAD4B84A-5E46-4280-9357-E5848DBC8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23147">
            <a:off x="1672639" y="3653542"/>
            <a:ext cx="914400" cy="914400"/>
          </a:xfrm>
          <a:prstGeom prst="rect">
            <a:avLst/>
          </a:prstGeom>
        </p:spPr>
      </p:pic>
      <p:pic>
        <p:nvPicPr>
          <p:cNvPr id="38" name="グラフィックス 37" descr="アリ 単色塗りつぶし">
            <a:extLst>
              <a:ext uri="{FF2B5EF4-FFF2-40B4-BE49-F238E27FC236}">
                <a16:creationId xmlns:a16="http://schemas.microsoft.com/office/drawing/2014/main" id="{E0288AB8-BA24-4BC8-87C1-D892AA22B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9396" y="3653542"/>
            <a:ext cx="914400" cy="914400"/>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93502C21-1B4D-4748-9CD5-EB21985D50C4}"/>
                  </a:ext>
                </a:extLst>
              </p:cNvPr>
              <p:cNvSpPr txBox="1"/>
              <p:nvPr/>
            </p:nvSpPr>
            <p:spPr>
              <a:xfrm>
                <a:off x="937000" y="2818825"/>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93502C21-1B4D-4748-9CD5-EB21985D50C4}"/>
                  </a:ext>
                </a:extLst>
              </p:cNvPr>
              <p:cNvSpPr txBox="1">
                <a:spLocks noRot="1" noChangeAspect="1" noMove="1" noResize="1" noEditPoints="1" noAdjustHandles="1" noChangeArrowheads="1" noChangeShapeType="1" noTextEdit="1"/>
              </p:cNvSpPr>
              <p:nvPr/>
            </p:nvSpPr>
            <p:spPr>
              <a:xfrm>
                <a:off x="937000" y="2818825"/>
                <a:ext cx="542612" cy="58477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085998-DDD1-4B72-9590-AE52F06CD4D8}"/>
                  </a:ext>
                </a:extLst>
              </p:cNvPr>
              <p:cNvSpPr txBox="1"/>
              <p:nvPr/>
            </p:nvSpPr>
            <p:spPr>
              <a:xfrm>
                <a:off x="3987676" y="2645472"/>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m:rPr>
                              <m:sty m:val="p"/>
                            </m:rPr>
                            <a:rPr lang="en-US" altLang="ja-JP" sz="3200" i="1">
                              <a:solidFill>
                                <a:srgbClr val="FFFFFF"/>
                              </a:solidFill>
                              <a:latin typeface="Cambria Math" panose="02040503050406030204" pitchFamily="18" charset="0"/>
                            </a:rPr>
                            <m:t>k</m:t>
                          </m:r>
                        </m:sub>
                      </m:sSub>
                    </m:oMath>
                  </m:oMathPara>
                </a14:m>
                <a:endParaRPr lang="ja-JP" altLang="en-US" dirty="0"/>
              </a:p>
            </p:txBody>
          </p:sp>
        </mc:Choice>
        <mc:Fallback xmlns="">
          <p:sp>
            <p:nvSpPr>
              <p:cNvPr id="43" name="テキスト ボックス 42">
                <a:extLst>
                  <a:ext uri="{FF2B5EF4-FFF2-40B4-BE49-F238E27FC236}">
                    <a16:creationId xmlns:a16="http://schemas.microsoft.com/office/drawing/2014/main" id="{BF085998-DDD1-4B72-9590-AE52F06CD4D8}"/>
                  </a:ext>
                </a:extLst>
              </p:cNvPr>
              <p:cNvSpPr txBox="1">
                <a:spLocks noRot="1" noChangeAspect="1" noMove="1" noResize="1" noEditPoints="1" noAdjustHandles="1" noChangeArrowheads="1" noChangeShapeType="1" noTextEdit="1"/>
              </p:cNvSpPr>
              <p:nvPr/>
            </p:nvSpPr>
            <p:spPr>
              <a:xfrm>
                <a:off x="3987676" y="2645472"/>
                <a:ext cx="542612" cy="58477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7B98C98-5FD6-4F80-9EBF-4A94E877CE15}"/>
                  </a:ext>
                </a:extLst>
              </p:cNvPr>
              <p:cNvSpPr txBox="1"/>
              <p:nvPr/>
            </p:nvSpPr>
            <p:spPr>
              <a:xfrm>
                <a:off x="2478976" y="4328014"/>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44" name="テキスト ボックス 43">
                <a:extLst>
                  <a:ext uri="{FF2B5EF4-FFF2-40B4-BE49-F238E27FC236}">
                    <a16:creationId xmlns:a16="http://schemas.microsoft.com/office/drawing/2014/main" id="{E7B98C98-5FD6-4F80-9EBF-4A94E877CE15}"/>
                  </a:ext>
                </a:extLst>
              </p:cNvPr>
              <p:cNvSpPr txBox="1">
                <a:spLocks noRot="1" noChangeAspect="1" noMove="1" noResize="1" noEditPoints="1" noAdjustHandles="1" noChangeArrowheads="1" noChangeShapeType="1" noTextEdit="1"/>
              </p:cNvSpPr>
              <p:nvPr/>
            </p:nvSpPr>
            <p:spPr>
              <a:xfrm>
                <a:off x="2478976" y="4328014"/>
                <a:ext cx="542612" cy="584775"/>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352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3.95833E-6 4.44444E-6 L 0.12903 -0.00487 " pathEditMode="relative" rAng="0" ptsTypes="AA">
                                      <p:cBhvr>
                                        <p:cTn id="83" dur="2000" fill="hold"/>
                                        <p:tgtEl>
                                          <p:spTgt spid="38"/>
                                        </p:tgtEl>
                                        <p:attrNameLst>
                                          <p:attrName>ppt_x</p:attrName>
                                          <p:attrName>ppt_y</p:attrName>
                                        </p:attrNameLst>
                                      </p:cBhvr>
                                      <p:rCtr x="6445" y="-255"/>
                                    </p:animMotion>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6.25E-7 3.7037E-7 L 0.03138 -0.11875 " pathEditMode="relative" rAng="0" ptsTypes="AA">
                                      <p:cBhvr>
                                        <p:cTn id="96" dur="2000" fill="hold"/>
                                        <p:tgtEl>
                                          <p:spTgt spid="36"/>
                                        </p:tgtEl>
                                        <p:attrNameLst>
                                          <p:attrName>ppt_x</p:attrName>
                                          <p:attrName>ppt_y</p:attrName>
                                        </p:attrNameLst>
                                      </p:cBhvr>
                                      <p:rCtr x="1563" y="-5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2" grpId="0"/>
      <p:bldP spid="22" grpId="1"/>
      <p:bldP spid="29" grpId="0"/>
      <p:bldP spid="29" grpId="1"/>
      <p:bldP spid="34" grpId="0"/>
      <p:bldP spid="34" grpId="1"/>
      <p:bldP spid="35" grpId="0"/>
      <p:bldP spid="42" grpId="0"/>
      <p:bldP spid="43" grpId="0"/>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en-US" altLang="ja-JP" dirty="0" err="1"/>
              <a:t>AntTree</a:t>
            </a:r>
            <a:r>
              <a:rPr kumimoji="1" lang="ja-JP" altLang="en-US" dirty="0"/>
              <a:t>法について</a:t>
            </a:r>
          </a:p>
        </p:txBody>
      </p:sp>
      <p:pic>
        <p:nvPicPr>
          <p:cNvPr id="5" name="コンテンツ プレースホルダー 4" descr="アリ 単色塗りつぶし">
            <a:extLst>
              <a:ext uri="{FF2B5EF4-FFF2-40B4-BE49-F238E27FC236}">
                <a16:creationId xmlns:a16="http://schemas.microsoft.com/office/drawing/2014/main" id="{73F5D938-3F22-4989-AF32-7233214BA3B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5023" y="4157724"/>
            <a:ext cx="914400" cy="914400"/>
          </a:xfrm>
        </p:spPr>
      </p:pic>
      <p:pic>
        <p:nvPicPr>
          <p:cNvPr id="7" name="グラフィックス 6" descr="アリ 枠線">
            <a:extLst>
              <a:ext uri="{FF2B5EF4-FFF2-40B4-BE49-F238E27FC236}">
                <a16:creationId xmlns:a16="http://schemas.microsoft.com/office/drawing/2014/main" id="{D3249446-249D-4B87-965D-01DB7D1619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2350847" y="2271498"/>
            <a:ext cx="1301749" cy="1301749"/>
          </a:xfrm>
          <a:prstGeom prst="rect">
            <a:avLst/>
          </a:prstGeom>
        </p:spPr>
      </p:pic>
      <p:pic>
        <p:nvPicPr>
          <p:cNvPr id="9" name="グラフィックス 8" descr="アリ 単色塗りつぶし">
            <a:extLst>
              <a:ext uri="{FF2B5EF4-FFF2-40B4-BE49-F238E27FC236}">
                <a16:creationId xmlns:a16="http://schemas.microsoft.com/office/drawing/2014/main" id="{011AAB83-266D-4ACA-8602-6E82A1521C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49020">
            <a:off x="3266081" y="3205416"/>
            <a:ext cx="914400" cy="914400"/>
          </a:xfrm>
          <a:prstGeom prst="rect">
            <a:avLst/>
          </a:prstGeom>
        </p:spPr>
      </p:pic>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E28AF0FA-6F4A-4393-BF7B-38AA8A31F883}"/>
                  </a:ext>
                </a:extLst>
              </p:cNvPr>
              <p:cNvSpPr txBox="1">
                <a:spLocks/>
              </p:cNvSpPr>
              <p:nvPr/>
            </p:nvSpPr>
            <p:spPr>
              <a:xfrm>
                <a:off x="5396931" y="2057398"/>
                <a:ext cx="6061074" cy="460533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m:rPr>
                            <m:sty m:val="p"/>
                          </m:rPr>
                          <a:rPr lang="en-US" altLang="ja-JP" i="1">
                            <a:latin typeface="Cambria Math" panose="02040503050406030204" pitchFamily="18" charset="0"/>
                          </a:rPr>
                          <m:t>k</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oMath>
                </a14:m>
                <a:r>
                  <a:rPr lang="ja-JP" altLang="en-US" dirty="0"/>
                  <a:t>の近傍からランダムに選ばれたアリとする．</a:t>
                </a:r>
                <a:endParaRPr lang="en-US" altLang="ja-JP"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𝑝𝑜𝑠</m:t>
                            </m:r>
                          </m:sub>
                        </m:sSub>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ja-JP" altLang="en-US" i="1">
                        <a:latin typeface="Cambria Math" panose="02040503050406030204" pitchFamily="18" charset="0"/>
                      </a:rPr>
                      <m:t>ならば</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𝑘</m:t>
                        </m:r>
                      </m:sub>
                    </m:sSub>
                  </m:oMath>
                </a14:m>
                <a:r>
                  <a:rPr lang="ja-JP" altLang="en-US" dirty="0"/>
                  <a:t>に移動させる．</a:t>
                </a:r>
                <a:endParaRPr lang="en-US" altLang="ja-JP"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かつ     </a:t>
                </a:r>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m:rPr>
                            <m:sty m:val="p"/>
                          </m:rPr>
                          <a:rPr lang="en-US" altLang="ja-JP" i="1">
                            <a:latin typeface="Cambria Math" panose="02040503050406030204" pitchFamily="18" charset="0"/>
                          </a:rPr>
                          <m:t>Diss</m:t>
                        </m:r>
                        <m:r>
                          <a:rPr lang="en-US" altLang="ja-JP" i="1">
                            <a:latin typeface="Cambria Math" panose="02040503050406030204" pitchFamily="18" charset="0"/>
                          </a:rPr>
                          <m:t>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𝑝𝑜𝑠</m:t>
                        </m:r>
                      </m:sub>
                    </m:sSub>
                  </m:oMath>
                </a14:m>
                <a:r>
                  <a:rPr lang="ja-JP" altLang="en-US" dirty="0"/>
                  <a:t>とつなげる．</a:t>
                </a:r>
                <a:endParaRPr kumimoji="1" lang="ja-JP" altLang="en-US" dirty="0"/>
              </a:p>
            </p:txBody>
          </p:sp>
        </mc:Choice>
        <mc:Fallback xmlns="">
          <p:sp>
            <p:nvSpPr>
              <p:cNvPr id="12" name="コンテンツ プレースホルダー 2">
                <a:extLst>
                  <a:ext uri="{FF2B5EF4-FFF2-40B4-BE49-F238E27FC236}">
                    <a16:creationId xmlns:a16="http://schemas.microsoft.com/office/drawing/2014/main" id="{E28AF0FA-6F4A-4393-BF7B-38AA8A31F883}"/>
                  </a:ext>
                </a:extLst>
              </p:cNvPr>
              <p:cNvSpPr txBox="1">
                <a:spLocks noRot="1" noChangeAspect="1" noMove="1" noResize="1" noEditPoints="1" noAdjustHandles="1" noChangeArrowheads="1" noChangeShapeType="1" noTextEdit="1"/>
              </p:cNvSpPr>
              <p:nvPr/>
            </p:nvSpPr>
            <p:spPr>
              <a:xfrm>
                <a:off x="5396931" y="2057398"/>
                <a:ext cx="6061074" cy="4605338"/>
              </a:xfrm>
              <a:prstGeom prst="rect">
                <a:avLst/>
              </a:prstGeom>
              <a:blipFill>
                <a:blip r:embed="rId6"/>
                <a:stretch>
                  <a:fillRect l="-302" r="-302"/>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5F6AA597-5A36-4E02-BE0F-3570DF35AE89}"/>
              </a:ext>
            </a:extLst>
          </p:cNvPr>
          <p:cNvSpPr txBox="1">
            <a:spLocks/>
          </p:cNvSpPr>
          <p:nvPr/>
        </p:nvSpPr>
        <p:spPr>
          <a:xfrm>
            <a:off x="2667049" y="2087785"/>
            <a:ext cx="1533525" cy="1039812"/>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ja-JP" altLang="en-US" sz="3200" dirty="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5A3F14C-1278-4C20-A4DE-009CAB1EA28C}"/>
                  </a:ext>
                </a:extLst>
              </p:cNvPr>
              <p:cNvSpPr txBox="1"/>
              <p:nvPr/>
            </p:nvSpPr>
            <p:spPr>
              <a:xfrm>
                <a:off x="836892" y="1860337"/>
                <a:ext cx="2267726" cy="6227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𝑝𝑜𝑠</m:t>
                          </m:r>
                        </m:sub>
                      </m:s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lang="en-US" altLang="ja-JP" sz="3200" i="1">
                              <a:solidFill>
                                <a:srgbClr val="FFFFFF"/>
                              </a:solidFill>
                              <a:latin typeface="Cambria Math" panose="02040503050406030204" pitchFamily="18" charset="0"/>
                            </a:rPr>
                          </m:ctrlPr>
                        </m:sSubPr>
                        <m:e>
                          <m:r>
                            <a:rPr lang="en-US" altLang="ja-JP" sz="3200" i="1">
                              <a:solidFill>
                                <a:srgbClr val="FFFFFF"/>
                              </a:solidFill>
                              <a:latin typeface="Cambria Math" panose="02040503050406030204" pitchFamily="18" charset="0"/>
                            </a:rPr>
                            <m:t>𝑎</m:t>
                          </m:r>
                        </m:e>
                        <m:sub>
                          <m:r>
                            <a:rPr lang="en-US" altLang="ja-JP" sz="3200" i="1">
                              <a:solidFill>
                                <a:srgbClr val="FFFFFF"/>
                              </a:solidFill>
                              <a:latin typeface="Cambria Math" panose="02040503050406030204" pitchFamily="18" charset="0"/>
                            </a:rPr>
                            <m:t>0</m:t>
                          </m:r>
                        </m:sub>
                      </m:sSub>
                      <m:r>
                        <a:rPr lang="en-US" altLang="ja-JP" sz="3200" b="0" i="1" smtClean="0">
                          <a:solidFill>
                            <a:srgbClr val="FFFFFF"/>
                          </a:solidFill>
                          <a:latin typeface="Cambria Math" panose="02040503050406030204" pitchFamily="18" charset="0"/>
                        </a:rPr>
                        <m:t>)</m:t>
                      </m:r>
                    </m:oMath>
                  </m:oMathPara>
                </a14:m>
                <a:endParaRPr lang="ja-JP" altLang="en-US" dirty="0">
                  <a:solidFill>
                    <a:schemeClr val="bg1"/>
                  </a:solidFill>
                </a:endParaRPr>
              </a:p>
            </p:txBody>
          </p:sp>
        </mc:Choice>
        <mc:Fallback xmlns="">
          <p:sp>
            <p:nvSpPr>
              <p:cNvPr id="19" name="テキスト ボックス 18">
                <a:extLst>
                  <a:ext uri="{FF2B5EF4-FFF2-40B4-BE49-F238E27FC236}">
                    <a16:creationId xmlns:a16="http://schemas.microsoft.com/office/drawing/2014/main" id="{F5A3F14C-1278-4C20-A4DE-009CAB1EA28C}"/>
                  </a:ext>
                </a:extLst>
              </p:cNvPr>
              <p:cNvSpPr txBox="1">
                <a:spLocks noRot="1" noChangeAspect="1" noMove="1" noResize="1" noEditPoints="1" noAdjustHandles="1" noChangeArrowheads="1" noChangeShapeType="1" noTextEdit="1"/>
              </p:cNvSpPr>
              <p:nvPr/>
            </p:nvSpPr>
            <p:spPr>
              <a:xfrm>
                <a:off x="836892" y="1860337"/>
                <a:ext cx="2267726" cy="62273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229073A-3553-4A11-8825-A332514D78D2}"/>
                  </a:ext>
                </a:extLst>
              </p:cNvPr>
              <p:cNvSpPr txBox="1"/>
              <p:nvPr/>
            </p:nvSpPr>
            <p:spPr>
              <a:xfrm>
                <a:off x="3795521" y="3042569"/>
                <a:ext cx="914400" cy="6056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𝑖</m:t>
                          </m:r>
                        </m:sub>
                      </m:sSub>
                    </m:oMath>
                  </m:oMathPara>
                </a14:m>
                <a:endParaRPr lang="ja-JP" altLang="en-US" dirty="0">
                  <a:solidFill>
                    <a:schemeClr val="bg1"/>
                  </a:solidFill>
                </a:endParaRPr>
              </a:p>
            </p:txBody>
          </p:sp>
        </mc:Choice>
        <mc:Fallback xmlns="">
          <p:sp>
            <p:nvSpPr>
              <p:cNvPr id="22" name="テキスト ボックス 21">
                <a:extLst>
                  <a:ext uri="{FF2B5EF4-FFF2-40B4-BE49-F238E27FC236}">
                    <a16:creationId xmlns:a16="http://schemas.microsoft.com/office/drawing/2014/main" id="{D229073A-3553-4A11-8825-A332514D78D2}"/>
                  </a:ext>
                </a:extLst>
              </p:cNvPr>
              <p:cNvSpPr txBox="1">
                <a:spLocks noRot="1" noChangeAspect="1" noMove="1" noResize="1" noEditPoints="1" noAdjustHandles="1" noChangeArrowheads="1" noChangeShapeType="1" noTextEdit="1"/>
              </p:cNvSpPr>
              <p:nvPr/>
            </p:nvSpPr>
            <p:spPr>
              <a:xfrm>
                <a:off x="3795521" y="3042569"/>
                <a:ext cx="914400" cy="60567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9236C85-7900-4B73-AF03-F13496D3268F}"/>
                  </a:ext>
                </a:extLst>
              </p:cNvPr>
              <p:cNvSpPr txBox="1"/>
              <p:nvPr/>
            </p:nvSpPr>
            <p:spPr>
              <a:xfrm>
                <a:off x="3919586" y="3980997"/>
                <a:ext cx="56197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29" name="テキスト ボックス 28">
                <a:extLst>
                  <a:ext uri="{FF2B5EF4-FFF2-40B4-BE49-F238E27FC236}">
                    <a16:creationId xmlns:a16="http://schemas.microsoft.com/office/drawing/2014/main" id="{F9236C85-7900-4B73-AF03-F13496D3268F}"/>
                  </a:ext>
                </a:extLst>
              </p:cNvPr>
              <p:cNvSpPr txBox="1">
                <a:spLocks noRot="1" noChangeAspect="1" noMove="1" noResize="1" noEditPoints="1" noAdjustHandles="1" noChangeArrowheads="1" noChangeShapeType="1" noTextEdit="1"/>
              </p:cNvSpPr>
              <p:nvPr/>
            </p:nvSpPr>
            <p:spPr>
              <a:xfrm>
                <a:off x="3919586" y="3980997"/>
                <a:ext cx="561975" cy="584775"/>
              </a:xfrm>
              <a:prstGeom prst="rect">
                <a:avLst/>
              </a:prstGeom>
              <a:blipFill>
                <a:blip r:embed="rId9"/>
                <a:stretch>
                  <a:fillRect/>
                </a:stretch>
              </a:blipFill>
            </p:spPr>
            <p:txBody>
              <a:bodyPr/>
              <a:lstStyle/>
              <a:p>
                <a:r>
                  <a:rPr lang="ja-JP" altLang="en-US">
                    <a:noFill/>
                  </a:rPr>
                  <a:t> </a:t>
                </a:r>
              </a:p>
            </p:txBody>
          </p:sp>
        </mc:Fallback>
      </mc:AlternateContent>
      <p:pic>
        <p:nvPicPr>
          <p:cNvPr id="30" name="グラフィックス 29" descr="アリ 単色塗りつぶし">
            <a:extLst>
              <a:ext uri="{FF2B5EF4-FFF2-40B4-BE49-F238E27FC236}">
                <a16:creationId xmlns:a16="http://schemas.microsoft.com/office/drawing/2014/main" id="{22164EDB-4BB5-4834-9A1B-DBA1C59A4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154861">
            <a:off x="2061013" y="3328885"/>
            <a:ext cx="914400" cy="914400"/>
          </a:xfrm>
          <a:prstGeom prst="rect">
            <a:avLst/>
          </a:prstGeom>
        </p:spPr>
      </p:pic>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BA29AA4-4974-4033-B68C-CEFA07D56F7C}"/>
                  </a:ext>
                </a:extLst>
              </p:cNvPr>
              <p:cNvSpPr txBox="1"/>
              <p:nvPr/>
            </p:nvSpPr>
            <p:spPr>
              <a:xfrm>
                <a:off x="1772020" y="3171470"/>
                <a:ext cx="55724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8BA29AA4-4974-4033-B68C-CEFA07D56F7C}"/>
                  </a:ext>
                </a:extLst>
              </p:cNvPr>
              <p:cNvSpPr txBox="1">
                <a:spLocks noRot="1" noChangeAspect="1" noMove="1" noResize="1" noEditPoints="1" noAdjustHandles="1" noChangeArrowheads="1" noChangeShapeType="1" noTextEdit="1"/>
              </p:cNvSpPr>
              <p:nvPr/>
            </p:nvSpPr>
            <p:spPr>
              <a:xfrm>
                <a:off x="1772020" y="3171470"/>
                <a:ext cx="557246" cy="58477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コンテンツ プレースホルダー 2">
                <a:extLst>
                  <a:ext uri="{FF2B5EF4-FFF2-40B4-BE49-F238E27FC236}">
                    <a16:creationId xmlns:a16="http://schemas.microsoft.com/office/drawing/2014/main" id="{C335E102-A434-4802-A71D-AA62EE59DD80}"/>
                  </a:ext>
                </a:extLst>
              </p:cNvPr>
              <p:cNvSpPr txBox="1">
                <a:spLocks/>
              </p:cNvSpPr>
              <p:nvPr/>
            </p:nvSpPr>
            <p:spPr>
              <a:xfrm>
                <a:off x="4792209" y="1837088"/>
                <a:ext cx="7510791" cy="460533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indent="-88900"/>
                <a14:m>
                  <m:oMath xmlns:m="http://schemas.openxmlformats.org/officeDocument/2006/math">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𝑖</m:t>
                        </m:r>
                      </m:sub>
                    </m:sSub>
                  </m:oMath>
                </a14:m>
                <a:r>
                  <a:rPr lang="ja-JP" altLang="en-US" dirty="0"/>
                  <a:t>は自分の移動または接続を決定する二つの閾値</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smtClean="0">
                            <a:latin typeface="Cambria Math" panose="02040503050406030204" pitchFamily="18" charset="0"/>
                          </a:rPr>
                          <m:t>T</m:t>
                        </m:r>
                      </m:e>
                      <m:sub>
                        <m:r>
                          <a:rPr lang="en-US" altLang="ja-JP" b="0" i="1" smtClean="0">
                            <a:latin typeface="Cambria Math" panose="02040503050406030204" pitchFamily="18" charset="0"/>
                          </a:rPr>
                          <m:t>𝑆</m:t>
                        </m:r>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b="0" i="1" smtClean="0">
                            <a:latin typeface="Cambria Math" panose="02040503050406030204" pitchFamily="18" charset="0"/>
                          </a:rPr>
                          <m:t>𝐷𝑖𝑠</m:t>
                        </m:r>
                        <m:r>
                          <a:rPr lang="en-US" altLang="ja-JP" i="1">
                            <a:latin typeface="Cambria Math" panose="02040503050406030204" pitchFamily="18" charset="0"/>
                          </a:rPr>
                          <m:t>𝑠𝑖𝑚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を持っている．</a:t>
                </a:r>
                <a:endParaRPr lang="en-US" altLang="ja-JP" dirty="0"/>
              </a:p>
              <a:p>
                <a:pPr marL="88900" indent="-88900"/>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0</m:t>
                        </m:r>
                      </m:sub>
                    </m:sSub>
                  </m:oMath>
                </a14:m>
                <a:r>
                  <a:rPr lang="ja-JP" altLang="en-US" dirty="0"/>
                  <a:t>にアリが全くつながっていなければ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𝑖</m:t>
                        </m:r>
                      </m:sub>
                    </m:sSub>
                  </m:oMath>
                </a14:m>
                <a:r>
                  <a:rPr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a:latin typeface="Cambria Math" panose="02040503050406030204" pitchFamily="18" charset="0"/>
                          </a:rPr>
                          <m:t>0</m:t>
                        </m:r>
                      </m:sub>
                    </m:sSub>
                  </m:oMath>
                </a14:m>
                <a:r>
                  <a:rPr kumimoji="1" lang="ja-JP" altLang="en-US" dirty="0"/>
                  <a:t>を   つなげる．</a:t>
                </a:r>
                <a:endParaRPr kumimoji="1" lang="en-US" altLang="ja-JP" dirty="0"/>
              </a:p>
              <a:p>
                <a:pPr marL="88900" indent="-88900"/>
                <a14:m>
                  <m:oMath xmlns:m="http://schemas.openxmlformats.org/officeDocument/2006/math">
                    <m:r>
                      <a:rPr lang="en-US" altLang="ja-JP" b="0" i="1" smtClean="0">
                        <a:latin typeface="Cambria Math" panose="02040503050406030204" pitchFamily="18" charset="0"/>
                      </a:rPr>
                      <m:t>𝑆𝑖𝑚</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kumimoji="1" lang="ja-JP" altLang="en-US" dirty="0"/>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oMath>
                </a14:m>
                <a:r>
                  <a:rPr kumimoji="1" lang="ja-JP" altLang="en-US" dirty="0"/>
                  <a:t>に移動させる．</a:t>
                </a:r>
                <a:endParaRPr kumimoji="1" lang="en-US" altLang="ja-JP" dirty="0"/>
              </a:p>
              <a:p>
                <a:pPr marL="441325" indent="0">
                  <a:buNone/>
                </a:pP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𝑎</m:t>
                        </m:r>
                      </m:e>
                      <m:sup>
                        <m:r>
                          <a:rPr lang="en-US" altLang="ja-JP" sz="1800" i="1">
                            <a:latin typeface="Cambria Math" panose="02040503050406030204" pitchFamily="18" charset="0"/>
                          </a:rPr>
                          <m:t>+</m:t>
                        </m:r>
                      </m:sup>
                    </m:sSup>
                  </m:oMath>
                </a14:m>
                <a:r>
                  <a:rPr kumimoji="1" lang="ja-JP" altLang="en-US" sz="1800" dirty="0"/>
                  <a:t>は</a:t>
                </a:r>
                <a14:m>
                  <m:oMath xmlns:m="http://schemas.openxmlformats.org/officeDocument/2006/math">
                    <m:sSub>
                      <m:sSubPr>
                        <m:ctrlPr>
                          <a:rPr lang="en-US" altLang="ja-JP" sz="1800" i="1">
                            <a:latin typeface="Cambria Math" panose="02040503050406030204" pitchFamily="18" charset="0"/>
                          </a:rPr>
                        </m:ctrlPr>
                      </m:sSubPr>
                      <m:e>
                        <m:r>
                          <a:rPr lang="en-US" altLang="ja-JP" sz="1800">
                            <a:latin typeface="Cambria Math" panose="02040503050406030204" pitchFamily="18" charset="0"/>
                          </a:rPr>
                          <m:t>𝑎</m:t>
                        </m:r>
                      </m:e>
                      <m:sub>
                        <m:r>
                          <a:rPr lang="en-US" altLang="ja-JP" sz="1800" b="0" i="1" smtClean="0">
                            <a:latin typeface="Cambria Math" panose="02040503050406030204" pitchFamily="18" charset="0"/>
                          </a:rPr>
                          <m:t>𝑝𝑜𝑠</m:t>
                        </m:r>
                      </m:sub>
                    </m:sSub>
                  </m:oMath>
                </a14:m>
                <a:r>
                  <a:rPr kumimoji="1" lang="ja-JP" altLang="en-US" sz="1800" dirty="0"/>
                  <a:t>の子のうち最も</a:t>
                </a:r>
                <a14:m>
                  <m:oMath xmlns:m="http://schemas.openxmlformats.org/officeDocument/2006/math">
                    <m:sSub>
                      <m:sSubPr>
                        <m:ctrlPr>
                          <a:rPr lang="en-US" altLang="ja-JP" sz="1800" i="1">
                            <a:latin typeface="Cambria Math" panose="02040503050406030204" pitchFamily="18" charset="0"/>
                          </a:rPr>
                        </m:ctrlPr>
                      </m:sSubPr>
                      <m:e>
                        <m:r>
                          <a:rPr lang="en-US" altLang="ja-JP" sz="1800">
                            <a:latin typeface="Cambria Math" panose="02040503050406030204" pitchFamily="18" charset="0"/>
                          </a:rPr>
                          <m:t>𝑎</m:t>
                        </m:r>
                      </m:e>
                      <m:sub>
                        <m:r>
                          <a:rPr lang="en-US" altLang="ja-JP" sz="1800" i="1">
                            <a:latin typeface="Cambria Math" panose="02040503050406030204" pitchFamily="18" charset="0"/>
                          </a:rPr>
                          <m:t>𝑖</m:t>
                        </m:r>
                      </m:sub>
                    </m:sSub>
                  </m:oMath>
                </a14:m>
                <a:r>
                  <a:rPr kumimoji="1" lang="ja-JP" altLang="en-US" sz="1800" dirty="0"/>
                  <a:t>と類似度が高いアリ</a:t>
                </a:r>
                <a:endParaRPr kumimoji="1" lang="en-US" altLang="ja-JP" sz="1800" dirty="0"/>
              </a:p>
              <a:p>
                <a:pPr marL="88900" indent="-88900"/>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a:rPr lang="en-US" altLang="ja-JP" i="1">
                            <a:latin typeface="Cambria Math" panose="02040503050406030204" pitchFamily="18" charset="0"/>
                          </a:rPr>
                          <m:t>𝑆𝑖𝑚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かつ</a:t>
                </a:r>
                <a14:m>
                  <m:oMath xmlns:m="http://schemas.openxmlformats.org/officeDocument/2006/math">
                    <m:r>
                      <a:rPr lang="en-US" altLang="ja-JP" i="1">
                        <a:latin typeface="Cambria Math" panose="02040503050406030204" pitchFamily="18" charset="0"/>
                      </a:rPr>
                      <m:t>𝑆𝑖𝑚</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T</m:t>
                        </m:r>
                      </m:e>
                      <m:sub>
                        <m:r>
                          <m:rPr>
                            <m:sty m:val="p"/>
                          </m:rPr>
                          <a:rPr lang="en-US" altLang="ja-JP" i="1">
                            <a:latin typeface="Cambria Math" panose="02040503050406030204" pitchFamily="18" charset="0"/>
                          </a:rPr>
                          <m:t>Diss</m:t>
                        </m:r>
                        <m:r>
                          <a:rPr lang="en-US" altLang="ja-JP" i="1">
                            <a:latin typeface="Cambria Math" panose="02040503050406030204" pitchFamily="18" charset="0"/>
                          </a:rPr>
                          <m:t>𝑖𝑚</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𝑎</m:t>
                        </m:r>
                      </m:e>
                      <m:sub>
                        <m:r>
                          <a:rPr lang="en-US" altLang="ja-JP" b="0" i="1" smtClean="0">
                            <a:latin typeface="Cambria Math" panose="02040503050406030204" pitchFamily="18" charset="0"/>
                          </a:rPr>
                          <m:t>0</m:t>
                        </m:r>
                      </m:sub>
                    </m:sSub>
                  </m:oMath>
                </a14:m>
                <a:r>
                  <a:rPr lang="ja-JP" altLang="en-US" dirty="0"/>
                  <a:t>とつなげる．</a:t>
                </a:r>
                <a:endParaRPr kumimoji="1" lang="ja-JP" altLang="en-US" dirty="0"/>
              </a:p>
            </p:txBody>
          </p:sp>
        </mc:Choice>
        <mc:Fallback xmlns="">
          <p:sp>
            <p:nvSpPr>
              <p:cNvPr id="35" name="コンテンツ プレースホルダー 2">
                <a:extLst>
                  <a:ext uri="{FF2B5EF4-FFF2-40B4-BE49-F238E27FC236}">
                    <a16:creationId xmlns:a16="http://schemas.microsoft.com/office/drawing/2014/main" id="{C335E102-A434-4802-A71D-AA62EE59DD80}"/>
                  </a:ext>
                </a:extLst>
              </p:cNvPr>
              <p:cNvSpPr txBox="1">
                <a:spLocks noRot="1" noChangeAspect="1" noMove="1" noResize="1" noEditPoints="1" noAdjustHandles="1" noChangeArrowheads="1" noChangeShapeType="1" noTextEdit="1"/>
              </p:cNvSpPr>
              <p:nvPr/>
            </p:nvSpPr>
            <p:spPr>
              <a:xfrm>
                <a:off x="4792209" y="1837088"/>
                <a:ext cx="7510791" cy="4605338"/>
              </a:xfrm>
              <a:prstGeom prst="rect">
                <a:avLst/>
              </a:prstGeom>
              <a:blipFill>
                <a:blip r:embed="rId11"/>
                <a:stretch>
                  <a:fillRect l="-244"/>
                </a:stretch>
              </a:blipFill>
            </p:spPr>
            <p:txBody>
              <a:bodyPr/>
              <a:lstStyle/>
              <a:p>
                <a:r>
                  <a:rPr lang="ja-JP" altLang="en-US">
                    <a:noFill/>
                  </a:rPr>
                  <a:t> </a:t>
                </a:r>
              </a:p>
            </p:txBody>
          </p:sp>
        </mc:Fallback>
      </mc:AlternateContent>
      <p:pic>
        <p:nvPicPr>
          <p:cNvPr id="36" name="グラフィックス 35" descr="アリ 単色塗りつぶし">
            <a:extLst>
              <a:ext uri="{FF2B5EF4-FFF2-40B4-BE49-F238E27FC236}">
                <a16:creationId xmlns:a16="http://schemas.microsoft.com/office/drawing/2014/main" id="{8541E183-E93D-4779-BE4B-26FD0BB7D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595116">
            <a:off x="1178178" y="3506273"/>
            <a:ext cx="914400" cy="914400"/>
          </a:xfrm>
          <a:prstGeom prst="rect">
            <a:avLst/>
          </a:prstGeom>
        </p:spPr>
      </p:pic>
      <p:pic>
        <p:nvPicPr>
          <p:cNvPr id="37" name="グラフィックス 36" descr="アリ 単色塗りつぶし">
            <a:extLst>
              <a:ext uri="{FF2B5EF4-FFF2-40B4-BE49-F238E27FC236}">
                <a16:creationId xmlns:a16="http://schemas.microsoft.com/office/drawing/2014/main" id="{DAD4B84A-5E46-4280-9357-E5848DBC8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23147">
            <a:off x="1548404" y="4142783"/>
            <a:ext cx="914400" cy="914400"/>
          </a:xfrm>
          <a:prstGeom prst="rect">
            <a:avLst/>
          </a:prstGeom>
        </p:spPr>
      </p:pic>
      <p:pic>
        <p:nvPicPr>
          <p:cNvPr id="38" name="グラフィックス 37" descr="アリ 単色塗りつぶし">
            <a:extLst>
              <a:ext uri="{FF2B5EF4-FFF2-40B4-BE49-F238E27FC236}">
                <a16:creationId xmlns:a16="http://schemas.microsoft.com/office/drawing/2014/main" id="{E0288AB8-BA24-4BC8-87C1-D892AA22B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8812" y="4200763"/>
            <a:ext cx="914400" cy="914400"/>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93502C21-1B4D-4748-9CD5-EB21985D50C4}"/>
                  </a:ext>
                </a:extLst>
              </p:cNvPr>
              <p:cNvSpPr txBox="1"/>
              <p:nvPr/>
            </p:nvSpPr>
            <p:spPr>
              <a:xfrm>
                <a:off x="946574" y="3215922"/>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93502C21-1B4D-4748-9CD5-EB21985D50C4}"/>
                  </a:ext>
                </a:extLst>
              </p:cNvPr>
              <p:cNvSpPr txBox="1">
                <a:spLocks noRot="1" noChangeAspect="1" noMove="1" noResize="1" noEditPoints="1" noAdjustHandles="1" noChangeArrowheads="1" noChangeShapeType="1" noTextEdit="1"/>
              </p:cNvSpPr>
              <p:nvPr/>
            </p:nvSpPr>
            <p:spPr>
              <a:xfrm>
                <a:off x="946574" y="3215922"/>
                <a:ext cx="542612" cy="58477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085998-DDD1-4B72-9590-AE52F06CD4D8}"/>
                  </a:ext>
                </a:extLst>
              </p:cNvPr>
              <p:cNvSpPr txBox="1"/>
              <p:nvPr/>
            </p:nvSpPr>
            <p:spPr>
              <a:xfrm>
                <a:off x="3997250" y="3042569"/>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m:rPr>
                              <m:sty m:val="p"/>
                            </m:rPr>
                            <a:rPr lang="en-US" altLang="ja-JP" sz="3200" i="1">
                              <a:solidFill>
                                <a:srgbClr val="FFFFFF"/>
                              </a:solidFill>
                              <a:latin typeface="Cambria Math" panose="02040503050406030204" pitchFamily="18" charset="0"/>
                            </a:rPr>
                            <m:t>k</m:t>
                          </m:r>
                        </m:sub>
                      </m:sSub>
                    </m:oMath>
                  </m:oMathPara>
                </a14:m>
                <a:endParaRPr lang="ja-JP" altLang="en-US" dirty="0"/>
              </a:p>
            </p:txBody>
          </p:sp>
        </mc:Choice>
        <mc:Fallback xmlns="">
          <p:sp>
            <p:nvSpPr>
              <p:cNvPr id="43" name="テキスト ボックス 42">
                <a:extLst>
                  <a:ext uri="{FF2B5EF4-FFF2-40B4-BE49-F238E27FC236}">
                    <a16:creationId xmlns:a16="http://schemas.microsoft.com/office/drawing/2014/main" id="{BF085998-DDD1-4B72-9590-AE52F06CD4D8}"/>
                  </a:ext>
                </a:extLst>
              </p:cNvPr>
              <p:cNvSpPr txBox="1">
                <a:spLocks noRot="1" noChangeAspect="1" noMove="1" noResize="1" noEditPoints="1" noAdjustHandles="1" noChangeArrowheads="1" noChangeShapeType="1" noTextEdit="1"/>
              </p:cNvSpPr>
              <p:nvPr/>
            </p:nvSpPr>
            <p:spPr>
              <a:xfrm>
                <a:off x="3997250" y="3042569"/>
                <a:ext cx="542612" cy="58477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7B98C98-5FD6-4F80-9EBF-4A94E877CE15}"/>
                  </a:ext>
                </a:extLst>
              </p:cNvPr>
              <p:cNvSpPr txBox="1"/>
              <p:nvPr/>
            </p:nvSpPr>
            <p:spPr>
              <a:xfrm>
                <a:off x="2533550" y="4962189"/>
                <a:ext cx="54261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𝑖</m:t>
                          </m:r>
                        </m:sub>
                      </m:sSub>
                    </m:oMath>
                  </m:oMathPara>
                </a14:m>
                <a:endParaRPr lang="ja-JP" altLang="en-US" dirty="0"/>
              </a:p>
            </p:txBody>
          </p:sp>
        </mc:Choice>
        <mc:Fallback xmlns="">
          <p:sp>
            <p:nvSpPr>
              <p:cNvPr id="44" name="テキスト ボックス 43">
                <a:extLst>
                  <a:ext uri="{FF2B5EF4-FFF2-40B4-BE49-F238E27FC236}">
                    <a16:creationId xmlns:a16="http://schemas.microsoft.com/office/drawing/2014/main" id="{E7B98C98-5FD6-4F80-9EBF-4A94E877CE15}"/>
                  </a:ext>
                </a:extLst>
              </p:cNvPr>
              <p:cNvSpPr txBox="1">
                <a:spLocks noRot="1" noChangeAspect="1" noMove="1" noResize="1" noEditPoints="1" noAdjustHandles="1" noChangeArrowheads="1" noChangeShapeType="1" noTextEdit="1"/>
              </p:cNvSpPr>
              <p:nvPr/>
            </p:nvSpPr>
            <p:spPr>
              <a:xfrm>
                <a:off x="2533550" y="4962189"/>
                <a:ext cx="542612" cy="58477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E44466B-B677-494E-9639-55E0160CD1C0}"/>
                  </a:ext>
                </a:extLst>
              </p:cNvPr>
              <p:cNvSpPr txBox="1"/>
              <p:nvPr/>
            </p:nvSpPr>
            <p:spPr>
              <a:xfrm>
                <a:off x="733995" y="5614093"/>
                <a:ext cx="2267726" cy="6227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𝑎</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𝑝𝑜𝑠</m:t>
                          </m:r>
                        </m:sub>
                      </m:s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lang="ja-JP" altLang="en-US" sz="3200" i="1">
                          <a:solidFill>
                            <a:schemeClr val="bg1"/>
                          </a:solidFill>
                          <a:latin typeface="Cambria Math" panose="02040503050406030204" pitchFamily="18" charset="0"/>
                        </a:rPr>
                        <m:t>≠</m:t>
                      </m:r>
                      <m:sSub>
                        <m:sSubPr>
                          <m:ctrlPr>
                            <a:rPr lang="en-US" altLang="ja-JP" sz="3200" i="1">
                              <a:solidFill>
                                <a:srgbClr val="FFFFFF"/>
                              </a:solidFill>
                              <a:latin typeface="Cambria Math" panose="02040503050406030204" pitchFamily="18" charset="0"/>
                            </a:rPr>
                          </m:ctrlPr>
                        </m:sSubPr>
                        <m:e>
                          <m:r>
                            <a:rPr lang="en-US" altLang="ja-JP" sz="3200" i="1">
                              <a:solidFill>
                                <a:srgbClr val="FFFFFF"/>
                              </a:solidFill>
                              <a:latin typeface="Cambria Math" panose="02040503050406030204" pitchFamily="18" charset="0"/>
                            </a:rPr>
                            <m:t>𝑎</m:t>
                          </m:r>
                        </m:e>
                        <m:sub>
                          <m:r>
                            <a:rPr lang="en-US" altLang="ja-JP" sz="3200" i="1">
                              <a:solidFill>
                                <a:srgbClr val="FFFFFF"/>
                              </a:solidFill>
                              <a:latin typeface="Cambria Math" panose="02040503050406030204" pitchFamily="18" charset="0"/>
                            </a:rPr>
                            <m:t>0</m:t>
                          </m:r>
                        </m:sub>
                      </m:sSub>
                      <m:r>
                        <a:rPr lang="en-US" altLang="ja-JP" sz="3200" b="0" i="1" smtClean="0">
                          <a:solidFill>
                            <a:srgbClr val="FFFFFF"/>
                          </a:solidFill>
                          <a:latin typeface="Cambria Math" panose="02040503050406030204" pitchFamily="18" charset="0"/>
                        </a:rPr>
                        <m:t>)</m:t>
                      </m:r>
                    </m:oMath>
                  </m:oMathPara>
                </a14:m>
                <a:endParaRPr lang="ja-JP" altLang="en-US" dirty="0">
                  <a:solidFill>
                    <a:schemeClr val="bg1"/>
                  </a:solidFill>
                </a:endParaRPr>
              </a:p>
            </p:txBody>
          </p:sp>
        </mc:Choice>
        <mc:Fallback xmlns="">
          <p:sp>
            <p:nvSpPr>
              <p:cNvPr id="21" name="テキスト ボックス 20">
                <a:extLst>
                  <a:ext uri="{FF2B5EF4-FFF2-40B4-BE49-F238E27FC236}">
                    <a16:creationId xmlns:a16="http://schemas.microsoft.com/office/drawing/2014/main" id="{2E44466B-B677-494E-9639-55E0160CD1C0}"/>
                  </a:ext>
                </a:extLst>
              </p:cNvPr>
              <p:cNvSpPr txBox="1">
                <a:spLocks noRot="1" noChangeAspect="1" noMove="1" noResize="1" noEditPoints="1" noAdjustHandles="1" noChangeArrowheads="1" noChangeShapeType="1" noTextEdit="1"/>
              </p:cNvSpPr>
              <p:nvPr/>
            </p:nvSpPr>
            <p:spPr>
              <a:xfrm>
                <a:off x="733995" y="5614093"/>
                <a:ext cx="2267726" cy="622735"/>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669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4"/>
                                        </p:tgtEl>
                                      </p:cBhvr>
                                    </p:animEffect>
                                    <p:set>
                                      <p:cBhvr>
                                        <p:cTn id="45" dur="1" fill="hold">
                                          <p:stCondLst>
                                            <p:cond delay="499"/>
                                          </p:stCondLst>
                                        </p:cTn>
                                        <p:tgtEl>
                                          <p:spTgt spid="3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3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1.45833E-6 3.33333E-6 L 0.12904 -0.00486 " pathEditMode="relative" rAng="0" ptsTypes="AA">
                                      <p:cBhvr>
                                        <p:cTn id="79" dur="2000" fill="hold"/>
                                        <p:tgtEl>
                                          <p:spTgt spid="38"/>
                                        </p:tgtEl>
                                        <p:attrNameLst>
                                          <p:attrName>ppt_x</p:attrName>
                                          <p:attrName>ppt_y</p:attrName>
                                        </p:attrNameLst>
                                      </p:cBhvr>
                                      <p:rCtr x="6445" y="-255"/>
                                    </p:animMotion>
                                  </p:childTnLst>
                                </p:cTn>
                              </p:par>
                              <p:par>
                                <p:cTn id="80" presetID="1" presetClass="exit" presetSubtype="0" fill="hold" grpId="1" nodeType="withEffect">
                                  <p:stCondLst>
                                    <p:cond delay="0"/>
                                  </p:stCondLst>
                                  <p:childTnLst>
                                    <p:set>
                                      <p:cBhvr>
                                        <p:cTn id="81" dur="1" fill="hold">
                                          <p:stCondLst>
                                            <p:cond delay="0"/>
                                          </p:stCondLst>
                                        </p:cTn>
                                        <p:tgtEl>
                                          <p:spTgt spid="4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4.58333E-6 7.40741E-7 L 0.03138 -0.11875 " pathEditMode="relative" rAng="0" ptsTypes="AA">
                                      <p:cBhvr>
                                        <p:cTn id="90" dur="2000" fill="hold"/>
                                        <p:tgtEl>
                                          <p:spTgt spid="36"/>
                                        </p:tgtEl>
                                        <p:attrNameLst>
                                          <p:attrName>ppt_x</p:attrName>
                                          <p:attrName>ppt_y</p:attrName>
                                        </p:attrNameLst>
                                      </p:cBhvr>
                                      <p:rCtr x="1563" y="-5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9" grpId="1"/>
      <p:bldP spid="22" grpId="0"/>
      <p:bldP spid="22" grpId="1"/>
      <p:bldP spid="29" grpId="0"/>
      <p:bldP spid="29" grpId="1"/>
      <p:bldP spid="34" grpId="0"/>
      <p:bldP spid="34" grpId="1"/>
      <p:bldP spid="35" grpId="0"/>
      <p:bldP spid="42" grpId="0"/>
      <p:bldP spid="43" grpId="0"/>
      <p:bldP spid="44" grpId="0"/>
      <p:bldP spid="44" grpId="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en-US" altLang="ja-JP" dirty="0"/>
              <a:t>Ant</a:t>
            </a:r>
            <a:r>
              <a:rPr kumimoji="1" lang="ja-JP" altLang="en-US" dirty="0"/>
              <a:t> </a:t>
            </a:r>
            <a:r>
              <a:rPr kumimoji="1" lang="en-US" altLang="ja-JP" dirty="0"/>
              <a:t>Tree</a:t>
            </a:r>
            <a:r>
              <a:rPr kumimoji="1" lang="ja-JP" altLang="en-US" dirty="0"/>
              <a:t>法について</a:t>
            </a:r>
          </a:p>
        </p:txBody>
      </p:sp>
      <p:pic>
        <p:nvPicPr>
          <p:cNvPr id="5" name="コンテンツ プレースホルダー 4" descr="グラフ, 散布図&#10;&#10;自動的に生成された説明">
            <a:extLst>
              <a:ext uri="{FF2B5EF4-FFF2-40B4-BE49-F238E27FC236}">
                <a16:creationId xmlns:a16="http://schemas.microsoft.com/office/drawing/2014/main" id="{1DC00657-2B5C-486C-9EFE-F0EB6B76D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5598" y="3139640"/>
            <a:ext cx="4957282" cy="3489758"/>
          </a:xfrm>
        </p:spPr>
      </p:pic>
      <p:pic>
        <p:nvPicPr>
          <p:cNvPr id="9" name="図 8" descr="グラフ, 散布図&#10;&#10;自動的に生成された説明">
            <a:extLst>
              <a:ext uri="{FF2B5EF4-FFF2-40B4-BE49-F238E27FC236}">
                <a16:creationId xmlns:a16="http://schemas.microsoft.com/office/drawing/2014/main" id="{54833139-D18E-42A5-9E1B-3DF3BAE71F20}"/>
              </a:ext>
            </a:extLst>
          </p:cNvPr>
          <p:cNvPicPr>
            <a:picLocks noChangeAspect="1"/>
          </p:cNvPicPr>
          <p:nvPr/>
        </p:nvPicPr>
        <p:blipFill rotWithShape="1">
          <a:blip r:embed="rId3">
            <a:extLst>
              <a:ext uri="{28A0092B-C50C-407E-A947-70E740481C1C}">
                <a14:useLocalDpi xmlns:a14="http://schemas.microsoft.com/office/drawing/2010/main" val="0"/>
              </a:ext>
            </a:extLst>
          </a:blip>
          <a:srcRect l="5051" b="9369"/>
          <a:stretch/>
        </p:blipFill>
        <p:spPr>
          <a:xfrm>
            <a:off x="359880" y="2356154"/>
            <a:ext cx="6465499" cy="3787469"/>
          </a:xfrm>
          <a:prstGeom prst="rect">
            <a:avLst/>
          </a:prstGeom>
        </p:spPr>
      </p:pic>
    </p:spTree>
    <p:extLst>
      <p:ext uri="{BB962C8B-B14F-4D97-AF65-F5344CB8AC3E}">
        <p14:creationId xmlns:p14="http://schemas.microsoft.com/office/powerpoint/2010/main" val="245851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4E041-4847-4AC6-87A5-BED0BF4D2BBF}"/>
              </a:ext>
            </a:extLst>
          </p:cNvPr>
          <p:cNvSpPr>
            <a:spLocks noGrp="1"/>
          </p:cNvSpPr>
          <p:nvPr>
            <p:ph type="title"/>
          </p:nvPr>
        </p:nvSpPr>
        <p:spPr/>
        <p:txBody>
          <a:bodyPr/>
          <a:lstStyle/>
          <a:p>
            <a:r>
              <a:rPr kumimoji="1" lang="en-US" altLang="ja-JP" dirty="0"/>
              <a:t>K-Means</a:t>
            </a:r>
            <a:r>
              <a:rPr kumimoji="1" lang="ja-JP" altLang="en-US" dirty="0"/>
              <a:t>法との比較</a:t>
            </a:r>
          </a:p>
        </p:txBody>
      </p:sp>
      <p:pic>
        <p:nvPicPr>
          <p:cNvPr id="7" name="図 6">
            <a:extLst>
              <a:ext uri="{FF2B5EF4-FFF2-40B4-BE49-F238E27FC236}">
                <a16:creationId xmlns:a16="http://schemas.microsoft.com/office/drawing/2014/main" id="{609C9887-9810-41ED-9489-F5F161439EF1}"/>
              </a:ext>
            </a:extLst>
          </p:cNvPr>
          <p:cNvPicPr>
            <a:picLocks noChangeAspect="1"/>
          </p:cNvPicPr>
          <p:nvPr/>
        </p:nvPicPr>
        <p:blipFill>
          <a:blip r:embed="rId2"/>
          <a:stretch>
            <a:fillRect/>
          </a:stretch>
        </p:blipFill>
        <p:spPr>
          <a:xfrm>
            <a:off x="6240691" y="1713073"/>
            <a:ext cx="5575832" cy="3431854"/>
          </a:xfrm>
          <a:prstGeom prst="rect">
            <a:avLst/>
          </a:prstGeom>
        </p:spPr>
      </p:pic>
      <p:pic>
        <p:nvPicPr>
          <p:cNvPr id="8" name="図 7">
            <a:extLst>
              <a:ext uri="{FF2B5EF4-FFF2-40B4-BE49-F238E27FC236}">
                <a16:creationId xmlns:a16="http://schemas.microsoft.com/office/drawing/2014/main" id="{92D16917-96BC-4CB9-A820-B7052063E7DF}"/>
              </a:ext>
            </a:extLst>
          </p:cNvPr>
          <p:cNvPicPr>
            <a:picLocks noChangeAspect="1"/>
          </p:cNvPicPr>
          <p:nvPr/>
        </p:nvPicPr>
        <p:blipFill>
          <a:blip r:embed="rId3"/>
          <a:stretch>
            <a:fillRect/>
          </a:stretch>
        </p:blipFill>
        <p:spPr>
          <a:xfrm>
            <a:off x="375477" y="1725083"/>
            <a:ext cx="5575832" cy="3419844"/>
          </a:xfrm>
          <a:prstGeom prst="rect">
            <a:avLst/>
          </a:prstGeom>
        </p:spPr>
      </p:pic>
      <p:sp>
        <p:nvSpPr>
          <p:cNvPr id="5" name="コンテンツ プレースホルダー 2">
            <a:extLst>
              <a:ext uri="{FF2B5EF4-FFF2-40B4-BE49-F238E27FC236}">
                <a16:creationId xmlns:a16="http://schemas.microsoft.com/office/drawing/2014/main" id="{90598C77-6FAF-4B5E-9CA4-B004028F235C}"/>
              </a:ext>
            </a:extLst>
          </p:cNvPr>
          <p:cNvSpPr>
            <a:spLocks noGrp="1"/>
          </p:cNvSpPr>
          <p:nvPr>
            <p:ph idx="1"/>
          </p:nvPr>
        </p:nvSpPr>
        <p:spPr>
          <a:xfrm>
            <a:off x="734534" y="5819774"/>
            <a:ext cx="10722932" cy="885825"/>
          </a:xfrm>
        </p:spPr>
        <p:txBody>
          <a:bodyPr/>
          <a:lstStyle/>
          <a:p>
            <a:pPr marL="0" indent="0">
              <a:buNone/>
            </a:pPr>
            <a:r>
              <a:rPr kumimoji="1" lang="ja-JP" altLang="en-US" sz="2800" dirty="0"/>
              <a:t>・</a:t>
            </a:r>
            <a:r>
              <a:rPr kumimoji="1" lang="en-US" altLang="ja-JP" sz="2800" dirty="0"/>
              <a:t>K-Means</a:t>
            </a:r>
            <a:r>
              <a:rPr kumimoji="1" lang="ja-JP" altLang="en-US" sz="2800" dirty="0"/>
              <a:t>法に比べて</a:t>
            </a:r>
            <a:r>
              <a:rPr kumimoji="1" lang="en-US" altLang="ja-JP" sz="2800" dirty="0" err="1"/>
              <a:t>AntTree</a:t>
            </a:r>
            <a:r>
              <a:rPr kumimoji="1" lang="ja-JP" altLang="en-US" sz="2800" dirty="0"/>
              <a:t>法は実行毎のばらつきが大きい．</a:t>
            </a:r>
            <a:endParaRPr kumimoji="1" lang="en-US" altLang="ja-JP" sz="2800" dirty="0"/>
          </a:p>
        </p:txBody>
      </p:sp>
    </p:spTree>
    <p:extLst>
      <p:ext uri="{BB962C8B-B14F-4D97-AF65-F5344CB8AC3E}">
        <p14:creationId xmlns:p14="http://schemas.microsoft.com/office/powerpoint/2010/main" val="342648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BD171-4D4C-41E4-8733-1F5D542CCA0C}"/>
              </a:ext>
            </a:extLst>
          </p:cNvPr>
          <p:cNvSpPr>
            <a:spLocks noGrp="1"/>
          </p:cNvSpPr>
          <p:nvPr>
            <p:ph type="title"/>
          </p:nvPr>
        </p:nvSpPr>
        <p:spPr/>
        <p:txBody>
          <a:bodyPr/>
          <a:lstStyle/>
          <a:p>
            <a:r>
              <a:rPr kumimoji="1" lang="en-US" altLang="ja-JP" dirty="0"/>
              <a:t>K-Means</a:t>
            </a:r>
            <a:r>
              <a:rPr kumimoji="1" lang="ja-JP" altLang="en-US" dirty="0"/>
              <a:t>法との比較</a:t>
            </a:r>
          </a:p>
        </p:txBody>
      </p:sp>
      <p:sp>
        <p:nvSpPr>
          <p:cNvPr id="6" name="テキスト ボックス 5">
            <a:extLst>
              <a:ext uri="{FF2B5EF4-FFF2-40B4-BE49-F238E27FC236}">
                <a16:creationId xmlns:a16="http://schemas.microsoft.com/office/drawing/2014/main" id="{F119B504-7801-48C0-A30A-D604FEC1AE07}"/>
              </a:ext>
            </a:extLst>
          </p:cNvPr>
          <p:cNvSpPr txBox="1"/>
          <p:nvPr/>
        </p:nvSpPr>
        <p:spPr>
          <a:xfrm>
            <a:off x="7366722" y="1792425"/>
            <a:ext cx="4133850" cy="2400657"/>
          </a:xfrm>
          <a:prstGeom prst="rect">
            <a:avLst/>
          </a:prstGeom>
          <a:noFill/>
        </p:spPr>
        <p:txBody>
          <a:bodyPr wrap="square" rtlCol="0">
            <a:spAutoFit/>
          </a:bodyPr>
          <a:lstStyle/>
          <a:p>
            <a:r>
              <a:rPr lang="ja-JP" altLang="en-US" sz="2400" spc="90" dirty="0">
                <a:solidFill>
                  <a:srgbClr val="FFFFFF"/>
                </a:solidFill>
              </a:rPr>
              <a:t>・疑似</a:t>
            </a:r>
            <a:r>
              <a:rPr lang="en-US" altLang="ja-JP" sz="2400" spc="90" dirty="0">
                <a:solidFill>
                  <a:srgbClr val="FFFFFF"/>
                </a:solidFill>
              </a:rPr>
              <a:t>F</a:t>
            </a:r>
            <a:r>
              <a:rPr lang="ja-JP" altLang="en-US" sz="2400" spc="90" dirty="0">
                <a:solidFill>
                  <a:srgbClr val="FFFFFF"/>
                </a:solidFill>
              </a:rPr>
              <a:t>値について</a:t>
            </a:r>
            <a:endParaRPr lang="en-US" altLang="ja-JP" sz="2400" spc="90" dirty="0">
              <a:solidFill>
                <a:srgbClr val="FFFFFF"/>
              </a:solidFill>
            </a:endParaRPr>
          </a:p>
          <a:p>
            <a:endParaRPr lang="en-US" altLang="ja-JP" dirty="0">
              <a:solidFill>
                <a:schemeClr val="bg1"/>
              </a:solidFill>
            </a:endParaRPr>
          </a:p>
          <a:p>
            <a:pPr indent="180975"/>
            <a:r>
              <a:rPr lang="ja-JP" altLang="en-US" dirty="0">
                <a:solidFill>
                  <a:schemeClr val="bg1"/>
                </a:solidFill>
              </a:rPr>
              <a:t>クラスタ間分散とクラスタ内分散の比から算出される．</a:t>
            </a:r>
            <a:endParaRPr lang="en-US" altLang="ja-JP" dirty="0">
              <a:solidFill>
                <a:schemeClr val="bg1"/>
              </a:solidFill>
            </a:endParaRPr>
          </a:p>
          <a:p>
            <a:pPr indent="180975"/>
            <a:r>
              <a:rPr kumimoji="1" lang="ja-JP" altLang="en-US" dirty="0">
                <a:solidFill>
                  <a:schemeClr val="bg1"/>
                </a:solidFill>
              </a:rPr>
              <a:t>クラスタ同士は疎，かつクラスタ内は密になっている場合にいい評価を与える．</a:t>
            </a:r>
            <a:endParaRPr kumimoji="1" lang="en-US" altLang="ja-JP" dirty="0">
              <a:solidFill>
                <a:schemeClr val="bg1"/>
              </a:solidFill>
            </a:endParaRPr>
          </a:p>
          <a:p>
            <a:pPr indent="180975"/>
            <a:r>
              <a:rPr lang="ja-JP" altLang="en-US" dirty="0">
                <a:solidFill>
                  <a:schemeClr val="bg1"/>
                </a:solidFill>
              </a:rPr>
              <a:t>大きな値であるほど良い．</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CB0E2B7-D9F1-4F44-BC36-5239DBFD252D}"/>
                  </a:ext>
                </a:extLst>
              </p:cNvPr>
              <p:cNvSpPr txBox="1"/>
              <p:nvPr/>
            </p:nvSpPr>
            <p:spPr>
              <a:xfrm>
                <a:off x="7661997" y="4520639"/>
                <a:ext cx="3297378" cy="196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bg1"/>
                          </a:solidFill>
                          <a:latin typeface="Cambria Math" panose="02040503050406030204" pitchFamily="18" charset="0"/>
                        </a:rPr>
                        <m:t>𝑃𝑠𝑒𝑢𝑑𝑜𝐹</m:t>
                      </m:r>
                      <m:r>
                        <a:rPr lang="en-US" altLang="ja-JP" i="1" smtClean="0">
                          <a:solidFill>
                            <a:schemeClr val="bg1"/>
                          </a:solidFill>
                          <a:latin typeface="Cambria Math" panose="02040503050406030204" pitchFamily="18" charset="0"/>
                        </a:rPr>
                        <m:t>=</m:t>
                      </m:r>
                      <m:f>
                        <m:fPr>
                          <m:ctrlPr>
                            <a:rPr lang="en-US" altLang="ja-JP" i="1">
                              <a:solidFill>
                                <a:schemeClr val="bg1"/>
                              </a:solidFill>
                              <a:latin typeface="Cambria Math" panose="02040503050406030204" pitchFamily="18" charset="0"/>
                            </a:rPr>
                          </m:ctrlPr>
                        </m:fPr>
                        <m:num>
                          <m:r>
                            <a:rPr lang="en-US" altLang="ja-JP" i="1">
                              <a:solidFill>
                                <a:schemeClr val="bg1"/>
                              </a:solidFill>
                              <a:latin typeface="Cambria Math" panose="02040503050406030204" pitchFamily="18" charset="0"/>
                            </a:rPr>
                            <m:t>(</m:t>
                          </m:r>
                          <m:r>
                            <a:rPr lang="en-US" altLang="ja-JP" i="1">
                              <a:solidFill>
                                <a:schemeClr val="bg1"/>
                              </a:solidFill>
                              <a:latin typeface="Cambria Math" panose="02040503050406030204" pitchFamily="18" charset="0"/>
                            </a:rPr>
                            <m:t>𝑇</m:t>
                          </m:r>
                          <m:r>
                            <a:rPr lang="en-US" altLang="ja-JP" i="1">
                              <a:solidFill>
                                <a:schemeClr val="bg1"/>
                              </a:solidFill>
                              <a:latin typeface="Cambria Math" panose="02040503050406030204" pitchFamily="18" charset="0"/>
                            </a:rPr>
                            <m:t>−</m:t>
                          </m:r>
                          <m:r>
                            <a:rPr lang="en-US" altLang="ja-JP" i="1">
                              <a:solidFill>
                                <a:schemeClr val="bg1"/>
                              </a:solidFill>
                              <a:latin typeface="Cambria Math" panose="02040503050406030204" pitchFamily="18" charset="0"/>
                            </a:rPr>
                            <m:t>𝑃𝑔</m:t>
                          </m:r>
                          <m:r>
                            <a:rPr lang="en-US" altLang="ja-JP" i="1">
                              <a:solidFill>
                                <a:schemeClr val="bg1"/>
                              </a:solidFill>
                              <a:latin typeface="Cambria Math" panose="02040503050406030204" pitchFamily="18" charset="0"/>
                            </a:rPr>
                            <m:t>)/(</m:t>
                          </m:r>
                          <m:r>
                            <a:rPr lang="en-US" altLang="ja-JP" i="1">
                              <a:solidFill>
                                <a:schemeClr val="bg1"/>
                              </a:solidFill>
                              <a:latin typeface="Cambria Math" panose="02040503050406030204" pitchFamily="18" charset="0"/>
                            </a:rPr>
                            <m:t>𝐺</m:t>
                          </m:r>
                          <m:r>
                            <a:rPr lang="en-US" altLang="ja-JP" i="1">
                              <a:solidFill>
                                <a:schemeClr val="bg1"/>
                              </a:solidFill>
                              <a:latin typeface="Cambria Math" panose="02040503050406030204" pitchFamily="18" charset="0"/>
                            </a:rPr>
                            <m:t>−1)</m:t>
                          </m:r>
                        </m:num>
                        <m:den>
                          <m:r>
                            <a:rPr lang="en-US" altLang="ja-JP" i="1">
                              <a:solidFill>
                                <a:schemeClr val="bg1"/>
                              </a:solidFill>
                              <a:latin typeface="Cambria Math" panose="02040503050406030204" pitchFamily="18" charset="0"/>
                            </a:rPr>
                            <m:t>𝑃𝑔</m:t>
                          </m:r>
                          <m:r>
                            <a:rPr lang="en-US" altLang="ja-JP" i="1">
                              <a:solidFill>
                                <a:schemeClr val="bg1"/>
                              </a:solidFill>
                              <a:latin typeface="Cambria Math" panose="02040503050406030204" pitchFamily="18" charset="0"/>
                            </a:rPr>
                            <m:t>/(</m:t>
                          </m:r>
                          <m:r>
                            <a:rPr lang="en-US" altLang="ja-JP" i="1">
                              <a:solidFill>
                                <a:schemeClr val="bg1"/>
                              </a:solidFill>
                              <a:latin typeface="Cambria Math" panose="02040503050406030204" pitchFamily="18" charset="0"/>
                            </a:rPr>
                            <m:t>𝑛</m:t>
                          </m:r>
                          <m:r>
                            <a:rPr lang="en-US" altLang="ja-JP" i="1">
                              <a:solidFill>
                                <a:schemeClr val="bg1"/>
                              </a:solidFill>
                              <a:latin typeface="Cambria Math" panose="02040503050406030204" pitchFamily="18" charset="0"/>
                            </a:rPr>
                            <m:t>−</m:t>
                          </m:r>
                          <m:r>
                            <a:rPr lang="en-US" altLang="ja-JP" i="1">
                              <a:solidFill>
                                <a:schemeClr val="bg1"/>
                              </a:solidFill>
                              <a:latin typeface="Cambria Math" panose="02040503050406030204" pitchFamily="18" charset="0"/>
                            </a:rPr>
                            <m:t>𝐺</m:t>
                          </m:r>
                          <m:r>
                            <a:rPr lang="en-US" altLang="ja-JP" i="1">
                              <a:solidFill>
                                <a:schemeClr val="bg1"/>
                              </a:solidFill>
                              <a:latin typeface="Cambria Math" panose="02040503050406030204" pitchFamily="18" charset="0"/>
                            </a:rPr>
                            <m:t>)</m:t>
                          </m:r>
                        </m:den>
                      </m:f>
                    </m:oMath>
                  </m:oMathPara>
                </a14:m>
                <a:endParaRPr lang="en-US" altLang="ja-JP" i="1" dirty="0">
                  <a:solidFill>
                    <a:schemeClr val="bg1"/>
                  </a:solidFill>
                  <a:latin typeface="Cambria Math" panose="02040503050406030204" pitchFamily="18" charset="0"/>
                </a:endParaRPr>
              </a:p>
              <a:p>
                <a:endParaRPr lang="en-US" altLang="ja-JP" dirty="0">
                  <a:solidFill>
                    <a:schemeClr val="bg1"/>
                  </a:solidFill>
                </a:endParaRPr>
              </a:p>
              <a:p>
                <a:pPr indent="625475"/>
                <a:r>
                  <a:rPr kumimoji="1" lang="en-US" altLang="ja-JP" dirty="0">
                    <a:solidFill>
                      <a:schemeClr val="bg1"/>
                    </a:solidFill>
                  </a:rPr>
                  <a:t>G	:</a:t>
                </a:r>
                <a:r>
                  <a:rPr kumimoji="1" lang="ja-JP" altLang="en-US" dirty="0">
                    <a:solidFill>
                      <a:schemeClr val="bg1"/>
                    </a:solidFill>
                  </a:rPr>
                  <a:t>クラスタ数</a:t>
                </a:r>
                <a:endParaRPr lang="en-US" altLang="ja-JP" dirty="0">
                  <a:solidFill>
                    <a:schemeClr val="bg1"/>
                  </a:solidFill>
                </a:endParaRPr>
              </a:p>
              <a:p>
                <a:pPr indent="625475"/>
                <a:r>
                  <a:rPr lang="en-US" altLang="ja-JP" dirty="0">
                    <a:solidFill>
                      <a:schemeClr val="bg1"/>
                    </a:solidFill>
                  </a:rPr>
                  <a:t>n	</a:t>
                </a:r>
                <a:r>
                  <a:rPr kumimoji="1" lang="en-US" altLang="ja-JP" dirty="0">
                    <a:solidFill>
                      <a:schemeClr val="bg1"/>
                    </a:solidFill>
                  </a:rPr>
                  <a:t>:</a:t>
                </a:r>
                <a:r>
                  <a:rPr kumimoji="1" lang="ja-JP" altLang="en-US" dirty="0">
                    <a:solidFill>
                      <a:schemeClr val="bg1"/>
                    </a:solidFill>
                  </a:rPr>
                  <a:t>全データ数</a:t>
                </a:r>
                <a:endParaRPr lang="en-US" altLang="ja-JP" dirty="0">
                  <a:solidFill>
                    <a:schemeClr val="bg1"/>
                  </a:solidFill>
                </a:endParaRPr>
              </a:p>
              <a:p>
                <a:pPr indent="625475"/>
                <a:r>
                  <a:rPr kumimoji="1" lang="en-US" altLang="ja-JP" dirty="0">
                    <a:solidFill>
                      <a:schemeClr val="bg1"/>
                    </a:solidFill>
                  </a:rPr>
                  <a:t>T	:</a:t>
                </a:r>
                <a:r>
                  <a:rPr kumimoji="1" lang="ja-JP" altLang="en-US" dirty="0">
                    <a:solidFill>
                      <a:schemeClr val="bg1"/>
                    </a:solidFill>
                  </a:rPr>
                  <a:t>全データの距離</a:t>
                </a:r>
                <a:r>
                  <a:rPr kumimoji="1" lang="en-US" altLang="ja-JP" dirty="0">
                    <a:solidFill>
                      <a:schemeClr val="bg1"/>
                    </a:solidFill>
                  </a:rPr>
                  <a:t>2</a:t>
                </a:r>
                <a:r>
                  <a:rPr kumimoji="1" lang="ja-JP" altLang="en-US" dirty="0">
                    <a:solidFill>
                      <a:schemeClr val="bg1"/>
                    </a:solidFill>
                  </a:rPr>
                  <a:t>乗和</a:t>
                </a:r>
                <a:endParaRPr lang="en-US" altLang="ja-JP" dirty="0">
                  <a:solidFill>
                    <a:schemeClr val="bg1"/>
                  </a:solidFill>
                </a:endParaRPr>
              </a:p>
              <a:p>
                <a:pPr indent="625475"/>
                <a:r>
                  <a:rPr lang="en-US" altLang="ja-JP" dirty="0">
                    <a:solidFill>
                      <a:schemeClr val="bg1"/>
                    </a:solidFill>
                  </a:rPr>
                  <a:t>Pg	</a:t>
                </a:r>
                <a:r>
                  <a:rPr kumimoji="1" lang="en-US" altLang="ja-JP" dirty="0">
                    <a:solidFill>
                      <a:schemeClr val="bg1"/>
                    </a:solidFill>
                  </a:rPr>
                  <a:t>:</a:t>
                </a:r>
                <a:r>
                  <a:rPr lang="ja-JP" altLang="en-US" dirty="0">
                    <a:solidFill>
                      <a:schemeClr val="bg1"/>
                    </a:solidFill>
                  </a:rPr>
                  <a:t>クラスタ内距離</a:t>
                </a:r>
                <a:r>
                  <a:rPr lang="en-US" altLang="ja-JP" dirty="0">
                    <a:solidFill>
                      <a:schemeClr val="bg1"/>
                    </a:solidFill>
                  </a:rPr>
                  <a:t>2</a:t>
                </a:r>
                <a:r>
                  <a:rPr lang="ja-JP" altLang="en-US" dirty="0">
                    <a:solidFill>
                      <a:schemeClr val="bg1"/>
                    </a:solidFill>
                  </a:rPr>
                  <a:t>乗和</a:t>
                </a:r>
                <a:endParaRPr kumimoji="1" lang="ja-JP" altLang="en-US" dirty="0">
                  <a:solidFill>
                    <a:schemeClr val="bg1"/>
                  </a:solidFill>
                </a:endParaRPr>
              </a:p>
            </p:txBody>
          </p:sp>
        </mc:Choice>
        <mc:Fallback xmlns="">
          <p:sp>
            <p:nvSpPr>
              <p:cNvPr id="3" name="テキスト ボックス 2">
                <a:extLst>
                  <a:ext uri="{FF2B5EF4-FFF2-40B4-BE49-F238E27FC236}">
                    <a16:creationId xmlns:a16="http://schemas.microsoft.com/office/drawing/2014/main" id="{FCB0E2B7-D9F1-4F44-BC36-5239DBFD252D}"/>
                  </a:ext>
                </a:extLst>
              </p:cNvPr>
              <p:cNvSpPr txBox="1">
                <a:spLocks noRot="1" noChangeAspect="1" noMove="1" noResize="1" noEditPoints="1" noAdjustHandles="1" noChangeArrowheads="1" noChangeShapeType="1" noTextEdit="1"/>
              </p:cNvSpPr>
              <p:nvPr/>
            </p:nvSpPr>
            <p:spPr>
              <a:xfrm>
                <a:off x="7661997" y="4520639"/>
                <a:ext cx="3297378" cy="1961755"/>
              </a:xfrm>
              <a:prstGeom prst="rect">
                <a:avLst/>
              </a:prstGeom>
              <a:blipFill>
                <a:blip r:embed="rId2"/>
                <a:stretch>
                  <a:fillRect r="-739" b="-6542"/>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8FFEE616-2C6B-4515-822D-D4369C0113A2}"/>
              </a:ext>
            </a:extLst>
          </p:cNvPr>
          <p:cNvPicPr>
            <a:picLocks noChangeAspect="1"/>
          </p:cNvPicPr>
          <p:nvPr/>
        </p:nvPicPr>
        <p:blipFill>
          <a:blip r:embed="rId3"/>
          <a:stretch>
            <a:fillRect/>
          </a:stretch>
        </p:blipFill>
        <p:spPr>
          <a:xfrm>
            <a:off x="552450" y="2017273"/>
            <a:ext cx="6448210" cy="3954902"/>
          </a:xfrm>
          <a:prstGeom prst="rect">
            <a:avLst/>
          </a:prstGeom>
        </p:spPr>
      </p:pic>
    </p:spTree>
    <p:extLst>
      <p:ext uri="{BB962C8B-B14F-4D97-AF65-F5344CB8AC3E}">
        <p14:creationId xmlns:p14="http://schemas.microsoft.com/office/powerpoint/2010/main" val="163937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55A81-7B5D-45B3-8E98-29613C9F3D4B}"/>
              </a:ext>
            </a:extLst>
          </p:cNvPr>
          <p:cNvSpPr>
            <a:spLocks noGrp="1"/>
          </p:cNvSpPr>
          <p:nvPr>
            <p:ph type="title"/>
          </p:nvPr>
        </p:nvSpPr>
        <p:spPr/>
        <p:txBody>
          <a:bodyPr/>
          <a:lstStyle/>
          <a:p>
            <a:r>
              <a:rPr kumimoji="1" lang="ja-JP" altLang="en-US" dirty="0"/>
              <a:t>比較結果</a:t>
            </a:r>
          </a:p>
        </p:txBody>
      </p:sp>
      <p:graphicFrame>
        <p:nvGraphicFramePr>
          <p:cNvPr id="4" name="表 5">
            <a:extLst>
              <a:ext uri="{FF2B5EF4-FFF2-40B4-BE49-F238E27FC236}">
                <a16:creationId xmlns:a16="http://schemas.microsoft.com/office/drawing/2014/main" id="{AD55EA7C-4FD6-4E30-ACC9-881FDA53607F}"/>
              </a:ext>
            </a:extLst>
          </p:cNvPr>
          <p:cNvGraphicFramePr>
            <a:graphicFrameLocks/>
          </p:cNvGraphicFramePr>
          <p:nvPr>
            <p:extLst>
              <p:ext uri="{D42A27DB-BD31-4B8C-83A1-F6EECF244321}">
                <p14:modId xmlns:p14="http://schemas.microsoft.com/office/powerpoint/2010/main" val="3752073683"/>
              </p:ext>
            </p:extLst>
          </p:nvPr>
        </p:nvGraphicFramePr>
        <p:xfrm>
          <a:off x="1181295" y="1989770"/>
          <a:ext cx="9522391" cy="2265680"/>
        </p:xfrm>
        <a:graphic>
          <a:graphicData uri="http://schemas.openxmlformats.org/drawingml/2006/table">
            <a:tbl>
              <a:tblPr firstRow="1" firstCol="1" bandRow="1">
                <a:tableStyleId>{5C22544A-7EE6-4342-B048-85BDC9FD1C3A}</a:tableStyleId>
              </a:tblPr>
              <a:tblGrid>
                <a:gridCol w="2044539">
                  <a:extLst>
                    <a:ext uri="{9D8B030D-6E8A-4147-A177-3AD203B41FA5}">
                      <a16:colId xmlns:a16="http://schemas.microsoft.com/office/drawing/2014/main" val="658517868"/>
                    </a:ext>
                  </a:extLst>
                </a:gridCol>
                <a:gridCol w="3214071">
                  <a:extLst>
                    <a:ext uri="{9D8B030D-6E8A-4147-A177-3AD203B41FA5}">
                      <a16:colId xmlns:a16="http://schemas.microsoft.com/office/drawing/2014/main" val="2523289895"/>
                    </a:ext>
                  </a:extLst>
                </a:gridCol>
                <a:gridCol w="4263781">
                  <a:extLst>
                    <a:ext uri="{9D8B030D-6E8A-4147-A177-3AD203B41FA5}">
                      <a16:colId xmlns:a16="http://schemas.microsoft.com/office/drawing/2014/main" val="4123562640"/>
                    </a:ext>
                  </a:extLst>
                </a:gridCol>
              </a:tblGrid>
              <a:tr h="566420">
                <a:tc>
                  <a:txBody>
                    <a:bodyPr/>
                    <a:lstStyle/>
                    <a:p>
                      <a:pPr algn="ctr"/>
                      <a:endParaRPr kumimoji="1" lang="ja-JP" altLang="en-US" dirty="0"/>
                    </a:p>
                  </a:txBody>
                  <a:tcPr/>
                </a:tc>
                <a:tc>
                  <a:txBody>
                    <a:bodyPr/>
                    <a:lstStyle/>
                    <a:p>
                      <a:pPr algn="ctr"/>
                      <a:r>
                        <a:rPr kumimoji="1" lang="en-US" altLang="ja-JP" dirty="0"/>
                        <a:t>Ant</a:t>
                      </a:r>
                      <a:r>
                        <a:rPr kumimoji="1" lang="ja-JP" altLang="en-US" dirty="0"/>
                        <a:t> </a:t>
                      </a:r>
                      <a:r>
                        <a:rPr kumimoji="1" lang="en-US" altLang="ja-JP" dirty="0"/>
                        <a:t>Tree</a:t>
                      </a:r>
                      <a:r>
                        <a:rPr kumimoji="1" lang="ja-JP" altLang="en-US" dirty="0"/>
                        <a:t>法</a:t>
                      </a:r>
                    </a:p>
                  </a:txBody>
                  <a:tcPr/>
                </a:tc>
                <a:tc>
                  <a:txBody>
                    <a:bodyPr/>
                    <a:lstStyle/>
                    <a:p>
                      <a:pPr algn="ctr"/>
                      <a:r>
                        <a:rPr kumimoji="1" lang="en-US" altLang="ja-JP" dirty="0"/>
                        <a:t>K-Means</a:t>
                      </a:r>
                      <a:r>
                        <a:rPr kumimoji="1" lang="ja-JP" altLang="en-US" dirty="0"/>
                        <a:t>法</a:t>
                      </a:r>
                    </a:p>
                  </a:txBody>
                  <a:tcPr/>
                </a:tc>
                <a:extLst>
                  <a:ext uri="{0D108BD9-81ED-4DB2-BD59-A6C34878D82A}">
                    <a16:rowId xmlns:a16="http://schemas.microsoft.com/office/drawing/2014/main" val="397555873"/>
                  </a:ext>
                </a:extLst>
              </a:tr>
              <a:tr h="566420">
                <a:tc>
                  <a:txBody>
                    <a:bodyPr/>
                    <a:lstStyle/>
                    <a:p>
                      <a:pPr algn="ctr"/>
                      <a:r>
                        <a:rPr kumimoji="1" lang="ja-JP" altLang="en-US" dirty="0"/>
                        <a:t>平均正答数</a:t>
                      </a:r>
                    </a:p>
                  </a:txBody>
                  <a:tcPr/>
                </a:tc>
                <a:tc>
                  <a:txBody>
                    <a:bodyPr/>
                    <a:lstStyle/>
                    <a:p>
                      <a:pPr algn="ctr"/>
                      <a:r>
                        <a:rPr kumimoji="1" lang="en-US" altLang="ja-JP" sz="2800" dirty="0"/>
                        <a:t>2380.7</a:t>
                      </a:r>
                      <a:endParaRPr kumimoji="1" lang="ja-JP" altLang="en-US" sz="2800" dirty="0"/>
                    </a:p>
                  </a:txBody>
                  <a:tcPr/>
                </a:tc>
                <a:tc>
                  <a:txBody>
                    <a:bodyPr/>
                    <a:lstStyle/>
                    <a:p>
                      <a:pPr algn="ctr"/>
                      <a:r>
                        <a:rPr kumimoji="1" lang="en-US" altLang="ja-JP" sz="2800" dirty="0"/>
                        <a:t>2530.2</a:t>
                      </a:r>
                      <a:endParaRPr kumimoji="1" lang="ja-JP" altLang="en-US" sz="2800" dirty="0"/>
                    </a:p>
                  </a:txBody>
                  <a:tcPr/>
                </a:tc>
                <a:extLst>
                  <a:ext uri="{0D108BD9-81ED-4DB2-BD59-A6C34878D82A}">
                    <a16:rowId xmlns:a16="http://schemas.microsoft.com/office/drawing/2014/main" val="1070220747"/>
                  </a:ext>
                </a:extLst>
              </a:tr>
              <a:tr h="566420">
                <a:tc>
                  <a:txBody>
                    <a:bodyPr/>
                    <a:lstStyle/>
                    <a:p>
                      <a:pPr algn="ctr"/>
                      <a:r>
                        <a:rPr kumimoji="1" lang="ja-JP" altLang="en-US" dirty="0"/>
                        <a:t>平均正答率</a:t>
                      </a:r>
                    </a:p>
                  </a:txBody>
                  <a:tcPr/>
                </a:tc>
                <a:tc>
                  <a:txBody>
                    <a:bodyPr/>
                    <a:lstStyle/>
                    <a:p>
                      <a:pPr algn="ctr"/>
                      <a:r>
                        <a:rPr kumimoji="1" lang="en-US" altLang="ja-JP" sz="2800" dirty="0"/>
                        <a:t>0.9038</a:t>
                      </a:r>
                      <a:endParaRPr kumimoji="1" lang="ja-JP" altLang="en-US" sz="2800" dirty="0"/>
                    </a:p>
                  </a:txBody>
                  <a:tcPr/>
                </a:tc>
                <a:tc>
                  <a:txBody>
                    <a:bodyPr/>
                    <a:lstStyle/>
                    <a:p>
                      <a:pPr algn="ctr"/>
                      <a:r>
                        <a:rPr kumimoji="1" lang="en-US" altLang="ja-JP" sz="2800" dirty="0"/>
                        <a:t>0.9601</a:t>
                      </a:r>
                      <a:endParaRPr kumimoji="1" lang="ja-JP" altLang="en-US" sz="2800" dirty="0"/>
                    </a:p>
                  </a:txBody>
                  <a:tcPr/>
                </a:tc>
                <a:extLst>
                  <a:ext uri="{0D108BD9-81ED-4DB2-BD59-A6C34878D82A}">
                    <a16:rowId xmlns:a16="http://schemas.microsoft.com/office/drawing/2014/main" val="2622218883"/>
                  </a:ext>
                </a:extLst>
              </a:tr>
              <a:tr h="566420">
                <a:tc>
                  <a:txBody>
                    <a:bodyPr/>
                    <a:lstStyle/>
                    <a:p>
                      <a:pPr algn="ctr"/>
                      <a:r>
                        <a:rPr kumimoji="1" lang="ja-JP" altLang="en-US" dirty="0"/>
                        <a:t>疑似</a:t>
                      </a:r>
                      <a:r>
                        <a:rPr kumimoji="1" lang="en-US" altLang="ja-JP" dirty="0"/>
                        <a:t>F</a:t>
                      </a:r>
                      <a:r>
                        <a:rPr kumimoji="1" lang="ja-JP" altLang="en-US" dirty="0"/>
                        <a:t>値</a:t>
                      </a:r>
                    </a:p>
                  </a:txBody>
                  <a:tcPr/>
                </a:tc>
                <a:tc>
                  <a:txBody>
                    <a:bodyPr/>
                    <a:lstStyle/>
                    <a:p>
                      <a:pPr algn="ctr"/>
                      <a:r>
                        <a:rPr kumimoji="1" lang="en-US" altLang="ja-JP" sz="2800" dirty="0"/>
                        <a:t>131.6</a:t>
                      </a:r>
                      <a:endParaRPr kumimoji="1" lang="ja-JP" altLang="en-US" sz="2800" dirty="0"/>
                    </a:p>
                  </a:txBody>
                  <a:tcPr/>
                </a:tc>
                <a:tc>
                  <a:txBody>
                    <a:bodyPr/>
                    <a:lstStyle/>
                    <a:p>
                      <a:pPr algn="ctr"/>
                      <a:r>
                        <a:rPr kumimoji="1" lang="en-US" altLang="ja-JP" sz="2800" dirty="0"/>
                        <a:t>260.1</a:t>
                      </a:r>
                      <a:endParaRPr kumimoji="1" lang="ja-JP" altLang="en-US" sz="2800" dirty="0"/>
                    </a:p>
                  </a:txBody>
                  <a:tcPr/>
                </a:tc>
                <a:extLst>
                  <a:ext uri="{0D108BD9-81ED-4DB2-BD59-A6C34878D82A}">
                    <a16:rowId xmlns:a16="http://schemas.microsoft.com/office/drawing/2014/main" val="2178352288"/>
                  </a:ext>
                </a:extLst>
              </a:tr>
            </a:tbl>
          </a:graphicData>
        </a:graphic>
      </p:graphicFrame>
      <p:sp>
        <p:nvSpPr>
          <p:cNvPr id="5" name="コンテンツ プレースホルダー 2">
            <a:extLst>
              <a:ext uri="{FF2B5EF4-FFF2-40B4-BE49-F238E27FC236}">
                <a16:creationId xmlns:a16="http://schemas.microsoft.com/office/drawing/2014/main" id="{8A88D997-5C49-4374-A471-5341C79B97F3}"/>
              </a:ext>
            </a:extLst>
          </p:cNvPr>
          <p:cNvSpPr>
            <a:spLocks noGrp="1"/>
          </p:cNvSpPr>
          <p:nvPr>
            <p:ph idx="1"/>
          </p:nvPr>
        </p:nvSpPr>
        <p:spPr>
          <a:xfrm>
            <a:off x="734534" y="4772024"/>
            <a:ext cx="10722932" cy="1528763"/>
          </a:xfrm>
        </p:spPr>
        <p:txBody>
          <a:bodyPr/>
          <a:lstStyle/>
          <a:p>
            <a:pPr marL="0" indent="0">
              <a:buNone/>
            </a:pPr>
            <a:r>
              <a:rPr kumimoji="1" lang="ja-JP" altLang="en-US" sz="2800" dirty="0"/>
              <a:t>・群知能（</a:t>
            </a:r>
            <a:r>
              <a:rPr kumimoji="1" lang="en-US" altLang="ja-JP" sz="2800" dirty="0" err="1"/>
              <a:t>AntTree</a:t>
            </a:r>
            <a:r>
              <a:rPr kumimoji="1" lang="ja-JP" altLang="en-US" sz="2800" dirty="0"/>
              <a:t>法）を用いたクラスタリングは成功した．</a:t>
            </a:r>
            <a:endParaRPr kumimoji="1" lang="en-US" altLang="ja-JP" sz="2800" dirty="0"/>
          </a:p>
          <a:p>
            <a:pPr marL="0" indent="0">
              <a:buNone/>
            </a:pPr>
            <a:r>
              <a:rPr kumimoji="1" lang="ja-JP" altLang="en-US" sz="2800" dirty="0"/>
              <a:t>・今回の条件では</a:t>
            </a:r>
            <a:r>
              <a:rPr kumimoji="1" lang="en-US" altLang="ja-JP" sz="2800" dirty="0"/>
              <a:t>K-Means</a:t>
            </a:r>
            <a:r>
              <a:rPr kumimoji="1" lang="ja-JP" altLang="en-US" sz="2800" dirty="0"/>
              <a:t>法の方が精度が良い．</a:t>
            </a:r>
            <a:endParaRPr kumimoji="1" lang="en-US" altLang="ja-JP" sz="2800" dirty="0"/>
          </a:p>
        </p:txBody>
      </p:sp>
    </p:spTree>
    <p:extLst>
      <p:ext uri="{BB962C8B-B14F-4D97-AF65-F5344CB8AC3E}">
        <p14:creationId xmlns:p14="http://schemas.microsoft.com/office/powerpoint/2010/main" val="17501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6F978-802F-4E9E-8F1D-89E5DB3B8B11}"/>
              </a:ext>
            </a:extLst>
          </p:cNvPr>
          <p:cNvSpPr>
            <a:spLocks noGrp="1"/>
          </p:cNvSpPr>
          <p:nvPr>
            <p:ph type="title"/>
          </p:nvPr>
        </p:nvSpPr>
        <p:spPr/>
        <p:txBody>
          <a:bodyPr/>
          <a:lstStyle/>
          <a:p>
            <a:r>
              <a:rPr kumimoji="1" lang="ja-JP" altLang="en-US" dirty="0"/>
              <a:t>考察</a:t>
            </a:r>
          </a:p>
        </p:txBody>
      </p:sp>
      <p:sp>
        <p:nvSpPr>
          <p:cNvPr id="8" name="コンテンツ プレースホルダー 8">
            <a:extLst>
              <a:ext uri="{FF2B5EF4-FFF2-40B4-BE49-F238E27FC236}">
                <a16:creationId xmlns:a16="http://schemas.microsoft.com/office/drawing/2014/main" id="{5689443C-3AB3-4A83-BC7D-A539ED42DE29}"/>
              </a:ext>
            </a:extLst>
          </p:cNvPr>
          <p:cNvSpPr>
            <a:spLocks noGrp="1"/>
          </p:cNvSpPr>
          <p:nvPr>
            <p:ph idx="1"/>
          </p:nvPr>
        </p:nvSpPr>
        <p:spPr>
          <a:xfrm>
            <a:off x="457200" y="1825625"/>
            <a:ext cx="10722932" cy="4667250"/>
          </a:xfrm>
        </p:spPr>
        <p:txBody>
          <a:bodyPr/>
          <a:lstStyle/>
          <a:p>
            <a:pPr marL="0" indent="0">
              <a:buNone/>
            </a:pPr>
            <a:r>
              <a:rPr lang="ja-JP" altLang="en-US" dirty="0"/>
              <a:t>・</a:t>
            </a:r>
            <a:r>
              <a:rPr lang="ja-JP" altLang="en-US" sz="2800" dirty="0"/>
              <a:t>精度について</a:t>
            </a:r>
            <a:endParaRPr lang="en-US" altLang="ja-JP" sz="2800" dirty="0"/>
          </a:p>
          <a:p>
            <a:pPr marL="895350" indent="180975">
              <a:buNone/>
            </a:pPr>
            <a:r>
              <a:rPr lang="ja-JP" altLang="en-US" dirty="0"/>
              <a:t>形態素解析をした際の単語の損失，文書ベクトルの定義</a:t>
            </a:r>
            <a:endParaRPr lang="en-US" altLang="ja-JP" dirty="0"/>
          </a:p>
          <a:p>
            <a:pPr marL="895350" indent="180975">
              <a:buNone/>
            </a:pPr>
            <a:r>
              <a:rPr lang="en-US" altLang="ja-JP" dirty="0" err="1"/>
              <a:t>AntTree</a:t>
            </a:r>
            <a:r>
              <a:rPr lang="ja-JP" altLang="en-US" dirty="0"/>
              <a:t>法の実装，</a:t>
            </a:r>
            <a:r>
              <a:rPr kumimoji="0" lang="ja-JP" altLang="en-US" b="0" i="0" u="none" strike="noStrike" kern="1200" cap="none" spc="90" normalizeH="0" baseline="0" noProof="0" dirty="0">
                <a:ln>
                  <a:noFill/>
                </a:ln>
                <a:solidFill>
                  <a:srgbClr val="FFFFFF"/>
                </a:solidFill>
                <a:effectLst/>
                <a:uLnTx/>
                <a:uFillTx/>
                <a:latin typeface="Yu Gothic"/>
                <a:ea typeface="+mn-ea"/>
                <a:cs typeface="+mn-cs"/>
              </a:rPr>
              <a:t>閾値の更新など</a:t>
            </a:r>
            <a:r>
              <a:rPr lang="ja-JP" altLang="en-US" dirty="0">
                <a:latin typeface="Yu Gothic"/>
              </a:rPr>
              <a:t> </a:t>
            </a:r>
            <a:r>
              <a:rPr lang="ja-JP" altLang="en-US" dirty="0"/>
              <a:t>パラメータについて</a:t>
            </a:r>
            <a:endParaRPr lang="en-US" altLang="ja-JP" dirty="0"/>
          </a:p>
          <a:p>
            <a:pPr marL="0" indent="0">
              <a:buNone/>
            </a:pPr>
            <a:endParaRPr lang="en-US" altLang="ja-JP" dirty="0"/>
          </a:p>
          <a:p>
            <a:pPr marL="0" indent="0">
              <a:buNone/>
            </a:pPr>
            <a:r>
              <a:rPr lang="ja-JP" altLang="en-US" dirty="0"/>
              <a:t>・</a:t>
            </a:r>
            <a:r>
              <a:rPr lang="ja-JP" altLang="en-US" sz="2800" dirty="0"/>
              <a:t>評価について</a:t>
            </a:r>
            <a:endParaRPr lang="en-US" altLang="ja-JP" sz="2800" dirty="0"/>
          </a:p>
          <a:p>
            <a:pPr marL="895350" indent="180975">
              <a:buNone/>
            </a:pPr>
            <a:r>
              <a:rPr lang="ja-JP" altLang="en-US" dirty="0"/>
              <a:t>階層クラスタリング</a:t>
            </a:r>
            <a:endParaRPr lang="en-US" altLang="ja-JP" dirty="0"/>
          </a:p>
          <a:p>
            <a:pPr marL="895350" indent="180975">
              <a:buNone/>
            </a:pPr>
            <a:r>
              <a:rPr lang="ja-JP" altLang="en-US" dirty="0"/>
              <a:t>クラスタリング結果の評価尺度</a:t>
            </a:r>
          </a:p>
        </p:txBody>
      </p:sp>
    </p:spTree>
    <p:extLst>
      <p:ext uri="{BB962C8B-B14F-4D97-AF65-F5344CB8AC3E}">
        <p14:creationId xmlns:p14="http://schemas.microsoft.com/office/powerpoint/2010/main" val="121923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6F978-802F-4E9E-8F1D-89E5DB3B8B11}"/>
              </a:ext>
            </a:extLst>
          </p:cNvPr>
          <p:cNvSpPr>
            <a:spLocks noGrp="1"/>
          </p:cNvSpPr>
          <p:nvPr>
            <p:ph type="title"/>
          </p:nvPr>
        </p:nvSpPr>
        <p:spPr/>
        <p:txBody>
          <a:bodyPr/>
          <a:lstStyle/>
          <a:p>
            <a:r>
              <a:rPr kumimoji="1" lang="ja-JP" altLang="en-US" dirty="0"/>
              <a:t>出典</a:t>
            </a:r>
          </a:p>
        </p:txBody>
      </p:sp>
      <p:sp>
        <p:nvSpPr>
          <p:cNvPr id="8" name="コンテンツ プレースホルダー 8">
            <a:extLst>
              <a:ext uri="{FF2B5EF4-FFF2-40B4-BE49-F238E27FC236}">
                <a16:creationId xmlns:a16="http://schemas.microsoft.com/office/drawing/2014/main" id="{5689443C-3AB3-4A83-BC7D-A539ED42DE29}"/>
              </a:ext>
            </a:extLst>
          </p:cNvPr>
          <p:cNvSpPr>
            <a:spLocks noGrp="1"/>
          </p:cNvSpPr>
          <p:nvPr>
            <p:ph idx="1"/>
          </p:nvPr>
        </p:nvSpPr>
        <p:spPr>
          <a:xfrm>
            <a:off x="457200" y="1825625"/>
            <a:ext cx="10722932" cy="4667250"/>
          </a:xfrm>
        </p:spPr>
        <p:txBody>
          <a:bodyPr/>
          <a:lstStyle/>
          <a:p>
            <a:pPr marL="0" indent="0">
              <a:buNone/>
            </a:pPr>
            <a:r>
              <a:rPr lang="ja-JP" altLang="en-US" dirty="0"/>
              <a:t>・参考文献</a:t>
            </a:r>
            <a:endParaRPr lang="en-US" altLang="ja-JP" dirty="0"/>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a:t>
            </a:r>
            <a:r>
              <a:rPr lang="ja-JP" altLang="en-US" sz="1800" dirty="0">
                <a:latin typeface="Yu Gothic"/>
              </a:rPr>
              <a:t>群知能とデータマイニング </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en-US" altLang="ja-JP" sz="1800" dirty="0">
                <a:latin typeface="Yu Gothic"/>
              </a:rPr>
              <a:t>	</a:t>
            </a:r>
            <a:r>
              <a:rPr lang="ja-JP" altLang="en-US" sz="1800" dirty="0">
                <a:latin typeface="Yu Gothic"/>
              </a:rPr>
              <a:t>東京電機大学出版局 </a:t>
            </a:r>
            <a:r>
              <a:rPr lang="en-US" altLang="ja-JP" sz="1800" dirty="0">
                <a:latin typeface="Yu Gothic"/>
              </a:rPr>
              <a:t>Ajith Abraham</a:t>
            </a:r>
            <a:endParaRPr kumimoji="0" lang="en-US" altLang="ja-JP" sz="1800" b="0" i="0" u="none" strike="noStrike" kern="1200" cap="none" spc="90" normalizeH="0" baseline="0" noProof="0" dirty="0">
              <a:ln>
                <a:noFill/>
              </a:ln>
              <a:solidFill>
                <a:srgbClr val="FFFFFF"/>
              </a:solidFill>
              <a:effectLst/>
              <a:uLnTx/>
              <a:uFillTx/>
              <a:latin typeface="Yu Gothic"/>
              <a:ea typeface="+mn-ea"/>
              <a:cs typeface="+mn-cs"/>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・群知能を用いたデータマイニングに関する研究 </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en-US" altLang="ja-JP" sz="1800" dirty="0">
                <a:latin typeface="Yu Gothic"/>
              </a:rPr>
              <a:t>	</a:t>
            </a:r>
            <a:r>
              <a:rPr lang="ja-JP" altLang="en-US" sz="1800" dirty="0">
                <a:latin typeface="Yu Gothic"/>
              </a:rPr>
              <a:t>専攻科システム工学特別研究 宮本達郎</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endParaRPr kumimoji="0" lang="en-US" altLang="ja-JP" sz="1800" b="0" i="0" u="none" strike="noStrike" kern="1200" cap="none" spc="90" normalizeH="0" baseline="0" noProof="0" dirty="0">
              <a:ln>
                <a:noFill/>
              </a:ln>
              <a:solidFill>
                <a:srgbClr val="FFFFFF"/>
              </a:solidFill>
              <a:effectLst/>
              <a:uLnTx/>
              <a:uFillTx/>
              <a:latin typeface="Yu Gothic"/>
              <a:ea typeface="+mn-ea"/>
              <a:cs typeface="+mn-cs"/>
            </a:endParaRPr>
          </a:p>
          <a:p>
            <a:pPr marL="0" indent="0">
              <a:buNone/>
            </a:pPr>
            <a:r>
              <a:rPr lang="ja-JP" altLang="en-US" dirty="0"/>
              <a:t>・引用元 </a:t>
            </a:r>
            <a:r>
              <a:rPr lang="en-US" altLang="ja-JP" dirty="0"/>
              <a:t>- Livedoor </a:t>
            </a:r>
            <a:r>
              <a:rPr lang="ja-JP" altLang="en-US" dirty="0"/>
              <a:t>ニュースコーパス</a:t>
            </a:r>
            <a:endParaRPr lang="en-US" altLang="ja-JP" dirty="0"/>
          </a:p>
          <a:p>
            <a:pPr marL="895350" indent="180975">
              <a:buNone/>
            </a:pPr>
            <a:r>
              <a:rPr lang="ja-JP" altLang="en-US" sz="1800" dirty="0">
                <a:latin typeface="Yu Gothic"/>
              </a:rPr>
              <a:t>株式会社ロンウイットが提供しているコーパスを用いた．</a:t>
            </a:r>
            <a:endParaRPr lang="en-US" altLang="ja-JP" sz="1800" dirty="0">
              <a:latin typeface="Yu Gothic"/>
            </a:endParaRPr>
          </a:p>
          <a:p>
            <a:pPr marL="895350" indent="180975">
              <a:buNone/>
            </a:pPr>
            <a:r>
              <a:rPr lang="en-US" altLang="ja-JP" sz="1800" dirty="0">
                <a:latin typeface="Yu Gothic"/>
              </a:rPr>
              <a:t>	</a:t>
            </a:r>
            <a:r>
              <a:rPr lang="en-US" altLang="ja-JP" sz="1800" dirty="0">
                <a:latin typeface="Yu Gothic"/>
                <a:hlinkClick r:id="rId2">
                  <a:extLst>
                    <a:ext uri="{A12FA001-AC4F-418D-AE19-62706E023703}">
                      <ahyp:hlinkClr xmlns:ahyp="http://schemas.microsoft.com/office/drawing/2018/hyperlinkcolor" val="tx"/>
                    </a:ext>
                  </a:extLst>
                </a:hlinkClick>
              </a:rPr>
              <a:t>https://www.rondhuit.com/download.html#ldcc</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endParaRPr lang="ja-JP" altLang="en-US" dirty="0"/>
          </a:p>
        </p:txBody>
      </p:sp>
      <p:graphicFrame>
        <p:nvGraphicFramePr>
          <p:cNvPr id="3" name="表 3">
            <a:extLst>
              <a:ext uri="{FF2B5EF4-FFF2-40B4-BE49-F238E27FC236}">
                <a16:creationId xmlns:a16="http://schemas.microsoft.com/office/drawing/2014/main" id="{3D8F9B7B-939F-49DA-943D-BC1724BC9AB1}"/>
              </a:ext>
            </a:extLst>
          </p:cNvPr>
          <p:cNvGraphicFramePr>
            <a:graphicFrameLocks noGrp="1"/>
          </p:cNvGraphicFramePr>
          <p:nvPr>
            <p:extLst>
              <p:ext uri="{D42A27DB-BD31-4B8C-83A1-F6EECF244321}">
                <p14:modId xmlns:p14="http://schemas.microsoft.com/office/powerpoint/2010/main" val="3847662570"/>
              </p:ext>
            </p:extLst>
          </p:nvPr>
        </p:nvGraphicFramePr>
        <p:xfrm>
          <a:off x="7586032" y="2848206"/>
          <a:ext cx="3594100" cy="1483360"/>
        </p:xfrm>
        <a:graphic>
          <a:graphicData uri="http://schemas.openxmlformats.org/drawingml/2006/table">
            <a:tbl>
              <a:tblPr firstRow="1" bandRow="1">
                <a:tableStyleId>{5C22544A-7EE6-4342-B048-85BDC9FD1C3A}</a:tableStyleId>
              </a:tblPr>
              <a:tblGrid>
                <a:gridCol w="1797050">
                  <a:extLst>
                    <a:ext uri="{9D8B030D-6E8A-4147-A177-3AD203B41FA5}">
                      <a16:colId xmlns:a16="http://schemas.microsoft.com/office/drawing/2014/main" val="3088937311"/>
                    </a:ext>
                  </a:extLst>
                </a:gridCol>
                <a:gridCol w="1797050">
                  <a:extLst>
                    <a:ext uri="{9D8B030D-6E8A-4147-A177-3AD203B41FA5}">
                      <a16:colId xmlns:a16="http://schemas.microsoft.com/office/drawing/2014/main" val="973090140"/>
                    </a:ext>
                  </a:extLst>
                </a:gridCol>
              </a:tblGrid>
              <a:tr h="370840">
                <a:tc>
                  <a:txBody>
                    <a:bodyPr/>
                    <a:lstStyle/>
                    <a:p>
                      <a:r>
                        <a:rPr kumimoji="1" lang="ja-JP" altLang="en-US" dirty="0"/>
                        <a:t>パッケージ</a:t>
                      </a:r>
                    </a:p>
                  </a:txBody>
                  <a:tcPr/>
                </a:tc>
                <a:tc>
                  <a:txBody>
                    <a:bodyPr/>
                    <a:lstStyle/>
                    <a:p>
                      <a:r>
                        <a:rPr kumimoji="1" lang="ja-JP" altLang="en-US" dirty="0"/>
                        <a:t>バージョン</a:t>
                      </a:r>
                    </a:p>
                  </a:txBody>
                  <a:tcPr/>
                </a:tc>
                <a:extLst>
                  <a:ext uri="{0D108BD9-81ED-4DB2-BD59-A6C34878D82A}">
                    <a16:rowId xmlns:a16="http://schemas.microsoft.com/office/drawing/2014/main" val="3834356783"/>
                  </a:ext>
                </a:extLst>
              </a:tr>
              <a:tr h="370840">
                <a:tc>
                  <a:txBody>
                    <a:bodyPr/>
                    <a:lstStyle/>
                    <a:p>
                      <a:r>
                        <a:rPr kumimoji="1" lang="en-US" altLang="ja-JP" dirty="0" err="1"/>
                        <a:t>gensim</a:t>
                      </a:r>
                      <a:endParaRPr kumimoji="1" lang="ja-JP" altLang="en-US" dirty="0"/>
                    </a:p>
                  </a:txBody>
                  <a:tcPr/>
                </a:tc>
                <a:tc>
                  <a:txBody>
                    <a:bodyPr/>
                    <a:lstStyle/>
                    <a:p>
                      <a:r>
                        <a:rPr kumimoji="1" lang="en-US" altLang="ja-JP" dirty="0"/>
                        <a:t>4.1.2</a:t>
                      </a:r>
                      <a:endParaRPr kumimoji="1" lang="ja-JP" altLang="en-US" dirty="0"/>
                    </a:p>
                  </a:txBody>
                  <a:tcPr/>
                </a:tc>
                <a:extLst>
                  <a:ext uri="{0D108BD9-81ED-4DB2-BD59-A6C34878D82A}">
                    <a16:rowId xmlns:a16="http://schemas.microsoft.com/office/drawing/2014/main" val="1193820828"/>
                  </a:ext>
                </a:extLst>
              </a:tr>
              <a:tr h="370840">
                <a:tc>
                  <a:txBody>
                    <a:bodyPr/>
                    <a:lstStyle/>
                    <a:p>
                      <a:r>
                        <a:rPr kumimoji="1" lang="en-US" altLang="ja-JP" dirty="0" err="1"/>
                        <a:t>mecab</a:t>
                      </a:r>
                      <a:endParaRPr kumimoji="1" lang="ja-JP" altLang="en-US" dirty="0"/>
                    </a:p>
                  </a:txBody>
                  <a:tcPr/>
                </a:tc>
                <a:tc>
                  <a:txBody>
                    <a:bodyPr/>
                    <a:lstStyle/>
                    <a:p>
                      <a:r>
                        <a:rPr kumimoji="1" lang="en-US" altLang="ja-JP" dirty="0"/>
                        <a:t>0.996.3</a:t>
                      </a:r>
                      <a:endParaRPr kumimoji="1" lang="ja-JP" altLang="en-US" dirty="0"/>
                    </a:p>
                  </a:txBody>
                  <a:tcPr/>
                </a:tc>
                <a:extLst>
                  <a:ext uri="{0D108BD9-81ED-4DB2-BD59-A6C34878D82A}">
                    <a16:rowId xmlns:a16="http://schemas.microsoft.com/office/drawing/2014/main" val="466005049"/>
                  </a:ext>
                </a:extLst>
              </a:tr>
              <a:tr h="370840">
                <a:tc>
                  <a:txBody>
                    <a:bodyPr/>
                    <a:lstStyle/>
                    <a:p>
                      <a:r>
                        <a:rPr kumimoji="1" lang="en-US" altLang="ja-JP" dirty="0" err="1"/>
                        <a:t>sklearn</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2851493003"/>
                  </a:ext>
                </a:extLst>
              </a:tr>
            </a:tbl>
          </a:graphicData>
        </a:graphic>
      </p:graphicFrame>
    </p:spTree>
    <p:extLst>
      <p:ext uri="{BB962C8B-B14F-4D97-AF65-F5344CB8AC3E}">
        <p14:creationId xmlns:p14="http://schemas.microsoft.com/office/powerpoint/2010/main" val="7022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100E2-E368-4429-BE6C-367923C7C0F9}"/>
              </a:ext>
            </a:extLst>
          </p:cNvPr>
          <p:cNvSpPr>
            <a:spLocks noGrp="1"/>
          </p:cNvSpPr>
          <p:nvPr>
            <p:ph type="title"/>
          </p:nvPr>
        </p:nvSpPr>
        <p:spPr/>
        <p:txBody>
          <a:bodyPr/>
          <a:lstStyle/>
          <a:p>
            <a:r>
              <a:rPr kumimoji="1" lang="ja-JP" altLang="en-US" dirty="0"/>
              <a:t>群知能について</a:t>
            </a:r>
          </a:p>
        </p:txBody>
      </p:sp>
      <p:sp>
        <p:nvSpPr>
          <p:cNvPr id="3" name="コンテンツ プレースホルダー 2">
            <a:extLst>
              <a:ext uri="{FF2B5EF4-FFF2-40B4-BE49-F238E27FC236}">
                <a16:creationId xmlns:a16="http://schemas.microsoft.com/office/drawing/2014/main" id="{64BF7182-C0B4-40D5-B64E-0E47AF8311E3}"/>
              </a:ext>
            </a:extLst>
          </p:cNvPr>
          <p:cNvSpPr>
            <a:spLocks noGrp="1"/>
          </p:cNvSpPr>
          <p:nvPr>
            <p:ph idx="1"/>
          </p:nvPr>
        </p:nvSpPr>
        <p:spPr/>
        <p:txBody>
          <a:bodyPr/>
          <a:lstStyle/>
          <a:p>
            <a:pPr marL="0" indent="0">
              <a:buNone/>
            </a:pPr>
            <a:r>
              <a:rPr kumimoji="1" lang="ja-JP" altLang="en-US" sz="2800" dirty="0"/>
              <a:t>・自然界における生物の群れのふるまいを模した人工知能</a:t>
            </a:r>
            <a:endParaRPr kumimoji="1" lang="en-US" altLang="ja-JP" sz="2800" dirty="0"/>
          </a:p>
          <a:p>
            <a:pPr marL="628650" indent="0">
              <a:buNone/>
            </a:pPr>
            <a:r>
              <a:rPr kumimoji="1" lang="ja-JP" altLang="en-US" dirty="0"/>
              <a:t>アリや魚などの群れを構成する個体は、単純な行動規則をもちながら、周囲の個体や環境に応じて行動する。 これらが多数集まったときにみられる自己組織化された高度なふるまいを、自動運転などの人工知能のシステムに応用する研究が進められている。</a:t>
            </a:r>
            <a:endParaRPr kumimoji="1" lang="en-US" altLang="ja-JP" dirty="0"/>
          </a:p>
          <a:p>
            <a:pPr marL="628650" indent="0">
              <a:buNone/>
            </a:pPr>
            <a:r>
              <a:rPr kumimoji="1" lang="en-US" altLang="ja-JP" dirty="0"/>
              <a:t>				</a:t>
            </a:r>
            <a:r>
              <a:rPr kumimoji="1" lang="ja-JP" altLang="en-US" sz="1800" dirty="0"/>
              <a:t>コトバンク </a:t>
            </a:r>
            <a:r>
              <a:rPr kumimoji="1" lang="en-US" altLang="ja-JP" sz="1800" dirty="0"/>
              <a:t>https://kotobank.jp/word/</a:t>
            </a:r>
            <a:r>
              <a:rPr kumimoji="1" lang="ja-JP" altLang="en-US" sz="1800" dirty="0"/>
              <a:t>群知能</a:t>
            </a:r>
            <a:r>
              <a:rPr kumimoji="1" lang="en-US" altLang="ja-JP" sz="1800" dirty="0"/>
              <a:t>-254128</a:t>
            </a:r>
          </a:p>
          <a:p>
            <a:pPr marL="266700" indent="0">
              <a:buNone/>
            </a:pPr>
            <a:endParaRPr kumimoji="1" lang="en-US" altLang="ja-JP" dirty="0"/>
          </a:p>
          <a:p>
            <a:pPr marL="266700" indent="0">
              <a:buNone/>
            </a:pPr>
            <a:r>
              <a:rPr kumimoji="1" lang="ja-JP" altLang="en-US" dirty="0"/>
              <a:t>・今回用いた</a:t>
            </a:r>
            <a:r>
              <a:rPr kumimoji="1" lang="en-US" altLang="ja-JP" dirty="0" err="1"/>
              <a:t>AntTree</a:t>
            </a:r>
            <a:r>
              <a:rPr kumimoji="1" lang="ja-JP" altLang="en-US" dirty="0"/>
              <a:t>法もその一つ</a:t>
            </a:r>
            <a:endParaRPr kumimoji="1" lang="en-US" altLang="ja-JP" dirty="0"/>
          </a:p>
        </p:txBody>
      </p:sp>
    </p:spTree>
    <p:extLst>
      <p:ext uri="{BB962C8B-B14F-4D97-AF65-F5344CB8AC3E}">
        <p14:creationId xmlns:p14="http://schemas.microsoft.com/office/powerpoint/2010/main" val="103015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6D64B-2B23-4EC6-9119-88343C4A201C}"/>
              </a:ext>
            </a:extLst>
          </p:cNvPr>
          <p:cNvSpPr>
            <a:spLocks noGrp="1"/>
          </p:cNvSpPr>
          <p:nvPr>
            <p:ph type="title"/>
          </p:nvPr>
        </p:nvSpPr>
        <p:spPr/>
        <p:txBody>
          <a:bodyPr/>
          <a:lstStyle/>
          <a:p>
            <a:r>
              <a:rPr kumimoji="1" lang="ja-JP" altLang="en-US" dirty="0"/>
              <a:t>実験について</a:t>
            </a:r>
          </a:p>
        </p:txBody>
      </p:sp>
      <p:sp>
        <p:nvSpPr>
          <p:cNvPr id="3" name="コンテンツ プレースホルダー 2">
            <a:extLst>
              <a:ext uri="{FF2B5EF4-FFF2-40B4-BE49-F238E27FC236}">
                <a16:creationId xmlns:a16="http://schemas.microsoft.com/office/drawing/2014/main" id="{AC49C232-7C82-4590-B0B1-D3A32CBF30DA}"/>
              </a:ext>
            </a:extLst>
          </p:cNvPr>
          <p:cNvSpPr>
            <a:spLocks noGrp="1"/>
          </p:cNvSpPr>
          <p:nvPr>
            <p:ph idx="1"/>
          </p:nvPr>
        </p:nvSpPr>
        <p:spPr/>
        <p:txBody>
          <a:bodyPr/>
          <a:lstStyle/>
          <a:p>
            <a:pPr marL="628650" indent="133350"/>
            <a:r>
              <a:rPr kumimoji="1" lang="en-US" altLang="ja-JP" sz="2800" dirty="0"/>
              <a:t>WEB</a:t>
            </a:r>
            <a:r>
              <a:rPr kumimoji="1" lang="ja-JP" altLang="en-US" sz="2800" dirty="0"/>
              <a:t>テキストのクラスタリング</a:t>
            </a:r>
            <a:endParaRPr kumimoji="1" lang="en-US" altLang="ja-JP" sz="2800" dirty="0"/>
          </a:p>
          <a:p>
            <a:pPr marL="1438275" indent="133350">
              <a:buNone/>
            </a:pPr>
            <a:r>
              <a:rPr kumimoji="1" lang="ja-JP" altLang="en-US" sz="1800" dirty="0"/>
              <a:t>データ間の類似度にもとづいて、データをグループ分けする手法</a:t>
            </a:r>
            <a:endParaRPr kumimoji="1" lang="en-US" altLang="ja-JP" sz="1800" dirty="0"/>
          </a:p>
          <a:p>
            <a:pPr marL="1438275" indent="133350">
              <a:buNone/>
            </a:pPr>
            <a:r>
              <a:rPr kumimoji="1" lang="ja-JP" altLang="en-US" sz="1800" dirty="0"/>
              <a:t>今回の実験では</a:t>
            </a:r>
            <a:r>
              <a:rPr kumimoji="1" lang="en-US" altLang="ja-JP" sz="1800" dirty="0"/>
              <a:t>3</a:t>
            </a:r>
            <a:r>
              <a:rPr kumimoji="1" lang="ja-JP" altLang="en-US" sz="1800" dirty="0"/>
              <a:t>トピックのテキスト分類を行いました．</a:t>
            </a:r>
            <a:endParaRPr kumimoji="1" lang="en-US" altLang="ja-JP" sz="1800" dirty="0"/>
          </a:p>
          <a:p>
            <a:pPr marL="1438275" indent="133350">
              <a:buNone/>
            </a:pPr>
            <a:endParaRPr kumimoji="1" lang="en-US" altLang="ja-JP" sz="1800" dirty="0"/>
          </a:p>
          <a:p>
            <a:pPr marL="1438275" indent="133350">
              <a:buNone/>
            </a:pPr>
            <a:endParaRPr kumimoji="1" lang="en-US" altLang="ja-JP" sz="1800" dirty="0"/>
          </a:p>
          <a:p>
            <a:pPr marL="628650" indent="0">
              <a:buNone/>
            </a:pPr>
            <a:r>
              <a:rPr kumimoji="1" lang="ja-JP" altLang="en-US" dirty="0"/>
              <a:t>・一般的な手法である</a:t>
            </a:r>
            <a:r>
              <a:rPr kumimoji="1" lang="en-US" altLang="ja-JP" dirty="0"/>
              <a:t>K-Means</a:t>
            </a:r>
            <a:r>
              <a:rPr kumimoji="1" lang="ja-JP" altLang="en-US" dirty="0"/>
              <a:t>法と，</a:t>
            </a:r>
            <a:r>
              <a:rPr kumimoji="1" lang="en-US" altLang="ja-JP" dirty="0" err="1"/>
              <a:t>AntTree</a:t>
            </a:r>
            <a:r>
              <a:rPr kumimoji="1" lang="ja-JP" altLang="en-US" dirty="0"/>
              <a:t>法の比較を行った．</a:t>
            </a:r>
            <a:endParaRPr kumimoji="1" lang="en-US" altLang="ja-JP" dirty="0"/>
          </a:p>
          <a:p>
            <a:pPr marL="1619250" indent="0">
              <a:buNone/>
            </a:pPr>
            <a:r>
              <a:rPr kumimoji="1" lang="ja-JP" altLang="en-US" sz="1800" dirty="0"/>
              <a:t>各手法については後述します</a:t>
            </a:r>
            <a:endParaRPr kumimoji="1" lang="en-US" altLang="ja-JP" sz="1800" dirty="0"/>
          </a:p>
        </p:txBody>
      </p:sp>
    </p:spTree>
    <p:extLst>
      <p:ext uri="{BB962C8B-B14F-4D97-AF65-F5344CB8AC3E}">
        <p14:creationId xmlns:p14="http://schemas.microsoft.com/office/powerpoint/2010/main" val="319109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ja-JP" altLang="en-US" dirty="0"/>
              <a:t>データの表現</a:t>
            </a:r>
          </a:p>
        </p:txBody>
      </p:sp>
      <p:sp>
        <p:nvSpPr>
          <p:cNvPr id="9" name="コンテンツ プレースホルダー 8">
            <a:extLst>
              <a:ext uri="{FF2B5EF4-FFF2-40B4-BE49-F238E27FC236}">
                <a16:creationId xmlns:a16="http://schemas.microsoft.com/office/drawing/2014/main" id="{F9198348-02E6-4593-A165-71489C013935}"/>
              </a:ext>
            </a:extLst>
          </p:cNvPr>
          <p:cNvSpPr>
            <a:spLocks noGrp="1"/>
          </p:cNvSpPr>
          <p:nvPr>
            <p:ph idx="1"/>
          </p:nvPr>
        </p:nvSpPr>
        <p:spPr>
          <a:xfrm>
            <a:off x="457200" y="1825625"/>
            <a:ext cx="10722932" cy="4667250"/>
          </a:xfrm>
        </p:spPr>
        <p:txBody>
          <a:bodyPr/>
          <a:lstStyle/>
          <a:p>
            <a:pPr marL="0" indent="0">
              <a:buNone/>
            </a:pPr>
            <a:r>
              <a:rPr lang="ja-JP" altLang="en-US" dirty="0"/>
              <a:t>・引用元 </a:t>
            </a:r>
            <a:r>
              <a:rPr lang="en-US" altLang="ja-JP" dirty="0"/>
              <a:t>- Livedoor </a:t>
            </a:r>
            <a:r>
              <a:rPr lang="ja-JP" altLang="en-US" dirty="0"/>
              <a:t>ニュースコーパス</a:t>
            </a:r>
            <a:endParaRPr lang="en-US" altLang="ja-JP" dirty="0"/>
          </a:p>
          <a:p>
            <a:pPr marL="895350" indent="180975">
              <a:buNone/>
            </a:pPr>
            <a:r>
              <a:rPr lang="ja-JP" altLang="en-US" sz="1800" dirty="0"/>
              <a:t>株式会社ロンウイットが提供しているコーパスを用いた．</a:t>
            </a:r>
            <a:endParaRPr lang="en-US" altLang="ja-JP" sz="1800" dirty="0"/>
          </a:p>
          <a:p>
            <a:pPr marL="895350" indent="180975">
              <a:buNone/>
            </a:pPr>
            <a:r>
              <a:rPr lang="en-US" altLang="ja-JP" sz="1800" dirty="0"/>
              <a:t>	</a:t>
            </a:r>
            <a:r>
              <a:rPr lang="en-US" altLang="ja-JP" sz="1800" dirty="0">
                <a:hlinkClick r:id="rId2"/>
              </a:rPr>
              <a:t>https://www.rondhuit.com/download.html#ldcc</a:t>
            </a:r>
            <a:endParaRPr lang="en-US" altLang="ja-JP" sz="1800" dirty="0"/>
          </a:p>
          <a:p>
            <a:pPr marL="895350" indent="180975">
              <a:buNone/>
            </a:pPr>
            <a:r>
              <a:rPr lang="en-US" altLang="ja-JP" sz="1800" dirty="0"/>
              <a:t>Kaden-channel movie-enter sports-watch</a:t>
            </a:r>
            <a:r>
              <a:rPr lang="ja-JP" altLang="en-US" sz="1800" dirty="0"/>
              <a:t>の三つのトピックについてクラスタリング結果を確認した．</a:t>
            </a:r>
            <a:endParaRPr lang="en-US" altLang="ja-JP" sz="1800" dirty="0"/>
          </a:p>
          <a:p>
            <a:pPr marL="0" indent="0">
              <a:buNone/>
            </a:pPr>
            <a:r>
              <a:rPr lang="ja-JP" altLang="en-US" dirty="0"/>
              <a:t>・分散表現について</a:t>
            </a:r>
            <a:endParaRPr lang="en-US" altLang="ja-JP" dirty="0"/>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kumimoji="0" lang="en-US" altLang="ja-JP" sz="1800" b="0" i="0" u="none" strike="noStrike" kern="1200" cap="none" spc="90" normalizeH="0" baseline="0" noProof="0" dirty="0" err="1">
                <a:ln>
                  <a:noFill/>
                </a:ln>
                <a:solidFill>
                  <a:srgbClr val="FFFFFF"/>
                </a:solidFill>
                <a:effectLst/>
                <a:uLnTx/>
                <a:uFillTx/>
                <a:latin typeface="Yu Gothic"/>
                <a:ea typeface="+mn-ea"/>
                <a:cs typeface="+mn-cs"/>
              </a:rPr>
              <a:t>FastText</a:t>
            </a: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を用いてテキストを</a:t>
            </a:r>
            <a:r>
              <a:rPr kumimoji="0" lang="en-US" altLang="ja-JP" sz="1800" b="0" i="0" u="none" strike="noStrike" kern="1200" cap="none" spc="90" normalizeH="0" baseline="0" noProof="0" dirty="0">
                <a:ln>
                  <a:noFill/>
                </a:ln>
                <a:solidFill>
                  <a:srgbClr val="FFFFFF"/>
                </a:solidFill>
                <a:effectLst/>
                <a:uLnTx/>
                <a:uFillTx/>
                <a:latin typeface="Yu Gothic"/>
                <a:ea typeface="+mn-ea"/>
                <a:cs typeface="+mn-cs"/>
              </a:rPr>
              <a:t>300</a:t>
            </a: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次元のベクトルに加工した．</a:t>
            </a:r>
            <a:endParaRPr kumimoji="0" lang="en-US" altLang="ja-JP" sz="1800" b="0" i="0" u="none" strike="noStrike" kern="1200" cap="none" spc="90" normalizeH="0" baseline="0" noProof="0" dirty="0">
              <a:ln>
                <a:noFill/>
              </a:ln>
              <a:solidFill>
                <a:srgbClr val="FFFFFF"/>
              </a:solidFill>
              <a:effectLst/>
              <a:uLnTx/>
              <a:uFillTx/>
              <a:latin typeface="Yu Gothic"/>
              <a:ea typeface="+mn-ea"/>
              <a:cs typeface="+mn-cs"/>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近い意味（同じ文脈で出現する）の単語が近くに現れる．</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今回は文章中に登場する単語のベクトル総和を文書ベクトルとした．</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形態素解析には</a:t>
            </a:r>
            <a:r>
              <a:rPr lang="en-US" altLang="ja-JP" sz="1800" dirty="0" err="1">
                <a:latin typeface="Yu Gothic"/>
              </a:rPr>
              <a:t>MeCab,ipa</a:t>
            </a:r>
            <a:r>
              <a:rPr lang="ja-JP" altLang="en-US" sz="1800" dirty="0">
                <a:latin typeface="Yu Gothic"/>
              </a:rPr>
              <a:t>辞書を用いた．</a:t>
            </a:r>
          </a:p>
        </p:txBody>
      </p:sp>
    </p:spTree>
    <p:extLst>
      <p:ext uri="{BB962C8B-B14F-4D97-AF65-F5344CB8AC3E}">
        <p14:creationId xmlns:p14="http://schemas.microsoft.com/office/powerpoint/2010/main" val="44295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ja-JP" altLang="en-US" dirty="0"/>
              <a:t>データの表現</a:t>
            </a:r>
          </a:p>
        </p:txBody>
      </p:sp>
      <p:sp>
        <p:nvSpPr>
          <p:cNvPr id="9" name="コンテンツ プレースホルダー 8">
            <a:extLst>
              <a:ext uri="{FF2B5EF4-FFF2-40B4-BE49-F238E27FC236}">
                <a16:creationId xmlns:a16="http://schemas.microsoft.com/office/drawing/2014/main" id="{F9198348-02E6-4593-A165-71489C013935}"/>
              </a:ext>
            </a:extLst>
          </p:cNvPr>
          <p:cNvSpPr>
            <a:spLocks noGrp="1"/>
          </p:cNvSpPr>
          <p:nvPr>
            <p:ph idx="1"/>
          </p:nvPr>
        </p:nvSpPr>
        <p:spPr>
          <a:xfrm>
            <a:off x="457200" y="1825625"/>
            <a:ext cx="10722932" cy="4667250"/>
          </a:xfrm>
        </p:spPr>
        <p:txBody>
          <a:bodyPr/>
          <a:lstStyle/>
          <a:p>
            <a:pPr marL="0" indent="0">
              <a:buNone/>
            </a:pPr>
            <a:r>
              <a:rPr lang="ja-JP" altLang="en-US" dirty="0"/>
              <a:t>・分散表現について</a:t>
            </a:r>
            <a:endParaRPr lang="en-US" altLang="ja-JP" dirty="0"/>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kumimoji="0" lang="en-US" altLang="ja-JP" sz="1800" b="0" i="0" u="none" strike="noStrike" kern="1200" cap="none" spc="90" normalizeH="0" baseline="0" noProof="0" dirty="0" err="1">
                <a:ln>
                  <a:noFill/>
                </a:ln>
                <a:solidFill>
                  <a:srgbClr val="FFFFFF"/>
                </a:solidFill>
                <a:effectLst/>
                <a:uLnTx/>
                <a:uFillTx/>
                <a:latin typeface="Yu Gothic"/>
                <a:ea typeface="+mn-ea"/>
                <a:cs typeface="+mn-cs"/>
              </a:rPr>
              <a:t>FastText</a:t>
            </a: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を用いてテキストを</a:t>
            </a:r>
            <a:r>
              <a:rPr kumimoji="0" lang="en-US" altLang="ja-JP" sz="1800" b="0" i="0" u="none" strike="noStrike" kern="1200" cap="none" spc="90" normalizeH="0" baseline="0" noProof="0" dirty="0">
                <a:ln>
                  <a:noFill/>
                </a:ln>
                <a:solidFill>
                  <a:srgbClr val="FFFFFF"/>
                </a:solidFill>
                <a:effectLst/>
                <a:uLnTx/>
                <a:uFillTx/>
                <a:latin typeface="Yu Gothic"/>
                <a:ea typeface="+mn-ea"/>
                <a:cs typeface="+mn-cs"/>
              </a:rPr>
              <a:t>300</a:t>
            </a: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次元のベクトルに加工した．</a:t>
            </a:r>
            <a:endParaRPr kumimoji="0" lang="en-US" altLang="ja-JP" sz="1800" b="0" i="0" u="none" strike="noStrike" kern="1200" cap="none" spc="90" normalizeH="0" baseline="0" noProof="0" dirty="0">
              <a:ln>
                <a:noFill/>
              </a:ln>
              <a:solidFill>
                <a:srgbClr val="FFFFFF"/>
              </a:solidFill>
              <a:effectLst/>
              <a:uLnTx/>
              <a:uFillTx/>
              <a:latin typeface="Yu Gothic"/>
              <a:ea typeface="+mn-ea"/>
              <a:cs typeface="+mn-cs"/>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近い意味の単語が近くに現れる．</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None/>
              <a:tabLst/>
              <a:defRPr/>
            </a:pPr>
            <a:r>
              <a:rPr lang="ja-JP" altLang="en-US" sz="1800" dirty="0">
                <a:latin typeface="Yu Gothic"/>
              </a:rPr>
              <a:t>今回は文章中に登場する単語のベクトル総和を文書ベクトルとした．</a:t>
            </a:r>
            <a:endParaRPr lang="ja-JP" altLang="en-US" dirty="0"/>
          </a:p>
        </p:txBody>
      </p:sp>
    </p:spTree>
    <p:extLst>
      <p:ext uri="{BB962C8B-B14F-4D97-AF65-F5344CB8AC3E}">
        <p14:creationId xmlns:p14="http://schemas.microsoft.com/office/powerpoint/2010/main" val="396672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ja-JP" altLang="en-US" dirty="0"/>
              <a:t>データの表現</a:t>
            </a:r>
          </a:p>
        </p:txBody>
      </p:sp>
      <p:pic>
        <p:nvPicPr>
          <p:cNvPr id="7" name="図 6" descr="グラフ, 散布図&#10;&#10;自動的に生成された説明">
            <a:extLst>
              <a:ext uri="{FF2B5EF4-FFF2-40B4-BE49-F238E27FC236}">
                <a16:creationId xmlns:a16="http://schemas.microsoft.com/office/drawing/2014/main" id="{B40CB394-28D1-42A7-9707-7B03AF438EC9}"/>
              </a:ext>
            </a:extLst>
          </p:cNvPr>
          <p:cNvPicPr>
            <a:picLocks noChangeAspect="1"/>
          </p:cNvPicPr>
          <p:nvPr/>
        </p:nvPicPr>
        <p:blipFill rotWithShape="1">
          <a:blip r:embed="rId3">
            <a:extLst>
              <a:ext uri="{28A0092B-C50C-407E-A947-70E740481C1C}">
                <a14:useLocalDpi xmlns:a14="http://schemas.microsoft.com/office/drawing/2010/main" val="0"/>
              </a:ext>
            </a:extLst>
          </a:blip>
          <a:srcRect l="8517" t="10909" r="8533" b="7498"/>
          <a:stretch/>
        </p:blipFill>
        <p:spPr>
          <a:xfrm>
            <a:off x="4899608" y="833870"/>
            <a:ext cx="7044354" cy="5578019"/>
          </a:xfrm>
          <a:prstGeom prst="rect">
            <a:avLst/>
          </a:prstGeom>
        </p:spPr>
      </p:pic>
      <p:graphicFrame>
        <p:nvGraphicFramePr>
          <p:cNvPr id="8" name="表 8">
            <a:extLst>
              <a:ext uri="{FF2B5EF4-FFF2-40B4-BE49-F238E27FC236}">
                <a16:creationId xmlns:a16="http://schemas.microsoft.com/office/drawing/2014/main" id="{98D07FE2-7223-42C1-A7F2-1AA22F982BE0}"/>
              </a:ext>
            </a:extLst>
          </p:cNvPr>
          <p:cNvGraphicFramePr>
            <a:graphicFrameLocks noGrp="1"/>
          </p:cNvGraphicFramePr>
          <p:nvPr>
            <p:extLst>
              <p:ext uri="{D42A27DB-BD31-4B8C-83A1-F6EECF244321}">
                <p14:modId xmlns:p14="http://schemas.microsoft.com/office/powerpoint/2010/main" val="2108654229"/>
              </p:ext>
            </p:extLst>
          </p:nvPr>
        </p:nvGraphicFramePr>
        <p:xfrm>
          <a:off x="128840" y="1700346"/>
          <a:ext cx="4629972" cy="4348480"/>
        </p:xfrm>
        <a:graphic>
          <a:graphicData uri="http://schemas.openxmlformats.org/drawingml/2006/table">
            <a:tbl>
              <a:tblPr firstRow="1" bandRow="1">
                <a:tableStyleId>{5C22544A-7EE6-4342-B048-85BDC9FD1C3A}</a:tableStyleId>
              </a:tblPr>
              <a:tblGrid>
                <a:gridCol w="1543324">
                  <a:extLst>
                    <a:ext uri="{9D8B030D-6E8A-4147-A177-3AD203B41FA5}">
                      <a16:colId xmlns:a16="http://schemas.microsoft.com/office/drawing/2014/main" val="357070789"/>
                    </a:ext>
                  </a:extLst>
                </a:gridCol>
                <a:gridCol w="1543324">
                  <a:extLst>
                    <a:ext uri="{9D8B030D-6E8A-4147-A177-3AD203B41FA5}">
                      <a16:colId xmlns:a16="http://schemas.microsoft.com/office/drawing/2014/main" val="4067635332"/>
                    </a:ext>
                  </a:extLst>
                </a:gridCol>
                <a:gridCol w="1543324">
                  <a:extLst>
                    <a:ext uri="{9D8B030D-6E8A-4147-A177-3AD203B41FA5}">
                      <a16:colId xmlns:a16="http://schemas.microsoft.com/office/drawing/2014/main" val="2640136253"/>
                    </a:ext>
                  </a:extLst>
                </a:gridCol>
              </a:tblGrid>
              <a:tr h="370840">
                <a:tc>
                  <a:txBody>
                    <a:bodyPr/>
                    <a:lstStyle/>
                    <a:p>
                      <a:pPr algn="ctr"/>
                      <a:r>
                        <a:rPr kumimoji="1" lang="en-US" altLang="ja-JP" dirty="0"/>
                        <a:t>Kaden-channel</a:t>
                      </a:r>
                      <a:endParaRPr kumimoji="1" lang="ja-JP" altLang="en-US" dirty="0"/>
                    </a:p>
                  </a:txBody>
                  <a:tcPr/>
                </a:tc>
                <a:tc>
                  <a:txBody>
                    <a:bodyPr/>
                    <a:lstStyle/>
                    <a:p>
                      <a:pPr algn="ctr"/>
                      <a:r>
                        <a:rPr kumimoji="1" lang="en-US" altLang="ja-JP" dirty="0"/>
                        <a:t>Movie-enter</a:t>
                      </a:r>
                      <a:endParaRPr kumimoji="1" lang="ja-JP" altLang="en-US" dirty="0"/>
                    </a:p>
                  </a:txBody>
                  <a:tcPr/>
                </a:tc>
                <a:tc>
                  <a:txBody>
                    <a:bodyPr/>
                    <a:lstStyle/>
                    <a:p>
                      <a:pPr algn="ctr"/>
                      <a:r>
                        <a:rPr kumimoji="1" lang="en-US" altLang="ja-JP" dirty="0"/>
                        <a:t>Sports-watch</a:t>
                      </a:r>
                      <a:endParaRPr kumimoji="1" lang="ja-JP" altLang="en-US" dirty="0"/>
                    </a:p>
                  </a:txBody>
                  <a:tcPr/>
                </a:tc>
                <a:extLst>
                  <a:ext uri="{0D108BD9-81ED-4DB2-BD59-A6C34878D82A}">
                    <a16:rowId xmlns:a16="http://schemas.microsoft.com/office/drawing/2014/main" val="3491842934"/>
                  </a:ext>
                </a:extLst>
              </a:tr>
              <a:tr h="370840">
                <a:tc>
                  <a:txBody>
                    <a:bodyPr/>
                    <a:lstStyle/>
                    <a:p>
                      <a:pPr algn="ctr"/>
                      <a:r>
                        <a:rPr kumimoji="1" lang="ja-JP" altLang="en-US" dirty="0"/>
                        <a:t>話題</a:t>
                      </a:r>
                    </a:p>
                  </a:txBody>
                  <a:tcPr/>
                </a:tc>
                <a:tc>
                  <a:txBody>
                    <a:bodyPr/>
                    <a:lstStyle/>
                    <a:p>
                      <a:pPr algn="ctr"/>
                      <a:r>
                        <a:rPr kumimoji="1" lang="ja-JP" altLang="en-US" dirty="0"/>
                        <a:t>映画</a:t>
                      </a:r>
                    </a:p>
                  </a:txBody>
                  <a:tcPr/>
                </a:tc>
                <a:tc>
                  <a:txBody>
                    <a:bodyPr/>
                    <a:lstStyle/>
                    <a:p>
                      <a:pPr algn="ctr"/>
                      <a:r>
                        <a:rPr kumimoji="1" lang="ja-JP" altLang="en-US" dirty="0"/>
                        <a:t>日本</a:t>
                      </a:r>
                    </a:p>
                  </a:txBody>
                  <a:tcPr/>
                </a:tc>
                <a:extLst>
                  <a:ext uri="{0D108BD9-81ED-4DB2-BD59-A6C34878D82A}">
                    <a16:rowId xmlns:a16="http://schemas.microsoft.com/office/drawing/2014/main" val="544070188"/>
                  </a:ext>
                </a:extLst>
              </a:tr>
              <a:tr h="370840">
                <a:tc>
                  <a:txBody>
                    <a:bodyPr/>
                    <a:lstStyle/>
                    <a:p>
                      <a:pPr algn="ctr"/>
                      <a:r>
                        <a:rPr kumimoji="1" lang="ja-JP" altLang="en-US" dirty="0"/>
                        <a:t>人</a:t>
                      </a:r>
                    </a:p>
                  </a:txBody>
                  <a:tcPr/>
                </a:tc>
                <a:tc>
                  <a:txBody>
                    <a:bodyPr/>
                    <a:lstStyle/>
                    <a:p>
                      <a:pPr algn="ctr"/>
                      <a:r>
                        <a:rPr kumimoji="1" lang="ja-JP" altLang="en-US" dirty="0"/>
                        <a:t>人</a:t>
                      </a:r>
                    </a:p>
                  </a:txBody>
                  <a:tcPr/>
                </a:tc>
                <a:tc>
                  <a:txBody>
                    <a:bodyPr/>
                    <a:lstStyle/>
                    <a:p>
                      <a:pPr algn="ctr"/>
                      <a:r>
                        <a:rPr kumimoji="1" lang="ja-JP" altLang="en-US" dirty="0"/>
                        <a:t>選手</a:t>
                      </a:r>
                    </a:p>
                  </a:txBody>
                  <a:tcPr/>
                </a:tc>
                <a:extLst>
                  <a:ext uri="{0D108BD9-81ED-4DB2-BD59-A6C34878D82A}">
                    <a16:rowId xmlns:a16="http://schemas.microsoft.com/office/drawing/2014/main" val="1098901826"/>
                  </a:ext>
                </a:extLst>
              </a:tr>
              <a:tr h="370840">
                <a:tc>
                  <a:txBody>
                    <a:bodyPr/>
                    <a:lstStyle/>
                    <a:p>
                      <a:pPr algn="ctr"/>
                      <a:r>
                        <a:rPr kumimoji="1" lang="ja-JP" altLang="en-US" dirty="0"/>
                        <a:t>記事</a:t>
                      </a:r>
                    </a:p>
                  </a:txBody>
                  <a:tcPr/>
                </a:tc>
                <a:tc>
                  <a:txBody>
                    <a:bodyPr/>
                    <a:lstStyle/>
                    <a:p>
                      <a:pPr algn="ctr"/>
                      <a:r>
                        <a:rPr kumimoji="1" lang="ja-JP" altLang="en-US" dirty="0"/>
                        <a:t>月</a:t>
                      </a:r>
                    </a:p>
                  </a:txBody>
                  <a:tcPr/>
                </a:tc>
                <a:tc>
                  <a:txBody>
                    <a:bodyPr/>
                    <a:lstStyle/>
                    <a:p>
                      <a:pPr algn="ctr"/>
                      <a:r>
                        <a:rPr kumimoji="1" lang="ja-JP" altLang="en-US" dirty="0"/>
                        <a:t>氏</a:t>
                      </a:r>
                    </a:p>
                  </a:txBody>
                  <a:tcPr/>
                </a:tc>
                <a:extLst>
                  <a:ext uri="{0D108BD9-81ED-4DB2-BD59-A6C34878D82A}">
                    <a16:rowId xmlns:a16="http://schemas.microsoft.com/office/drawing/2014/main" val="3734248617"/>
                  </a:ext>
                </a:extLst>
              </a:tr>
              <a:tr h="370840">
                <a:tc>
                  <a:txBody>
                    <a:bodyPr/>
                    <a:lstStyle/>
                    <a:p>
                      <a:pPr algn="ctr"/>
                      <a:r>
                        <a:rPr kumimoji="1" lang="ja-JP" altLang="en-US" dirty="0"/>
                        <a:t>月</a:t>
                      </a:r>
                    </a:p>
                  </a:txBody>
                  <a:tcPr/>
                </a:tc>
                <a:tc>
                  <a:txBody>
                    <a:bodyPr/>
                    <a:lstStyle/>
                    <a:p>
                      <a:pPr algn="ctr"/>
                      <a:r>
                        <a:rPr kumimoji="1" lang="ja-JP" altLang="en-US" dirty="0"/>
                        <a:t>作</a:t>
                      </a:r>
                    </a:p>
                  </a:txBody>
                  <a:tcPr/>
                </a:tc>
                <a:tc>
                  <a:txBody>
                    <a:bodyPr/>
                    <a:lstStyle/>
                    <a:p>
                      <a:pPr algn="ctr"/>
                      <a:r>
                        <a:rPr kumimoji="1" lang="ja-JP" altLang="en-US" dirty="0"/>
                        <a:t>人</a:t>
                      </a:r>
                    </a:p>
                  </a:txBody>
                  <a:tcPr/>
                </a:tc>
                <a:extLst>
                  <a:ext uri="{0D108BD9-81ED-4DB2-BD59-A6C34878D82A}">
                    <a16:rowId xmlns:a16="http://schemas.microsoft.com/office/drawing/2014/main" val="4041543759"/>
                  </a:ext>
                </a:extLst>
              </a:tr>
              <a:tr h="370840">
                <a:tc>
                  <a:txBody>
                    <a:bodyPr/>
                    <a:lstStyle/>
                    <a:p>
                      <a:pPr algn="ctr"/>
                      <a:r>
                        <a:rPr kumimoji="1" lang="ja-JP" altLang="en-US" dirty="0"/>
                        <a:t>ビデオ</a:t>
                      </a:r>
                    </a:p>
                  </a:txBody>
                  <a:tcPr/>
                </a:tc>
                <a:tc>
                  <a:txBody>
                    <a:bodyPr/>
                    <a:lstStyle/>
                    <a:p>
                      <a:pPr algn="ctr"/>
                      <a:r>
                        <a:rPr kumimoji="1" lang="ja-JP" altLang="en-US" dirty="0"/>
                        <a:t>作品</a:t>
                      </a:r>
                    </a:p>
                  </a:txBody>
                  <a:tcPr/>
                </a:tc>
                <a:tc>
                  <a:txBody>
                    <a:bodyPr/>
                    <a:lstStyle/>
                    <a:p>
                      <a:pPr algn="ctr"/>
                      <a:r>
                        <a:rPr kumimoji="1" lang="ja-JP" altLang="en-US" dirty="0"/>
                        <a:t>る</a:t>
                      </a:r>
                    </a:p>
                  </a:txBody>
                  <a:tcPr/>
                </a:tc>
                <a:extLst>
                  <a:ext uri="{0D108BD9-81ED-4DB2-BD59-A6C34878D82A}">
                    <a16:rowId xmlns:a16="http://schemas.microsoft.com/office/drawing/2014/main" val="2064212799"/>
                  </a:ext>
                </a:extLst>
              </a:tr>
              <a:tr h="370840">
                <a:tc>
                  <a:txBody>
                    <a:bodyPr/>
                    <a:lstStyle/>
                    <a:p>
                      <a:pPr algn="ctr"/>
                      <a:r>
                        <a:rPr kumimoji="1" lang="ja-JP" altLang="en-US" dirty="0"/>
                        <a:t>売れ筋</a:t>
                      </a:r>
                    </a:p>
                  </a:txBody>
                  <a:tcPr/>
                </a:tc>
                <a:tc>
                  <a:txBody>
                    <a:bodyPr/>
                    <a:lstStyle/>
                    <a:p>
                      <a:pPr algn="ctr"/>
                      <a:r>
                        <a:rPr kumimoji="1" lang="ja-JP" altLang="en-US" dirty="0"/>
                        <a:t>本</a:t>
                      </a:r>
                    </a:p>
                  </a:txBody>
                  <a:tcPr/>
                </a:tc>
                <a:tc>
                  <a:txBody>
                    <a:bodyPr/>
                    <a:lstStyle/>
                    <a:p>
                      <a:pPr algn="ctr"/>
                      <a:r>
                        <a:rPr kumimoji="1" lang="ja-JP" altLang="en-US" dirty="0"/>
                        <a:t>戦</a:t>
                      </a:r>
                    </a:p>
                  </a:txBody>
                  <a:tcPr/>
                </a:tc>
                <a:extLst>
                  <a:ext uri="{0D108BD9-81ED-4DB2-BD59-A6C34878D82A}">
                    <a16:rowId xmlns:a16="http://schemas.microsoft.com/office/drawing/2014/main" val="1564299666"/>
                  </a:ext>
                </a:extLst>
              </a:tr>
              <a:tr h="370840">
                <a:tc>
                  <a:txBody>
                    <a:bodyPr/>
                    <a:lstStyle/>
                    <a:p>
                      <a:pPr algn="ctr"/>
                      <a:r>
                        <a:rPr kumimoji="1" lang="en-US" altLang="ja-JP" dirty="0"/>
                        <a:t>iPhone</a:t>
                      </a:r>
                      <a:endParaRPr kumimoji="1" lang="ja-JP" altLang="en-US" dirty="0"/>
                    </a:p>
                  </a:txBody>
                  <a:tcPr/>
                </a:tc>
                <a:tc>
                  <a:txBody>
                    <a:bodyPr/>
                    <a:lstStyle/>
                    <a:p>
                      <a:pPr algn="ctr"/>
                      <a:r>
                        <a:rPr kumimoji="1" lang="ja-JP" altLang="en-US" dirty="0"/>
                        <a:t>女</a:t>
                      </a:r>
                    </a:p>
                  </a:txBody>
                  <a:tcPr/>
                </a:tc>
                <a:tc>
                  <a:txBody>
                    <a:bodyPr/>
                    <a:lstStyle/>
                    <a:p>
                      <a:pPr algn="ctr"/>
                      <a:r>
                        <a:rPr kumimoji="1" lang="ja-JP" altLang="en-US" dirty="0"/>
                        <a:t>日</a:t>
                      </a:r>
                    </a:p>
                  </a:txBody>
                  <a:tcPr/>
                </a:tc>
                <a:extLst>
                  <a:ext uri="{0D108BD9-81ED-4DB2-BD59-A6C34878D82A}">
                    <a16:rowId xmlns:a16="http://schemas.microsoft.com/office/drawing/2014/main" val="1816335578"/>
                  </a:ext>
                </a:extLst>
              </a:tr>
              <a:tr h="370840">
                <a:tc>
                  <a:txBody>
                    <a:bodyPr/>
                    <a:lstStyle/>
                    <a:p>
                      <a:pPr algn="ctr"/>
                      <a:r>
                        <a:rPr kumimoji="1" lang="ja-JP" altLang="en-US" dirty="0"/>
                        <a:t>テレビ</a:t>
                      </a:r>
                    </a:p>
                  </a:txBody>
                  <a:tcPr/>
                </a:tc>
                <a:tc>
                  <a:txBody>
                    <a:bodyPr/>
                    <a:lstStyle/>
                    <a:p>
                      <a:pPr algn="ctr"/>
                      <a:r>
                        <a:rPr kumimoji="1" lang="ja-JP" altLang="en-US" dirty="0"/>
                        <a:t>彼</a:t>
                      </a:r>
                    </a:p>
                  </a:txBody>
                  <a:tcPr/>
                </a:tc>
                <a:tc>
                  <a:txBody>
                    <a:bodyPr/>
                    <a:lstStyle/>
                    <a:p>
                      <a:pPr algn="ctr"/>
                      <a:r>
                        <a:rPr kumimoji="1" lang="ja-JP" altLang="en-US" dirty="0"/>
                        <a:t>サッカー</a:t>
                      </a:r>
                    </a:p>
                  </a:txBody>
                  <a:tcPr/>
                </a:tc>
                <a:extLst>
                  <a:ext uri="{0D108BD9-81ED-4DB2-BD59-A6C34878D82A}">
                    <a16:rowId xmlns:a16="http://schemas.microsoft.com/office/drawing/2014/main" val="3379120045"/>
                  </a:ext>
                </a:extLst>
              </a:tr>
              <a:tr h="370840">
                <a:tc>
                  <a:txBody>
                    <a:bodyPr/>
                    <a:lstStyle/>
                    <a:p>
                      <a:pPr algn="ctr"/>
                      <a:r>
                        <a:rPr kumimoji="1" lang="ja-JP" altLang="en-US" dirty="0"/>
                        <a:t>新</a:t>
                      </a:r>
                    </a:p>
                  </a:txBody>
                  <a:tcPr/>
                </a:tc>
                <a:tc>
                  <a:txBody>
                    <a:bodyPr/>
                    <a:lstStyle/>
                    <a:p>
                      <a:pPr algn="ctr"/>
                      <a:r>
                        <a:rPr kumimoji="1" lang="ja-JP" altLang="en-US" dirty="0"/>
                        <a:t>日本</a:t>
                      </a:r>
                    </a:p>
                  </a:txBody>
                  <a:tcPr/>
                </a:tc>
                <a:tc>
                  <a:txBody>
                    <a:bodyPr/>
                    <a:lstStyle/>
                    <a:p>
                      <a:pPr algn="ctr"/>
                      <a:r>
                        <a:rPr kumimoji="1" lang="en-US" altLang="ja-JP" dirty="0"/>
                        <a:t>Sports</a:t>
                      </a:r>
                      <a:endParaRPr kumimoji="1" lang="ja-JP" altLang="en-US" dirty="0"/>
                    </a:p>
                  </a:txBody>
                  <a:tcPr/>
                </a:tc>
                <a:extLst>
                  <a:ext uri="{0D108BD9-81ED-4DB2-BD59-A6C34878D82A}">
                    <a16:rowId xmlns:a16="http://schemas.microsoft.com/office/drawing/2014/main" val="1766690084"/>
                  </a:ext>
                </a:extLst>
              </a:tr>
              <a:tr h="370840">
                <a:tc>
                  <a:txBody>
                    <a:bodyPr/>
                    <a:lstStyle/>
                    <a:p>
                      <a:pPr algn="ctr"/>
                      <a:r>
                        <a:rPr kumimoji="1" lang="en-US" altLang="ja-JP" dirty="0"/>
                        <a:t>SALON</a:t>
                      </a:r>
                      <a:endParaRPr kumimoji="1" lang="ja-JP" altLang="en-US" dirty="0"/>
                    </a:p>
                  </a:txBody>
                  <a:tcPr/>
                </a:tc>
                <a:tc>
                  <a:txBody>
                    <a:bodyPr/>
                    <a:lstStyle/>
                    <a:p>
                      <a:pPr algn="ctr"/>
                      <a:r>
                        <a:rPr kumimoji="1" lang="ja-JP" altLang="en-US" dirty="0"/>
                        <a:t>日</a:t>
                      </a:r>
                    </a:p>
                  </a:txBody>
                  <a:tcPr/>
                </a:tc>
                <a:tc>
                  <a:txBody>
                    <a:bodyPr/>
                    <a:lstStyle/>
                    <a:p>
                      <a:pPr algn="ctr"/>
                      <a:r>
                        <a:rPr kumimoji="1" lang="ja-JP" altLang="en-US" dirty="0"/>
                        <a:t>さん</a:t>
                      </a:r>
                    </a:p>
                  </a:txBody>
                  <a:tcPr/>
                </a:tc>
                <a:extLst>
                  <a:ext uri="{0D108BD9-81ED-4DB2-BD59-A6C34878D82A}">
                    <a16:rowId xmlns:a16="http://schemas.microsoft.com/office/drawing/2014/main" val="740194332"/>
                  </a:ext>
                </a:extLst>
              </a:tr>
            </a:tbl>
          </a:graphicData>
        </a:graphic>
      </p:graphicFrame>
    </p:spTree>
    <p:extLst>
      <p:ext uri="{BB962C8B-B14F-4D97-AF65-F5344CB8AC3E}">
        <p14:creationId xmlns:p14="http://schemas.microsoft.com/office/powerpoint/2010/main" val="37772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ja-JP" altLang="en-US" dirty="0"/>
              <a:t>データの表現</a:t>
            </a:r>
          </a:p>
        </p:txBody>
      </p:sp>
      <p:pic>
        <p:nvPicPr>
          <p:cNvPr id="5" name="コンテンツ プレースホルダー 4" descr="グラフ, 散布図&#10;&#10;自動的に生成された説明">
            <a:extLst>
              <a:ext uri="{FF2B5EF4-FFF2-40B4-BE49-F238E27FC236}">
                <a16:creationId xmlns:a16="http://schemas.microsoft.com/office/drawing/2014/main" id="{D3A0C1FB-0156-4E59-9D88-C7A7F20AC2E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035" t="10628" r="9067" b="6980"/>
          <a:stretch/>
        </p:blipFill>
        <p:spPr>
          <a:xfrm>
            <a:off x="4899607" y="833870"/>
            <a:ext cx="7044353" cy="5775530"/>
          </a:xfrm>
        </p:spPr>
      </p:pic>
      <p:graphicFrame>
        <p:nvGraphicFramePr>
          <p:cNvPr id="8" name="表 8">
            <a:extLst>
              <a:ext uri="{FF2B5EF4-FFF2-40B4-BE49-F238E27FC236}">
                <a16:creationId xmlns:a16="http://schemas.microsoft.com/office/drawing/2014/main" id="{98D07FE2-7223-42C1-A7F2-1AA22F982BE0}"/>
              </a:ext>
            </a:extLst>
          </p:cNvPr>
          <p:cNvGraphicFramePr>
            <a:graphicFrameLocks noGrp="1"/>
          </p:cNvGraphicFramePr>
          <p:nvPr/>
        </p:nvGraphicFramePr>
        <p:xfrm>
          <a:off x="128840" y="1700346"/>
          <a:ext cx="4629972" cy="4348480"/>
        </p:xfrm>
        <a:graphic>
          <a:graphicData uri="http://schemas.openxmlformats.org/drawingml/2006/table">
            <a:tbl>
              <a:tblPr firstRow="1" bandRow="1">
                <a:tableStyleId>{5C22544A-7EE6-4342-B048-85BDC9FD1C3A}</a:tableStyleId>
              </a:tblPr>
              <a:tblGrid>
                <a:gridCol w="1543324">
                  <a:extLst>
                    <a:ext uri="{9D8B030D-6E8A-4147-A177-3AD203B41FA5}">
                      <a16:colId xmlns:a16="http://schemas.microsoft.com/office/drawing/2014/main" val="357070789"/>
                    </a:ext>
                  </a:extLst>
                </a:gridCol>
                <a:gridCol w="1543324">
                  <a:extLst>
                    <a:ext uri="{9D8B030D-6E8A-4147-A177-3AD203B41FA5}">
                      <a16:colId xmlns:a16="http://schemas.microsoft.com/office/drawing/2014/main" val="4067635332"/>
                    </a:ext>
                  </a:extLst>
                </a:gridCol>
                <a:gridCol w="1543324">
                  <a:extLst>
                    <a:ext uri="{9D8B030D-6E8A-4147-A177-3AD203B41FA5}">
                      <a16:colId xmlns:a16="http://schemas.microsoft.com/office/drawing/2014/main" val="2640136253"/>
                    </a:ext>
                  </a:extLst>
                </a:gridCol>
              </a:tblGrid>
              <a:tr h="370840">
                <a:tc>
                  <a:txBody>
                    <a:bodyPr/>
                    <a:lstStyle/>
                    <a:p>
                      <a:pPr algn="ctr"/>
                      <a:r>
                        <a:rPr kumimoji="1" lang="en-US" altLang="ja-JP" dirty="0"/>
                        <a:t>Kaden-channel</a:t>
                      </a:r>
                      <a:endParaRPr kumimoji="1" lang="ja-JP" altLang="en-US" dirty="0"/>
                    </a:p>
                  </a:txBody>
                  <a:tcPr/>
                </a:tc>
                <a:tc>
                  <a:txBody>
                    <a:bodyPr/>
                    <a:lstStyle/>
                    <a:p>
                      <a:pPr algn="ctr"/>
                      <a:r>
                        <a:rPr kumimoji="1" lang="en-US" altLang="ja-JP" dirty="0"/>
                        <a:t>Movie-enter</a:t>
                      </a:r>
                      <a:endParaRPr kumimoji="1" lang="ja-JP" altLang="en-US" dirty="0"/>
                    </a:p>
                  </a:txBody>
                  <a:tcPr/>
                </a:tc>
                <a:tc>
                  <a:txBody>
                    <a:bodyPr/>
                    <a:lstStyle/>
                    <a:p>
                      <a:pPr algn="ctr"/>
                      <a:r>
                        <a:rPr kumimoji="1" lang="en-US" altLang="ja-JP" dirty="0"/>
                        <a:t>Sports-watch</a:t>
                      </a:r>
                      <a:endParaRPr kumimoji="1" lang="ja-JP" altLang="en-US" dirty="0"/>
                    </a:p>
                  </a:txBody>
                  <a:tcPr/>
                </a:tc>
                <a:extLst>
                  <a:ext uri="{0D108BD9-81ED-4DB2-BD59-A6C34878D82A}">
                    <a16:rowId xmlns:a16="http://schemas.microsoft.com/office/drawing/2014/main" val="3491842934"/>
                  </a:ext>
                </a:extLst>
              </a:tr>
              <a:tr h="370840">
                <a:tc>
                  <a:txBody>
                    <a:bodyPr/>
                    <a:lstStyle/>
                    <a:p>
                      <a:pPr algn="ctr"/>
                      <a:r>
                        <a:rPr kumimoji="1" lang="ja-JP" altLang="en-US" dirty="0"/>
                        <a:t>話題</a:t>
                      </a:r>
                    </a:p>
                  </a:txBody>
                  <a:tcPr/>
                </a:tc>
                <a:tc>
                  <a:txBody>
                    <a:bodyPr/>
                    <a:lstStyle/>
                    <a:p>
                      <a:pPr algn="ctr"/>
                      <a:r>
                        <a:rPr kumimoji="1" lang="ja-JP" altLang="en-US" dirty="0"/>
                        <a:t>映画</a:t>
                      </a:r>
                    </a:p>
                  </a:txBody>
                  <a:tcPr/>
                </a:tc>
                <a:tc>
                  <a:txBody>
                    <a:bodyPr/>
                    <a:lstStyle/>
                    <a:p>
                      <a:pPr algn="ctr"/>
                      <a:r>
                        <a:rPr kumimoji="1" lang="ja-JP" altLang="en-US" dirty="0"/>
                        <a:t>日本</a:t>
                      </a:r>
                    </a:p>
                  </a:txBody>
                  <a:tcPr/>
                </a:tc>
                <a:extLst>
                  <a:ext uri="{0D108BD9-81ED-4DB2-BD59-A6C34878D82A}">
                    <a16:rowId xmlns:a16="http://schemas.microsoft.com/office/drawing/2014/main" val="544070188"/>
                  </a:ext>
                </a:extLst>
              </a:tr>
              <a:tr h="370840">
                <a:tc>
                  <a:txBody>
                    <a:bodyPr/>
                    <a:lstStyle/>
                    <a:p>
                      <a:pPr algn="ctr"/>
                      <a:r>
                        <a:rPr kumimoji="1" lang="ja-JP" altLang="en-US" dirty="0"/>
                        <a:t>人</a:t>
                      </a:r>
                    </a:p>
                  </a:txBody>
                  <a:tcPr/>
                </a:tc>
                <a:tc>
                  <a:txBody>
                    <a:bodyPr/>
                    <a:lstStyle/>
                    <a:p>
                      <a:pPr algn="ctr"/>
                      <a:r>
                        <a:rPr kumimoji="1" lang="ja-JP" altLang="en-US" dirty="0"/>
                        <a:t>人</a:t>
                      </a:r>
                    </a:p>
                  </a:txBody>
                  <a:tcPr/>
                </a:tc>
                <a:tc>
                  <a:txBody>
                    <a:bodyPr/>
                    <a:lstStyle/>
                    <a:p>
                      <a:pPr algn="ctr"/>
                      <a:r>
                        <a:rPr kumimoji="1" lang="ja-JP" altLang="en-US" dirty="0"/>
                        <a:t>選手</a:t>
                      </a:r>
                    </a:p>
                  </a:txBody>
                  <a:tcPr/>
                </a:tc>
                <a:extLst>
                  <a:ext uri="{0D108BD9-81ED-4DB2-BD59-A6C34878D82A}">
                    <a16:rowId xmlns:a16="http://schemas.microsoft.com/office/drawing/2014/main" val="1098901826"/>
                  </a:ext>
                </a:extLst>
              </a:tr>
              <a:tr h="370840">
                <a:tc>
                  <a:txBody>
                    <a:bodyPr/>
                    <a:lstStyle/>
                    <a:p>
                      <a:pPr algn="ctr"/>
                      <a:r>
                        <a:rPr kumimoji="1" lang="ja-JP" altLang="en-US" dirty="0"/>
                        <a:t>記事</a:t>
                      </a:r>
                    </a:p>
                  </a:txBody>
                  <a:tcPr/>
                </a:tc>
                <a:tc>
                  <a:txBody>
                    <a:bodyPr/>
                    <a:lstStyle/>
                    <a:p>
                      <a:pPr algn="ctr"/>
                      <a:r>
                        <a:rPr kumimoji="1" lang="ja-JP" altLang="en-US" dirty="0"/>
                        <a:t>月</a:t>
                      </a:r>
                    </a:p>
                  </a:txBody>
                  <a:tcPr/>
                </a:tc>
                <a:tc>
                  <a:txBody>
                    <a:bodyPr/>
                    <a:lstStyle/>
                    <a:p>
                      <a:pPr algn="ctr"/>
                      <a:r>
                        <a:rPr kumimoji="1" lang="ja-JP" altLang="en-US" dirty="0"/>
                        <a:t>氏</a:t>
                      </a:r>
                    </a:p>
                  </a:txBody>
                  <a:tcPr/>
                </a:tc>
                <a:extLst>
                  <a:ext uri="{0D108BD9-81ED-4DB2-BD59-A6C34878D82A}">
                    <a16:rowId xmlns:a16="http://schemas.microsoft.com/office/drawing/2014/main" val="3734248617"/>
                  </a:ext>
                </a:extLst>
              </a:tr>
              <a:tr h="370840">
                <a:tc>
                  <a:txBody>
                    <a:bodyPr/>
                    <a:lstStyle/>
                    <a:p>
                      <a:pPr algn="ctr"/>
                      <a:r>
                        <a:rPr kumimoji="1" lang="ja-JP" altLang="en-US" dirty="0"/>
                        <a:t>月</a:t>
                      </a:r>
                    </a:p>
                  </a:txBody>
                  <a:tcPr/>
                </a:tc>
                <a:tc>
                  <a:txBody>
                    <a:bodyPr/>
                    <a:lstStyle/>
                    <a:p>
                      <a:pPr algn="ctr"/>
                      <a:r>
                        <a:rPr kumimoji="1" lang="ja-JP" altLang="en-US" dirty="0"/>
                        <a:t>作</a:t>
                      </a:r>
                    </a:p>
                  </a:txBody>
                  <a:tcPr/>
                </a:tc>
                <a:tc>
                  <a:txBody>
                    <a:bodyPr/>
                    <a:lstStyle/>
                    <a:p>
                      <a:pPr algn="ctr"/>
                      <a:r>
                        <a:rPr kumimoji="1" lang="ja-JP" altLang="en-US" dirty="0"/>
                        <a:t>人</a:t>
                      </a:r>
                    </a:p>
                  </a:txBody>
                  <a:tcPr/>
                </a:tc>
                <a:extLst>
                  <a:ext uri="{0D108BD9-81ED-4DB2-BD59-A6C34878D82A}">
                    <a16:rowId xmlns:a16="http://schemas.microsoft.com/office/drawing/2014/main" val="4041543759"/>
                  </a:ext>
                </a:extLst>
              </a:tr>
              <a:tr h="370840">
                <a:tc>
                  <a:txBody>
                    <a:bodyPr/>
                    <a:lstStyle/>
                    <a:p>
                      <a:pPr algn="ctr"/>
                      <a:r>
                        <a:rPr kumimoji="1" lang="ja-JP" altLang="en-US" dirty="0"/>
                        <a:t>ビデオ</a:t>
                      </a:r>
                    </a:p>
                  </a:txBody>
                  <a:tcPr/>
                </a:tc>
                <a:tc>
                  <a:txBody>
                    <a:bodyPr/>
                    <a:lstStyle/>
                    <a:p>
                      <a:pPr algn="ctr"/>
                      <a:r>
                        <a:rPr kumimoji="1" lang="ja-JP" altLang="en-US" dirty="0"/>
                        <a:t>作品</a:t>
                      </a:r>
                    </a:p>
                  </a:txBody>
                  <a:tcPr/>
                </a:tc>
                <a:tc>
                  <a:txBody>
                    <a:bodyPr/>
                    <a:lstStyle/>
                    <a:p>
                      <a:pPr algn="ctr"/>
                      <a:r>
                        <a:rPr kumimoji="1" lang="ja-JP" altLang="en-US" dirty="0"/>
                        <a:t>る</a:t>
                      </a:r>
                    </a:p>
                  </a:txBody>
                  <a:tcPr/>
                </a:tc>
                <a:extLst>
                  <a:ext uri="{0D108BD9-81ED-4DB2-BD59-A6C34878D82A}">
                    <a16:rowId xmlns:a16="http://schemas.microsoft.com/office/drawing/2014/main" val="2064212799"/>
                  </a:ext>
                </a:extLst>
              </a:tr>
              <a:tr h="370840">
                <a:tc>
                  <a:txBody>
                    <a:bodyPr/>
                    <a:lstStyle/>
                    <a:p>
                      <a:pPr algn="ctr"/>
                      <a:r>
                        <a:rPr kumimoji="1" lang="ja-JP" altLang="en-US" dirty="0"/>
                        <a:t>売れ筋</a:t>
                      </a:r>
                    </a:p>
                  </a:txBody>
                  <a:tcPr/>
                </a:tc>
                <a:tc>
                  <a:txBody>
                    <a:bodyPr/>
                    <a:lstStyle/>
                    <a:p>
                      <a:pPr algn="ctr"/>
                      <a:r>
                        <a:rPr kumimoji="1" lang="ja-JP" altLang="en-US" dirty="0"/>
                        <a:t>本</a:t>
                      </a:r>
                    </a:p>
                  </a:txBody>
                  <a:tcPr/>
                </a:tc>
                <a:tc>
                  <a:txBody>
                    <a:bodyPr/>
                    <a:lstStyle/>
                    <a:p>
                      <a:pPr algn="ctr"/>
                      <a:r>
                        <a:rPr kumimoji="1" lang="ja-JP" altLang="en-US" dirty="0"/>
                        <a:t>戦</a:t>
                      </a:r>
                    </a:p>
                  </a:txBody>
                  <a:tcPr/>
                </a:tc>
                <a:extLst>
                  <a:ext uri="{0D108BD9-81ED-4DB2-BD59-A6C34878D82A}">
                    <a16:rowId xmlns:a16="http://schemas.microsoft.com/office/drawing/2014/main" val="1564299666"/>
                  </a:ext>
                </a:extLst>
              </a:tr>
              <a:tr h="370840">
                <a:tc>
                  <a:txBody>
                    <a:bodyPr/>
                    <a:lstStyle/>
                    <a:p>
                      <a:pPr algn="ctr"/>
                      <a:r>
                        <a:rPr kumimoji="1" lang="en-US" altLang="ja-JP" dirty="0"/>
                        <a:t>iPhone</a:t>
                      </a:r>
                      <a:endParaRPr kumimoji="1" lang="ja-JP" altLang="en-US" dirty="0"/>
                    </a:p>
                  </a:txBody>
                  <a:tcPr/>
                </a:tc>
                <a:tc>
                  <a:txBody>
                    <a:bodyPr/>
                    <a:lstStyle/>
                    <a:p>
                      <a:pPr algn="ctr"/>
                      <a:r>
                        <a:rPr kumimoji="1" lang="ja-JP" altLang="en-US" dirty="0"/>
                        <a:t>女</a:t>
                      </a:r>
                    </a:p>
                  </a:txBody>
                  <a:tcPr/>
                </a:tc>
                <a:tc>
                  <a:txBody>
                    <a:bodyPr/>
                    <a:lstStyle/>
                    <a:p>
                      <a:pPr algn="ctr"/>
                      <a:r>
                        <a:rPr kumimoji="1" lang="ja-JP" altLang="en-US" dirty="0"/>
                        <a:t>日</a:t>
                      </a:r>
                    </a:p>
                  </a:txBody>
                  <a:tcPr/>
                </a:tc>
                <a:extLst>
                  <a:ext uri="{0D108BD9-81ED-4DB2-BD59-A6C34878D82A}">
                    <a16:rowId xmlns:a16="http://schemas.microsoft.com/office/drawing/2014/main" val="1816335578"/>
                  </a:ext>
                </a:extLst>
              </a:tr>
              <a:tr h="370840">
                <a:tc>
                  <a:txBody>
                    <a:bodyPr/>
                    <a:lstStyle/>
                    <a:p>
                      <a:pPr algn="ctr"/>
                      <a:r>
                        <a:rPr kumimoji="1" lang="ja-JP" altLang="en-US" dirty="0"/>
                        <a:t>テレビ</a:t>
                      </a:r>
                    </a:p>
                  </a:txBody>
                  <a:tcPr/>
                </a:tc>
                <a:tc>
                  <a:txBody>
                    <a:bodyPr/>
                    <a:lstStyle/>
                    <a:p>
                      <a:pPr algn="ctr"/>
                      <a:r>
                        <a:rPr kumimoji="1" lang="ja-JP" altLang="en-US" dirty="0"/>
                        <a:t>彼</a:t>
                      </a:r>
                    </a:p>
                  </a:txBody>
                  <a:tcPr/>
                </a:tc>
                <a:tc>
                  <a:txBody>
                    <a:bodyPr/>
                    <a:lstStyle/>
                    <a:p>
                      <a:pPr algn="ctr"/>
                      <a:r>
                        <a:rPr kumimoji="1" lang="ja-JP" altLang="en-US" dirty="0"/>
                        <a:t>サッカー</a:t>
                      </a:r>
                    </a:p>
                  </a:txBody>
                  <a:tcPr/>
                </a:tc>
                <a:extLst>
                  <a:ext uri="{0D108BD9-81ED-4DB2-BD59-A6C34878D82A}">
                    <a16:rowId xmlns:a16="http://schemas.microsoft.com/office/drawing/2014/main" val="3379120045"/>
                  </a:ext>
                </a:extLst>
              </a:tr>
              <a:tr h="370840">
                <a:tc>
                  <a:txBody>
                    <a:bodyPr/>
                    <a:lstStyle/>
                    <a:p>
                      <a:pPr algn="ctr"/>
                      <a:r>
                        <a:rPr kumimoji="1" lang="ja-JP" altLang="en-US" dirty="0"/>
                        <a:t>新</a:t>
                      </a:r>
                    </a:p>
                  </a:txBody>
                  <a:tcPr/>
                </a:tc>
                <a:tc>
                  <a:txBody>
                    <a:bodyPr/>
                    <a:lstStyle/>
                    <a:p>
                      <a:pPr algn="ctr"/>
                      <a:r>
                        <a:rPr kumimoji="1" lang="ja-JP" altLang="en-US" dirty="0"/>
                        <a:t>日本</a:t>
                      </a:r>
                    </a:p>
                  </a:txBody>
                  <a:tcPr/>
                </a:tc>
                <a:tc>
                  <a:txBody>
                    <a:bodyPr/>
                    <a:lstStyle/>
                    <a:p>
                      <a:pPr algn="ctr"/>
                      <a:r>
                        <a:rPr kumimoji="1" lang="en-US" altLang="ja-JP" dirty="0"/>
                        <a:t>Sports</a:t>
                      </a:r>
                      <a:endParaRPr kumimoji="1" lang="ja-JP" altLang="en-US" dirty="0"/>
                    </a:p>
                  </a:txBody>
                  <a:tcPr/>
                </a:tc>
                <a:extLst>
                  <a:ext uri="{0D108BD9-81ED-4DB2-BD59-A6C34878D82A}">
                    <a16:rowId xmlns:a16="http://schemas.microsoft.com/office/drawing/2014/main" val="1766690084"/>
                  </a:ext>
                </a:extLst>
              </a:tr>
              <a:tr h="370840">
                <a:tc>
                  <a:txBody>
                    <a:bodyPr/>
                    <a:lstStyle/>
                    <a:p>
                      <a:pPr algn="ctr"/>
                      <a:r>
                        <a:rPr kumimoji="1" lang="en-US" altLang="ja-JP" dirty="0"/>
                        <a:t>SALON</a:t>
                      </a:r>
                      <a:endParaRPr kumimoji="1" lang="ja-JP" altLang="en-US" dirty="0"/>
                    </a:p>
                  </a:txBody>
                  <a:tcPr/>
                </a:tc>
                <a:tc>
                  <a:txBody>
                    <a:bodyPr/>
                    <a:lstStyle/>
                    <a:p>
                      <a:pPr algn="ctr"/>
                      <a:r>
                        <a:rPr kumimoji="1" lang="ja-JP" altLang="en-US" dirty="0"/>
                        <a:t>日</a:t>
                      </a:r>
                    </a:p>
                  </a:txBody>
                  <a:tcPr/>
                </a:tc>
                <a:tc>
                  <a:txBody>
                    <a:bodyPr/>
                    <a:lstStyle/>
                    <a:p>
                      <a:pPr algn="ctr"/>
                      <a:r>
                        <a:rPr kumimoji="1" lang="ja-JP" altLang="en-US" dirty="0"/>
                        <a:t>さん</a:t>
                      </a:r>
                    </a:p>
                  </a:txBody>
                  <a:tcPr/>
                </a:tc>
                <a:extLst>
                  <a:ext uri="{0D108BD9-81ED-4DB2-BD59-A6C34878D82A}">
                    <a16:rowId xmlns:a16="http://schemas.microsoft.com/office/drawing/2014/main" val="740194332"/>
                  </a:ext>
                </a:extLst>
              </a:tr>
            </a:tbl>
          </a:graphicData>
        </a:graphic>
      </p:graphicFrame>
    </p:spTree>
    <p:extLst>
      <p:ext uri="{BB962C8B-B14F-4D97-AF65-F5344CB8AC3E}">
        <p14:creationId xmlns:p14="http://schemas.microsoft.com/office/powerpoint/2010/main" val="107893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en-US" altLang="ja-JP" dirty="0"/>
              <a:t>K-Means</a:t>
            </a:r>
            <a:r>
              <a:rPr kumimoji="1" lang="ja-JP" altLang="en-US" dirty="0"/>
              <a:t>法について</a:t>
            </a:r>
          </a:p>
        </p:txBody>
      </p:sp>
      <p:sp>
        <p:nvSpPr>
          <p:cNvPr id="3" name="コンテンツ プレースホルダー 2">
            <a:extLst>
              <a:ext uri="{FF2B5EF4-FFF2-40B4-BE49-F238E27FC236}">
                <a16:creationId xmlns:a16="http://schemas.microsoft.com/office/drawing/2014/main" id="{BD351AF1-F3EA-4C38-ACE5-109DC3D292F6}"/>
              </a:ext>
            </a:extLst>
          </p:cNvPr>
          <p:cNvSpPr>
            <a:spLocks noGrp="1"/>
          </p:cNvSpPr>
          <p:nvPr>
            <p:ph idx="1"/>
          </p:nvPr>
        </p:nvSpPr>
        <p:spPr>
          <a:xfrm>
            <a:off x="457200" y="1530239"/>
            <a:ext cx="10722932" cy="4646724"/>
          </a:xfrm>
        </p:spPr>
        <p:txBody>
          <a:bodyPr/>
          <a:lstStyle/>
          <a:p>
            <a:r>
              <a:rPr kumimoji="1" lang="en-US" altLang="ja-JP" dirty="0"/>
              <a:t>scikit-learn</a:t>
            </a:r>
            <a:r>
              <a:rPr kumimoji="1" lang="ja-JP" altLang="en-US" dirty="0"/>
              <a:t>のライブラリを用いて比較した．</a:t>
            </a:r>
          </a:p>
        </p:txBody>
      </p:sp>
      <p:sp>
        <p:nvSpPr>
          <p:cNvPr id="8" name="矢印: 右 7">
            <a:extLst>
              <a:ext uri="{FF2B5EF4-FFF2-40B4-BE49-F238E27FC236}">
                <a16:creationId xmlns:a16="http://schemas.microsoft.com/office/drawing/2014/main" id="{26CAA266-01C2-4EAC-B183-2B00D1CFD5BB}"/>
              </a:ext>
            </a:extLst>
          </p:cNvPr>
          <p:cNvSpPr/>
          <p:nvPr/>
        </p:nvSpPr>
        <p:spPr>
          <a:xfrm>
            <a:off x="6008235" y="3048945"/>
            <a:ext cx="693804" cy="6223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0" name="矢印: 右 9">
            <a:extLst>
              <a:ext uri="{FF2B5EF4-FFF2-40B4-BE49-F238E27FC236}">
                <a16:creationId xmlns:a16="http://schemas.microsoft.com/office/drawing/2014/main" id="{097FA7B6-1F9E-4363-8FCD-AAAE650F68EA}"/>
              </a:ext>
            </a:extLst>
          </p:cNvPr>
          <p:cNvSpPr/>
          <p:nvPr/>
        </p:nvSpPr>
        <p:spPr>
          <a:xfrm>
            <a:off x="1295962" y="5575970"/>
            <a:ext cx="667817" cy="6223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grpSp>
        <p:nvGrpSpPr>
          <p:cNvPr id="19" name="グループ化 18">
            <a:extLst>
              <a:ext uri="{FF2B5EF4-FFF2-40B4-BE49-F238E27FC236}">
                <a16:creationId xmlns:a16="http://schemas.microsoft.com/office/drawing/2014/main" id="{63B0BEFE-E5FA-4277-B23D-5714BBDCEAA4}"/>
              </a:ext>
            </a:extLst>
          </p:cNvPr>
          <p:cNvGrpSpPr/>
          <p:nvPr/>
        </p:nvGrpSpPr>
        <p:grpSpPr>
          <a:xfrm>
            <a:off x="2220147" y="2324099"/>
            <a:ext cx="3701021" cy="2048505"/>
            <a:chOff x="1300480" y="2631440"/>
            <a:chExt cx="2794000" cy="1595120"/>
          </a:xfrm>
        </p:grpSpPr>
        <p:sp>
          <p:nvSpPr>
            <p:cNvPr id="4" name="正方形/長方形 3">
              <a:extLst>
                <a:ext uri="{FF2B5EF4-FFF2-40B4-BE49-F238E27FC236}">
                  <a16:creationId xmlns:a16="http://schemas.microsoft.com/office/drawing/2014/main" id="{B38CA57E-3632-4A65-BBE3-484C68B40B0D}"/>
                </a:ext>
              </a:extLst>
            </p:cNvPr>
            <p:cNvSpPr/>
            <p:nvPr/>
          </p:nvSpPr>
          <p:spPr>
            <a:xfrm>
              <a:off x="1300480" y="2631440"/>
              <a:ext cx="2794000" cy="1595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1" name="楕円 10">
              <a:extLst>
                <a:ext uri="{FF2B5EF4-FFF2-40B4-BE49-F238E27FC236}">
                  <a16:creationId xmlns:a16="http://schemas.microsoft.com/office/drawing/2014/main" id="{CBBF37EC-D37F-46DA-A808-6B9B13D04021}"/>
                </a:ext>
              </a:extLst>
            </p:cNvPr>
            <p:cNvSpPr/>
            <p:nvPr/>
          </p:nvSpPr>
          <p:spPr>
            <a:xfrm>
              <a:off x="1870837" y="2903220"/>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2" name="楕円 11">
              <a:extLst>
                <a:ext uri="{FF2B5EF4-FFF2-40B4-BE49-F238E27FC236}">
                  <a16:creationId xmlns:a16="http://schemas.microsoft.com/office/drawing/2014/main" id="{0100331F-00A2-473E-A600-B7238BF9C3AB}"/>
                </a:ext>
              </a:extLst>
            </p:cNvPr>
            <p:cNvSpPr/>
            <p:nvPr/>
          </p:nvSpPr>
          <p:spPr>
            <a:xfrm>
              <a:off x="1701927" y="3370866"/>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3" name="楕円 12">
              <a:extLst>
                <a:ext uri="{FF2B5EF4-FFF2-40B4-BE49-F238E27FC236}">
                  <a16:creationId xmlns:a16="http://schemas.microsoft.com/office/drawing/2014/main" id="{259DCB94-B3DB-45C0-9FD5-C0ED420FCDBF}"/>
                </a:ext>
              </a:extLst>
            </p:cNvPr>
            <p:cNvSpPr/>
            <p:nvPr/>
          </p:nvSpPr>
          <p:spPr>
            <a:xfrm>
              <a:off x="2056003" y="3210941"/>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4" name="楕円 13">
              <a:extLst>
                <a:ext uri="{FF2B5EF4-FFF2-40B4-BE49-F238E27FC236}">
                  <a16:creationId xmlns:a16="http://schemas.microsoft.com/office/drawing/2014/main" id="{76E1BCE2-2928-48B1-B70A-3AAD1D84C7BC}"/>
                </a:ext>
              </a:extLst>
            </p:cNvPr>
            <p:cNvSpPr/>
            <p:nvPr/>
          </p:nvSpPr>
          <p:spPr>
            <a:xfrm>
              <a:off x="2863850" y="3125216"/>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5" name="楕円 14">
              <a:extLst>
                <a:ext uri="{FF2B5EF4-FFF2-40B4-BE49-F238E27FC236}">
                  <a16:creationId xmlns:a16="http://schemas.microsoft.com/office/drawing/2014/main" id="{A6811484-9970-40FB-BCC2-A96D8C1A262C}"/>
                </a:ext>
              </a:extLst>
            </p:cNvPr>
            <p:cNvSpPr/>
            <p:nvPr/>
          </p:nvSpPr>
          <p:spPr>
            <a:xfrm>
              <a:off x="3003169" y="3752215"/>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6" name="楕円 15">
              <a:extLst>
                <a:ext uri="{FF2B5EF4-FFF2-40B4-BE49-F238E27FC236}">
                  <a16:creationId xmlns:a16="http://schemas.microsoft.com/office/drawing/2014/main" id="{8AFEF010-69DA-47DC-A1D1-583C11D8DD43}"/>
                </a:ext>
              </a:extLst>
            </p:cNvPr>
            <p:cNvSpPr/>
            <p:nvPr/>
          </p:nvSpPr>
          <p:spPr>
            <a:xfrm>
              <a:off x="3386836" y="3525012"/>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7" name="楕円 16">
              <a:extLst>
                <a:ext uri="{FF2B5EF4-FFF2-40B4-BE49-F238E27FC236}">
                  <a16:creationId xmlns:a16="http://schemas.microsoft.com/office/drawing/2014/main" id="{E59306BF-AB12-473A-BBB1-54F1D616B4B0}"/>
                </a:ext>
              </a:extLst>
            </p:cNvPr>
            <p:cNvSpPr/>
            <p:nvPr/>
          </p:nvSpPr>
          <p:spPr>
            <a:xfrm>
              <a:off x="2074863" y="3752659"/>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8" name="楕円 17">
              <a:extLst>
                <a:ext uri="{FF2B5EF4-FFF2-40B4-BE49-F238E27FC236}">
                  <a16:creationId xmlns:a16="http://schemas.microsoft.com/office/drawing/2014/main" id="{33A78B1E-D2B8-49C4-9FC4-1EA3EBF8BF55}"/>
                </a:ext>
              </a:extLst>
            </p:cNvPr>
            <p:cNvSpPr/>
            <p:nvPr/>
          </p:nvSpPr>
          <p:spPr>
            <a:xfrm>
              <a:off x="3386836" y="3005709"/>
              <a:ext cx="168910"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grpSp>
      <p:grpSp>
        <p:nvGrpSpPr>
          <p:cNvPr id="40" name="グループ化 39">
            <a:extLst>
              <a:ext uri="{FF2B5EF4-FFF2-40B4-BE49-F238E27FC236}">
                <a16:creationId xmlns:a16="http://schemas.microsoft.com/office/drawing/2014/main" id="{ACFBA48A-F199-4B21-9F84-5BBD50C52483}"/>
              </a:ext>
            </a:extLst>
          </p:cNvPr>
          <p:cNvGrpSpPr/>
          <p:nvPr/>
        </p:nvGrpSpPr>
        <p:grpSpPr>
          <a:xfrm>
            <a:off x="6814579" y="4620672"/>
            <a:ext cx="3701021" cy="2048505"/>
            <a:chOff x="1300479" y="2631440"/>
            <a:chExt cx="2794000" cy="1595120"/>
          </a:xfrm>
        </p:grpSpPr>
        <p:sp>
          <p:nvSpPr>
            <p:cNvPr id="41" name="正方形/長方形 40">
              <a:extLst>
                <a:ext uri="{FF2B5EF4-FFF2-40B4-BE49-F238E27FC236}">
                  <a16:creationId xmlns:a16="http://schemas.microsoft.com/office/drawing/2014/main" id="{BB32DCF0-FECD-4B5B-90C8-A4C7AE576BFF}"/>
                </a:ext>
              </a:extLst>
            </p:cNvPr>
            <p:cNvSpPr/>
            <p:nvPr/>
          </p:nvSpPr>
          <p:spPr>
            <a:xfrm>
              <a:off x="1300479" y="2631440"/>
              <a:ext cx="2794000" cy="1595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2" name="楕円 41">
              <a:extLst>
                <a:ext uri="{FF2B5EF4-FFF2-40B4-BE49-F238E27FC236}">
                  <a16:creationId xmlns:a16="http://schemas.microsoft.com/office/drawing/2014/main" id="{62A0CAC1-C634-4EC1-9085-BC8A28BF3F80}"/>
                </a:ext>
              </a:extLst>
            </p:cNvPr>
            <p:cNvSpPr/>
            <p:nvPr/>
          </p:nvSpPr>
          <p:spPr>
            <a:xfrm>
              <a:off x="1870837" y="2903220"/>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3" name="楕円 42">
              <a:extLst>
                <a:ext uri="{FF2B5EF4-FFF2-40B4-BE49-F238E27FC236}">
                  <a16:creationId xmlns:a16="http://schemas.microsoft.com/office/drawing/2014/main" id="{1F47D7F4-839D-4E70-80F0-65CFBDC391CC}"/>
                </a:ext>
              </a:extLst>
            </p:cNvPr>
            <p:cNvSpPr/>
            <p:nvPr/>
          </p:nvSpPr>
          <p:spPr>
            <a:xfrm>
              <a:off x="1701927" y="3370866"/>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4" name="楕円 43">
              <a:extLst>
                <a:ext uri="{FF2B5EF4-FFF2-40B4-BE49-F238E27FC236}">
                  <a16:creationId xmlns:a16="http://schemas.microsoft.com/office/drawing/2014/main" id="{6775CCB7-D041-481C-902D-094CDB86B14F}"/>
                </a:ext>
              </a:extLst>
            </p:cNvPr>
            <p:cNvSpPr/>
            <p:nvPr/>
          </p:nvSpPr>
          <p:spPr>
            <a:xfrm>
              <a:off x="2056003" y="3210941"/>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5" name="楕円 44">
              <a:extLst>
                <a:ext uri="{FF2B5EF4-FFF2-40B4-BE49-F238E27FC236}">
                  <a16:creationId xmlns:a16="http://schemas.microsoft.com/office/drawing/2014/main" id="{9D44DF78-0C35-4DD9-BF70-CEAC0FC9EF02}"/>
                </a:ext>
              </a:extLst>
            </p:cNvPr>
            <p:cNvSpPr/>
            <p:nvPr/>
          </p:nvSpPr>
          <p:spPr>
            <a:xfrm>
              <a:off x="2863850" y="3125216"/>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6" name="楕円 45">
              <a:extLst>
                <a:ext uri="{FF2B5EF4-FFF2-40B4-BE49-F238E27FC236}">
                  <a16:creationId xmlns:a16="http://schemas.microsoft.com/office/drawing/2014/main" id="{EBB15C08-D54E-4686-AB41-9E4687C35B5A}"/>
                </a:ext>
              </a:extLst>
            </p:cNvPr>
            <p:cNvSpPr/>
            <p:nvPr/>
          </p:nvSpPr>
          <p:spPr>
            <a:xfrm>
              <a:off x="3003169" y="3752215"/>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7" name="楕円 46">
              <a:extLst>
                <a:ext uri="{FF2B5EF4-FFF2-40B4-BE49-F238E27FC236}">
                  <a16:creationId xmlns:a16="http://schemas.microsoft.com/office/drawing/2014/main" id="{4AE41CCA-AD53-4487-9803-B2BD7458E8B1}"/>
                </a:ext>
              </a:extLst>
            </p:cNvPr>
            <p:cNvSpPr/>
            <p:nvPr/>
          </p:nvSpPr>
          <p:spPr>
            <a:xfrm>
              <a:off x="3386836" y="3525012"/>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8" name="楕円 47">
              <a:extLst>
                <a:ext uri="{FF2B5EF4-FFF2-40B4-BE49-F238E27FC236}">
                  <a16:creationId xmlns:a16="http://schemas.microsoft.com/office/drawing/2014/main" id="{B7FB1679-A5F6-4BC0-8E5B-1738ACAD8DFE}"/>
                </a:ext>
              </a:extLst>
            </p:cNvPr>
            <p:cNvSpPr/>
            <p:nvPr/>
          </p:nvSpPr>
          <p:spPr>
            <a:xfrm>
              <a:off x="2074863" y="3752659"/>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49" name="楕円 48">
              <a:extLst>
                <a:ext uri="{FF2B5EF4-FFF2-40B4-BE49-F238E27FC236}">
                  <a16:creationId xmlns:a16="http://schemas.microsoft.com/office/drawing/2014/main" id="{2DCCA6A9-820F-4E30-BC01-714CE62F6527}"/>
                </a:ext>
              </a:extLst>
            </p:cNvPr>
            <p:cNvSpPr/>
            <p:nvPr/>
          </p:nvSpPr>
          <p:spPr>
            <a:xfrm>
              <a:off x="3386836" y="3005709"/>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grpSp>
      <p:grpSp>
        <p:nvGrpSpPr>
          <p:cNvPr id="77" name="グループ化 76">
            <a:extLst>
              <a:ext uri="{FF2B5EF4-FFF2-40B4-BE49-F238E27FC236}">
                <a16:creationId xmlns:a16="http://schemas.microsoft.com/office/drawing/2014/main" id="{DFDDB318-36F5-47C9-B000-726F0872FEA4}"/>
              </a:ext>
            </a:extLst>
          </p:cNvPr>
          <p:cNvGrpSpPr/>
          <p:nvPr/>
        </p:nvGrpSpPr>
        <p:grpSpPr>
          <a:xfrm>
            <a:off x="6802337" y="2359532"/>
            <a:ext cx="3701021" cy="2048505"/>
            <a:chOff x="6265706" y="2770791"/>
            <a:chExt cx="2794000" cy="1595120"/>
          </a:xfrm>
        </p:grpSpPr>
        <p:grpSp>
          <p:nvGrpSpPr>
            <p:cNvPr id="20" name="グループ化 19">
              <a:extLst>
                <a:ext uri="{FF2B5EF4-FFF2-40B4-BE49-F238E27FC236}">
                  <a16:creationId xmlns:a16="http://schemas.microsoft.com/office/drawing/2014/main" id="{A81383DA-2CB4-400E-B022-AE9BD8BF3E1E}"/>
                </a:ext>
              </a:extLst>
            </p:cNvPr>
            <p:cNvGrpSpPr/>
            <p:nvPr/>
          </p:nvGrpSpPr>
          <p:grpSpPr>
            <a:xfrm>
              <a:off x="6265706" y="2770791"/>
              <a:ext cx="2794000" cy="1595120"/>
              <a:chOff x="1300480" y="2631440"/>
              <a:chExt cx="2794000" cy="1595120"/>
            </a:xfrm>
          </p:grpSpPr>
          <p:sp>
            <p:nvSpPr>
              <p:cNvPr id="21" name="正方形/長方形 20">
                <a:extLst>
                  <a:ext uri="{FF2B5EF4-FFF2-40B4-BE49-F238E27FC236}">
                    <a16:creationId xmlns:a16="http://schemas.microsoft.com/office/drawing/2014/main" id="{B03A45FE-5AB0-4B84-B19B-D62B533870E5}"/>
                  </a:ext>
                </a:extLst>
              </p:cNvPr>
              <p:cNvSpPr/>
              <p:nvPr/>
            </p:nvSpPr>
            <p:spPr>
              <a:xfrm>
                <a:off x="1300480" y="2631440"/>
                <a:ext cx="2794000" cy="1595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2" name="楕円 21">
                <a:extLst>
                  <a:ext uri="{FF2B5EF4-FFF2-40B4-BE49-F238E27FC236}">
                    <a16:creationId xmlns:a16="http://schemas.microsoft.com/office/drawing/2014/main" id="{0D103E62-616B-43A4-912C-10844C204B2A}"/>
                  </a:ext>
                </a:extLst>
              </p:cNvPr>
              <p:cNvSpPr/>
              <p:nvPr/>
            </p:nvSpPr>
            <p:spPr>
              <a:xfrm>
                <a:off x="1870837" y="2903220"/>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3" name="楕円 22">
                <a:extLst>
                  <a:ext uri="{FF2B5EF4-FFF2-40B4-BE49-F238E27FC236}">
                    <a16:creationId xmlns:a16="http://schemas.microsoft.com/office/drawing/2014/main" id="{9902B88F-C642-4892-AB79-B2F4363EDC93}"/>
                  </a:ext>
                </a:extLst>
              </p:cNvPr>
              <p:cNvSpPr/>
              <p:nvPr/>
            </p:nvSpPr>
            <p:spPr>
              <a:xfrm>
                <a:off x="1701927" y="3370866"/>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4" name="楕円 23">
                <a:extLst>
                  <a:ext uri="{FF2B5EF4-FFF2-40B4-BE49-F238E27FC236}">
                    <a16:creationId xmlns:a16="http://schemas.microsoft.com/office/drawing/2014/main" id="{8FD72802-BCCC-4DB8-8BC5-FAA174C52540}"/>
                  </a:ext>
                </a:extLst>
              </p:cNvPr>
              <p:cNvSpPr/>
              <p:nvPr/>
            </p:nvSpPr>
            <p:spPr>
              <a:xfrm>
                <a:off x="2056003" y="3210941"/>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5" name="楕円 24">
                <a:extLst>
                  <a:ext uri="{FF2B5EF4-FFF2-40B4-BE49-F238E27FC236}">
                    <a16:creationId xmlns:a16="http://schemas.microsoft.com/office/drawing/2014/main" id="{0FC61B02-4635-4978-9500-A4DCD3D17201}"/>
                  </a:ext>
                </a:extLst>
              </p:cNvPr>
              <p:cNvSpPr/>
              <p:nvPr/>
            </p:nvSpPr>
            <p:spPr>
              <a:xfrm>
                <a:off x="2863850" y="3125216"/>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6" name="楕円 25">
                <a:extLst>
                  <a:ext uri="{FF2B5EF4-FFF2-40B4-BE49-F238E27FC236}">
                    <a16:creationId xmlns:a16="http://schemas.microsoft.com/office/drawing/2014/main" id="{7E4098DB-974E-40ED-9339-0A31866C7464}"/>
                  </a:ext>
                </a:extLst>
              </p:cNvPr>
              <p:cNvSpPr/>
              <p:nvPr/>
            </p:nvSpPr>
            <p:spPr>
              <a:xfrm>
                <a:off x="3003169" y="3752215"/>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7" name="楕円 26">
                <a:extLst>
                  <a:ext uri="{FF2B5EF4-FFF2-40B4-BE49-F238E27FC236}">
                    <a16:creationId xmlns:a16="http://schemas.microsoft.com/office/drawing/2014/main" id="{4BBFD6B5-020D-418A-BA01-87A5068E9ED9}"/>
                  </a:ext>
                </a:extLst>
              </p:cNvPr>
              <p:cNvSpPr/>
              <p:nvPr/>
            </p:nvSpPr>
            <p:spPr>
              <a:xfrm>
                <a:off x="3386836" y="3525012"/>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8" name="楕円 27">
                <a:extLst>
                  <a:ext uri="{FF2B5EF4-FFF2-40B4-BE49-F238E27FC236}">
                    <a16:creationId xmlns:a16="http://schemas.microsoft.com/office/drawing/2014/main" id="{01C1BB51-E7D8-4F6C-A74E-25561C2491A2}"/>
                  </a:ext>
                </a:extLst>
              </p:cNvPr>
              <p:cNvSpPr/>
              <p:nvPr/>
            </p:nvSpPr>
            <p:spPr>
              <a:xfrm>
                <a:off x="2074863" y="3752659"/>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29" name="楕円 28">
                <a:extLst>
                  <a:ext uri="{FF2B5EF4-FFF2-40B4-BE49-F238E27FC236}">
                    <a16:creationId xmlns:a16="http://schemas.microsoft.com/office/drawing/2014/main" id="{55F35D1F-4143-4EBF-9857-76370D5F40B7}"/>
                  </a:ext>
                </a:extLst>
              </p:cNvPr>
              <p:cNvSpPr/>
              <p:nvPr/>
            </p:nvSpPr>
            <p:spPr>
              <a:xfrm>
                <a:off x="3386836" y="3005709"/>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grpSp>
        <p:cxnSp>
          <p:nvCxnSpPr>
            <p:cNvPr id="54" name="直線コネクタ 53">
              <a:extLst>
                <a:ext uri="{FF2B5EF4-FFF2-40B4-BE49-F238E27FC236}">
                  <a16:creationId xmlns:a16="http://schemas.microsoft.com/office/drawing/2014/main" id="{34B6FBD8-2AD1-4399-800D-49BE086AA3AE}"/>
                </a:ext>
              </a:extLst>
            </p:cNvPr>
            <p:cNvCxnSpPr>
              <a:cxnSpLocks/>
            </p:cNvCxnSpPr>
            <p:nvPr/>
          </p:nvCxnSpPr>
          <p:spPr>
            <a:xfrm>
              <a:off x="6934810" y="3122121"/>
              <a:ext cx="490694" cy="441833"/>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8AE5D17-8044-4EC9-BAA0-497D6E1599F6}"/>
                </a:ext>
              </a:extLst>
            </p:cNvPr>
            <p:cNvCxnSpPr>
              <a:cxnSpLocks/>
            </p:cNvCxnSpPr>
            <p:nvPr/>
          </p:nvCxnSpPr>
          <p:spPr>
            <a:xfrm flipH="1" flipV="1">
              <a:off x="7437021" y="3549936"/>
              <a:ext cx="596502" cy="433513"/>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DE96C39-C19F-4A5B-A5C7-EAE569ED0A75}"/>
                </a:ext>
              </a:extLst>
            </p:cNvPr>
            <p:cNvCxnSpPr>
              <a:cxnSpLocks/>
            </p:cNvCxnSpPr>
            <p:nvPr/>
          </p:nvCxnSpPr>
          <p:spPr>
            <a:xfrm flipH="1">
              <a:off x="7417633" y="3319618"/>
              <a:ext cx="508629" cy="259930"/>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52" name="星: 5 pt 51">
              <a:extLst>
                <a:ext uri="{FF2B5EF4-FFF2-40B4-BE49-F238E27FC236}">
                  <a16:creationId xmlns:a16="http://schemas.microsoft.com/office/drawing/2014/main" id="{3AB10A81-00E3-4CA3-868D-A1DCBEB19589}"/>
                </a:ext>
              </a:extLst>
            </p:cNvPr>
            <p:cNvSpPr/>
            <p:nvPr/>
          </p:nvSpPr>
          <p:spPr>
            <a:xfrm>
              <a:off x="7630769" y="3572606"/>
              <a:ext cx="186689" cy="183514"/>
            </a:xfrm>
            <a:prstGeom prst="star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cxnSp>
          <p:nvCxnSpPr>
            <p:cNvPr id="65" name="直線コネクタ 64">
              <a:extLst>
                <a:ext uri="{FF2B5EF4-FFF2-40B4-BE49-F238E27FC236}">
                  <a16:creationId xmlns:a16="http://schemas.microsoft.com/office/drawing/2014/main" id="{77F51558-1B06-4702-AE0A-3F60BEF49EAF}"/>
                </a:ext>
              </a:extLst>
            </p:cNvPr>
            <p:cNvCxnSpPr>
              <a:cxnSpLocks/>
            </p:cNvCxnSpPr>
            <p:nvPr/>
          </p:nvCxnSpPr>
          <p:spPr>
            <a:xfrm flipH="1">
              <a:off x="7065616" y="3561479"/>
              <a:ext cx="359888" cy="485489"/>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E49E24A3-452B-432F-906D-DE2BF8DCB85E}"/>
                </a:ext>
              </a:extLst>
            </p:cNvPr>
            <p:cNvCxnSpPr>
              <a:cxnSpLocks/>
            </p:cNvCxnSpPr>
            <p:nvPr/>
          </p:nvCxnSpPr>
          <p:spPr>
            <a:xfrm flipH="1">
              <a:off x="7723079" y="3221213"/>
              <a:ext cx="762637" cy="456740"/>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1000F9A-5DB0-4316-9DC7-0B340AA157A7}"/>
                </a:ext>
              </a:extLst>
            </p:cNvPr>
            <p:cNvCxnSpPr>
              <a:cxnSpLocks/>
            </p:cNvCxnSpPr>
            <p:nvPr/>
          </p:nvCxnSpPr>
          <p:spPr>
            <a:xfrm flipH="1" flipV="1">
              <a:off x="7708077" y="3668488"/>
              <a:ext cx="689545" cy="105637"/>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1C0CC26-D39C-476B-A877-ECBE8817AD62}"/>
                </a:ext>
              </a:extLst>
            </p:cNvPr>
            <p:cNvCxnSpPr>
              <a:cxnSpLocks/>
            </p:cNvCxnSpPr>
            <p:nvPr/>
          </p:nvCxnSpPr>
          <p:spPr>
            <a:xfrm flipH="1" flipV="1">
              <a:off x="7024241" y="3434135"/>
              <a:ext cx="641590" cy="200464"/>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2484873-D6EF-401B-A98C-575C4B73FFEE}"/>
                </a:ext>
              </a:extLst>
            </p:cNvPr>
            <p:cNvCxnSpPr>
              <a:cxnSpLocks/>
            </p:cNvCxnSpPr>
            <p:nvPr/>
          </p:nvCxnSpPr>
          <p:spPr>
            <a:xfrm flipH="1" flipV="1">
              <a:off x="6687921" y="3609603"/>
              <a:ext cx="1017376" cy="66485"/>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星: 5 pt 50">
              <a:extLst>
                <a:ext uri="{FF2B5EF4-FFF2-40B4-BE49-F238E27FC236}">
                  <a16:creationId xmlns:a16="http://schemas.microsoft.com/office/drawing/2014/main" id="{FD55D3DD-2911-4EA8-9431-5D01A7E15EC8}"/>
                </a:ext>
              </a:extLst>
            </p:cNvPr>
            <p:cNvSpPr/>
            <p:nvPr/>
          </p:nvSpPr>
          <p:spPr>
            <a:xfrm>
              <a:off x="7341574" y="3453258"/>
              <a:ext cx="186689" cy="183514"/>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grpSp>
      <p:grpSp>
        <p:nvGrpSpPr>
          <p:cNvPr id="78" name="グループ化 77">
            <a:extLst>
              <a:ext uri="{FF2B5EF4-FFF2-40B4-BE49-F238E27FC236}">
                <a16:creationId xmlns:a16="http://schemas.microsoft.com/office/drawing/2014/main" id="{0BCC00F0-2C36-4100-A6C5-A33779138F81}"/>
              </a:ext>
            </a:extLst>
          </p:cNvPr>
          <p:cNvGrpSpPr/>
          <p:nvPr/>
        </p:nvGrpSpPr>
        <p:grpSpPr>
          <a:xfrm>
            <a:off x="2220146" y="4626931"/>
            <a:ext cx="3701021" cy="2048505"/>
            <a:chOff x="6265705" y="2770791"/>
            <a:chExt cx="2794000" cy="1595120"/>
          </a:xfrm>
        </p:grpSpPr>
        <p:cxnSp>
          <p:nvCxnSpPr>
            <p:cNvPr id="80" name="直線コネクタ 79">
              <a:extLst>
                <a:ext uri="{FF2B5EF4-FFF2-40B4-BE49-F238E27FC236}">
                  <a16:creationId xmlns:a16="http://schemas.microsoft.com/office/drawing/2014/main" id="{716DC3CC-1B14-48F6-A6FA-3D9D1FC3A16F}"/>
                </a:ext>
              </a:extLst>
            </p:cNvPr>
            <p:cNvCxnSpPr>
              <a:cxnSpLocks/>
            </p:cNvCxnSpPr>
            <p:nvPr/>
          </p:nvCxnSpPr>
          <p:spPr>
            <a:xfrm>
              <a:off x="6908697" y="3129966"/>
              <a:ext cx="183689" cy="470561"/>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5FC8D59C-320A-4316-BD5A-1F896A34AA1B}"/>
                </a:ext>
              </a:extLst>
            </p:cNvPr>
            <p:cNvGrpSpPr/>
            <p:nvPr/>
          </p:nvGrpSpPr>
          <p:grpSpPr>
            <a:xfrm>
              <a:off x="6265705" y="2770791"/>
              <a:ext cx="2794000" cy="1595120"/>
              <a:chOff x="1300479" y="2631440"/>
              <a:chExt cx="2794000" cy="1595120"/>
            </a:xfrm>
          </p:grpSpPr>
          <p:sp>
            <p:nvSpPr>
              <p:cNvPr id="90" name="正方形/長方形 89">
                <a:extLst>
                  <a:ext uri="{FF2B5EF4-FFF2-40B4-BE49-F238E27FC236}">
                    <a16:creationId xmlns:a16="http://schemas.microsoft.com/office/drawing/2014/main" id="{2E355BAA-F941-409B-8954-CA5EDE9CFA97}"/>
                  </a:ext>
                </a:extLst>
              </p:cNvPr>
              <p:cNvSpPr/>
              <p:nvPr/>
            </p:nvSpPr>
            <p:spPr>
              <a:xfrm>
                <a:off x="1300479" y="2631440"/>
                <a:ext cx="2794000" cy="1595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1" name="楕円 90">
                <a:extLst>
                  <a:ext uri="{FF2B5EF4-FFF2-40B4-BE49-F238E27FC236}">
                    <a16:creationId xmlns:a16="http://schemas.microsoft.com/office/drawing/2014/main" id="{861EE407-2281-4851-B86E-B348489D26D7}"/>
                  </a:ext>
                </a:extLst>
              </p:cNvPr>
              <p:cNvSpPr/>
              <p:nvPr/>
            </p:nvSpPr>
            <p:spPr>
              <a:xfrm>
                <a:off x="1870837" y="2903220"/>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2" name="楕円 91">
                <a:extLst>
                  <a:ext uri="{FF2B5EF4-FFF2-40B4-BE49-F238E27FC236}">
                    <a16:creationId xmlns:a16="http://schemas.microsoft.com/office/drawing/2014/main" id="{AA842E0E-49BB-42D6-9706-3093F741B1DF}"/>
                  </a:ext>
                </a:extLst>
              </p:cNvPr>
              <p:cNvSpPr/>
              <p:nvPr/>
            </p:nvSpPr>
            <p:spPr>
              <a:xfrm>
                <a:off x="1701927" y="3370866"/>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3" name="楕円 92">
                <a:extLst>
                  <a:ext uri="{FF2B5EF4-FFF2-40B4-BE49-F238E27FC236}">
                    <a16:creationId xmlns:a16="http://schemas.microsoft.com/office/drawing/2014/main" id="{02D7BEC5-5026-48E7-97DB-F33B320459E2}"/>
                  </a:ext>
                </a:extLst>
              </p:cNvPr>
              <p:cNvSpPr/>
              <p:nvPr/>
            </p:nvSpPr>
            <p:spPr>
              <a:xfrm>
                <a:off x="2056003" y="3210941"/>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4" name="楕円 93">
                <a:extLst>
                  <a:ext uri="{FF2B5EF4-FFF2-40B4-BE49-F238E27FC236}">
                    <a16:creationId xmlns:a16="http://schemas.microsoft.com/office/drawing/2014/main" id="{21C01A67-7AF3-400D-9D2C-2D79E78247D2}"/>
                  </a:ext>
                </a:extLst>
              </p:cNvPr>
              <p:cNvSpPr/>
              <p:nvPr/>
            </p:nvSpPr>
            <p:spPr>
              <a:xfrm>
                <a:off x="2863850" y="3125216"/>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5" name="楕円 94">
                <a:extLst>
                  <a:ext uri="{FF2B5EF4-FFF2-40B4-BE49-F238E27FC236}">
                    <a16:creationId xmlns:a16="http://schemas.microsoft.com/office/drawing/2014/main" id="{A051FC97-4A6E-4B53-AD89-179ED1241321}"/>
                  </a:ext>
                </a:extLst>
              </p:cNvPr>
              <p:cNvSpPr/>
              <p:nvPr/>
            </p:nvSpPr>
            <p:spPr>
              <a:xfrm>
                <a:off x="3003169" y="3752215"/>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6" name="楕円 95">
                <a:extLst>
                  <a:ext uri="{FF2B5EF4-FFF2-40B4-BE49-F238E27FC236}">
                    <a16:creationId xmlns:a16="http://schemas.microsoft.com/office/drawing/2014/main" id="{2332ACE3-C895-4431-850A-6C36EB93725D}"/>
                  </a:ext>
                </a:extLst>
              </p:cNvPr>
              <p:cNvSpPr/>
              <p:nvPr/>
            </p:nvSpPr>
            <p:spPr>
              <a:xfrm>
                <a:off x="3386836" y="3525012"/>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7" name="楕円 96">
                <a:extLst>
                  <a:ext uri="{FF2B5EF4-FFF2-40B4-BE49-F238E27FC236}">
                    <a16:creationId xmlns:a16="http://schemas.microsoft.com/office/drawing/2014/main" id="{D6FCA88E-F82D-4551-8EB9-1776DACCBCCB}"/>
                  </a:ext>
                </a:extLst>
              </p:cNvPr>
              <p:cNvSpPr/>
              <p:nvPr/>
            </p:nvSpPr>
            <p:spPr>
              <a:xfrm>
                <a:off x="2074863" y="3752659"/>
                <a:ext cx="168910" cy="1714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8" name="楕円 97">
                <a:extLst>
                  <a:ext uri="{FF2B5EF4-FFF2-40B4-BE49-F238E27FC236}">
                    <a16:creationId xmlns:a16="http://schemas.microsoft.com/office/drawing/2014/main" id="{30CA5DF6-BDC1-4E09-BC20-C01E8DB08A94}"/>
                  </a:ext>
                </a:extLst>
              </p:cNvPr>
              <p:cNvSpPr/>
              <p:nvPr/>
            </p:nvSpPr>
            <p:spPr>
              <a:xfrm>
                <a:off x="3386836" y="3005709"/>
                <a:ext cx="16891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grpSp>
        <p:cxnSp>
          <p:nvCxnSpPr>
            <p:cNvPr id="82" name="直線コネクタ 81">
              <a:extLst>
                <a:ext uri="{FF2B5EF4-FFF2-40B4-BE49-F238E27FC236}">
                  <a16:creationId xmlns:a16="http://schemas.microsoft.com/office/drawing/2014/main" id="{F6A9F1BC-CB29-4A54-8C1D-A173B46CE6BD}"/>
                </a:ext>
              </a:extLst>
            </p:cNvPr>
            <p:cNvCxnSpPr>
              <a:cxnSpLocks/>
            </p:cNvCxnSpPr>
            <p:nvPr/>
          </p:nvCxnSpPr>
          <p:spPr>
            <a:xfrm flipH="1">
              <a:off x="7010432" y="3435430"/>
              <a:ext cx="72850" cy="125705"/>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91C97258-88B9-4B19-A5E8-5799709F1234}"/>
                </a:ext>
              </a:extLst>
            </p:cNvPr>
            <p:cNvCxnSpPr>
              <a:cxnSpLocks/>
            </p:cNvCxnSpPr>
            <p:nvPr/>
          </p:nvCxnSpPr>
          <p:spPr>
            <a:xfrm>
              <a:off x="6987464" y="3509290"/>
              <a:ext cx="136781" cy="585635"/>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78EA3FB6-7752-45FF-AC19-824D8A6F04E3}"/>
                </a:ext>
              </a:extLst>
            </p:cNvPr>
            <p:cNvCxnSpPr>
              <a:cxnSpLocks/>
            </p:cNvCxnSpPr>
            <p:nvPr/>
          </p:nvCxnSpPr>
          <p:spPr>
            <a:xfrm flipH="1">
              <a:off x="8207573" y="3259741"/>
              <a:ext cx="216884" cy="294439"/>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11AD145-C0D7-4522-94EE-0B42A3C76C59}"/>
                </a:ext>
              </a:extLst>
            </p:cNvPr>
            <p:cNvCxnSpPr>
              <a:cxnSpLocks/>
            </p:cNvCxnSpPr>
            <p:nvPr/>
          </p:nvCxnSpPr>
          <p:spPr>
            <a:xfrm flipH="1" flipV="1">
              <a:off x="8166896" y="3545015"/>
              <a:ext cx="195327" cy="153179"/>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76530A2-AAE2-4C89-8763-69668DB6B048}"/>
                </a:ext>
              </a:extLst>
            </p:cNvPr>
            <p:cNvCxnSpPr>
              <a:cxnSpLocks/>
            </p:cNvCxnSpPr>
            <p:nvPr/>
          </p:nvCxnSpPr>
          <p:spPr>
            <a:xfrm flipH="1">
              <a:off x="8032841" y="3546292"/>
              <a:ext cx="149860" cy="448123"/>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F50EAC5-8226-41E5-87B7-1C3E5FDB96DB}"/>
                </a:ext>
              </a:extLst>
            </p:cNvPr>
            <p:cNvCxnSpPr>
              <a:cxnSpLocks/>
            </p:cNvCxnSpPr>
            <p:nvPr/>
          </p:nvCxnSpPr>
          <p:spPr>
            <a:xfrm flipH="1" flipV="1">
              <a:off x="7894914" y="3305490"/>
              <a:ext cx="247561" cy="231506"/>
            </a:xfrm>
            <a:prstGeom prst="line">
              <a:avLst/>
            </a:prstGeom>
            <a:ln w="1905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83" name="星: 5 pt 82">
              <a:extLst>
                <a:ext uri="{FF2B5EF4-FFF2-40B4-BE49-F238E27FC236}">
                  <a16:creationId xmlns:a16="http://schemas.microsoft.com/office/drawing/2014/main" id="{0DA3EAF5-F749-42D2-8308-23FB1000CBD4}"/>
                </a:ext>
              </a:extLst>
            </p:cNvPr>
            <p:cNvSpPr/>
            <p:nvPr/>
          </p:nvSpPr>
          <p:spPr>
            <a:xfrm>
              <a:off x="7630769" y="3572606"/>
              <a:ext cx="186689" cy="183514"/>
            </a:xfrm>
            <a:prstGeom prst="star5">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89" name="星: 5 pt 88">
              <a:extLst>
                <a:ext uri="{FF2B5EF4-FFF2-40B4-BE49-F238E27FC236}">
                  <a16:creationId xmlns:a16="http://schemas.microsoft.com/office/drawing/2014/main" id="{742FE42A-7BDE-4766-B970-1CF9B121A4F3}"/>
                </a:ext>
              </a:extLst>
            </p:cNvPr>
            <p:cNvSpPr/>
            <p:nvPr/>
          </p:nvSpPr>
          <p:spPr>
            <a:xfrm>
              <a:off x="7341574" y="3453258"/>
              <a:ext cx="186689" cy="183514"/>
            </a:xfrm>
            <a:prstGeom prst="star5">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grpSp>
      <p:sp>
        <p:nvSpPr>
          <p:cNvPr id="100" name="星: 5 pt 99">
            <a:extLst>
              <a:ext uri="{FF2B5EF4-FFF2-40B4-BE49-F238E27FC236}">
                <a16:creationId xmlns:a16="http://schemas.microsoft.com/office/drawing/2014/main" id="{D36074DF-E26C-4863-BBBC-AD4A66CF2E7F}"/>
              </a:ext>
            </a:extLst>
          </p:cNvPr>
          <p:cNvSpPr/>
          <p:nvPr/>
        </p:nvSpPr>
        <p:spPr>
          <a:xfrm>
            <a:off x="4633596" y="5484021"/>
            <a:ext cx="247295" cy="235674"/>
          </a:xfrm>
          <a:prstGeom prst="star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99" name="星: 5 pt 98">
            <a:extLst>
              <a:ext uri="{FF2B5EF4-FFF2-40B4-BE49-F238E27FC236}">
                <a16:creationId xmlns:a16="http://schemas.microsoft.com/office/drawing/2014/main" id="{B79E8154-8367-454D-9719-0A259A733F4A}"/>
              </a:ext>
            </a:extLst>
          </p:cNvPr>
          <p:cNvSpPr/>
          <p:nvPr/>
        </p:nvSpPr>
        <p:spPr>
          <a:xfrm>
            <a:off x="3066401" y="5538811"/>
            <a:ext cx="247295" cy="235674"/>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cxnSp>
        <p:nvCxnSpPr>
          <p:cNvPr id="111" name="直線コネクタ 110">
            <a:extLst>
              <a:ext uri="{FF2B5EF4-FFF2-40B4-BE49-F238E27FC236}">
                <a16:creationId xmlns:a16="http://schemas.microsoft.com/office/drawing/2014/main" id="{72817E53-CED1-4339-9735-17021C046C83}"/>
              </a:ext>
            </a:extLst>
          </p:cNvPr>
          <p:cNvCxnSpPr>
            <a:cxnSpLocks/>
            <a:stCxn id="91" idx="0"/>
          </p:cNvCxnSpPr>
          <p:nvPr/>
        </p:nvCxnSpPr>
        <p:spPr>
          <a:xfrm>
            <a:off x="3087533" y="4975960"/>
            <a:ext cx="73178" cy="716720"/>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27" name="楕円 126">
            <a:extLst>
              <a:ext uri="{FF2B5EF4-FFF2-40B4-BE49-F238E27FC236}">
                <a16:creationId xmlns:a16="http://schemas.microsoft.com/office/drawing/2014/main" id="{78C28BDC-2BA5-431E-A95A-37A02F17ECED}"/>
              </a:ext>
            </a:extLst>
          </p:cNvPr>
          <p:cNvSpPr/>
          <p:nvPr/>
        </p:nvSpPr>
        <p:spPr>
          <a:xfrm rot="20468180">
            <a:off x="7240423" y="4805012"/>
            <a:ext cx="1082342" cy="1634910"/>
          </a:xfrm>
          <a:prstGeom prst="ellipse">
            <a:avLst/>
          </a:prstGeom>
          <a:noFill/>
          <a:ln w="28575">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148" name="楕円 147">
            <a:extLst>
              <a:ext uri="{FF2B5EF4-FFF2-40B4-BE49-F238E27FC236}">
                <a16:creationId xmlns:a16="http://schemas.microsoft.com/office/drawing/2014/main" id="{53DF1538-389E-4F44-80A5-87B11A9ABC6B}"/>
              </a:ext>
            </a:extLst>
          </p:cNvPr>
          <p:cNvSpPr/>
          <p:nvPr/>
        </p:nvSpPr>
        <p:spPr>
          <a:xfrm rot="1018917">
            <a:off x="8719259" y="4894514"/>
            <a:ext cx="1306767" cy="1554166"/>
          </a:xfrm>
          <a:prstGeom prst="ellipse">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
        <p:nvSpPr>
          <p:cNvPr id="81" name="矢印: 右 80">
            <a:extLst>
              <a:ext uri="{FF2B5EF4-FFF2-40B4-BE49-F238E27FC236}">
                <a16:creationId xmlns:a16="http://schemas.microsoft.com/office/drawing/2014/main" id="{482DE4DA-A070-4757-81A2-23588CF30AED}"/>
              </a:ext>
            </a:extLst>
          </p:cNvPr>
          <p:cNvSpPr/>
          <p:nvPr/>
        </p:nvSpPr>
        <p:spPr>
          <a:xfrm>
            <a:off x="6017976" y="5555706"/>
            <a:ext cx="693804" cy="6223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cxnSp>
        <p:nvCxnSpPr>
          <p:cNvPr id="76" name="直線コネクタ 75">
            <a:extLst>
              <a:ext uri="{FF2B5EF4-FFF2-40B4-BE49-F238E27FC236}">
                <a16:creationId xmlns:a16="http://schemas.microsoft.com/office/drawing/2014/main" id="{A8A25EAB-9244-449D-BA75-1ECAFC0B9DA2}"/>
              </a:ext>
            </a:extLst>
          </p:cNvPr>
          <p:cNvCxnSpPr>
            <a:cxnSpLocks/>
          </p:cNvCxnSpPr>
          <p:nvPr/>
        </p:nvCxnSpPr>
        <p:spPr>
          <a:xfrm flipH="1">
            <a:off x="2787176" y="5663102"/>
            <a:ext cx="417067" cy="47029"/>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36A55-68D0-465D-8567-B897A9D2489A}"/>
              </a:ext>
            </a:extLst>
          </p:cNvPr>
          <p:cNvSpPr>
            <a:spLocks noGrp="1"/>
          </p:cNvSpPr>
          <p:nvPr>
            <p:ph type="title"/>
          </p:nvPr>
        </p:nvSpPr>
        <p:spPr/>
        <p:txBody>
          <a:bodyPr/>
          <a:lstStyle/>
          <a:p>
            <a:r>
              <a:rPr kumimoji="1" lang="en-US" altLang="ja-JP" dirty="0" err="1"/>
              <a:t>AntTree</a:t>
            </a:r>
            <a:r>
              <a:rPr kumimoji="1" lang="ja-JP" altLang="en-US" dirty="0"/>
              <a:t>法について</a:t>
            </a:r>
          </a:p>
        </p:txBody>
      </p:sp>
      <p:sp>
        <p:nvSpPr>
          <p:cNvPr id="3" name="コンテンツ プレースホルダー 2">
            <a:extLst>
              <a:ext uri="{FF2B5EF4-FFF2-40B4-BE49-F238E27FC236}">
                <a16:creationId xmlns:a16="http://schemas.microsoft.com/office/drawing/2014/main" id="{BD351AF1-F3EA-4C38-ACE5-109DC3D292F6}"/>
              </a:ext>
            </a:extLst>
          </p:cNvPr>
          <p:cNvSpPr>
            <a:spLocks noGrp="1"/>
          </p:cNvSpPr>
          <p:nvPr>
            <p:ph idx="1"/>
          </p:nvPr>
        </p:nvSpPr>
        <p:spPr/>
        <p:txBody>
          <a:bodyPr/>
          <a:lstStyle/>
          <a:p>
            <a:r>
              <a:rPr kumimoji="1" lang="ja-JP" altLang="en-US" dirty="0"/>
              <a:t>ある種のアリが形成する鎖状組織に着想したクラスタリングのモデル</a:t>
            </a:r>
            <a:endParaRPr kumimoji="1" lang="en-US" altLang="ja-JP" dirty="0"/>
          </a:p>
          <a:p>
            <a:pPr marL="895350" indent="180975"/>
            <a:r>
              <a:rPr lang="ja-JP" altLang="en-US" sz="1800" dirty="0">
                <a:latin typeface="Yu Gothic"/>
              </a:rPr>
              <a:t>すべてのアリはそれぞれ一つのデータを表し，いくつかの属性を持つ．</a:t>
            </a:r>
            <a:endParaRPr lang="en-US" altLang="ja-JP" sz="1800" dirty="0">
              <a:latin typeface="Yu Gothic"/>
            </a:endParaRPr>
          </a:p>
          <a:p>
            <a:pPr marL="895350" indent="180975"/>
            <a:r>
              <a:rPr lang="ja-JP" altLang="en-US" sz="1800" dirty="0">
                <a:latin typeface="Yu Gothic"/>
              </a:rPr>
              <a:t>ルールに従って各アリが独立に行動を選択し，終了条件を満たすまで繰り返す．</a:t>
            </a:r>
            <a:endParaRPr lang="en-US" altLang="ja-JP" sz="1800" dirty="0">
              <a:latin typeface="Yu Gothic"/>
            </a:endParaRPr>
          </a:p>
          <a:p>
            <a:pPr marL="895350" indent="180975"/>
            <a:r>
              <a:rPr lang="ja-JP" altLang="en-US" sz="1800" dirty="0">
                <a:latin typeface="Yu Gothic"/>
              </a:rPr>
              <a:t>アリは自分の移動を決定する属性を持つ．</a:t>
            </a:r>
            <a:endParaRPr lang="en-US" altLang="ja-JP" sz="1800" dirty="0">
              <a:latin typeface="Yu Gothic"/>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Char char="•"/>
              <a:tabLst/>
              <a:defRPr/>
            </a:pPr>
            <a:endParaRPr kumimoji="0" lang="en-US" altLang="ja-JP" sz="1800" b="0" i="0" u="none" strike="noStrike" kern="1200" cap="none" spc="90" normalizeH="0" baseline="0" noProof="0" dirty="0">
              <a:ln>
                <a:noFill/>
              </a:ln>
              <a:solidFill>
                <a:srgbClr val="FFFFFF"/>
              </a:solidFill>
              <a:effectLst/>
              <a:uLnTx/>
              <a:uFillTx/>
              <a:latin typeface="Yu Gothic"/>
              <a:ea typeface="+mn-ea"/>
              <a:cs typeface="+mn-cs"/>
            </a:endParaRPr>
          </a:p>
          <a:p>
            <a:pPr marL="895350" marR="0" lvl="0" indent="180975" algn="l" defTabSz="914400" rtl="0" eaLnBrk="1" fontAlgn="auto" latinLnBrk="0" hangingPunct="1">
              <a:lnSpc>
                <a:spcPct val="114000"/>
              </a:lnSpc>
              <a:spcBef>
                <a:spcPts val="1000"/>
              </a:spcBef>
              <a:spcAft>
                <a:spcPts val="0"/>
              </a:spcAft>
              <a:buClr>
                <a:srgbClr val="FFFFFF"/>
              </a:buClr>
              <a:buSzPct val="75000"/>
              <a:buFont typeface="Arial" panose="020B0604020202020204" pitchFamily="34" charset="0"/>
              <a:buChar char="•"/>
              <a:tabLst/>
              <a:defRPr/>
            </a:pPr>
            <a:r>
              <a:rPr kumimoji="0" lang="ja-JP" altLang="en-US" sz="1800" b="0" i="0" u="none" strike="noStrike" kern="1200" cap="none" spc="90" normalizeH="0" baseline="0" noProof="0" dirty="0">
                <a:ln>
                  <a:noFill/>
                </a:ln>
                <a:solidFill>
                  <a:srgbClr val="FFFFFF"/>
                </a:solidFill>
                <a:effectLst/>
                <a:uLnTx/>
                <a:uFillTx/>
                <a:latin typeface="Yu Gothic"/>
                <a:ea typeface="+mn-ea"/>
                <a:cs typeface="+mn-cs"/>
              </a:rPr>
              <a:t>次のページで図示します．</a:t>
            </a:r>
            <a:endParaRPr kumimoji="1" lang="ja-JP" altLang="en-US" dirty="0"/>
          </a:p>
        </p:txBody>
      </p:sp>
    </p:spTree>
    <p:extLst>
      <p:ext uri="{BB962C8B-B14F-4D97-AF65-F5344CB8AC3E}">
        <p14:creationId xmlns:p14="http://schemas.microsoft.com/office/powerpoint/2010/main" val="534740980"/>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141"/>
      </a:dk2>
      <a:lt2>
        <a:srgbClr val="E6E8E2"/>
      </a:lt2>
      <a:accent1>
        <a:srgbClr val="A88ECE"/>
      </a:accent1>
      <a:accent2>
        <a:srgbClr val="7677C3"/>
      </a:accent2>
      <a:accent3>
        <a:srgbClr val="89A6CC"/>
      </a:accent3>
      <a:accent4>
        <a:srgbClr val="6EADB7"/>
      </a:accent4>
      <a:accent5>
        <a:srgbClr val="79AFA1"/>
      </a:accent5>
      <a:accent6>
        <a:srgbClr val="6CB382"/>
      </a:accent6>
      <a:hlink>
        <a:srgbClr val="748A53"/>
      </a:hlink>
      <a:folHlink>
        <a:srgbClr val="7F7F7F"/>
      </a:folHlink>
    </a:clrScheme>
    <a:fontScheme name="Custom 49">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3C31F4A32E5654F9DE1D22F1E7672FD" ma:contentTypeVersion="2" ma:contentTypeDescription="新しいドキュメントを作成します。" ma:contentTypeScope="" ma:versionID="9ac9d12667e1c8cb4aedc44a20597025">
  <xsd:schema xmlns:xsd="http://www.w3.org/2001/XMLSchema" xmlns:xs="http://www.w3.org/2001/XMLSchema" xmlns:p="http://schemas.microsoft.com/office/2006/metadata/properties" xmlns:ns2="04bd4ddc-69cc-423d-b80f-287ced4cf801" targetNamespace="http://schemas.microsoft.com/office/2006/metadata/properties" ma:root="true" ma:fieldsID="4b6db856fca3c674d70165326090292f" ns2:_="">
    <xsd:import namespace="04bd4ddc-69cc-423d-b80f-287ced4cf80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bd4ddc-69cc-423d-b80f-287ced4cf8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31C37E-876A-4D72-9F1D-F8D33C7B09FA}"/>
</file>

<file path=customXml/itemProps2.xml><?xml version="1.0" encoding="utf-8"?>
<ds:datastoreItem xmlns:ds="http://schemas.openxmlformats.org/officeDocument/2006/customXml" ds:itemID="{7E1B24ED-2546-41D4-AC7C-EAAF263CA4D3}"/>
</file>

<file path=customXml/itemProps3.xml><?xml version="1.0" encoding="utf-8"?>
<ds:datastoreItem xmlns:ds="http://schemas.openxmlformats.org/officeDocument/2006/customXml" ds:itemID="{6B5059ED-AC9E-4CF5-8751-D7B093725019}"/>
</file>

<file path=docProps/app.xml><?xml version="1.0" encoding="utf-8"?>
<Properties xmlns="http://schemas.openxmlformats.org/officeDocument/2006/extended-properties" xmlns:vt="http://schemas.openxmlformats.org/officeDocument/2006/docPropsVTypes">
  <TotalTime>1073</TotalTime>
  <Words>1341</Words>
  <Application>Microsoft Office PowerPoint</Application>
  <PresentationFormat>ワイド画面</PresentationFormat>
  <Paragraphs>228</Paragraphs>
  <Slides>17</Slides>
  <Notes>6</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Yu Gothic</vt:lpstr>
      <vt:lpstr>Yu Gothic</vt:lpstr>
      <vt:lpstr>Arial</vt:lpstr>
      <vt:lpstr>Cambria Math</vt:lpstr>
      <vt:lpstr>SineVTI</vt:lpstr>
      <vt:lpstr>群知能を用いたデータマイニング</vt:lpstr>
      <vt:lpstr>群知能について</vt:lpstr>
      <vt:lpstr>実験について</vt:lpstr>
      <vt:lpstr>データの表現</vt:lpstr>
      <vt:lpstr>データの表現</vt:lpstr>
      <vt:lpstr>データの表現</vt:lpstr>
      <vt:lpstr>データの表現</vt:lpstr>
      <vt:lpstr>K-Means法について</vt:lpstr>
      <vt:lpstr>AntTree法について</vt:lpstr>
      <vt:lpstr>AntTree法について</vt:lpstr>
      <vt:lpstr>AntTree法について</vt:lpstr>
      <vt:lpstr>Ant Tree法について</vt:lpstr>
      <vt:lpstr>K-Means法との比較</vt:lpstr>
      <vt:lpstr>K-Means法との比較</vt:lpstr>
      <vt:lpstr>比較結果</vt:lpstr>
      <vt:lpstr>考察</vt:lpstr>
      <vt:lpstr>出典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群知能を用いた データマイニング</dc:title>
  <dc:creator>野口 玄</dc:creator>
  <cp:lastModifiedBy>野口 玄</cp:lastModifiedBy>
  <cp:revision>16</cp:revision>
  <dcterms:created xsi:type="dcterms:W3CDTF">2021-12-21T00:41:47Z</dcterms:created>
  <dcterms:modified xsi:type="dcterms:W3CDTF">2022-02-04T01:02:33Z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0x010100E3C31F4A32E5654F9DE1D22F1E7672FD</vt:lpwstr>
  </property>
</Properties>
</file>