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72" r:id="rId6"/>
    <p:sldId id="27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4" r:id="rId16"/>
    <p:sldId id="273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4C374B-A797-D258-120A-C0452DE6E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030D374-8148-1FB3-5476-1A7E24A21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4E306C-AF2B-1853-C951-AF588CFA1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360F-62F5-433D-A396-D0B370A84097}" type="datetimeFigureOut">
              <a:rPr lang="fr-CA" smtClean="0"/>
              <a:t>22-10-05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8C0E47-61B0-6684-4A4F-1E4EF226A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CDF435-DAEE-7EE3-E763-E45EFA2F3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AEBE-CDAE-4B48-9182-77DF348D50B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72381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4AFF9-0B63-B865-98F8-0640E156F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09D5E40-97A8-9343-4BF0-914C789CC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7B209D-B881-EAA3-0DDA-D1A58BF13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360F-62F5-433D-A396-D0B370A84097}" type="datetimeFigureOut">
              <a:rPr lang="fr-CA" smtClean="0"/>
              <a:t>22-10-05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FE5F3B-C647-03BB-1ABA-6BB80897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4D1C72-AA9B-14F7-E305-C1325EA2A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AEBE-CDAE-4B48-9182-77DF348D50B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68334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3EB58DC-0C1A-9738-58ED-22BF84333F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B35082E-E0B0-C6F5-458B-2540AB60D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7A5523-1013-CBCB-1BEB-604C6E97E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360F-62F5-433D-A396-D0B370A84097}" type="datetimeFigureOut">
              <a:rPr lang="fr-CA" smtClean="0"/>
              <a:t>22-10-05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3FBE12-523D-9F69-A118-F7BFB5C01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F28D33-630C-2C0D-3388-6B84B5A8C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AEBE-CDAE-4B48-9182-77DF348D50B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5291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4F59DD-155D-0BC7-19F4-663F7A361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739674-EB8D-0E32-2CD2-EAC26356B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33A4BB-5E48-C332-7D10-8D5644E19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360F-62F5-433D-A396-D0B370A84097}" type="datetimeFigureOut">
              <a:rPr lang="fr-CA" smtClean="0"/>
              <a:t>22-10-05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031A2E-9F55-5C4A-AC2A-99F790FA9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9D5B7B-8C82-4B07-AEEB-7FA6A837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AEBE-CDAE-4B48-9182-77DF348D50B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6123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8EE2BC-FCF5-B890-BEBA-68DFD63BF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FC6BA4-66ED-C6FD-6822-E10169C38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4F230B-E9BF-81B1-2715-579C94178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360F-62F5-433D-A396-D0B370A84097}" type="datetimeFigureOut">
              <a:rPr lang="fr-CA" smtClean="0"/>
              <a:t>22-10-05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8042E4-3D5B-E839-F888-5531382EA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0B147C-3E7F-0E17-786C-35F6CBD1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AEBE-CDAE-4B48-9182-77DF348D50B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683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EE5C69-1CD5-E47B-716D-E668886B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872A2D-2E27-13FE-8D28-22A5132C3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716E1DD-4BAC-C596-82C5-BD1A3375F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840F60-E9AB-D45F-1ACC-A887ED09D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360F-62F5-433D-A396-D0B370A84097}" type="datetimeFigureOut">
              <a:rPr lang="fr-CA" smtClean="0"/>
              <a:t>22-10-05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D32C7A-932C-1F26-B16C-617991C70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503955-D098-F943-9511-A107A383B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AEBE-CDAE-4B48-9182-77DF348D50B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05372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D37B2A-D15D-301F-8581-DA731AD44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B519B8-DC44-AA02-B59E-552E105F6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59D09F5-AFB3-7A1F-84A3-3E9DACBFC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4AEEBBB-9851-C221-41BA-8E220D3E2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B6A3BE1-9A6D-2DE9-DE5B-C27D93516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C59990B-1238-AFCA-8058-78B32FEB8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360F-62F5-433D-A396-D0B370A84097}" type="datetimeFigureOut">
              <a:rPr lang="fr-CA" smtClean="0"/>
              <a:t>22-10-05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408F3ED-95AB-2DD4-B9C1-A4509EC2B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C92593E-FF6F-3E18-3E3E-6DBCC527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AEBE-CDAE-4B48-9182-77DF348D50B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362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CB20A7-B3BA-26B9-3772-F48236E0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F8AEE46-57AB-63B5-6166-0A4BE90F4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360F-62F5-433D-A396-D0B370A84097}" type="datetimeFigureOut">
              <a:rPr lang="fr-CA" smtClean="0"/>
              <a:t>22-10-05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3B54BE8-46EB-E28B-8434-3E238902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F1775BD-20DE-E807-E418-E765731F1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AEBE-CDAE-4B48-9182-77DF348D50B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6804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775F1D0-CFE3-125F-635D-B7B8BDAAB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360F-62F5-433D-A396-D0B370A84097}" type="datetimeFigureOut">
              <a:rPr lang="fr-CA" smtClean="0"/>
              <a:t>22-10-05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FDAF739-2F42-F97C-3F74-3BF53DAE5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D3B8FC-DAC3-AD84-1B69-7A89CF357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AEBE-CDAE-4B48-9182-77DF348D50B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6192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2EFAA0-909C-1C33-A19C-D50FCF0E1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614A36-650D-E8E9-7F72-4017D92CB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A28CC0A-5980-861A-F5EF-D6E99A0DB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BFEF4B7-FB33-3A3B-B599-611B2A2A0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360F-62F5-433D-A396-D0B370A84097}" type="datetimeFigureOut">
              <a:rPr lang="fr-CA" smtClean="0"/>
              <a:t>22-10-05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1EB880-F5EC-4E32-79E8-7244B0AFE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FDB22E-328B-DBA2-CEAB-D62E0FE0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AEBE-CDAE-4B48-9182-77DF348D50B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2901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E305C5-33AE-B1B6-B5D9-480958F30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B97DF79-E900-2ADC-B5F7-AC9B5598A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6626556-21E5-A5AB-1604-8389ECC5D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7C7BC2-E297-EA85-2F34-EBE20A6C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360F-62F5-433D-A396-D0B370A84097}" type="datetimeFigureOut">
              <a:rPr lang="fr-CA" smtClean="0"/>
              <a:t>22-10-05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BFF9AB-21A3-FAA7-670B-255C59DC7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1E90C9-9858-9292-B6E3-69638306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AEBE-CDAE-4B48-9182-77DF348D50B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187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0C86451-2161-B2EA-083C-6328B3C45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68C18F-B6A4-29EB-9914-DAF14CC3E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14921C-D317-B518-8CC5-619FE13DAF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9360F-62F5-433D-A396-D0B370A84097}" type="datetimeFigureOut">
              <a:rPr lang="fr-CA" smtClean="0"/>
              <a:t>22-10-05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66CBA-0F7A-8340-E008-891005524A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26777C-2FF7-52E3-1E4D-ADDC41F6A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2AEBE-CDAE-4B48-9182-77DF348D50B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6078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D8F464-F8D9-3E9D-F370-DC0BB2F238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du patron observateur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752FFB7-C129-74A2-DE99-77F4D9F2A8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 Ghani Nehad</a:t>
            </a:r>
          </a:p>
        </p:txBody>
      </p:sp>
    </p:spTree>
    <p:extLst>
      <p:ext uri="{BB962C8B-B14F-4D97-AF65-F5344CB8AC3E}">
        <p14:creationId xmlns:p14="http://schemas.microsoft.com/office/powerpoint/2010/main" val="3298839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C7A8F3-5E95-5BF7-2BBD-71CB51A21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//Suppression d’un étudiant à la liste des étudiant</a:t>
            </a:r>
            <a:endParaRPr lang="fr-CA" sz="18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fr-C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public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CA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supprimer(</a:t>
            </a:r>
            <a:r>
              <a:rPr lang="fr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Etudiant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etudiant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){</a:t>
            </a:r>
          </a:p>
          <a:p>
            <a:pPr marL="0" indent="0">
              <a:buNone/>
            </a:pP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fr-CA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index = </a:t>
            </a:r>
            <a:r>
              <a:rPr lang="fr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indexOf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etudiant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fr-C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fr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indexOf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etudiant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!= -1){</a:t>
            </a:r>
          </a:p>
          <a:p>
            <a:pPr marL="0" indent="0">
              <a:buNone/>
            </a:pP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fr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listeEtudiants.RemoveAt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(index);</a:t>
            </a:r>
          </a:p>
          <a:p>
            <a:pPr marL="0" indent="0">
              <a:buNone/>
            </a:pP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fr-CA" sz="20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notifyObservers</a:t>
            </a:r>
            <a:r>
              <a:rPr lang="fr-CA" sz="2000" b="1" dirty="0">
                <a:solidFill>
                  <a:srgbClr val="000000"/>
                </a:solidFill>
                <a:latin typeface="Cascadia Mono" panose="020B0609020000020004" pitchFamily="49" charset="0"/>
              </a:rPr>
              <a:t>();//Notification des observateurs</a:t>
            </a:r>
          </a:p>
          <a:p>
            <a:pPr marL="0" indent="0">
              <a:buNone/>
            </a:pP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}</a:t>
            </a:r>
          </a:p>
          <a:p>
            <a:pPr marL="0" indent="0">
              <a:buNone/>
            </a:pP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}</a:t>
            </a:r>
          </a:p>
          <a:p>
            <a:pPr marL="0" indent="0">
              <a:buNone/>
            </a:pP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//Modification de la note étudiant à la liste des étudiant</a:t>
            </a:r>
          </a:p>
          <a:p>
            <a:pPr marL="0" indent="0">
              <a:buNone/>
            </a:pPr>
            <a:r>
              <a:rPr lang="fr-C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public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CA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modifier(</a:t>
            </a:r>
            <a:r>
              <a:rPr lang="fr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Etudiant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etudiant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){</a:t>
            </a:r>
          </a:p>
          <a:p>
            <a:pPr marL="0" indent="0">
              <a:buNone/>
            </a:pP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fr-CA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index = </a:t>
            </a:r>
            <a:r>
              <a:rPr lang="fr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indexOf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etudiant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fr-C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fr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indexOf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etudiant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!= -1){</a:t>
            </a:r>
          </a:p>
          <a:p>
            <a:pPr marL="0" indent="0">
              <a:buNone/>
            </a:pP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fr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listeEtudiants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[index] = </a:t>
            </a:r>
            <a:r>
              <a:rPr lang="fr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etudiant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fr-CA" sz="20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notifyObservers</a:t>
            </a:r>
            <a:r>
              <a:rPr lang="fr-CA" sz="2000" b="1" dirty="0">
                <a:solidFill>
                  <a:srgbClr val="000000"/>
                </a:solidFill>
                <a:latin typeface="Cascadia Mono" panose="020B0609020000020004" pitchFamily="49" charset="0"/>
              </a:rPr>
              <a:t>();//Notification des observateurs</a:t>
            </a:r>
          </a:p>
          <a:p>
            <a:pPr marL="0" indent="0">
              <a:buNone/>
            </a:pP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}</a:t>
            </a:r>
          </a:p>
          <a:p>
            <a:pPr marL="0" indent="0">
              <a:buNone/>
            </a:pP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71518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98849A-7B85-0462-4B07-BC1D533D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64"/>
            <a:ext cx="10515600" cy="6084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/*</a:t>
            </a:r>
          </a:p>
          <a:p>
            <a:pPr marL="0" indent="0">
              <a:buNone/>
            </a:pPr>
            <a:r>
              <a:rPr lang="fr-C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* Implémentation des méthodes de l’interface </a:t>
            </a:r>
            <a:r>
              <a:rPr lang="fr-CA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IObservable</a:t>
            </a:r>
            <a:endParaRPr lang="fr-CA" sz="18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fr-C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*/</a:t>
            </a:r>
          </a:p>
          <a:p>
            <a:pPr marL="0" indent="0">
              <a:buNone/>
            </a:pPr>
            <a:r>
              <a:rPr lang="fr-C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public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CA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addObserver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IObserver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observateur){</a:t>
            </a:r>
          </a:p>
          <a:p>
            <a:pPr marL="0" indent="0">
              <a:buNone/>
            </a:pP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r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listeObservateur.Add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(observateur);</a:t>
            </a:r>
          </a:p>
          <a:p>
            <a:pPr marL="0" indent="0">
              <a:buNone/>
            </a:pP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fr-C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CA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removeObserver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IObserver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observateur){</a:t>
            </a:r>
          </a:p>
          <a:p>
            <a:pPr marL="0" indent="0">
              <a:buNone/>
            </a:pP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r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listeObservateur.Remove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(observateur);</a:t>
            </a:r>
            <a:b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b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fr-C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CA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notifyObservers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(){</a:t>
            </a:r>
            <a:b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r-CA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fr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IEnumerator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fr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IObserver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fr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enumerator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  	</a:t>
            </a:r>
            <a:r>
              <a:rPr lang="fr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listeObservateur.GetEnumerator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()){</a:t>
            </a:r>
            <a:b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fr-CA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fr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enumerator.MoveNext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()){</a:t>
            </a:r>
            <a:b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fr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enumerator.Current.update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b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}</a:t>
            </a:r>
            <a:b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b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}</a:t>
            </a:r>
          </a:p>
          <a:p>
            <a:pPr marL="0" indent="0">
              <a:buNone/>
            </a:pP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…</a:t>
            </a:r>
            <a:b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13364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02A1D9-0E6F-2377-C038-55EA005E5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3345"/>
            <a:ext cx="10515600" cy="57336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360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Classe </a:t>
            </a:r>
            <a:r>
              <a:rPr lang="fr-CA" sz="3600" b="1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EtudiantUI</a:t>
            </a:r>
            <a:endParaRPr lang="fr-CA" sz="3600" b="1" i="0" dirty="0">
              <a:solidFill>
                <a:srgbClr val="2021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CA" sz="26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C’est un objet </a:t>
            </a:r>
            <a:r>
              <a:rPr lang="fr-CA" sz="2600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observateur</a:t>
            </a:r>
            <a:r>
              <a:rPr lang="fr-CA" sz="260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implémentant l’interface </a:t>
            </a:r>
            <a:r>
              <a:rPr lang="fr-CA" sz="2600" b="1" i="0" dirty="0" err="1">
                <a:solidFill>
                  <a:srgbClr val="202122"/>
                </a:solidFill>
                <a:effectLst/>
                <a:latin typeface="Sylfaen" panose="010A0502050306030303" pitchFamily="18" charset="0"/>
                <a:cs typeface="Times New Roman" panose="02020603050405020304" pitchFamily="18" charset="0"/>
              </a:rPr>
              <a:t>IObserver</a:t>
            </a:r>
            <a:r>
              <a:rPr lang="fr-CA" sz="26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Il </a:t>
            </a:r>
            <a:r>
              <a:rPr lang="fr-CA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contient une référence vers le sujet, ainsi que l’implémentation de la méthode </a:t>
            </a:r>
            <a:r>
              <a:rPr lang="fr-CA" b="1" i="0" dirty="0">
                <a:solidFill>
                  <a:srgbClr val="202122"/>
                </a:solidFill>
                <a:effectLst/>
                <a:latin typeface="Sylfaen" panose="010A0502050306030303" pitchFamily="18" charset="0"/>
                <a:cs typeface="Times New Roman" panose="02020603050405020304" pitchFamily="18" charset="0"/>
              </a:rPr>
              <a:t>update()</a:t>
            </a:r>
            <a:r>
              <a:rPr lang="fr-CA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fr-CA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partial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EtudiantUI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: Window, </a:t>
            </a:r>
            <a:r>
              <a:rPr lang="en-US" sz="20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IObserver</a:t>
            </a:r>
            <a:r>
              <a:rPr lang="fr-CA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fr-CA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fr-CA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fr-CA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GroupeEtudiants </a:t>
            </a:r>
            <a:r>
              <a:rPr lang="fr-CA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groupeEtudiants</a:t>
            </a:r>
            <a:r>
              <a:rPr lang="fr-CA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fr-CA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//Référence vers l'objet observé</a:t>
            </a:r>
            <a:endParaRPr lang="fr-CA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fr-CA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fr-CA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fr-CA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CA" sz="2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EtudiantUI</a:t>
            </a:r>
            <a:r>
              <a:rPr lang="fr-CA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(){</a:t>
            </a:r>
          </a:p>
          <a:p>
            <a:pPr marL="0" indent="0">
              <a:buNone/>
            </a:pPr>
            <a:r>
              <a:rPr lang="fr-CA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fr-CA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groupeEtudiants</a:t>
            </a:r>
            <a:r>
              <a:rPr lang="fr-CA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r-CA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fr-CA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GroupeEtudiants();</a:t>
            </a:r>
          </a:p>
          <a:p>
            <a:pPr marL="0" indent="0">
              <a:buNone/>
            </a:pP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fr-CA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//Ajout de la fenêtre comme observateur du sujet </a:t>
            </a:r>
            <a:r>
              <a:rPr lang="fr-CA" sz="18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groupeEtudiants</a:t>
            </a:r>
            <a:r>
              <a:rPr lang="fr-CA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</a:p>
          <a:p>
            <a:pPr marL="0" indent="0">
              <a:buNone/>
            </a:pPr>
            <a:r>
              <a:rPr lang="fr-CA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fr-CA" sz="20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groupeEtudiants.addObserver</a:t>
            </a:r>
            <a:r>
              <a:rPr lang="fr-CA" sz="2000" b="1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CA" sz="2000" b="1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fr-CA" sz="2000" b="1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fr-CA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fr-CA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InitializeComponent</a:t>
            </a:r>
            <a:r>
              <a:rPr lang="fr-CA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  </a:t>
            </a:r>
            <a:br>
              <a:rPr lang="fr-CA" sz="20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fr-CA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}</a:t>
            </a:r>
          </a:p>
        </p:txBody>
      </p:sp>
    </p:spTree>
    <p:extLst>
      <p:ext uri="{BB962C8B-B14F-4D97-AF65-F5344CB8AC3E}">
        <p14:creationId xmlns:p14="http://schemas.microsoft.com/office/powerpoint/2010/main" val="436764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CD2E80-412E-429C-8C8F-F8CAE10F0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1964"/>
            <a:ext cx="10515600" cy="5474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A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CA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fr-CA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CA" sz="2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fr-CA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update(){</a:t>
            </a:r>
          </a:p>
          <a:p>
            <a:pPr marL="0" indent="0">
              <a:buNone/>
            </a:pPr>
            <a:r>
              <a:rPr lang="fr-CA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fr-CA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/*</a:t>
            </a:r>
          </a:p>
          <a:p>
            <a:pPr marL="0" indent="0">
              <a:buNone/>
            </a:pPr>
            <a:r>
              <a:rPr lang="fr-CA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  * Ici, la fenêtre a reçu une notification </a:t>
            </a:r>
          </a:p>
          <a:p>
            <a:pPr marL="0" indent="0">
              <a:buNone/>
            </a:pPr>
            <a:r>
              <a:rPr lang="fr-CA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    de la part de l'objet observé GroupeEtudiants.</a:t>
            </a:r>
          </a:p>
          <a:p>
            <a:pPr marL="0" indent="0">
              <a:buNone/>
            </a:pPr>
            <a:r>
              <a:rPr lang="fr-CA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    Elle met alors à jour l’information qu’elle </a:t>
            </a:r>
          </a:p>
          <a:p>
            <a:pPr marL="0" indent="0">
              <a:buNone/>
            </a:pPr>
            <a:r>
              <a:rPr lang="fr-CA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    affiche à l’écran</a:t>
            </a:r>
            <a:br>
              <a:rPr lang="fr-CA" sz="2400" dirty="0">
                <a:solidFill>
                  <a:srgbClr val="008000"/>
                </a:solidFill>
                <a:latin typeface="Cascadia Mono" panose="020B0609020000020004" pitchFamily="49" charset="0"/>
              </a:rPr>
            </a:br>
            <a:r>
              <a:rPr lang="fr-CA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   */</a:t>
            </a:r>
            <a:br>
              <a:rPr lang="fr-CA" sz="2800" dirty="0">
                <a:solidFill>
                  <a:srgbClr val="008000"/>
                </a:solidFill>
                <a:latin typeface="Cascadia Mono" panose="020B0609020000020004" pitchFamily="49" charset="0"/>
              </a:rPr>
            </a:br>
            <a:r>
              <a:rPr lang="fr-CA" sz="2800" dirty="0">
                <a:solidFill>
                  <a:srgbClr val="008000"/>
                </a:solidFill>
                <a:latin typeface="Cascadia Mono" panose="020B0609020000020004" pitchFamily="49" charset="0"/>
              </a:rPr>
              <a:t>    </a:t>
            </a:r>
            <a:r>
              <a:rPr lang="fr-CA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lsvEtudiants.ItemsSource</a:t>
            </a:r>
            <a:r>
              <a:rPr lang="fr-CA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r-CA" sz="2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fr-CA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br>
              <a:rPr lang="fr-CA" sz="2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fr-CA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r-CA" sz="28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updateView</a:t>
            </a:r>
            <a:r>
              <a:rPr lang="fr-CA" sz="2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br>
              <a:rPr lang="fr-CA" sz="2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fr-CA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fr-CA" dirty="0">
                <a:solidFill>
                  <a:srgbClr val="000000"/>
                </a:solidFill>
                <a:latin typeface="Cascadia Mono" panose="020B0609020000020004" pitchFamily="49" charset="0"/>
              </a:rPr>
              <a:t>  …</a:t>
            </a:r>
            <a:br>
              <a:rPr lang="fr-CA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fr-CA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CA" sz="2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fr-CA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CA" sz="2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fr-CA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CA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updateView</a:t>
            </a:r>
            <a:r>
              <a:rPr lang="fr-CA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(){…}</a:t>
            </a:r>
            <a:br>
              <a:rPr lang="fr-CA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fr-CA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978298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365C04-54AA-AD8E-EB09-70CDCA891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745" y="350982"/>
            <a:ext cx="11665528" cy="58813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Voici le code de la méthode </a:t>
            </a:r>
            <a:r>
              <a:rPr lang="fr-CA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updateView</a:t>
            </a:r>
            <a:r>
              <a:rPr lang="fr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responsable de la mise à jour de l’affichage dans l’UI :</a:t>
            </a:r>
          </a:p>
          <a:p>
            <a:pPr marL="0" indent="0">
              <a:buNone/>
            </a:pPr>
            <a:r>
              <a:rPr lang="fr-CA" sz="17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fr-CA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CA" sz="17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fr-CA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CA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updateView</a:t>
            </a:r>
            <a:r>
              <a:rPr lang="fr-CA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(){</a:t>
            </a:r>
          </a:p>
          <a:p>
            <a:pPr marL="0" indent="0">
              <a:buNone/>
            </a:pPr>
            <a:r>
              <a:rPr lang="fr-CA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 List&lt;</a:t>
            </a:r>
            <a:r>
              <a:rPr lang="fr-CA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Etudiant</a:t>
            </a:r>
            <a:r>
              <a:rPr lang="fr-CA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fr-CA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listeEtudiants</a:t>
            </a:r>
            <a:r>
              <a:rPr lang="fr-CA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r-CA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groupeEtudiants.ListeEtudiants</a:t>
            </a:r>
            <a:r>
              <a:rPr lang="fr-CA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 listeEtudiants.Sort(</a:t>
            </a:r>
            <a:r>
              <a:rPr lang="it-IT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it-IT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(Etudiant e1, Etudiant e2)</a:t>
            </a:r>
            <a:r>
              <a:rPr lang="fr-CA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fr-CA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fr-CA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fr-CA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e1.Moyenne.CompareTo(e2.Moyenne);</a:t>
            </a:r>
          </a:p>
          <a:p>
            <a:pPr marL="0" indent="0">
              <a:buNone/>
            </a:pPr>
            <a:r>
              <a:rPr lang="fr-CA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});</a:t>
            </a:r>
          </a:p>
          <a:p>
            <a:pPr marL="0" indent="0">
              <a:buNone/>
            </a:pPr>
            <a:r>
              <a:rPr lang="fr-CA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fr-CA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lsvEtudiants.ItemsSource</a:t>
            </a:r>
            <a:r>
              <a:rPr lang="fr-CA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r-CA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listeEtudiants</a:t>
            </a:r>
            <a:r>
              <a:rPr lang="fr-CA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fr-CA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fr-CA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fr-CA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fr-CA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listeEtudiants.Count</a:t>
            </a:r>
            <a:r>
              <a:rPr lang="fr-CA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!= 0){</a:t>
            </a:r>
          </a:p>
          <a:p>
            <a:pPr marL="0" indent="0">
              <a:buNone/>
            </a:pPr>
            <a:r>
              <a:rPr lang="fr-CA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r-CA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txbMoyenne.Text</a:t>
            </a:r>
            <a:r>
              <a:rPr lang="fr-CA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r-CA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Statistiques.calculerMoyenne</a:t>
            </a:r>
            <a:r>
              <a:rPr lang="fr-CA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CA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listeEtudiants</a:t>
            </a:r>
            <a:r>
              <a:rPr lang="fr-CA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).</a:t>
            </a:r>
            <a:r>
              <a:rPr lang="fr-CA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ToString</a:t>
            </a:r>
            <a:r>
              <a:rPr lang="fr-CA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CA" sz="1700" dirty="0">
                <a:solidFill>
                  <a:srgbClr val="A31515"/>
                </a:solidFill>
                <a:latin typeface="Cascadia Mono" panose="020B0609020000020004" pitchFamily="49" charset="0"/>
              </a:rPr>
              <a:t>"F2"</a:t>
            </a:r>
            <a:r>
              <a:rPr lang="fr-CA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) + </a:t>
            </a:r>
            <a:r>
              <a:rPr lang="fr-CA" sz="1700" dirty="0">
                <a:solidFill>
                  <a:srgbClr val="A31515"/>
                </a:solidFill>
                <a:latin typeface="Cascadia Mono" panose="020B0609020000020004" pitchFamily="49" charset="0"/>
              </a:rPr>
              <a:t>"%"</a:t>
            </a:r>
            <a:r>
              <a:rPr lang="fr-CA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fr-CA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r-CA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txbMediane.Text</a:t>
            </a:r>
            <a:r>
              <a:rPr lang="fr-CA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r-CA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Statistiques.determinerMediane</a:t>
            </a:r>
            <a:r>
              <a:rPr lang="fr-CA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CA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listeEtudiants</a:t>
            </a:r>
            <a:r>
              <a:rPr lang="fr-CA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).</a:t>
            </a:r>
            <a:r>
              <a:rPr lang="fr-CA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ToString</a:t>
            </a:r>
            <a:r>
              <a:rPr lang="fr-CA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CA" sz="1700" dirty="0">
                <a:solidFill>
                  <a:srgbClr val="A31515"/>
                </a:solidFill>
                <a:latin typeface="Cascadia Mono" panose="020B0609020000020004" pitchFamily="49" charset="0"/>
              </a:rPr>
              <a:t>"F2"</a:t>
            </a:r>
            <a:r>
              <a:rPr lang="fr-CA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) + </a:t>
            </a:r>
            <a:r>
              <a:rPr lang="fr-CA" sz="1700" dirty="0">
                <a:solidFill>
                  <a:srgbClr val="A31515"/>
                </a:solidFill>
                <a:latin typeface="Cascadia Mono" panose="020B0609020000020004" pitchFamily="49" charset="0"/>
              </a:rPr>
              <a:t>"%"</a:t>
            </a:r>
            <a:r>
              <a:rPr lang="fr-CA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fr-CA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r-CA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txbEcartType.Text</a:t>
            </a:r>
            <a:r>
              <a:rPr lang="fr-CA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r-CA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Statistiques.calculerEcartType</a:t>
            </a:r>
            <a:r>
              <a:rPr lang="fr-CA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CA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listeEtudiants</a:t>
            </a:r>
            <a:r>
              <a:rPr lang="fr-CA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).</a:t>
            </a:r>
            <a:r>
              <a:rPr lang="fr-CA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ToString</a:t>
            </a:r>
            <a:r>
              <a:rPr lang="fr-CA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CA" sz="1700" dirty="0">
                <a:solidFill>
                  <a:srgbClr val="A31515"/>
                </a:solidFill>
                <a:latin typeface="Cascadia Mono" panose="020B0609020000020004" pitchFamily="49" charset="0"/>
              </a:rPr>
              <a:t>"F2"</a:t>
            </a:r>
            <a:r>
              <a:rPr lang="fr-CA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) + </a:t>
            </a:r>
            <a:r>
              <a:rPr lang="fr-CA" sz="1700" dirty="0">
                <a:solidFill>
                  <a:srgbClr val="A31515"/>
                </a:solidFill>
                <a:latin typeface="Cascadia Mono" panose="020B0609020000020004" pitchFamily="49" charset="0"/>
              </a:rPr>
              <a:t>"%"</a:t>
            </a:r>
            <a:r>
              <a:rPr lang="fr-CA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fr-CA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r-CA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panneauStats.Visibility</a:t>
            </a:r>
            <a:r>
              <a:rPr lang="fr-CA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r-CA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Visibility.Visible</a:t>
            </a:r>
            <a:r>
              <a:rPr lang="fr-CA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fr-CA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r>
              <a:rPr lang="fr-CA" sz="17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fr-CA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fr-CA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</a:t>
            </a:r>
            <a:r>
              <a:rPr lang="fr-CA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panneauStats.Visibility</a:t>
            </a:r>
            <a:r>
              <a:rPr lang="fr-CA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r-CA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Visibility.Hidden</a:t>
            </a:r>
            <a:r>
              <a:rPr lang="fr-CA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fr-CA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}</a:t>
            </a:r>
          </a:p>
          <a:p>
            <a:pPr marL="0" indent="0">
              <a:buNone/>
            </a:pPr>
            <a:r>
              <a:rPr lang="fr-CA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  <a:endParaRPr lang="fr-CA" sz="2600" dirty="0"/>
          </a:p>
        </p:txBody>
      </p:sp>
    </p:spTree>
    <p:extLst>
      <p:ext uri="{BB962C8B-B14F-4D97-AF65-F5344CB8AC3E}">
        <p14:creationId xmlns:p14="http://schemas.microsoft.com/office/powerpoint/2010/main" val="999460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4CFA0E-22AB-F8AC-C42B-D2FBD05AB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3964"/>
            <a:ext cx="11279909" cy="64562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Examinons la méthode </a:t>
            </a:r>
            <a:r>
              <a:rPr lang="fr-CA" sz="19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updateView</a:t>
            </a:r>
            <a:r>
              <a:rPr lang="fr-CA" sz="1900" b="1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  <a:r>
              <a:rPr lang="fr-CA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d’un peu plus près</a:t>
            </a:r>
          </a:p>
          <a:p>
            <a:pPr marL="0" indent="0">
              <a:buNone/>
            </a:pPr>
            <a:r>
              <a:rPr lang="fr-CA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fr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CA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fr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CA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updateView</a:t>
            </a:r>
            <a:r>
              <a:rPr lang="fr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(){</a:t>
            </a:r>
          </a:p>
          <a:p>
            <a:pPr marL="0" indent="0">
              <a:buNone/>
            </a:pPr>
            <a:r>
              <a:rPr lang="fr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========================================================</a:t>
            </a:r>
          </a:p>
          <a:p>
            <a:pPr marL="0" indent="0">
              <a:buNone/>
            </a:pPr>
            <a:r>
              <a:rPr lang="it-IT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listeEtudiants.Sort(</a:t>
            </a:r>
            <a:r>
              <a:rPr lang="it-IT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it-IT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(Etudiant e1, Etudiant e2)</a:t>
            </a:r>
            <a:r>
              <a:rPr lang="fr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fr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fr-CA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fr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e1.Moyenne.CompareTo(e2.Moyenne);</a:t>
            </a:r>
          </a:p>
          <a:p>
            <a:pPr marL="0" indent="0">
              <a:buNone/>
            </a:pPr>
            <a:r>
              <a:rPr lang="fr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});</a:t>
            </a:r>
          </a:p>
          <a:p>
            <a:pPr marL="0" indent="0">
              <a:buNone/>
            </a:pPr>
            <a:r>
              <a:rPr lang="fr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fr-CA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lsvEtudiants.ItemsSource</a:t>
            </a:r>
            <a:r>
              <a:rPr lang="fr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r-CA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listeEtudiants</a:t>
            </a:r>
            <a:r>
              <a:rPr lang="fr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fr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========================================================</a:t>
            </a:r>
          </a:p>
          <a:p>
            <a:pPr marL="0" indent="0">
              <a:buNone/>
            </a:pPr>
            <a:r>
              <a:rPr lang="fr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fr-CA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fr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fr-CA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listeEtudiants.Count</a:t>
            </a:r>
            <a:r>
              <a:rPr lang="fr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!= 0){</a:t>
            </a:r>
          </a:p>
          <a:p>
            <a:pPr marL="0" indent="0">
              <a:buNone/>
            </a:pPr>
            <a:r>
              <a:rPr lang="fr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r-CA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txbMoyenne.Text</a:t>
            </a:r>
            <a:r>
              <a:rPr lang="fr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r-CA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Statistiques.calculerMoyenne</a:t>
            </a:r>
            <a:r>
              <a:rPr lang="fr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CA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listeEtudiants</a:t>
            </a:r>
            <a:r>
              <a:rPr lang="fr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).</a:t>
            </a:r>
            <a:r>
              <a:rPr lang="fr-CA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ToString</a:t>
            </a:r>
            <a:r>
              <a:rPr lang="fr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CA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"F2"</a:t>
            </a:r>
            <a:r>
              <a:rPr lang="fr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 + </a:t>
            </a:r>
            <a:r>
              <a:rPr lang="fr-CA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"%"</a:t>
            </a:r>
            <a:r>
              <a:rPr lang="fr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fr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r-CA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txbMediane.Text</a:t>
            </a:r>
            <a:r>
              <a:rPr lang="fr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r-CA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Statistiques.determinerMediane</a:t>
            </a:r>
            <a:r>
              <a:rPr lang="fr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CA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listeEtudiants</a:t>
            </a:r>
            <a:r>
              <a:rPr lang="fr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).</a:t>
            </a:r>
            <a:r>
              <a:rPr lang="fr-CA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ToString</a:t>
            </a:r>
            <a:r>
              <a:rPr lang="fr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CA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"F2"</a:t>
            </a:r>
            <a:r>
              <a:rPr lang="fr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 + </a:t>
            </a:r>
            <a:r>
              <a:rPr lang="fr-CA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"%"</a:t>
            </a:r>
            <a:r>
              <a:rPr lang="fr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fr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r-CA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txbEcartType.Text</a:t>
            </a:r>
            <a:r>
              <a:rPr lang="fr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r-CA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Statistiques.calculerEcartType</a:t>
            </a:r>
            <a:r>
              <a:rPr lang="fr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CA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listeEtudiants</a:t>
            </a:r>
            <a:r>
              <a:rPr lang="fr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).</a:t>
            </a:r>
            <a:r>
              <a:rPr lang="fr-CA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ToString</a:t>
            </a:r>
            <a:r>
              <a:rPr lang="fr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CA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"F2"</a:t>
            </a:r>
            <a:r>
              <a:rPr lang="fr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 + </a:t>
            </a:r>
            <a:r>
              <a:rPr lang="fr-CA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"%"</a:t>
            </a:r>
            <a:r>
              <a:rPr lang="fr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fr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r-CA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panneauStats.Visibility</a:t>
            </a:r>
            <a:r>
              <a:rPr lang="fr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r-CA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Visibility.Visible</a:t>
            </a:r>
            <a:r>
              <a:rPr lang="fr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fr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r>
              <a:rPr lang="fr-CA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fr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fr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</a:t>
            </a:r>
            <a:r>
              <a:rPr lang="fr-CA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panneauStats.Visibility</a:t>
            </a:r>
            <a:r>
              <a:rPr lang="fr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r-CA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Visibility.Hidden</a:t>
            </a:r>
            <a:r>
              <a:rPr lang="fr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fr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}</a:t>
            </a:r>
          </a:p>
          <a:p>
            <a:pPr marL="0" indent="0">
              <a:buNone/>
            </a:pPr>
            <a:r>
              <a:rPr lang="fr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  <a:endParaRPr lang="fr-CA" sz="1600" dirty="0"/>
          </a:p>
          <a:p>
            <a:pPr marL="0" indent="0">
              <a:buNone/>
            </a:pPr>
            <a:endParaRPr lang="fr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2E1C646-BCD4-B4BF-115A-1B8109C73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7304" y="628074"/>
            <a:ext cx="3176226" cy="1782617"/>
          </a:xfrm>
          <a:prstGeom prst="rect">
            <a:avLst/>
          </a:prstGeom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844FADA1-D149-C3BA-60C0-7A2B7CA7C6EE}"/>
              </a:ext>
            </a:extLst>
          </p:cNvPr>
          <p:cNvSpPr/>
          <p:nvPr/>
        </p:nvSpPr>
        <p:spPr>
          <a:xfrm>
            <a:off x="6502940" y="1805654"/>
            <a:ext cx="2124364" cy="434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BAB51A-2BDB-ACBD-C55B-6F88DFFE0B69}"/>
              </a:ext>
            </a:extLst>
          </p:cNvPr>
          <p:cNvSpPr txBox="1"/>
          <p:nvPr/>
        </p:nvSpPr>
        <p:spPr>
          <a:xfrm>
            <a:off x="6715377" y="1662284"/>
            <a:ext cx="1985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 + mise à jour de la liste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39E6B53-4FA6-BB5E-A717-C1CED8DDE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7304" y="5052232"/>
            <a:ext cx="2933954" cy="1535545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75D38888-0B5B-C746-B038-BA8417EBCA8E}"/>
              </a:ext>
            </a:extLst>
          </p:cNvPr>
          <p:cNvSpPr/>
          <p:nvPr/>
        </p:nvSpPr>
        <p:spPr>
          <a:xfrm rot="4529399">
            <a:off x="8739187" y="4437685"/>
            <a:ext cx="625699" cy="6605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ECC70EF-8899-C65A-B460-5D820B9E92A3}"/>
              </a:ext>
            </a:extLst>
          </p:cNvPr>
          <p:cNvSpPr txBox="1"/>
          <p:nvPr/>
        </p:nvSpPr>
        <p:spPr>
          <a:xfrm>
            <a:off x="9450174" y="4490974"/>
            <a:ext cx="1985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Recalcule + mise à jour </a:t>
            </a:r>
          </a:p>
        </p:txBody>
      </p:sp>
    </p:spTree>
    <p:extLst>
      <p:ext uri="{BB962C8B-B14F-4D97-AF65-F5344CB8AC3E}">
        <p14:creationId xmlns:p14="http://schemas.microsoft.com/office/powerpoint/2010/main" val="1232746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6F3FF5-41A1-5F35-B853-D03EF7D77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9575"/>
            <a:ext cx="10515600" cy="57673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CA" sz="4800" dirty="0"/>
              <a:t>Des questions?</a:t>
            </a:r>
          </a:p>
        </p:txBody>
      </p:sp>
    </p:spTree>
    <p:extLst>
      <p:ext uri="{BB962C8B-B14F-4D97-AF65-F5344CB8AC3E}">
        <p14:creationId xmlns:p14="http://schemas.microsoft.com/office/powerpoint/2010/main" val="2507472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BCE585-9195-21CB-4B53-00A360A84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Définition /rappel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AE7C47-32E2-E943-33F1-82300170C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patron observateur est un patron de conception </a:t>
            </a:r>
            <a:r>
              <a:rPr lang="fr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comportemental</a:t>
            </a: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mettant en relation un objet à surveiller [</a:t>
            </a:r>
            <a:r>
              <a:rPr lang="fr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 observer</a:t>
            </a: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 appelé </a:t>
            </a:r>
            <a:r>
              <a:rPr lang="fr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sujet </a:t>
            </a: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</a:t>
            </a:r>
            <a:r>
              <a:rPr lang="fr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 observable</a:t>
            </a: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un à plusieurs autres objets, appelé </a:t>
            </a:r>
            <a:r>
              <a:rPr lang="fr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abonnés</a:t>
            </a: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fr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observateurs</a:t>
            </a: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CA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fr-CA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sujet </a:t>
            </a:r>
            <a:r>
              <a:rPr lang="fr-CA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dispose  d’</a:t>
            </a:r>
            <a:r>
              <a:rPr lang="fr-CA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une collection d'observateurs</a:t>
            </a:r>
            <a:r>
              <a:rPr lang="fr-CA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CA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qu'il notifie </a:t>
            </a:r>
            <a:r>
              <a:rPr lang="fr-CA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lors d’un </a:t>
            </a:r>
            <a:r>
              <a:rPr lang="fr-CA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changement dans son état</a:t>
            </a:r>
            <a:r>
              <a:rPr lang="fr-CA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endParaRPr lang="fr-CA" b="0" i="0" dirty="0">
              <a:solidFill>
                <a:srgbClr val="2021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CA" sz="32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Objectif : </a:t>
            </a:r>
            <a:r>
              <a:rPr lang="fr-CA" sz="320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informer les observateurs d’un changement survenu au niveau de l’état du sujet</a:t>
            </a:r>
            <a:r>
              <a:rPr lang="fr-CA" sz="32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fr-CA" sz="3200" b="0" i="0" dirty="0">
              <a:solidFill>
                <a:srgbClr val="2021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fr-CA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852341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2601C3-79E7-A6C8-0DD5-81DDAE555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9891"/>
            <a:ext cx="10515600" cy="5087072"/>
          </a:xfrm>
        </p:spPr>
        <p:txBody>
          <a:bodyPr/>
          <a:lstStyle/>
          <a:p>
            <a:pPr marL="0" indent="0">
              <a:buNone/>
            </a:pPr>
            <a:r>
              <a:rPr lang="fr-CA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Chaque </a:t>
            </a:r>
            <a:r>
              <a:rPr lang="fr-CA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observateur notifié </a:t>
            </a:r>
            <a:r>
              <a:rPr lang="fr-CA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 chargé </a:t>
            </a: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d’agir en conséquence</a:t>
            </a:r>
            <a:b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fr-CA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Exécuter l</a:t>
            </a:r>
            <a:r>
              <a:rPr lang="fr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actions nécessaires pour s’adapter</a:t>
            </a: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aux changements survenus au niveau du sujet.</a:t>
            </a:r>
          </a:p>
          <a:p>
            <a:pPr marL="0" indent="0">
              <a:buNone/>
            </a:pPr>
            <a:endParaRPr lang="fr-CA" dirty="0"/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79F5099F-F20D-7610-B083-7FC341844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327" y="2346035"/>
            <a:ext cx="8054109" cy="383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59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F7A7F-4802-E256-E0AF-07C7E5A7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3524AC-55A2-EECC-8B2C-8C0EE5855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C# WPF qui gère une liste d’étudiants</a:t>
            </a:r>
          </a:p>
          <a:p>
            <a:pPr>
              <a:buFont typeface="Wingdings" panose="05000000000000000000" pitchFamily="2" charset="2"/>
              <a:buChar char="ü"/>
            </a:pP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étudiant est décrit par son identifiant, son nom et sa moyenne.</a:t>
            </a:r>
          </a:p>
          <a:p>
            <a:pPr marL="0" indent="0">
              <a:buNone/>
            </a:pP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tout temps, l’interface affiche la liste triée des étudiants, ainsi que quelques statistiques : la moyenne, la médiane et l’écart-type du groupe.</a:t>
            </a:r>
            <a:endParaRPr lang="fr-C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C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fr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Objectif :</a:t>
            </a: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mise à jour automatique de l’affichage </a:t>
            </a: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fr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liste d’étudiants sur l’écran </a:t>
            </a:r>
            <a:r>
              <a:rPr lang="fr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lors d’un changement dans cette liste</a:t>
            </a: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(ajout, suppression, modification d’un étudiant) ainsi que </a:t>
            </a:r>
            <a:r>
              <a:rPr lang="fr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l’affichage des statistiques du groupe</a:t>
            </a: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4892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5E6617-2924-0D0D-83D4-D65012EDC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6473"/>
            <a:ext cx="10515600" cy="5650490"/>
          </a:xfrm>
        </p:spPr>
        <p:txBody>
          <a:bodyPr/>
          <a:lstStyle/>
          <a:p>
            <a:pPr marL="0" indent="0">
              <a:buNone/>
            </a:pPr>
            <a:r>
              <a:rPr lang="fr-CA" b="1" dirty="0"/>
              <a:t>                                                 </a:t>
            </a:r>
            <a:r>
              <a:rPr lang="fr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Fonctionnement général</a:t>
            </a:r>
          </a:p>
          <a:p>
            <a:pPr marL="0" indent="0">
              <a:buNone/>
            </a:pPr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6B41666-6ADB-D3BF-D6F3-BEEC5F2E7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185" y="1325479"/>
            <a:ext cx="3673158" cy="4197443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91B4082E-3E73-1198-8D01-14645D4DBFDD}"/>
              </a:ext>
            </a:extLst>
          </p:cNvPr>
          <p:cNvSpPr/>
          <p:nvPr/>
        </p:nvSpPr>
        <p:spPr>
          <a:xfrm>
            <a:off x="7748483" y="2335706"/>
            <a:ext cx="2814848" cy="99752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:GroupeEtudiants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D0B4C9D-9F58-E0DC-B01E-28B93D33FD9C}"/>
              </a:ext>
            </a:extLst>
          </p:cNvPr>
          <p:cNvSpPr txBox="1"/>
          <p:nvPr/>
        </p:nvSpPr>
        <p:spPr>
          <a:xfrm flipH="1">
            <a:off x="1342929" y="5522922"/>
            <a:ext cx="33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Partie de l’UI à mettre à jour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698C2E7-7B1D-042E-CDC2-1A5D487CA7B7}"/>
              </a:ext>
            </a:extLst>
          </p:cNvPr>
          <p:cNvSpPr txBox="1"/>
          <p:nvPr/>
        </p:nvSpPr>
        <p:spPr>
          <a:xfrm>
            <a:off x="7748483" y="3424200"/>
            <a:ext cx="3122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fr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Changement d’état :</a:t>
            </a:r>
          </a:p>
          <a:p>
            <a:r>
              <a:rPr lang="fr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ajout, suppression, mise à jour d’un étudiant (sa note) 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6D2E9287-3616-2A11-CB1D-6C8C28809055}"/>
              </a:ext>
            </a:extLst>
          </p:cNvPr>
          <p:cNvSpPr/>
          <p:nvPr/>
        </p:nvSpPr>
        <p:spPr>
          <a:xfrm rot="10800000">
            <a:off x="5061525" y="2630570"/>
            <a:ext cx="2457663" cy="526472"/>
          </a:xfrm>
          <a:prstGeom prst="righ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83F9A3A-3091-7346-3750-7C9FA9B2BBF8}"/>
              </a:ext>
            </a:extLst>
          </p:cNvPr>
          <p:cNvSpPr txBox="1"/>
          <p:nvPr/>
        </p:nvSpPr>
        <p:spPr>
          <a:xfrm flipH="1">
            <a:off x="5422815" y="2335706"/>
            <a:ext cx="2096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Notification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7D323A4-D4B3-EDD6-5957-28304BBC642E}"/>
              </a:ext>
            </a:extLst>
          </p:cNvPr>
          <p:cNvSpPr txBox="1"/>
          <p:nvPr/>
        </p:nvSpPr>
        <p:spPr>
          <a:xfrm flipH="1">
            <a:off x="1958109" y="856104"/>
            <a:ext cx="2776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Observateur (fenêtre)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01F177E-C20A-4F98-0F3A-D202865C50AA}"/>
              </a:ext>
            </a:extLst>
          </p:cNvPr>
          <p:cNvSpPr txBox="1"/>
          <p:nvPr/>
        </p:nvSpPr>
        <p:spPr>
          <a:xfrm flipH="1">
            <a:off x="8673490" y="1836942"/>
            <a:ext cx="87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Sujet</a:t>
            </a:r>
          </a:p>
        </p:txBody>
      </p:sp>
    </p:spTree>
    <p:extLst>
      <p:ext uri="{BB962C8B-B14F-4D97-AF65-F5344CB8AC3E}">
        <p14:creationId xmlns:p14="http://schemas.microsoft.com/office/powerpoint/2010/main" val="22959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69417E-356C-5F0A-0283-4A4D93ED1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95564"/>
            <a:ext cx="10919691" cy="5881399"/>
          </a:xfrm>
        </p:spPr>
        <p:txBody>
          <a:bodyPr/>
          <a:lstStyle/>
          <a:p>
            <a:pPr marL="0" indent="0">
              <a:buNone/>
            </a:pPr>
            <a:r>
              <a:rPr lang="fr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Diagramme de classes simplifié</a:t>
            </a:r>
          </a:p>
          <a:p>
            <a:pPr marL="0" indent="0">
              <a:buNone/>
            </a:pPr>
            <a:endParaRPr lang="fr-CA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9308CD2-56D8-0EE9-10AE-0ADFBE910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472" y="766618"/>
            <a:ext cx="9522691" cy="5320146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DE975508-D6DF-AF82-C5C7-714D5318A58D}"/>
              </a:ext>
            </a:extLst>
          </p:cNvPr>
          <p:cNvSpPr/>
          <p:nvPr/>
        </p:nvSpPr>
        <p:spPr>
          <a:xfrm>
            <a:off x="1173018" y="3429000"/>
            <a:ext cx="369454" cy="468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8B7A4E19-538B-0FCB-4383-E9646350970E}"/>
              </a:ext>
            </a:extLst>
          </p:cNvPr>
          <p:cNvSpPr/>
          <p:nvPr/>
        </p:nvSpPr>
        <p:spPr>
          <a:xfrm rot="10800000">
            <a:off x="10104582" y="3703782"/>
            <a:ext cx="480291" cy="468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0CF4E29-C144-9375-DFEA-ECDEA42F2045}"/>
              </a:ext>
            </a:extLst>
          </p:cNvPr>
          <p:cNvSpPr txBox="1"/>
          <p:nvPr/>
        </p:nvSpPr>
        <p:spPr>
          <a:xfrm>
            <a:off x="884382" y="3057236"/>
            <a:ext cx="775855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Sujet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CFC3BB2-18B3-6450-1913-7F1EB7964A55}"/>
              </a:ext>
            </a:extLst>
          </p:cNvPr>
          <p:cNvSpPr txBox="1"/>
          <p:nvPr/>
        </p:nvSpPr>
        <p:spPr>
          <a:xfrm>
            <a:off x="10104582" y="3416372"/>
            <a:ext cx="145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Observateur</a:t>
            </a:r>
          </a:p>
        </p:txBody>
      </p:sp>
    </p:spTree>
    <p:extLst>
      <p:ext uri="{BB962C8B-B14F-4D97-AF65-F5344CB8AC3E}">
        <p14:creationId xmlns:p14="http://schemas.microsoft.com/office/powerpoint/2010/main" val="3406377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CD6842-E67E-B90E-F4BC-A6217652F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1818"/>
            <a:ext cx="10515600" cy="5715145"/>
          </a:xfrm>
        </p:spPr>
        <p:txBody>
          <a:bodyPr/>
          <a:lstStyle/>
          <a:p>
            <a:pPr marL="0" indent="0">
              <a:buNone/>
            </a:pPr>
            <a:r>
              <a:rPr lang="fr-CA" b="1" dirty="0"/>
              <a:t>Interface </a:t>
            </a:r>
            <a:r>
              <a:rPr lang="fr-CA" b="1" dirty="0" err="1"/>
              <a:t>IObserver</a:t>
            </a:r>
            <a:r>
              <a:rPr lang="fr-CA" b="1" dirty="0"/>
              <a:t> </a:t>
            </a:r>
            <a:r>
              <a:rPr lang="fr-CA" dirty="0"/>
              <a:t>: définit le comportement d’un objet observateur. </a:t>
            </a:r>
          </a:p>
          <a:p>
            <a:pPr marL="0" indent="0">
              <a:buNone/>
            </a:pPr>
            <a:r>
              <a:rPr lang="fr-CA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fr-CA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CA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interface</a:t>
            </a:r>
            <a:r>
              <a:rPr lang="fr-CA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CA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IObserver</a:t>
            </a:r>
            <a:r>
              <a:rPr lang="fr-CA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fr-CA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fr-CA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fr-CA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CA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fr-CA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update();</a:t>
            </a:r>
          </a:p>
          <a:p>
            <a:pPr marL="0" indent="0">
              <a:buNone/>
            </a:pPr>
            <a:r>
              <a:rPr lang="fr-CA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fr-CA" sz="3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CA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CA" b="1" dirty="0">
                <a:sym typeface="Wingdings" panose="05000000000000000000" pitchFamily="2" charset="2"/>
              </a:rPr>
              <a:t>Interface </a:t>
            </a:r>
            <a:r>
              <a:rPr lang="fr-CA" b="1" dirty="0" err="1">
                <a:sym typeface="Wingdings" panose="05000000000000000000" pitchFamily="2" charset="2"/>
              </a:rPr>
              <a:t>IObservable</a:t>
            </a:r>
            <a:r>
              <a:rPr lang="fr-CA" b="1" dirty="0">
                <a:sym typeface="Wingdings" panose="05000000000000000000" pitchFamily="2" charset="2"/>
              </a:rPr>
              <a:t> </a:t>
            </a:r>
            <a:r>
              <a:rPr lang="fr-CA" dirty="0">
                <a:sym typeface="Wingdings" panose="05000000000000000000" pitchFamily="2" charset="2"/>
              </a:rPr>
              <a:t>: définit le comportement d’un sujet.</a:t>
            </a:r>
          </a:p>
          <a:p>
            <a:pPr marL="0" indent="0">
              <a:buNone/>
            </a:pPr>
            <a:r>
              <a:rPr lang="fr-CA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fr-CA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CA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interface</a:t>
            </a:r>
            <a:r>
              <a:rPr lang="fr-CA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CA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IObservable</a:t>
            </a:r>
            <a:r>
              <a:rPr lang="fr-CA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fr-CA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addObserver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IObserver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observer);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fr-CA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fr-CA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CA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fr-CA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CA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removeObserver</a:t>
            </a:r>
            <a:r>
              <a:rPr lang="fr-CA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CA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IObserver</a:t>
            </a:r>
            <a:r>
              <a:rPr lang="fr-CA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observer);</a:t>
            </a:r>
          </a:p>
          <a:p>
            <a:pPr marL="0" indent="0">
              <a:buNone/>
            </a:pPr>
            <a:r>
              <a:rPr lang="fr-CA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   public</a:t>
            </a:r>
            <a:r>
              <a:rPr lang="fr-CA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CA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fr-CA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CA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notifyObservers</a:t>
            </a:r>
            <a:r>
              <a:rPr lang="fr-CA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fr-CA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6310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39E50D-7C28-FF8F-4E3F-234156119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4109"/>
            <a:ext cx="10515600" cy="57428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CA" sz="360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Classe GroupeEtudiants</a:t>
            </a:r>
            <a:endParaRPr lang="fr-CA" sz="3600" b="1" dirty="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CA" sz="26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C’est un </a:t>
            </a:r>
            <a:r>
              <a:rPr lang="fr-CA" sz="2600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fr-CA" sz="260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bservable concret implémentant </a:t>
            </a:r>
            <a:r>
              <a:rPr lang="fr-CA" sz="2600" b="1" i="0" dirty="0" err="1">
                <a:solidFill>
                  <a:srgbClr val="202122"/>
                </a:solidFill>
                <a:effectLst/>
                <a:latin typeface="Sylfaen" panose="010A0502050306030303" pitchFamily="18" charset="0"/>
                <a:cs typeface="Times New Roman" panose="02020603050405020304" pitchFamily="18" charset="0"/>
              </a:rPr>
              <a:t>IObservable</a:t>
            </a:r>
            <a:r>
              <a:rPr lang="fr-CA" sz="26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Il </a:t>
            </a:r>
            <a:r>
              <a:rPr lang="fr-CA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contient une liste d’observateurs, ainsi que :</a:t>
            </a:r>
          </a:p>
          <a:p>
            <a:pPr marL="0" indent="0">
              <a:buNone/>
            </a:pPr>
            <a:endParaRPr lang="fr-CA" b="0" i="0" dirty="0">
              <a:solidFill>
                <a:srgbClr val="2021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CA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 méthode de gestion des observateurs (ajout/suppression).</a:t>
            </a:r>
          </a:p>
          <a:p>
            <a:pPr marL="0" indent="0">
              <a:buNone/>
            </a:pPr>
            <a:r>
              <a:rPr lang="fr-CA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I</a:t>
            </a:r>
            <a:r>
              <a:rPr lang="fr-CA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mplémentation des méthodes </a:t>
            </a:r>
            <a:r>
              <a:rPr lang="en-US" sz="2800" b="1" dirty="0" err="1">
                <a:solidFill>
                  <a:srgbClr val="000000"/>
                </a:solidFill>
                <a:latin typeface="Sylfaen" panose="010A0502050306030303" pitchFamily="18" charset="0"/>
                <a:cs typeface="Times New Roman" panose="02020603050405020304" pitchFamily="18" charset="0"/>
              </a:rPr>
              <a:t>addObserver</a:t>
            </a:r>
            <a:r>
              <a:rPr lang="en-US" sz="2800" b="1" dirty="0">
                <a:solidFill>
                  <a:srgbClr val="000000"/>
                </a:solidFill>
                <a:latin typeface="Sylfaen" panose="010A0502050306030303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Sylfaen" panose="010A0502050306030303" pitchFamily="18" charset="0"/>
                <a:cs typeface="Times New Roman" panose="02020603050405020304" pitchFamily="18" charset="0"/>
              </a:rPr>
              <a:t>IObserver</a:t>
            </a:r>
            <a:r>
              <a:rPr lang="en-US" sz="2800" b="1" dirty="0">
                <a:solidFill>
                  <a:srgbClr val="000000"/>
                </a:solidFill>
                <a:latin typeface="Sylfaen" panose="010A0502050306030303" pitchFamily="18" charset="0"/>
                <a:cs typeface="Times New Roman" panose="02020603050405020304" pitchFamily="18" charset="0"/>
              </a:rPr>
              <a:t> observer) </a:t>
            </a:r>
            <a:r>
              <a:rPr lang="fr-CA" sz="28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lang="fr-CA" b="1" dirty="0" err="1">
                <a:solidFill>
                  <a:srgbClr val="000000"/>
                </a:solidFill>
                <a:latin typeface="Sylfaen" panose="010A0502050306030303" pitchFamily="18" charset="0"/>
                <a:cs typeface="Times New Roman" panose="02020603050405020304" pitchFamily="18" charset="0"/>
              </a:rPr>
              <a:t>removeObserver</a:t>
            </a:r>
            <a:r>
              <a:rPr lang="fr-CA" b="1" dirty="0">
                <a:solidFill>
                  <a:srgbClr val="000000"/>
                </a:solidFill>
                <a:latin typeface="Sylfaen" panose="010A0502050306030303" pitchFamily="18" charset="0"/>
                <a:cs typeface="Times New Roman" panose="02020603050405020304" pitchFamily="18" charset="0"/>
              </a:rPr>
              <a:t>(</a:t>
            </a:r>
            <a:r>
              <a:rPr lang="fr-CA" b="1" dirty="0" err="1">
                <a:solidFill>
                  <a:srgbClr val="000000"/>
                </a:solidFill>
                <a:latin typeface="Sylfaen" panose="010A0502050306030303" pitchFamily="18" charset="0"/>
                <a:cs typeface="Times New Roman" panose="02020603050405020304" pitchFamily="18" charset="0"/>
              </a:rPr>
              <a:t>IObserver</a:t>
            </a:r>
            <a:r>
              <a:rPr lang="fr-CA" b="1" dirty="0">
                <a:solidFill>
                  <a:srgbClr val="000000"/>
                </a:solidFill>
                <a:latin typeface="Sylfaen" panose="010A0502050306030303" pitchFamily="18" charset="0"/>
                <a:cs typeface="Times New Roman" panose="02020603050405020304" pitchFamily="18" charset="0"/>
              </a:rPr>
              <a:t> observer)</a:t>
            </a:r>
            <a:r>
              <a:rPr lang="fr-CA" b="1" dirty="0">
                <a:solidFill>
                  <a:srgbClr val="202122"/>
                </a:solidFill>
                <a:latin typeface="Sylfaen" panose="010A0502050306030303" pitchFamily="18" charset="0"/>
                <a:cs typeface="Times New Roman" panose="02020603050405020304" pitchFamily="18" charset="0"/>
              </a:rPr>
              <a:t> </a:t>
            </a:r>
            <a:r>
              <a:rPr lang="fr-CA" sz="28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l’interface </a:t>
            </a:r>
            <a:r>
              <a:rPr lang="fr-CA" b="1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IObservable</a:t>
            </a:r>
            <a:r>
              <a:rPr lang="fr-CA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fr-CA" dirty="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CA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Une méthode de notification des observateurs lorsqu’un </a:t>
            </a:r>
            <a:r>
              <a:rPr lang="fr-CA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changement d’état survient dans le sujet</a:t>
            </a:r>
            <a:r>
              <a:rPr lang="fr-CA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fr-CA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fr-CA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Implémentation de la méthodes </a:t>
            </a:r>
            <a:r>
              <a:rPr lang="fr-CA" b="1" dirty="0" err="1">
                <a:solidFill>
                  <a:srgbClr val="000000"/>
                </a:solidFill>
                <a:latin typeface="Sylfaen" panose="010A0502050306030303" pitchFamily="18" charset="0"/>
                <a:cs typeface="Times New Roman" panose="02020603050405020304" pitchFamily="18" charset="0"/>
              </a:rPr>
              <a:t>notifyObservers</a:t>
            </a:r>
            <a:r>
              <a:rPr lang="fr-CA" b="1" dirty="0">
                <a:solidFill>
                  <a:srgbClr val="000000"/>
                </a:solidFill>
                <a:latin typeface="Sylfaen" panose="010A0502050306030303" pitchFamily="18" charset="0"/>
                <a:cs typeface="Times New Roman" panose="02020603050405020304" pitchFamily="18" charset="0"/>
              </a:rPr>
              <a:t>()</a:t>
            </a:r>
            <a:r>
              <a:rPr lang="fr-CA" sz="1800" b="1" dirty="0">
                <a:solidFill>
                  <a:srgbClr val="000000"/>
                </a:solidFill>
                <a:latin typeface="Sylfaen" panose="010A0502050306030303" pitchFamily="18" charset="0"/>
                <a:cs typeface="Times New Roman" panose="02020603050405020304" pitchFamily="18" charset="0"/>
              </a:rPr>
              <a:t> </a:t>
            </a:r>
            <a:r>
              <a:rPr lang="fr-CA" sz="28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l’interface </a:t>
            </a:r>
            <a:r>
              <a:rPr lang="fr-CA" b="1" i="0" dirty="0" err="1">
                <a:solidFill>
                  <a:srgbClr val="202122"/>
                </a:solidFill>
                <a:effectLst/>
                <a:latin typeface="Sylfaen" panose="010A0502050306030303" pitchFamily="18" charset="0"/>
                <a:cs typeface="Times New Roman" panose="02020603050405020304" pitchFamily="18" charset="0"/>
              </a:rPr>
              <a:t>IObservable</a:t>
            </a:r>
            <a:r>
              <a:rPr lang="fr-CA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Cette méthode servira </a:t>
            </a:r>
            <a:r>
              <a:rPr lang="fr-CA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à informer</a:t>
            </a:r>
            <a:r>
              <a:rPr lang="fr-CA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tous </a:t>
            </a:r>
            <a:r>
              <a:rPr lang="fr-CA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les observateurs (ici, un seul, </a:t>
            </a:r>
            <a:r>
              <a:rPr lang="fr-CA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c’est la fenêtre principale) </a:t>
            </a:r>
            <a:r>
              <a:rPr lang="fr-CA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d’une modification au niveau de la liste des étudiants.</a:t>
            </a:r>
            <a:endParaRPr lang="fr-CA" sz="2800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CA" dirty="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223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939E92-FAEE-117C-49C9-6F3B57BD7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1818"/>
            <a:ext cx="10515600" cy="57151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classe </a:t>
            </a:r>
            <a:r>
              <a:rPr lang="fr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GroupeEtudiants</a:t>
            </a: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gère aussi l’ajout, suppression et modification d’un étudiant. </a:t>
            </a:r>
          </a:p>
          <a:p>
            <a:pPr marL="0" indent="0">
              <a:buNone/>
            </a:pP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C’est à travers ces méthodes de gestion des étudiants que seront notifiés les observateurs (ici, des objets de type </a:t>
            </a:r>
            <a:r>
              <a:rPr lang="fr-CA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EtudiantUI</a:t>
            </a: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fr-C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C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C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GroupeEtudiants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fr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IObservable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List&lt;</a:t>
            </a:r>
            <a:r>
              <a:rPr lang="fr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IObserver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fr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listeObservateur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//Ajout d’un étudiant à la liste des étudiant</a:t>
            </a:r>
          </a:p>
          <a:p>
            <a:pPr marL="0" indent="0">
              <a:buNone/>
            </a:pPr>
            <a:r>
              <a:rPr lang="fr-C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public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CA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ajouter(</a:t>
            </a:r>
            <a:r>
              <a:rPr lang="fr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Etudiant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etudiant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){</a:t>
            </a:r>
          </a:p>
          <a:p>
            <a:pPr marL="0" indent="0">
              <a:buNone/>
            </a:pPr>
            <a:r>
              <a:rPr lang="fr-C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 if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fr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indexOf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etudiant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== -1){</a:t>
            </a:r>
          </a:p>
          <a:p>
            <a:pPr marL="0" indent="0">
              <a:buNone/>
            </a:pP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fr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listeEtudiants.Add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etudiant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fr-CA" sz="20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notifyObservers</a:t>
            </a:r>
            <a:r>
              <a:rPr lang="fr-CA" sz="2000" b="1" dirty="0">
                <a:solidFill>
                  <a:srgbClr val="000000"/>
                </a:solidFill>
                <a:latin typeface="Cascadia Mono" panose="020B0609020000020004" pitchFamily="49" charset="0"/>
              </a:rPr>
              <a:t>();//Notification des observateurs</a:t>
            </a:r>
          </a:p>
          <a:p>
            <a:pPr marL="0" indent="0">
              <a:buNone/>
            </a:pP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fr-C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CA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}</a:t>
            </a:r>
          </a:p>
          <a:p>
            <a:pPr marL="0" indent="0">
              <a:buNone/>
            </a:pP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fr-C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C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fr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432817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3483</TotalTime>
  <Words>1163</Words>
  <Application>Microsoft Office PowerPoint</Application>
  <PresentationFormat>Grand écran</PresentationFormat>
  <Paragraphs>139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Cascadia Mono</vt:lpstr>
      <vt:lpstr>Sylfaen</vt:lpstr>
      <vt:lpstr>Times New Roman</vt:lpstr>
      <vt:lpstr>Wingdings</vt:lpstr>
      <vt:lpstr>Thème Office</vt:lpstr>
      <vt:lpstr>Présentation du patron observateur</vt:lpstr>
      <vt:lpstr>Définition /rappel </vt:lpstr>
      <vt:lpstr>Présentation PowerPoint</vt:lpstr>
      <vt:lpstr>Exemple d’application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patron observateur</dc:title>
  <dc:creator>Nehad Abdelghani</dc:creator>
  <cp:lastModifiedBy>Nehad Abdelghani</cp:lastModifiedBy>
  <cp:revision>97</cp:revision>
  <dcterms:created xsi:type="dcterms:W3CDTF">2022-09-28T22:33:19Z</dcterms:created>
  <dcterms:modified xsi:type="dcterms:W3CDTF">2022-10-05T18:25:19Z</dcterms:modified>
</cp:coreProperties>
</file>