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9" r:id="rId5"/>
    <p:sldId id="265" r:id="rId6"/>
    <p:sldId id="262" r:id="rId7"/>
    <p:sldId id="270" r:id="rId8"/>
    <p:sldId id="260" r:id="rId9"/>
    <p:sldId id="272" r:id="rId10"/>
    <p:sldId id="266" r:id="rId11"/>
    <p:sldId id="263" r:id="rId12"/>
    <p:sldId id="261" r:id="rId13"/>
    <p:sldId id="264" r:id="rId14"/>
    <p:sldId id="267" r:id="rId15"/>
    <p:sldId id="271" r:id="rId16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835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13694-E6A8-4C25-B252-94C506791543}" type="datetimeFigureOut">
              <a:rPr lang="en-US" smtClean="0"/>
              <a:t>04/20/2019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63906-49C3-44BB-B9F0-1073F4C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61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04/20/2019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831E943-E36B-443A-8ECB-383BF8C8E56C}" type="datetime1">
              <a:rPr lang="en-US" smtClean="0"/>
              <a:t>04/20/2019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OBJECT FOLLOWING BOT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01CA7-85CF-4118-99ED-6A3F6145D54E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04/20/2019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OBJECT FOLLOWING BOT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2E35-0140-4FB6-9DA6-728FA1D653FD}" type="datetime1">
              <a:rPr lang="en-US" smtClean="0"/>
              <a:t>04/20/2019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5F13-61D9-4B73-806B-70672335B48B}" type="datetime1">
              <a:rPr lang="en-US" smtClean="0"/>
              <a:t>04/20/2019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DBB0-DBEF-4555-B0DF-EAE5F9BBFEF1}" type="datetime1">
              <a:rPr lang="en-US" smtClean="0"/>
              <a:t>04/20/2019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B58D-BA3D-415E-B325-FCACB702D3B7}" type="datetime1">
              <a:rPr lang="en-US" smtClean="0"/>
              <a:t>04/20/2019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5898-2A10-48E1-9B5E-799FE3AD17EC}" type="datetime1">
              <a:rPr lang="en-US" smtClean="0"/>
              <a:t>04/20/2019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CB83-6B3E-4848-91B8-69AEFC2E25A2}" type="datetime1">
              <a:rPr lang="en-US" smtClean="0"/>
              <a:t>04/20/2019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D313-F02D-41B9-9CE6-8EE503EE0B29}" type="datetime1">
              <a:rPr lang="en-US" smtClean="0"/>
              <a:t>04/20/2019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939F53-7B4C-4DBF-BF85-6CAF897D48C6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04/20/2019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OBJECT FOLLOWING BOT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082-B21C-4F0E-B5E7-31112BFD5EB1}" type="datetime1">
              <a:rPr lang="en-US" smtClean="0"/>
              <a:t>04/20/2019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025EB51-DEF4-42CF-93E2-5810FAB6C788}" type="datetime1">
              <a:rPr lang="en-US" smtClean="0"/>
              <a:t>04/20/2019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/>
              <a:t>OBJECT FOLLOWING BOT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1417" y="1601651"/>
            <a:ext cx="10006149" cy="1306830"/>
          </a:xfrm>
        </p:spPr>
        <p:txBody>
          <a:bodyPr/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ot" pitchFamily="2" charset="0"/>
              </a:rPr>
              <a:t>Object Tracking Robot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ot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645" y="4638675"/>
            <a:ext cx="5909401" cy="149288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en-I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ViSION</a:t>
            </a:r>
            <a:r>
              <a:rPr lang="en-US" altLang="en-I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en-I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Project </a:t>
            </a:r>
            <a:r>
              <a:rPr lang="en-US" altLang="en-I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Exhibition 2019</a:t>
            </a:r>
            <a:endParaRPr lang="en-US" altLang="en-I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  <a:sym typeface="+mn-ea"/>
            </a:endParaRPr>
          </a:p>
          <a:p>
            <a:pPr algn="l"/>
            <a:r>
              <a:rPr lang="en-US" altLang="en-I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Project Guide: </a:t>
            </a:r>
            <a:r>
              <a:rPr lang="en-US" altLang="en-I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Mr. </a:t>
            </a:r>
            <a:r>
              <a:rPr lang="en-US" altLang="en-IN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Rohit</a:t>
            </a:r>
            <a:r>
              <a:rPr lang="en-US" altLang="en-I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 </a:t>
            </a:r>
            <a:r>
              <a:rPr lang="en-US" altLang="en-I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Kumar</a:t>
            </a:r>
            <a:endParaRPr lang="en-US" altLang="en-I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929120" y="4568190"/>
            <a:ext cx="41541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Group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Gaurav Nemade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Nihar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Prajakta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Gharat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Piyush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Patil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565" y="190500"/>
            <a:ext cx="9855835" cy="582930"/>
          </a:xfrm>
        </p:spPr>
        <p:txBody>
          <a:bodyPr/>
          <a:lstStyle/>
          <a:p>
            <a:pPr algn="l"/>
            <a:r>
              <a:rPr lang="en-US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ot" pitchFamily="2" charset="0"/>
              </a:rPr>
              <a:t>PROTOTYPE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69" y="1830456"/>
            <a:ext cx="4032143" cy="302410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39" y="1830456"/>
            <a:ext cx="4032143" cy="3024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9753600" cy="5829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ot" pitchFamily="2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human controlling is needed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Specific objects can be tracked.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Better surveillance.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440" y="190500"/>
            <a:ext cx="9712960" cy="5829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ot" pitchFamily="2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Autonomous surveillance.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be used as child monitoring system.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work as a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spy.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Person following Suitcase/Drone/Robot.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Pet/Wildlife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tracker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Robot Pet.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525" y="190500"/>
            <a:ext cx="9794875" cy="5829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ot" pitchFamily="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device can be an excellent and hassle free replacement for our regular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surveillance system which is only restricted to one specific area.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965" y="190500"/>
            <a:ext cx="9703435" cy="5829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ot" pitchFamily="2" charset="0"/>
              </a:rPr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Md.Al-Masrur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Khan,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Ahmadun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Nabi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Abdullah-Al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Nahid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Younus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Ali, "Temperature Sensed Obstacle Avoiding Robot *",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Electrical Computer and Communication Engineering (ECCE) 2019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International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Conference 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pp. 1-6, 2019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Park, J.-W., Park, J.-H., Yun, K.-S., Lee, J.-M.: Tracking and Capturing a Moving Object Using Active Camera Mounted on a Mobile Robot. The Institute of Control, Robotics and Systems 7(9) (September 2001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T.-S., Lee, J.-M.: Object Position Estimation and Optimal Moving Planning of Mobile Manipulator based on Active Camera. The Institute of Electronics Engineers of Korea 42(5), 1–12 (2005)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ot" pitchFamily="2" charset="0"/>
              </a:rPr>
              <a:t>THANK YOU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ot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OBJECT FOLLOWING BOT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255" y="190500"/>
            <a:ext cx="9796145" cy="582930"/>
          </a:xfrm>
        </p:spPr>
        <p:txBody>
          <a:bodyPr/>
          <a:lstStyle/>
          <a:p>
            <a:pPr algn="l"/>
            <a:r>
              <a:rPr lang="en-US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ot" pitchFamily="2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4350"/>
            <a:ext cx="10972800" cy="4343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major drawback faced by modern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surveillance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devices is it need human assistance which is easily distracted so we need a device which can autonomously monitor the surrounding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310" y="190500"/>
            <a:ext cx="9737090" cy="582930"/>
          </a:xfrm>
        </p:spPr>
        <p:txBody>
          <a:bodyPr/>
          <a:lstStyle/>
          <a:p>
            <a:pPr algn="l"/>
            <a:r>
              <a:rPr lang="en-US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ot" pitchFamily="2" charset="0"/>
              </a:rPr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Project Overview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Technology used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Prototype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Conclusion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References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190500"/>
            <a:ext cx="9875520" cy="5829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ot" pitchFamily="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We made this project as a basic prototype for a bot which can sense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colour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shape and size of an object and distinguish between various features of the object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Basically this project focuses on tracking a ball by using camera to take frames and do image processing to track it down by using its size, shape, and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colour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005" y="190500"/>
            <a:ext cx="9764395" cy="5829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ot" pitchFamily="2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Here we've used Raspberry pi as micro controller as it supports Raspberry pi camera module and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coding language, we used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OpenCV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library for image analysis.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H-Bridge to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motor and direction and speech in different situations are controlled via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90500"/>
            <a:ext cx="9906000" cy="5829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ot" pitchFamily="2" charset="0"/>
              </a:rPr>
              <a:t>TECHNOLOGY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FOLLOWING BOT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743672636"/>
              </p:ext>
            </p:extLst>
          </p:nvPr>
        </p:nvGraphicFramePr>
        <p:xfrm>
          <a:off x="807720" y="1247140"/>
          <a:ext cx="10774045" cy="4880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8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7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Sr. No.</a:t>
                      </a:r>
                      <a:endParaRPr lang="en-US" sz="1800" b="1"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Component</a:t>
                      </a:r>
                      <a:endParaRPr lang="en-US" sz="1800" b="1"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Specification </a:t>
                      </a:r>
                      <a:endParaRPr lang="en-US" sz="1800" b="1"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Qty</a:t>
                      </a:r>
                      <a:endParaRPr lang="en-US" sz="1800" b="1" dirty="0"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 dirty="0"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Raspberry Pi </a:t>
                      </a:r>
                      <a:endParaRPr lang="en-US" sz="1800" b="1">
                        <a:latin typeface="Calibri Light" panose="020F03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2 Model B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 b="1"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sym typeface="+mn-ea"/>
                        </a:rPr>
                        <a:t> Raspberry Pi Camera Module</a:t>
                      </a:r>
                      <a:endParaRPr lang="en-US" sz="1800" b="1" dirty="0">
                        <a:latin typeface="Calibri Light" panose="020F03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 smtClean="0"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5 MP</a:t>
                      </a:r>
                      <a:endParaRPr lang="en-US" sz="1800" b="1" dirty="0">
                        <a:latin typeface="Calibri Light" panose="020F03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 b="1" dirty="0"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 dirty="0" smtClean="0"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Arduino </a:t>
                      </a:r>
                      <a:r>
                        <a:rPr lang="en-US" sz="1800" b="1" dirty="0"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Ultrasonic Sensor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  <a:endParaRPr lang="en-US" sz="1800" b="1">
                        <a:latin typeface="Calibri Light" panose="020F03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7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 b="1" dirty="0"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 dirty="0" smtClean="0"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Dual </a:t>
                      </a:r>
                      <a:r>
                        <a:rPr lang="en-US" sz="1800" b="1" dirty="0"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H-Bridge </a:t>
                      </a:r>
                      <a:r>
                        <a:rPr lang="en-US" sz="1800" b="1" dirty="0" smtClean="0"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Motor Driver</a:t>
                      </a:r>
                      <a:endParaRPr lang="en-US" sz="1800" b="1" dirty="0">
                        <a:latin typeface="Calibri Light" panose="020F03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L298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 </a:t>
                      </a:r>
                      <a:endParaRPr lang="en-US" sz="1800" b="1" dirty="0">
                        <a:latin typeface="Calibri Light" panose="020F03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800" b="1" dirty="0"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DC Motor</a:t>
                      </a:r>
                      <a:endParaRPr lang="en-US" sz="1800" b="1">
                        <a:latin typeface="Calibri Light" panose="020F03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800" b="1" dirty="0"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Breadboard</a:t>
                      </a:r>
                      <a:endParaRPr lang="en-US" sz="1800" b="1">
                        <a:latin typeface="Calibri Light" panose="020F03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  <a:endParaRPr lang="en-US" sz="1800" b="1">
                        <a:latin typeface="Calibri Light" panose="020F03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1800" b="1" dirty="0">
                        <a:latin typeface="Calibri Light" panose="020F03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 dirty="0"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Connecting Wires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0" name="Text Box 99"/>
          <p:cNvSpPr txBox="1"/>
          <p:nvPr/>
        </p:nvSpPr>
        <p:spPr>
          <a:xfrm>
            <a:off x="2493645" y="5501005"/>
            <a:ext cx="60147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966" y="190500"/>
            <a:ext cx="9788434" cy="582613"/>
          </a:xfrm>
        </p:spPr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ot" pitchFamily="2" charset="0"/>
              </a:rPr>
              <a:t>Circuit Diagram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ot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618" y="1174750"/>
            <a:ext cx="7684764" cy="4953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FOLLOWING BOT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965" y="190500"/>
            <a:ext cx="9703435" cy="5829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ot" pitchFamily="2" charset="0"/>
              </a:rPr>
              <a:t> FLOW CHART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FOLLOWING BOT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3561BA9-CDCF-4958-B8AB-66F3BF063E13}" type="slidenum">
              <a:rPr lang="en-US" smtClean="0"/>
              <a:pPr algn="ctr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F06485-1D1F-454A-A2B4-047A2882468C}"/>
              </a:ext>
            </a:extLst>
          </p:cNvPr>
          <p:cNvSpPr/>
          <p:nvPr/>
        </p:nvSpPr>
        <p:spPr bwMode="auto">
          <a:xfrm>
            <a:off x="4634248" y="953037"/>
            <a:ext cx="2719589" cy="914400"/>
          </a:xfrm>
          <a:prstGeom prst="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Raspberry Pi Initialization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AB99CFF-38A8-4EAB-8ED3-9C45B298DC88}"/>
              </a:ext>
            </a:extLst>
          </p:cNvPr>
          <p:cNvSpPr/>
          <p:nvPr/>
        </p:nvSpPr>
        <p:spPr bwMode="auto">
          <a:xfrm>
            <a:off x="5427371" y="2170358"/>
            <a:ext cx="1133341" cy="914400"/>
          </a:xfrm>
          <a:prstGeom prst="triangle">
            <a:avLst>
              <a:gd name="adj" fmla="val 50000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Pi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</a:t>
            </a: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amera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8D019B-6B94-4A03-8662-6C443D2EEF88}"/>
              </a:ext>
            </a:extLst>
          </p:cNvPr>
          <p:cNvCxnSpPr>
            <a:stCxn id="7" idx="2"/>
            <a:endCxn id="8" idx="0"/>
          </p:cNvCxnSpPr>
          <p:nvPr/>
        </p:nvCxnSpPr>
        <p:spPr bwMode="auto">
          <a:xfrm flipH="1">
            <a:off x="5994042" y="1867437"/>
            <a:ext cx="1" cy="30292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4198CA-E3B4-4DFB-A602-F511B0112899}"/>
              </a:ext>
            </a:extLst>
          </p:cNvPr>
          <p:cNvSpPr/>
          <p:nvPr/>
        </p:nvSpPr>
        <p:spPr bwMode="auto">
          <a:xfrm>
            <a:off x="1532586" y="2684037"/>
            <a:ext cx="1815921" cy="801442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Red circular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object detected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81576D-2A68-43F8-A6A7-373556611D1B}"/>
              </a:ext>
            </a:extLst>
          </p:cNvPr>
          <p:cNvSpPr/>
          <p:nvPr/>
        </p:nvSpPr>
        <p:spPr bwMode="auto">
          <a:xfrm>
            <a:off x="8639576" y="2684037"/>
            <a:ext cx="1815921" cy="801442"/>
          </a:xfrm>
          <a:prstGeom prst="round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Object not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detected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84B337-2DAA-48F3-A3CE-4B7F212F48C9}"/>
              </a:ext>
            </a:extLst>
          </p:cNvPr>
          <p:cNvCxnSpPr>
            <a:stCxn id="8" idx="2"/>
            <a:endCxn id="11" idx="3"/>
          </p:cNvCxnSpPr>
          <p:nvPr/>
        </p:nvCxnSpPr>
        <p:spPr bwMode="auto">
          <a:xfrm flipH="1">
            <a:off x="3348507" y="3084758"/>
            <a:ext cx="20788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2C6761-28B1-4AF8-8FDE-7FDC82A6D196}"/>
              </a:ext>
            </a:extLst>
          </p:cNvPr>
          <p:cNvCxnSpPr>
            <a:stCxn id="8" idx="4"/>
            <a:endCxn id="12" idx="1"/>
          </p:cNvCxnSpPr>
          <p:nvPr/>
        </p:nvCxnSpPr>
        <p:spPr bwMode="auto">
          <a:xfrm>
            <a:off x="6560712" y="3084758"/>
            <a:ext cx="20788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5AF2D4-856E-41F6-9DC4-C7249E5FB6EC}"/>
              </a:ext>
            </a:extLst>
          </p:cNvPr>
          <p:cNvSpPr txBox="1"/>
          <p:nvPr/>
        </p:nvSpPr>
        <p:spPr>
          <a:xfrm>
            <a:off x="4281151" y="2715426"/>
            <a:ext cx="5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240D3C-0EE7-404A-A692-6CDF00C64BC3}"/>
              </a:ext>
            </a:extLst>
          </p:cNvPr>
          <p:cNvSpPr txBox="1"/>
          <p:nvPr/>
        </p:nvSpPr>
        <p:spPr>
          <a:xfrm>
            <a:off x="7127382" y="2743529"/>
            <a:ext cx="5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IF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0113E9F-8BAE-4530-B0A2-461A0105205F}"/>
              </a:ext>
            </a:extLst>
          </p:cNvPr>
          <p:cNvSpPr/>
          <p:nvPr/>
        </p:nvSpPr>
        <p:spPr bwMode="auto">
          <a:xfrm>
            <a:off x="776488" y="4036436"/>
            <a:ext cx="3328115" cy="1029276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Via OpenCV and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ML Image Processing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Object is tracked and followed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1708155-F9DF-4BCA-A330-2AAE206A451B}"/>
              </a:ext>
            </a:extLst>
          </p:cNvPr>
          <p:cNvSpPr/>
          <p:nvPr/>
        </p:nvSpPr>
        <p:spPr bwMode="auto">
          <a:xfrm>
            <a:off x="8374484" y="4036436"/>
            <a:ext cx="2346103" cy="1029276"/>
          </a:xfrm>
          <a:prstGeom prst="round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Command to the bot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to rotate 360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D7EA88-41A7-40EB-BD7A-50110FB7839D}"/>
              </a:ext>
            </a:extLst>
          </p:cNvPr>
          <p:cNvSpPr/>
          <p:nvPr/>
        </p:nvSpPr>
        <p:spPr bwMode="auto">
          <a:xfrm>
            <a:off x="4816428" y="4615842"/>
            <a:ext cx="2846231" cy="11771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Ultrasonic to not to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collide with the object and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detect any othe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 obstacle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and avoid it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5F4158-D4C8-42F2-9B9D-847824A307FF}"/>
              </a:ext>
            </a:extLst>
          </p:cNvPr>
          <p:cNvCxnSpPr>
            <a:stCxn id="11" idx="2"/>
            <a:endCxn id="27" idx="0"/>
          </p:cNvCxnSpPr>
          <p:nvPr/>
        </p:nvCxnSpPr>
        <p:spPr bwMode="auto">
          <a:xfrm flipH="1">
            <a:off x="2440546" y="3485479"/>
            <a:ext cx="1" cy="55095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DD1296-7907-4CE1-90AD-59C2065AE0B6}"/>
              </a:ext>
            </a:extLst>
          </p:cNvPr>
          <p:cNvCxnSpPr>
            <a:stCxn id="27" idx="3"/>
            <a:endCxn id="30" idx="1"/>
          </p:cNvCxnSpPr>
          <p:nvPr/>
        </p:nvCxnSpPr>
        <p:spPr bwMode="auto">
          <a:xfrm>
            <a:off x="4104603" y="4551074"/>
            <a:ext cx="711825" cy="65334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489E7A-AF44-4DE7-A441-2FF5544E82C2}"/>
              </a:ext>
            </a:extLst>
          </p:cNvPr>
          <p:cNvCxnSpPr>
            <a:stCxn id="29" idx="1"/>
            <a:endCxn id="30" idx="3"/>
          </p:cNvCxnSpPr>
          <p:nvPr/>
        </p:nvCxnSpPr>
        <p:spPr bwMode="auto">
          <a:xfrm flipH="1">
            <a:off x="7662659" y="4551074"/>
            <a:ext cx="711825" cy="653349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6E60F8-1C2D-474A-A859-CFBC61001CD9}"/>
              </a:ext>
            </a:extLst>
          </p:cNvPr>
          <p:cNvCxnSpPr>
            <a:stCxn id="12" idx="2"/>
            <a:endCxn id="29" idx="0"/>
          </p:cNvCxnSpPr>
          <p:nvPr/>
        </p:nvCxnSpPr>
        <p:spPr bwMode="auto">
          <a:xfrm flipH="1">
            <a:off x="9547536" y="3485479"/>
            <a:ext cx="1" cy="550957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3" y="1174750"/>
            <a:ext cx="8805333" cy="4953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FOLLOWING BOT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436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SimSun</vt:lpstr>
      <vt:lpstr>Arial</vt:lpstr>
      <vt:lpstr>Brushot</vt:lpstr>
      <vt:lpstr>Calibri</vt:lpstr>
      <vt:lpstr>Calibri Light</vt:lpstr>
      <vt:lpstr>Times New Roman</vt:lpstr>
      <vt:lpstr>Communications and Dialogues</vt:lpstr>
      <vt:lpstr>Object Tracking Robot</vt:lpstr>
      <vt:lpstr>PROBLEM STATEMENT</vt:lpstr>
      <vt:lpstr>AGENDA </vt:lpstr>
      <vt:lpstr>INTRODUCTION</vt:lpstr>
      <vt:lpstr>PROJECT OVERVIEW</vt:lpstr>
      <vt:lpstr>TECHNOLOGY USED</vt:lpstr>
      <vt:lpstr>Circuit Diagram</vt:lpstr>
      <vt:lpstr> FLOW CHART</vt:lpstr>
      <vt:lpstr>PowerPoint Presentation</vt:lpstr>
      <vt:lpstr>PROTOTYPE</vt:lpstr>
      <vt:lpstr>ADVANTAGES</vt:lpstr>
      <vt:lpstr>APPLICATIONS</vt:lpstr>
      <vt:lpstr>CONCLUSION</vt:lpstr>
      <vt:lpstr>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FOLLOWING BOT</dc:title>
  <dc:creator>Prajakta</dc:creator>
  <cp:lastModifiedBy>Gaurav Nemade</cp:lastModifiedBy>
  <cp:revision>12</cp:revision>
  <dcterms:created xsi:type="dcterms:W3CDTF">2019-04-18T18:57:54Z</dcterms:created>
  <dcterms:modified xsi:type="dcterms:W3CDTF">2019-04-20T08:12:14Z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