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4" r:id="rId4"/>
    <p:sldId id="258" r:id="rId5"/>
    <p:sldId id="256" r:id="rId6"/>
    <p:sldId id="259" r:id="rId7"/>
    <p:sldId id="260" r:id="rId8"/>
    <p:sldId id="266" r:id="rId9"/>
    <p:sldId id="257" r:id="rId10"/>
    <p:sldId id="265" r:id="rId1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F26DA-50FA-4015-B9EC-76FCFCD2081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70331-33EA-4B47-BAA3-F9E0C5108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0331-33EA-4B47-BAA3-F9E0C51085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1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4FF1-027D-4A1F-B04B-5B5B363BA95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2EBB-D0A8-413F-AB9D-33E64F8F4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0" y="1397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Xilinx DS187 Power On/Off Sequencing</a:t>
            </a:r>
            <a:endParaRPr lang="en-US" sz="2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381000" y="314834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Note: PS and PL supplies can be combined</a:t>
            </a:r>
            <a:endParaRPr 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553200" y="1269706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If VCCPAUX, VCCPLL and VCCOPS have same voltage levels they can be combined to same supply.  VCCPLL should be filtered.</a:t>
            </a:r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556342" y="3958141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VCCINT and VCCBRAM can be powered from same supply.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556342" y="4990683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If VCCAUX and VCCO have the same voltage level they can be combined to same supply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162300" y="653380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Referenced from DS187 Page 8</a:t>
            </a:r>
            <a:endParaRPr lang="en-US" sz="1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5999163" cy="229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382355"/>
            <a:ext cx="55911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6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Japanese Power Supply Architecture</a:t>
            </a:r>
            <a:endParaRPr lang="en-US" sz="2000" b="1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1530181" y="1225332"/>
            <a:ext cx="414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173119" y="920532"/>
            <a:ext cx="5091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1944519" y="910709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076442" y="1082159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VIN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7266426" y="92053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530181" y="1606332"/>
            <a:ext cx="6429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173119" y="130153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145370" y="1460776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525419" y="2407327"/>
            <a:ext cx="11252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2650655" y="2102527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46608" y="2268006"/>
            <a:ext cx="777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1VA - PL</a:t>
            </a: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1530181" y="2835952"/>
            <a:ext cx="1118980" cy="1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2874701" y="2536194"/>
            <a:ext cx="367685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2646101" y="253115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835991" y="2683552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1V - PS</a:t>
            </a:r>
          </a:p>
        </p:txBody>
      </p:sp>
      <p:cxnSp>
        <p:nvCxnSpPr>
          <p:cNvPr id="190" name="Straight Connector 189"/>
          <p:cNvCxnSpPr/>
          <p:nvPr/>
        </p:nvCxnSpPr>
        <p:spPr>
          <a:xfrm>
            <a:off x="1539706" y="3252492"/>
            <a:ext cx="1509713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278019" y="2947692"/>
            <a:ext cx="28622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3049419" y="294769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04800" y="3047834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1.8V – PS &amp; PL</a:t>
            </a:r>
          </a:p>
        </p:txBody>
      </p:sp>
      <p:cxnSp>
        <p:nvCxnSpPr>
          <p:cNvPr id="194" name="Straight Connector 193"/>
          <p:cNvCxnSpPr/>
          <p:nvPr/>
        </p:nvCxnSpPr>
        <p:spPr>
          <a:xfrm>
            <a:off x="6140279" y="2951577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6368879" y="3252492"/>
            <a:ext cx="1481140" cy="38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554619" y="2534129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783219" y="2837441"/>
            <a:ext cx="1069860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562612" y="953911"/>
            <a:ext cx="0" cy="4533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2417501" y="1292604"/>
            <a:ext cx="4618048" cy="89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7035549" y="1292604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7264149" y="1597404"/>
            <a:ext cx="5858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7492749" y="1215509"/>
            <a:ext cx="3572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146574" y="545068"/>
            <a:ext cx="250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Power On/Off Sequence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1539706" y="3659088"/>
            <a:ext cx="19179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3457695" y="335280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539706" y="4114800"/>
            <a:ext cx="1915607" cy="17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3457695" y="381000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539706" y="4570512"/>
            <a:ext cx="1938337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3706643" y="4264223"/>
            <a:ext cx="2034741" cy="1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78043" y="426720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304800" y="350520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3.3V </a:t>
            </a:r>
            <a:r>
              <a:rPr lang="en-US" sz="1400" dirty="0" smtClean="0"/>
              <a:t>– PS &amp; PL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06147" y="3956498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2.5V - PL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555465" y="441960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1.5V - DDR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1552580" y="5030688"/>
            <a:ext cx="2187042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974630" y="4724400"/>
            <a:ext cx="1502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3746030" y="472440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464094" y="4875311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0.75V - DDR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525419" y="1981200"/>
            <a:ext cx="8920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2650655" y="1676400"/>
            <a:ext cx="4156294" cy="22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2417501" y="1677888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917744" y="184187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1.25V</a:t>
            </a:r>
          </a:p>
        </p:txBody>
      </p:sp>
      <p:cxnSp>
        <p:nvCxnSpPr>
          <p:cNvPr id="230" name="Straight Connector 229"/>
          <p:cNvCxnSpPr/>
          <p:nvPr/>
        </p:nvCxnSpPr>
        <p:spPr>
          <a:xfrm>
            <a:off x="6806949" y="1690967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035549" y="2000529"/>
            <a:ext cx="8144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5476849" y="4722911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77619" y="23075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8" name="Oval 237"/>
          <p:cNvSpPr/>
          <p:nvPr/>
        </p:nvSpPr>
        <p:spPr>
          <a:xfrm>
            <a:off x="76200" y="26909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9" name="Oval 238"/>
          <p:cNvSpPr/>
          <p:nvPr/>
        </p:nvSpPr>
        <p:spPr>
          <a:xfrm>
            <a:off x="76200" y="310009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40" name="Oval 239"/>
          <p:cNvSpPr/>
          <p:nvPr/>
        </p:nvSpPr>
        <p:spPr>
          <a:xfrm>
            <a:off x="80963" y="35433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41" name="Oval 240"/>
          <p:cNvSpPr/>
          <p:nvPr/>
        </p:nvSpPr>
        <p:spPr>
          <a:xfrm>
            <a:off x="76200" y="39755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42" name="Oval 241"/>
          <p:cNvSpPr/>
          <p:nvPr/>
        </p:nvSpPr>
        <p:spPr>
          <a:xfrm>
            <a:off x="85726" y="444752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7926219" y="2087100"/>
            <a:ext cx="409287" cy="3128155"/>
            <a:chOff x="3657600" y="2947692"/>
            <a:chExt cx="636876" cy="709908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3657600" y="2947692"/>
              <a:ext cx="4762" cy="70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4289713" y="2947692"/>
              <a:ext cx="4763" cy="70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8002419" y="700669"/>
            <a:ext cx="233154" cy="709908"/>
            <a:chOff x="3657600" y="2947692"/>
            <a:chExt cx="636876" cy="709908"/>
          </a:xfrm>
        </p:grpSpPr>
        <p:cxnSp>
          <p:nvCxnSpPr>
            <p:cNvPr id="251" name="Straight Connector 250"/>
            <p:cNvCxnSpPr/>
            <p:nvPr/>
          </p:nvCxnSpPr>
          <p:spPr>
            <a:xfrm>
              <a:off x="3657600" y="2947692"/>
              <a:ext cx="4762" cy="70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4289713" y="2947692"/>
              <a:ext cx="4763" cy="7099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5741384" y="4264223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3686295" y="3813274"/>
            <a:ext cx="20364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722703" y="3811785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686295" y="3365978"/>
            <a:ext cx="20506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5736981" y="3364489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2864596" y="2109817"/>
            <a:ext cx="367685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6544514" y="210775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6773114" y="2409196"/>
            <a:ext cx="1079965" cy="18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961644" y="3669289"/>
            <a:ext cx="18883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5942014" y="4116585"/>
            <a:ext cx="18883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5961644" y="4578926"/>
            <a:ext cx="18883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705449" y="5032176"/>
            <a:ext cx="2144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538478" y="5486400"/>
            <a:ext cx="2187042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960528" y="5180112"/>
            <a:ext cx="1502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3731928" y="518011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1009115" y="5331023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1.2V</a:t>
            </a:r>
          </a:p>
        </p:txBody>
      </p:sp>
      <p:cxnSp>
        <p:nvCxnSpPr>
          <p:cNvPr id="286" name="Straight Connector 285"/>
          <p:cNvCxnSpPr/>
          <p:nvPr/>
        </p:nvCxnSpPr>
        <p:spPr>
          <a:xfrm>
            <a:off x="5462747" y="5178623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5691347" y="5487888"/>
            <a:ext cx="21445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163719" y="934733"/>
            <a:ext cx="0" cy="4533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2764955" y="959434"/>
            <a:ext cx="0" cy="4533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TextBox 4099"/>
          <p:cNvSpPr txBox="1"/>
          <p:nvPr/>
        </p:nvSpPr>
        <p:spPr>
          <a:xfrm>
            <a:off x="2739181" y="275349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10ms</a:t>
            </a:r>
            <a:endParaRPr lang="en-US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163719" y="3182779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10ms</a:t>
            </a:r>
            <a:endParaRPr lang="en-US" sz="1000" dirty="0"/>
          </a:p>
        </p:txBody>
      </p:sp>
      <p:cxnSp>
        <p:nvCxnSpPr>
          <p:cNvPr id="291" name="Straight Connector 290"/>
          <p:cNvCxnSpPr/>
          <p:nvPr/>
        </p:nvCxnSpPr>
        <p:spPr>
          <a:xfrm>
            <a:off x="2058819" y="910709"/>
            <a:ext cx="0" cy="4533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2183302" y="205465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28ms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125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Connector 170"/>
          <p:cNvCxnSpPr/>
          <p:nvPr/>
        </p:nvCxnSpPr>
        <p:spPr>
          <a:xfrm>
            <a:off x="5613128" y="4910854"/>
            <a:ext cx="0" cy="1207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Japanese Power Supply Architecture</a:t>
            </a: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3947417" y="1314003"/>
            <a:ext cx="9144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BD9E303EFJ-LB</a:t>
            </a:r>
            <a:endParaRPr 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537119" y="685800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Assume Vin = 12V</a:t>
            </a:r>
            <a:endParaRPr lang="en-US" sz="1200" dirty="0"/>
          </a:p>
        </p:txBody>
      </p:sp>
      <p:cxnSp>
        <p:nvCxnSpPr>
          <p:cNvPr id="6" name="Straight Connector 5"/>
          <p:cNvCxnSpPr>
            <a:stCxn id="163" idx="3"/>
          </p:cNvCxnSpPr>
          <p:nvPr/>
        </p:nvCxnSpPr>
        <p:spPr>
          <a:xfrm>
            <a:off x="355328" y="926648"/>
            <a:ext cx="6987978" cy="2383"/>
          </a:xfrm>
          <a:prstGeom prst="line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4166" y="934983"/>
            <a:ext cx="0" cy="10834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13850" y="1542603"/>
            <a:ext cx="9191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79591" y="2281953"/>
            <a:ext cx="838200" cy="1281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>
            <a:stCxn id="107" idx="2"/>
          </p:cNvCxnSpPr>
          <p:nvPr/>
        </p:nvCxnSpPr>
        <p:spPr>
          <a:xfrm>
            <a:off x="456066" y="2535183"/>
            <a:ext cx="1104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50711" y="2154183"/>
            <a:ext cx="685800" cy="8334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36511" y="2306583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36511" y="2611383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2284" y="2878083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4112" idx="1"/>
          </p:cNvCxnSpPr>
          <p:nvPr/>
        </p:nvCxnSpPr>
        <p:spPr>
          <a:xfrm>
            <a:off x="4861817" y="1542603"/>
            <a:ext cx="2497542" cy="0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60273" y="1771203"/>
            <a:ext cx="2165" cy="3829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46191" y="2548654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74791" y="2853454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46191" y="3190581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451884" y="219228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2451884" y="248755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2451884" y="275902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3212828" y="24343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672193" y="2548654"/>
            <a:ext cx="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12828" y="30677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474766" y="4287679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03366" y="4592479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03366" y="4282916"/>
            <a:ext cx="0" cy="641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12891" y="4924843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46166" y="416861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72001" y="2959373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LM3880</a:t>
            </a:r>
            <a:endParaRPr lang="en-US" sz="1100" dirty="0"/>
          </a:p>
        </p:txBody>
      </p:sp>
      <p:grpSp>
        <p:nvGrpSpPr>
          <p:cNvPr id="4102" name="Group 4101"/>
          <p:cNvGrpSpPr/>
          <p:nvPr/>
        </p:nvGrpSpPr>
        <p:grpSpPr>
          <a:xfrm>
            <a:off x="2065111" y="1752600"/>
            <a:ext cx="152400" cy="533400"/>
            <a:chOff x="3429000" y="1828801"/>
            <a:chExt cx="152400" cy="533400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3429000" y="19383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Straight Connector 4095"/>
            <p:cNvCxnSpPr/>
            <p:nvPr/>
          </p:nvCxnSpPr>
          <p:spPr>
            <a:xfrm>
              <a:off x="3429000" y="1981201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429000" y="2055018"/>
              <a:ext cx="152400" cy="78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429000" y="2133600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505200" y="22050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505200" y="18288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505200" y="22479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/>
          <p:cNvCxnSpPr/>
          <p:nvPr/>
        </p:nvCxnSpPr>
        <p:spPr>
          <a:xfrm>
            <a:off x="2141311" y="2154183"/>
            <a:ext cx="0" cy="723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17966" y="2535183"/>
            <a:ext cx="152400" cy="533400"/>
            <a:chOff x="3429000" y="1828801"/>
            <a:chExt cx="152400" cy="53340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3429000" y="19383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429000" y="1981201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429000" y="2055018"/>
              <a:ext cx="152400" cy="78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429000" y="2133600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505200" y="22050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505200" y="18288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505200" y="22479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17966" y="1997020"/>
            <a:ext cx="152400" cy="533400"/>
            <a:chOff x="3429000" y="1828801"/>
            <a:chExt cx="152400" cy="533400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3429000" y="19383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3429000" y="1981201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429000" y="2055018"/>
              <a:ext cx="152400" cy="78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429000" y="2133600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3505200" y="22050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505200" y="18288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505200" y="22479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>
            <a:off x="736328" y="2732826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36328" y="2801883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2528" y="2801883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807765" y="2530420"/>
            <a:ext cx="4763" cy="195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56066" y="249708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942421" y="198035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TextBox 4111"/>
          <p:cNvSpPr txBox="1"/>
          <p:nvPr/>
        </p:nvSpPr>
        <p:spPr>
          <a:xfrm>
            <a:off x="7359359" y="1411798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5V</a:t>
            </a:r>
            <a:endParaRPr lang="en-US" sz="1100" dirty="0"/>
          </a:p>
        </p:txBody>
      </p:sp>
      <p:sp>
        <p:nvSpPr>
          <p:cNvPr id="4113" name="TextBox 4112"/>
          <p:cNvSpPr txBox="1"/>
          <p:nvPr/>
        </p:nvSpPr>
        <p:spPr>
          <a:xfrm>
            <a:off x="4855693" y="136304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3A max</a:t>
            </a:r>
            <a:endParaRPr lang="en-US" sz="800" dirty="0"/>
          </a:p>
        </p:txBody>
      </p:sp>
      <p:sp>
        <p:nvSpPr>
          <p:cNvPr id="4114" name="TextBox 4113"/>
          <p:cNvSpPr txBox="1"/>
          <p:nvPr/>
        </p:nvSpPr>
        <p:spPr>
          <a:xfrm>
            <a:off x="3787785" y="1067782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Switching Regulator</a:t>
            </a:r>
            <a:endParaRPr lang="en-US" sz="1000" dirty="0"/>
          </a:p>
        </p:txBody>
      </p:sp>
      <p:sp>
        <p:nvSpPr>
          <p:cNvPr id="4120" name="TextBox 4119"/>
          <p:cNvSpPr txBox="1"/>
          <p:nvPr/>
        </p:nvSpPr>
        <p:spPr>
          <a:xfrm>
            <a:off x="1117328" y="244106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</a:t>
            </a:r>
            <a:endParaRPr lang="en-US" sz="800" dirty="0"/>
          </a:p>
        </p:txBody>
      </p:sp>
      <p:sp>
        <p:nvSpPr>
          <p:cNvPr id="4121" name="TextBox 4120"/>
          <p:cNvSpPr txBox="1"/>
          <p:nvPr/>
        </p:nvSpPr>
        <p:spPr>
          <a:xfrm>
            <a:off x="1303111" y="2139417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VCC</a:t>
            </a:r>
            <a:endParaRPr lang="en-US" sz="800" dirty="0"/>
          </a:p>
        </p:txBody>
      </p:sp>
      <p:sp>
        <p:nvSpPr>
          <p:cNvPr id="4122" name="TextBox 4121"/>
          <p:cNvSpPr txBox="1"/>
          <p:nvPr/>
        </p:nvSpPr>
        <p:spPr>
          <a:xfrm>
            <a:off x="1498373" y="2200676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OUT1</a:t>
            </a:r>
            <a:endParaRPr 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498373" y="2497083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OUT2</a:t>
            </a:r>
            <a:endParaRPr 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488325" y="2767978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OUT3</a:t>
            </a:r>
            <a:endParaRPr 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933013" y="244751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EN1</a:t>
            </a:r>
            <a:endParaRPr 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933013" y="273858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EN2</a:t>
            </a:r>
            <a:endParaRPr 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933013" y="307139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EN3</a:t>
            </a:r>
            <a:endParaRPr 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589191" y="2443882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V1</a:t>
            </a:r>
            <a:endParaRPr 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589191" y="2734957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V2</a:t>
            </a:r>
            <a:endParaRPr 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589191" y="306776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V3</a:t>
            </a:r>
            <a:endParaRPr lang="en-US" sz="800" dirty="0"/>
          </a:p>
        </p:txBody>
      </p:sp>
      <p:sp>
        <p:nvSpPr>
          <p:cNvPr id="4123" name="TextBox 4122"/>
          <p:cNvSpPr txBox="1"/>
          <p:nvPr/>
        </p:nvSpPr>
        <p:spPr>
          <a:xfrm rot="16200000">
            <a:off x="3996978" y="2730905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TPS65251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223001" y="226710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VIN</a:t>
            </a:r>
            <a:endParaRPr lang="en-US" sz="800" dirty="0"/>
          </a:p>
        </p:txBody>
      </p:sp>
      <p:sp>
        <p:nvSpPr>
          <p:cNvPr id="4124" name="TextBox 4123"/>
          <p:cNvSpPr txBox="1"/>
          <p:nvPr/>
        </p:nvSpPr>
        <p:spPr>
          <a:xfrm>
            <a:off x="4857145" y="235815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3A max</a:t>
            </a:r>
            <a:endParaRPr lang="en-US" sz="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857145" y="267724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2A max</a:t>
            </a:r>
            <a:endParaRPr lang="en-US" sz="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875568" y="297793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2A max</a:t>
            </a:r>
            <a:endParaRPr 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818969" y="3517015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Switching Regulator</a:t>
            </a:r>
            <a:endParaRPr lang="en-US" sz="1000" dirty="0"/>
          </a:p>
        </p:txBody>
      </p:sp>
      <p:sp>
        <p:nvSpPr>
          <p:cNvPr id="135" name="Rectangle 134"/>
          <p:cNvSpPr/>
          <p:nvPr/>
        </p:nvSpPr>
        <p:spPr>
          <a:xfrm>
            <a:off x="4010775" y="4034553"/>
            <a:ext cx="838200" cy="12818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4857145" y="4293943"/>
            <a:ext cx="2486161" cy="0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861817" y="4919261"/>
            <a:ext cx="2481489" cy="1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964197" y="420011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EN1</a:t>
            </a:r>
            <a:endParaRPr 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964197" y="449118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EN2</a:t>
            </a:r>
            <a:endParaRPr 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964197" y="482399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EN3</a:t>
            </a:r>
            <a:endParaRPr 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620375" y="4196482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V1</a:t>
            </a:r>
            <a:endParaRPr 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620375" y="4487557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V2</a:t>
            </a:r>
            <a:endParaRPr 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620375" y="4820366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V3</a:t>
            </a:r>
            <a:endParaRPr lang="en-US" sz="800" dirty="0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4028162" y="4483505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TPS65251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254185" y="4019701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VIN</a:t>
            </a:r>
            <a:endParaRPr 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888329" y="411075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3A max</a:t>
            </a:r>
            <a:endParaRPr 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888329" y="442984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2A max</a:t>
            </a:r>
            <a:endParaRPr 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906752" y="4703817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2A max</a:t>
            </a:r>
            <a:endParaRPr lang="en-US" sz="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855766" y="5287089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Switching Regulator</a:t>
            </a:r>
            <a:endParaRPr lang="en-US" sz="1000" dirty="0"/>
          </a:p>
        </p:txBody>
      </p:sp>
      <p:sp>
        <p:nvSpPr>
          <p:cNvPr id="151" name="Oval 150"/>
          <p:cNvSpPr/>
          <p:nvPr/>
        </p:nvSpPr>
        <p:spPr>
          <a:xfrm>
            <a:off x="3634093" y="251350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672193" y="425476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674790" y="455717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56066" y="89688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341190" y="2396255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1.0VA -&gt; PL</a:t>
            </a:r>
            <a:endParaRPr 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341190" y="2711874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1.0V -&gt; PS</a:t>
            </a:r>
            <a:endParaRPr 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341190" y="3020466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1.8V -&gt; PS &amp; PL</a:t>
            </a:r>
            <a:endParaRPr 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341190" y="416313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3.3V -&gt; PS &amp; PL</a:t>
            </a:r>
            <a:endParaRPr lang="en-US" sz="11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341190" y="4468922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2.5V -&gt; PL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360351" y="478937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1.5V -&gt; PS</a:t>
            </a:r>
            <a:endParaRPr lang="en-US" sz="11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973668" y="926648"/>
            <a:ext cx="10560" cy="2841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149213" y="6096000"/>
            <a:ext cx="9144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TPS51200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4419045" y="3767854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984228" y="3767854"/>
            <a:ext cx="14512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6075952" y="6324600"/>
            <a:ext cx="1265237" cy="0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109682" y="614141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3A max</a:t>
            </a:r>
            <a:endParaRPr 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7341190" y="6193795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0.75V -&gt; DDR Term</a:t>
            </a:r>
            <a:endParaRPr lang="en-US" sz="1100" dirty="0"/>
          </a:p>
        </p:txBody>
      </p:sp>
      <p:sp>
        <p:nvSpPr>
          <p:cNvPr id="184" name="Rectangle 183"/>
          <p:cNvSpPr/>
          <p:nvPr/>
        </p:nvSpPr>
        <p:spPr>
          <a:xfrm>
            <a:off x="6125686" y="5257800"/>
            <a:ext cx="858327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TPS7A7100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526814" y="4610775"/>
            <a:ext cx="0" cy="641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6977414" y="5486400"/>
            <a:ext cx="365892" cy="2947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913337" y="525270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1A max</a:t>
            </a:r>
            <a:endParaRPr lang="en-US" sz="8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356567" y="5355595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1.2V -&gt; GigE</a:t>
            </a:r>
            <a:endParaRPr lang="en-US" sz="1100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4848975" y="4598908"/>
            <a:ext cx="2486161" cy="0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4817791" y="2555233"/>
            <a:ext cx="2517345" cy="0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4823845" y="2854509"/>
            <a:ext cx="2517345" cy="0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823844" y="3169312"/>
            <a:ext cx="2517345" cy="0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6488714" y="456577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575028" y="488116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946128" y="89688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-76200" y="7419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+V</a:t>
            </a:r>
            <a:endParaRPr lang="en-US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2141311" y="685800"/>
            <a:ext cx="5193825" cy="1"/>
          </a:xfrm>
          <a:prstGeom prst="line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2150032" y="685800"/>
            <a:ext cx="0" cy="226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/>
          <p:cNvSpPr/>
          <p:nvPr/>
        </p:nvSpPr>
        <p:spPr>
          <a:xfrm>
            <a:off x="2120447" y="89688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7354186" y="79584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+12V</a:t>
            </a:r>
            <a:endParaRPr lang="en-US" sz="1100" dirty="0"/>
          </a:p>
        </p:txBody>
      </p:sp>
      <p:sp>
        <p:nvSpPr>
          <p:cNvPr id="230" name="TextBox 229"/>
          <p:cNvSpPr txBox="1"/>
          <p:nvPr/>
        </p:nvSpPr>
        <p:spPr>
          <a:xfrm>
            <a:off x="7354186" y="55499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+12VA</a:t>
            </a:r>
            <a:endParaRPr lang="en-US" sz="1100" dirty="0"/>
          </a:p>
        </p:txBody>
      </p:sp>
      <p:sp>
        <p:nvSpPr>
          <p:cNvPr id="231" name="Oval 230"/>
          <p:cNvSpPr/>
          <p:nvPr/>
        </p:nvSpPr>
        <p:spPr>
          <a:xfrm>
            <a:off x="774428" y="24938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4404617" y="2010292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969800" y="2010292"/>
            <a:ext cx="14512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5869764" y="1781692"/>
            <a:ext cx="858327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LT1790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7" name="Straight Connector 246"/>
          <p:cNvCxnSpPr>
            <a:stCxn id="253" idx="0"/>
          </p:cNvCxnSpPr>
          <p:nvPr/>
        </p:nvCxnSpPr>
        <p:spPr>
          <a:xfrm>
            <a:off x="6270892" y="1504503"/>
            <a:ext cx="0" cy="2720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V="1">
            <a:off x="6728092" y="2010292"/>
            <a:ext cx="607044" cy="6578"/>
          </a:xfrm>
          <a:prstGeom prst="straightConnector1">
            <a:avLst/>
          </a:prstGeom>
          <a:ln w="2540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2947183" y="15088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2792" y="150450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7354186" y="1882776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1.25V -&gt; PL</a:t>
            </a:r>
            <a:endParaRPr lang="en-US" sz="1100" dirty="0"/>
          </a:p>
        </p:txBody>
      </p:sp>
      <p:sp>
        <p:nvSpPr>
          <p:cNvPr id="258" name="TextBox 257"/>
          <p:cNvSpPr txBox="1"/>
          <p:nvPr/>
        </p:nvSpPr>
        <p:spPr>
          <a:xfrm>
            <a:off x="1978608" y="1524844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5V</a:t>
            </a:r>
            <a:endParaRPr lang="en-US" sz="1100" dirty="0"/>
          </a:p>
        </p:txBody>
      </p:sp>
      <p:sp>
        <p:nvSpPr>
          <p:cNvPr id="263" name="TextBox 262"/>
          <p:cNvSpPr txBox="1"/>
          <p:nvPr/>
        </p:nvSpPr>
        <p:spPr>
          <a:xfrm>
            <a:off x="1289503" y="1540221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5V</a:t>
            </a:r>
            <a:endParaRPr lang="en-US" sz="1100" dirty="0"/>
          </a:p>
        </p:txBody>
      </p:sp>
      <p:sp>
        <p:nvSpPr>
          <p:cNvPr id="241" name="Isosceles Triangle 240"/>
          <p:cNvSpPr/>
          <p:nvPr/>
        </p:nvSpPr>
        <p:spPr>
          <a:xfrm rot="10800000">
            <a:off x="755378" y="3059270"/>
            <a:ext cx="114300" cy="9200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Isosceles Triangle 265"/>
          <p:cNvSpPr/>
          <p:nvPr/>
        </p:nvSpPr>
        <p:spPr>
          <a:xfrm rot="10800000">
            <a:off x="437016" y="3059269"/>
            <a:ext cx="114300" cy="9200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4389474" y="3321278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PGOOD</a:t>
            </a:r>
            <a:endParaRPr lang="en-US" sz="800" dirty="0"/>
          </a:p>
        </p:txBody>
      </p:sp>
      <p:cxnSp>
        <p:nvCxnSpPr>
          <p:cNvPr id="269" name="Straight Connector 268"/>
          <p:cNvCxnSpPr/>
          <p:nvPr/>
        </p:nvCxnSpPr>
        <p:spPr>
          <a:xfrm>
            <a:off x="4830552" y="3429000"/>
            <a:ext cx="30480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407897" y="5073282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PGOOD</a:t>
            </a:r>
            <a:endParaRPr lang="en-US" sz="800" dirty="0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4848975" y="5181004"/>
            <a:ext cx="30480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6525288" y="5651956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PGOOD</a:t>
            </a:r>
            <a:endParaRPr lang="en-US" sz="800" dirty="0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6984728" y="5759678"/>
            <a:ext cx="30480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5610827" y="6490156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PGOOD</a:t>
            </a:r>
            <a:endParaRPr lang="en-US" sz="800" dirty="0"/>
          </a:p>
        </p:txBody>
      </p:sp>
      <p:cxnSp>
        <p:nvCxnSpPr>
          <p:cNvPr id="278" name="Straight Connector 277"/>
          <p:cNvCxnSpPr/>
          <p:nvPr/>
        </p:nvCxnSpPr>
        <p:spPr>
          <a:xfrm>
            <a:off x="6051905" y="6597878"/>
            <a:ext cx="304800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5077575" y="507164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PG2</a:t>
            </a:r>
            <a:endParaRPr lang="en-US" sz="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079728" y="332127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PG1</a:t>
            </a:r>
            <a:endParaRPr lang="en-US" sz="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6322486" y="649015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PG3</a:t>
            </a:r>
            <a:endParaRPr lang="en-US" sz="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7217757" y="565195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PG4</a:t>
            </a:r>
            <a:endParaRPr lang="en-US" sz="800" dirty="0"/>
          </a:p>
        </p:txBody>
      </p:sp>
      <p:cxnSp>
        <p:nvCxnSpPr>
          <p:cNvPr id="292" name="Straight Connector 291"/>
          <p:cNvCxnSpPr/>
          <p:nvPr/>
        </p:nvCxnSpPr>
        <p:spPr>
          <a:xfrm>
            <a:off x="583928" y="5009913"/>
            <a:ext cx="5334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245233" y="490055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PG2</a:t>
            </a:r>
            <a:endParaRPr lang="en-US" sz="800" dirty="0"/>
          </a:p>
        </p:txBody>
      </p:sp>
      <p:cxnSp>
        <p:nvCxnSpPr>
          <p:cNvPr id="295" name="Straight Connector 294"/>
          <p:cNvCxnSpPr/>
          <p:nvPr/>
        </p:nvCxnSpPr>
        <p:spPr>
          <a:xfrm>
            <a:off x="583928" y="5212822"/>
            <a:ext cx="5334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245233" y="510346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PG2</a:t>
            </a:r>
            <a:endParaRPr lang="en-US" sz="800" dirty="0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83928" y="5406006"/>
            <a:ext cx="5334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245233" y="529664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PG2</a:t>
            </a:r>
            <a:endParaRPr lang="en-US" sz="800" dirty="0"/>
          </a:p>
        </p:txBody>
      </p:sp>
      <p:cxnSp>
        <p:nvCxnSpPr>
          <p:cNvPr id="301" name="Straight Connector 300"/>
          <p:cNvCxnSpPr/>
          <p:nvPr/>
        </p:nvCxnSpPr>
        <p:spPr>
          <a:xfrm>
            <a:off x="583928" y="5608915"/>
            <a:ext cx="533400" cy="0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245233" y="549955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PG2</a:t>
            </a:r>
            <a:endParaRPr lang="en-US" sz="800" dirty="0"/>
          </a:p>
        </p:txBody>
      </p:sp>
      <p:cxnSp>
        <p:nvCxnSpPr>
          <p:cNvPr id="303" name="Straight Connector 302"/>
          <p:cNvCxnSpPr/>
          <p:nvPr/>
        </p:nvCxnSpPr>
        <p:spPr>
          <a:xfrm>
            <a:off x="1117328" y="4975683"/>
            <a:ext cx="0" cy="641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/>
          <p:cNvGrpSpPr/>
          <p:nvPr/>
        </p:nvGrpSpPr>
        <p:grpSpPr>
          <a:xfrm>
            <a:off x="1041128" y="4453876"/>
            <a:ext cx="152400" cy="533400"/>
            <a:chOff x="3429000" y="1828801"/>
            <a:chExt cx="152400" cy="533400"/>
          </a:xfrm>
        </p:grpSpPr>
        <p:cxnSp>
          <p:nvCxnSpPr>
            <p:cNvPr id="305" name="Straight Connector 304"/>
            <p:cNvCxnSpPr/>
            <p:nvPr/>
          </p:nvCxnSpPr>
          <p:spPr>
            <a:xfrm flipH="1">
              <a:off x="3429000" y="19383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3429000" y="1981201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>
              <a:off x="3429000" y="2055018"/>
              <a:ext cx="152400" cy="78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3429000" y="2133600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3505200" y="22050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505200" y="18288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3505200" y="22479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TextBox 311"/>
          <p:cNvSpPr txBox="1"/>
          <p:nvPr/>
        </p:nvSpPr>
        <p:spPr>
          <a:xfrm>
            <a:off x="897904" y="4220291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3.3V</a:t>
            </a:r>
            <a:endParaRPr lang="en-US" sz="1100" dirty="0"/>
          </a:p>
        </p:txBody>
      </p:sp>
      <p:sp>
        <p:nvSpPr>
          <p:cNvPr id="313" name="Oval 312"/>
          <p:cNvSpPr/>
          <p:nvPr/>
        </p:nvSpPr>
        <p:spPr>
          <a:xfrm>
            <a:off x="1074511" y="497568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1074511" y="51793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079228" y="537209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20080" y="5318907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/>
          <p:cNvSpPr/>
          <p:nvPr/>
        </p:nvSpPr>
        <p:spPr>
          <a:xfrm>
            <a:off x="1079228" y="527939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1697677" y="5213777"/>
            <a:ext cx="1725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ALL_PGOOD -&gt; PS_POR_RST for </a:t>
            </a:r>
            <a:r>
              <a:rPr lang="en-US" sz="800" dirty="0" err="1" smtClean="0"/>
              <a:t>Zynq</a:t>
            </a:r>
            <a:endParaRPr lang="en-US" sz="800" dirty="0"/>
          </a:p>
        </p:txBody>
      </p:sp>
      <p:cxnSp>
        <p:nvCxnSpPr>
          <p:cNvPr id="321" name="Straight Connector 320"/>
          <p:cNvCxnSpPr/>
          <p:nvPr/>
        </p:nvCxnSpPr>
        <p:spPr>
          <a:xfrm>
            <a:off x="1422128" y="5514973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1422128" y="558403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1498328" y="558403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>
            <a:off x="1493565" y="5312567"/>
            <a:ext cx="4763" cy="195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1460228" y="527596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Isosceles Triangle 325"/>
          <p:cNvSpPr/>
          <p:nvPr/>
        </p:nvSpPr>
        <p:spPr>
          <a:xfrm rot="10800000">
            <a:off x="1441178" y="5841417"/>
            <a:ext cx="114300" cy="9200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7" name="Group 326"/>
          <p:cNvGrpSpPr/>
          <p:nvPr/>
        </p:nvGrpSpPr>
        <p:grpSpPr>
          <a:xfrm>
            <a:off x="1422128" y="4758676"/>
            <a:ext cx="152400" cy="533400"/>
            <a:chOff x="3429000" y="1828801"/>
            <a:chExt cx="152400" cy="533400"/>
          </a:xfrm>
        </p:grpSpPr>
        <p:cxnSp>
          <p:nvCxnSpPr>
            <p:cNvPr id="328" name="Straight Connector 327"/>
            <p:cNvCxnSpPr/>
            <p:nvPr/>
          </p:nvCxnSpPr>
          <p:spPr>
            <a:xfrm flipH="1">
              <a:off x="3429000" y="19383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3429000" y="1981201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H="1">
              <a:off x="3429000" y="2055018"/>
              <a:ext cx="152400" cy="78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3429000" y="2133600"/>
              <a:ext cx="152400" cy="7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H="1">
              <a:off x="3505200" y="2205038"/>
              <a:ext cx="76200" cy="428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505200" y="18288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3505200" y="2247901"/>
              <a:ext cx="0" cy="114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1278904" y="4525091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3.3V</a:t>
            </a:r>
            <a:endParaRPr lang="en-US" sz="1100" dirty="0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8391478" y="2396255"/>
            <a:ext cx="0" cy="231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8391477" y="231973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VCCINT</a:t>
            </a:r>
            <a:endParaRPr lang="en-US" sz="800" dirty="0"/>
          </a:p>
        </p:txBody>
      </p:sp>
      <p:cxnSp>
        <p:nvCxnSpPr>
          <p:cNvPr id="339" name="Straight Connector 338"/>
          <p:cNvCxnSpPr/>
          <p:nvPr/>
        </p:nvCxnSpPr>
        <p:spPr>
          <a:xfrm>
            <a:off x="8391478" y="2737990"/>
            <a:ext cx="0" cy="231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391478" y="273799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VCCPINT</a:t>
            </a:r>
            <a:endParaRPr lang="en-US" sz="800" dirty="0"/>
          </a:p>
        </p:txBody>
      </p:sp>
      <p:cxnSp>
        <p:nvCxnSpPr>
          <p:cNvPr id="341" name="Straight Connector 340"/>
          <p:cNvCxnSpPr/>
          <p:nvPr/>
        </p:nvCxnSpPr>
        <p:spPr>
          <a:xfrm>
            <a:off x="8391478" y="3043548"/>
            <a:ext cx="1812" cy="473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8382000" y="2971800"/>
            <a:ext cx="58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VCCAUX</a:t>
            </a:r>
          </a:p>
          <a:p>
            <a:r>
              <a:rPr lang="en-US" sz="800" dirty="0" smtClean="0"/>
              <a:t>VCCPAUX</a:t>
            </a:r>
          </a:p>
          <a:p>
            <a:r>
              <a:rPr lang="en-US" sz="800" dirty="0" smtClean="0"/>
              <a:t>VCCPLL</a:t>
            </a:r>
          </a:p>
          <a:p>
            <a:r>
              <a:rPr lang="en-US" sz="800" dirty="0" smtClean="0"/>
              <a:t>VCCADC</a:t>
            </a:r>
            <a:endParaRPr lang="en-US" sz="800" dirty="0"/>
          </a:p>
        </p:txBody>
      </p:sp>
      <p:sp>
        <p:nvSpPr>
          <p:cNvPr id="344" name="TextBox 343"/>
          <p:cNvSpPr txBox="1"/>
          <p:nvPr/>
        </p:nvSpPr>
        <p:spPr>
          <a:xfrm>
            <a:off x="8391478" y="2467409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VCCBRAM</a:t>
            </a:r>
            <a:endParaRPr lang="en-US" sz="800" dirty="0"/>
          </a:p>
        </p:txBody>
      </p:sp>
      <p:cxnSp>
        <p:nvCxnSpPr>
          <p:cNvPr id="347" name="Straight Connector 346"/>
          <p:cNvCxnSpPr/>
          <p:nvPr/>
        </p:nvCxnSpPr>
        <p:spPr>
          <a:xfrm>
            <a:off x="8393290" y="3829628"/>
            <a:ext cx="0" cy="600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393290" y="3775791"/>
            <a:ext cx="80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VCCO_BANK0</a:t>
            </a:r>
          </a:p>
          <a:p>
            <a:r>
              <a:rPr lang="en-US" sz="800" dirty="0" smtClean="0"/>
              <a:t>VCCO_BANK13</a:t>
            </a:r>
          </a:p>
          <a:p>
            <a:r>
              <a:rPr lang="en-US" sz="800" dirty="0" smtClean="0"/>
              <a:t>VCCO_BANK33</a:t>
            </a:r>
          </a:p>
          <a:p>
            <a:r>
              <a:rPr lang="en-US" sz="800" dirty="0" smtClean="0"/>
              <a:t>VCCO_BANK34</a:t>
            </a:r>
          </a:p>
          <a:p>
            <a:r>
              <a:rPr lang="en-US" sz="800" dirty="0" smtClean="0"/>
              <a:t>VCCOPS_MIO0</a:t>
            </a:r>
          </a:p>
        </p:txBody>
      </p:sp>
      <p:cxnSp>
        <p:nvCxnSpPr>
          <p:cNvPr id="351" name="Straight Connector 350"/>
          <p:cNvCxnSpPr/>
          <p:nvPr/>
        </p:nvCxnSpPr>
        <p:spPr>
          <a:xfrm>
            <a:off x="8390551" y="4480366"/>
            <a:ext cx="927" cy="276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8383717" y="4436999"/>
            <a:ext cx="80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VCCO_BANK35</a:t>
            </a:r>
          </a:p>
          <a:p>
            <a:r>
              <a:rPr lang="en-US" sz="800" dirty="0" smtClean="0"/>
              <a:t>VCCOPS_MIO1</a:t>
            </a:r>
          </a:p>
        </p:txBody>
      </p:sp>
      <p:cxnSp>
        <p:nvCxnSpPr>
          <p:cNvPr id="354" name="Straight Connector 353"/>
          <p:cNvCxnSpPr/>
          <p:nvPr/>
        </p:nvCxnSpPr>
        <p:spPr>
          <a:xfrm>
            <a:off x="8391478" y="4830112"/>
            <a:ext cx="0" cy="231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8391478" y="4830112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VCCPS_DDR</a:t>
            </a:r>
          </a:p>
        </p:txBody>
      </p:sp>
      <p:cxnSp>
        <p:nvCxnSpPr>
          <p:cNvPr id="358" name="Straight Connector 357"/>
          <p:cNvCxnSpPr/>
          <p:nvPr/>
        </p:nvCxnSpPr>
        <p:spPr>
          <a:xfrm>
            <a:off x="8391478" y="1914393"/>
            <a:ext cx="0" cy="231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/>
          <p:cNvSpPr txBox="1"/>
          <p:nvPr/>
        </p:nvSpPr>
        <p:spPr>
          <a:xfrm>
            <a:off x="8391478" y="1918156"/>
            <a:ext cx="760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VREFP (XADC)</a:t>
            </a:r>
            <a:endParaRPr lang="en-US" sz="8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26158" y="3132618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t=0.0104</a:t>
            </a:r>
            <a:endParaRPr lang="en-US" sz="1000" dirty="0"/>
          </a:p>
        </p:txBody>
      </p:sp>
      <p:sp>
        <p:nvSpPr>
          <p:cNvPr id="363" name="TextBox 362"/>
          <p:cNvSpPr txBox="1"/>
          <p:nvPr/>
        </p:nvSpPr>
        <p:spPr>
          <a:xfrm>
            <a:off x="49814" y="2127988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82K</a:t>
            </a:r>
            <a:endParaRPr lang="en-US" sz="1100" dirty="0"/>
          </a:p>
        </p:txBody>
      </p:sp>
      <p:sp>
        <p:nvSpPr>
          <p:cNvPr id="364" name="TextBox 363"/>
          <p:cNvSpPr txBox="1"/>
          <p:nvPr/>
        </p:nvSpPr>
        <p:spPr>
          <a:xfrm>
            <a:off x="54526" y="263717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12K</a:t>
            </a:r>
            <a:endParaRPr lang="en-US" sz="1100" dirty="0"/>
          </a:p>
        </p:txBody>
      </p:sp>
      <p:sp>
        <p:nvSpPr>
          <p:cNvPr id="365" name="TextBox 364"/>
          <p:cNvSpPr txBox="1"/>
          <p:nvPr/>
        </p:nvSpPr>
        <p:spPr>
          <a:xfrm>
            <a:off x="808888" y="2628215"/>
            <a:ext cx="394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1uF</a:t>
            </a:r>
            <a:endParaRPr lang="en-US" sz="1100" dirty="0"/>
          </a:p>
        </p:txBody>
      </p:sp>
      <p:sp>
        <p:nvSpPr>
          <p:cNvPr id="366" name="TextBox 365"/>
          <p:cNvSpPr txBox="1"/>
          <p:nvPr/>
        </p:nvSpPr>
        <p:spPr>
          <a:xfrm>
            <a:off x="76200" y="3335179"/>
            <a:ext cx="1245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18ms for EN = 1.25V</a:t>
            </a:r>
            <a:endParaRPr lang="en-US" sz="1000" dirty="0"/>
          </a:p>
        </p:txBody>
      </p:sp>
      <p:sp>
        <p:nvSpPr>
          <p:cNvPr id="368" name="Oval 367"/>
          <p:cNvSpPr/>
          <p:nvPr/>
        </p:nvSpPr>
        <p:spPr>
          <a:xfrm>
            <a:off x="2103211" y="283130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2108984" y="256529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2111932" y="22637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Japanese Power Supply Architecture</a:t>
            </a:r>
            <a:endParaRPr lang="en-US" sz="2000" b="1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2045108" y="1377732"/>
            <a:ext cx="4143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2688046" y="1063109"/>
            <a:ext cx="4246154" cy="98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459446" y="1063109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591369" y="1234559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VIN</a:t>
            </a:r>
          </a:p>
        </p:txBody>
      </p:sp>
      <p:cxnSp>
        <p:nvCxnSpPr>
          <p:cNvPr id="169" name="Straight Connector 168"/>
          <p:cNvCxnSpPr/>
          <p:nvPr/>
        </p:nvCxnSpPr>
        <p:spPr>
          <a:xfrm>
            <a:off x="2045108" y="1758732"/>
            <a:ext cx="6429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2688046" y="145393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660297" y="1613176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2040346" y="2559727"/>
            <a:ext cx="11252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165582" y="2254927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143000" y="2420406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1.0VA - PL</a:t>
            </a:r>
          </a:p>
        </p:txBody>
      </p:sp>
      <p:cxnSp>
        <p:nvCxnSpPr>
          <p:cNvPr id="186" name="Straight Connector 185"/>
          <p:cNvCxnSpPr/>
          <p:nvPr/>
        </p:nvCxnSpPr>
        <p:spPr>
          <a:xfrm flipV="1">
            <a:off x="2045108" y="2988352"/>
            <a:ext cx="1118980" cy="1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3389628" y="2688595"/>
            <a:ext cx="354457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161028" y="268355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233135" y="283595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1.0V - PS</a:t>
            </a:r>
          </a:p>
        </p:txBody>
      </p:sp>
      <p:cxnSp>
        <p:nvCxnSpPr>
          <p:cNvPr id="190" name="Straight Connector 189"/>
          <p:cNvCxnSpPr/>
          <p:nvPr/>
        </p:nvCxnSpPr>
        <p:spPr>
          <a:xfrm>
            <a:off x="2054633" y="3404892"/>
            <a:ext cx="1509713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792946" y="3100092"/>
            <a:ext cx="31412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3564346" y="310009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819727" y="3200234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1.8V – PS &amp; PL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4077539" y="1106311"/>
            <a:ext cx="0" cy="4533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932428" y="1453932"/>
            <a:ext cx="40017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207649" y="589578"/>
            <a:ext cx="212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Power On Sequence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2054633" y="3811488"/>
            <a:ext cx="19179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3972622" y="350520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2054633" y="4267200"/>
            <a:ext cx="1915607" cy="17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3972622" y="396240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2054633" y="4722912"/>
            <a:ext cx="1938337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4221570" y="4416623"/>
            <a:ext cx="2712630" cy="29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992970" y="441960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819727" y="3657600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3.3V </a:t>
            </a:r>
            <a:r>
              <a:rPr lang="en-US" sz="1400" dirty="0" smtClean="0"/>
              <a:t>– PS &amp; PL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221074" y="4108898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2.5V - PL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809943" y="4572000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1.5V – PS/DDR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2067507" y="5183088"/>
            <a:ext cx="2187042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4489557" y="4876800"/>
            <a:ext cx="2426170" cy="29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4260957" y="487680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09600" y="5027711"/>
            <a:ext cx="15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0.75V – DDR Term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2040346" y="2133600"/>
            <a:ext cx="8920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3165582" y="1828800"/>
            <a:ext cx="3768618" cy="22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2932428" y="1830288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432671" y="1994279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1.25V</a:t>
            </a:r>
          </a:p>
        </p:txBody>
      </p:sp>
      <p:sp>
        <p:nvSpPr>
          <p:cNvPr id="237" name="Oval 236"/>
          <p:cNvSpPr/>
          <p:nvPr/>
        </p:nvSpPr>
        <p:spPr>
          <a:xfrm>
            <a:off x="592546" y="24599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8" name="Oval 237"/>
          <p:cNvSpPr/>
          <p:nvPr/>
        </p:nvSpPr>
        <p:spPr>
          <a:xfrm>
            <a:off x="591127" y="28433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9" name="Oval 238"/>
          <p:cNvSpPr/>
          <p:nvPr/>
        </p:nvSpPr>
        <p:spPr>
          <a:xfrm>
            <a:off x="591127" y="325249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40" name="Oval 239"/>
          <p:cNvSpPr/>
          <p:nvPr/>
        </p:nvSpPr>
        <p:spPr>
          <a:xfrm>
            <a:off x="595890" y="36957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41" name="Oval 240"/>
          <p:cNvSpPr/>
          <p:nvPr/>
        </p:nvSpPr>
        <p:spPr>
          <a:xfrm>
            <a:off x="591127" y="41279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42" name="Oval 241"/>
          <p:cNvSpPr/>
          <p:nvPr/>
        </p:nvSpPr>
        <p:spPr>
          <a:xfrm>
            <a:off x="600653" y="459992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4201222" y="3962400"/>
            <a:ext cx="2714505" cy="32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4201222" y="3518378"/>
            <a:ext cx="2714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3379523" y="2254927"/>
            <a:ext cx="3554677" cy="72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053405" y="5638800"/>
            <a:ext cx="2187042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475455" y="5332512"/>
            <a:ext cx="2440272" cy="2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4246855" y="533251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1143000" y="548342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1.2V - GigE</a:t>
            </a:r>
          </a:p>
        </p:txBody>
      </p:sp>
      <p:cxnSp>
        <p:nvCxnSpPr>
          <p:cNvPr id="288" name="Straight Connector 287"/>
          <p:cNvCxnSpPr/>
          <p:nvPr/>
        </p:nvCxnSpPr>
        <p:spPr>
          <a:xfrm>
            <a:off x="3678646" y="1087133"/>
            <a:ext cx="0" cy="4533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79882" y="1111834"/>
            <a:ext cx="0" cy="4533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TextBox 4099"/>
          <p:cNvSpPr txBox="1"/>
          <p:nvPr/>
        </p:nvSpPr>
        <p:spPr>
          <a:xfrm>
            <a:off x="3254108" y="290589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10ms</a:t>
            </a:r>
            <a:endParaRPr lang="en-US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678646" y="3335179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10ms</a:t>
            </a:r>
            <a:endParaRPr lang="en-US" sz="1000" dirty="0"/>
          </a:p>
        </p:txBody>
      </p:sp>
      <p:cxnSp>
        <p:nvCxnSpPr>
          <p:cNvPr id="291" name="Straight Connector 290"/>
          <p:cNvCxnSpPr/>
          <p:nvPr/>
        </p:nvCxnSpPr>
        <p:spPr>
          <a:xfrm>
            <a:off x="2573746" y="1063109"/>
            <a:ext cx="0" cy="45339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2698229" y="220705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28ms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997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517"/>
            <a:ext cx="7315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4172"/>
            <a:ext cx="58674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ZedBoard</a:t>
            </a:r>
            <a:r>
              <a:rPr lang="en-US" sz="2000" b="1" dirty="0" smtClean="0"/>
              <a:t> Power Supply Architecture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061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62000"/>
            <a:ext cx="4572000" cy="480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" y="762000"/>
            <a:ext cx="3886200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ZedBoard</a:t>
            </a:r>
            <a:r>
              <a:rPr lang="en-US" sz="2000" b="1" dirty="0" smtClean="0"/>
              <a:t> Power Supply Numbers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4" y="3352800"/>
            <a:ext cx="5486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0892"/>
            <a:ext cx="6781800" cy="277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06800"/>
            <a:ext cx="2819400" cy="240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Microzed</a:t>
            </a:r>
            <a:r>
              <a:rPr lang="en-US" sz="2000" b="1" dirty="0" smtClean="0"/>
              <a:t> Power Supply Architecture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688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4" y="3886200"/>
            <a:ext cx="4572000" cy="287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248400" cy="314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"/>
          <a:stretch/>
        </p:blipFill>
        <p:spPr bwMode="auto">
          <a:xfrm>
            <a:off x="4718116" y="3886200"/>
            <a:ext cx="4425884" cy="271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Microzed</a:t>
            </a:r>
            <a:r>
              <a:rPr lang="en-US" sz="2000" b="1" dirty="0" smtClean="0"/>
              <a:t> Power Supply Numbers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77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599"/>
            <a:ext cx="8382000" cy="396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8382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6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981200" y="1225332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920532"/>
            <a:ext cx="28533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667000" y="92053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95600" y="920532"/>
            <a:ext cx="9525" cy="23319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1326536"/>
            <a:ext cx="4762" cy="19274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663" y="928271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VCCPINT – 1V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744151" y="92053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62727" y="1606332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77127" y="130153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1306888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VCCPAUX – 1.8V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81200" y="2012336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24200" y="1707536"/>
            <a:ext cx="2391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895600" y="1707536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" y="1717061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VCCPLL – 1.8V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981200" y="2407327"/>
            <a:ext cx="1157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67664" y="2102527"/>
            <a:ext cx="1924049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139064" y="2102527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2754" y="2101038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VCCOPS _MIO0 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985962" y="2837441"/>
            <a:ext cx="1157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72426" y="2532641"/>
            <a:ext cx="190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143826" y="2532641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2754" y="253115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VCCOPS _MIO1 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995487" y="3252492"/>
            <a:ext cx="1157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1951" y="2947692"/>
            <a:ext cx="190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153351" y="294769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8600" y="2946203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VCCOPS _DDR – 1.5V 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286951" y="294918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15551" y="3252492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82765" y="2534129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511365" y="2837441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291713" y="2104015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20313" y="2407327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502416" y="1301532"/>
            <a:ext cx="17897" cy="19699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515551" y="1707536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744151" y="2008468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48913" y="928271"/>
            <a:ext cx="0" cy="23483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105727" y="1296472"/>
            <a:ext cx="2419924" cy="50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511364" y="129647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54251" y="1597404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77513" y="1225332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958071" y="4054195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72471" y="3749395"/>
            <a:ext cx="28533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643871" y="3749395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872471" y="3749395"/>
            <a:ext cx="9525" cy="27921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106267" y="4545924"/>
            <a:ext cx="0" cy="19783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6476" y="3757134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VCCINT – 1V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721022" y="3749395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939598" y="4435195"/>
            <a:ext cx="7137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1292" y="4135751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VCCBRAM – 1V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1958071" y="4841199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101071" y="4536399"/>
            <a:ext cx="23913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872471" y="4536399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671" y="4545924"/>
            <a:ext cx="1287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VCCAUX – 1.8V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1958071" y="5236190"/>
            <a:ext cx="1157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344535" y="4931390"/>
            <a:ext cx="1924049" cy="1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115935" y="4931390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09625" y="4929901"/>
            <a:ext cx="135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VCCO _BANK13 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1962833" y="5666304"/>
            <a:ext cx="1157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349297" y="5361504"/>
            <a:ext cx="190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120697" y="5361504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9625" y="5360015"/>
            <a:ext cx="135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VCCO</a:t>
            </a:r>
            <a:r>
              <a:rPr lang="en-US" sz="1400" dirty="0" smtClean="0"/>
              <a:t> _BANK33</a:t>
            </a:r>
            <a:endParaRPr lang="en-US" sz="1400" dirty="0" smtClean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972358" y="6081355"/>
            <a:ext cx="1157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358822" y="5776555"/>
            <a:ext cx="190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130222" y="5776555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31439" y="5775066"/>
            <a:ext cx="135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VCCO</a:t>
            </a:r>
            <a:r>
              <a:rPr lang="en-US" sz="1400" dirty="0" smtClean="0"/>
              <a:t> _BANK34</a:t>
            </a:r>
            <a:r>
              <a:rPr lang="en-US" sz="1400" dirty="0" smtClean="0"/>
              <a:t> 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5263822" y="5778043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492422" y="6081355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259636" y="5362992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488236" y="5666304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268584" y="4932878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497184" y="5236190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479287" y="4545924"/>
            <a:ext cx="23235" cy="19783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92422" y="4536399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721022" y="4837331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725784" y="3757134"/>
            <a:ext cx="0" cy="27656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954384" y="4054195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2653396" y="4121467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967595" y="6522779"/>
            <a:ext cx="1157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354059" y="6217979"/>
            <a:ext cx="190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125459" y="6217979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5583" y="6233755"/>
            <a:ext cx="135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VCCO</a:t>
            </a:r>
            <a:r>
              <a:rPr lang="en-US" sz="1400" dirty="0" smtClean="0"/>
              <a:t> _BANK35</a:t>
            </a:r>
            <a:r>
              <a:rPr lang="en-US" sz="1400" dirty="0" smtClean="0"/>
              <a:t> </a:t>
            </a:r>
          </a:p>
        </p:txBody>
      </p:sp>
      <p:cxnSp>
        <p:nvCxnSpPr>
          <p:cNvPr id="134" name="Straight Connector 133"/>
          <p:cNvCxnSpPr/>
          <p:nvPr/>
        </p:nvCxnSpPr>
        <p:spPr>
          <a:xfrm>
            <a:off x="5259059" y="6219467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487659" y="6522779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867709" y="4125807"/>
            <a:ext cx="28533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716260" y="4125807"/>
            <a:ext cx="2286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949622" y="443060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754755" y="545068"/>
            <a:ext cx="273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 Power On/Off Sequence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762769" y="3352800"/>
            <a:ext cx="272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 Power On/Off Sequence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397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Xilinx DS187 Power On/Off Sequencing</a:t>
            </a:r>
            <a:endParaRPr lang="en-US" sz="2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553200" y="109144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PS and PL supplies can be combined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553200" y="1824902"/>
            <a:ext cx="251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If VCCPAUX, VCCPLL and VCCOPS have same voltage levels they can be combined to same supply.  VCCPLL should be filtered.</a:t>
            </a:r>
            <a:endParaRPr lang="en-US" sz="1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556342" y="3958141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VCCINT and VCCBRAM can be powered from same supply.</a:t>
            </a:r>
            <a:endParaRPr lang="en-US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556342" y="4990683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If VCCAUX and VCCO have the same voltage level they can be combined to same supply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162800" y="6533809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Info from DS187 Page 8</a:t>
            </a:r>
            <a:endParaRPr lang="en-US" sz="1400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372426" y="2101038"/>
            <a:ext cx="2381" cy="11608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291713" y="2110635"/>
            <a:ext cx="2381" cy="11608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357631" y="4929901"/>
            <a:ext cx="14795" cy="15928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262631" y="4940931"/>
            <a:ext cx="14795" cy="15928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459</Words>
  <Application>Microsoft Office PowerPoint</Application>
  <PresentationFormat>On-screen Show (4:3)</PresentationFormat>
  <Paragraphs>173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HORIBA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Ellerbusch</dc:creator>
  <cp:lastModifiedBy>Gary Ellerbusch</cp:lastModifiedBy>
  <cp:revision>38</cp:revision>
  <cp:lastPrinted>2016-11-03T20:18:59Z</cp:lastPrinted>
  <dcterms:created xsi:type="dcterms:W3CDTF">2016-11-01T17:46:16Z</dcterms:created>
  <dcterms:modified xsi:type="dcterms:W3CDTF">2016-11-03T20:29:14Z</dcterms:modified>
</cp:coreProperties>
</file>