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1"/>
  </p:notesMasterIdLst>
  <p:sldIdLst>
    <p:sldId id="385" r:id="rId2"/>
    <p:sldId id="356" r:id="rId3"/>
    <p:sldId id="386" r:id="rId4"/>
    <p:sldId id="378" r:id="rId5"/>
    <p:sldId id="388" r:id="rId6"/>
    <p:sldId id="379" r:id="rId7"/>
    <p:sldId id="387" r:id="rId8"/>
    <p:sldId id="380" r:id="rId9"/>
    <p:sldId id="389" r:id="rId10"/>
    <p:sldId id="381" r:id="rId11"/>
    <p:sldId id="382" r:id="rId12"/>
    <p:sldId id="369" r:id="rId13"/>
    <p:sldId id="370" r:id="rId14"/>
    <p:sldId id="371" r:id="rId15"/>
    <p:sldId id="372" r:id="rId16"/>
    <p:sldId id="373" r:id="rId17"/>
    <p:sldId id="383" r:id="rId18"/>
    <p:sldId id="375" r:id="rId19"/>
    <p:sldId id="3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61569"/>
  </p:normalViewPr>
  <p:slideViewPr>
    <p:cSldViewPr snapToGrid="0" snapToObjects="1">
      <p:cViewPr varScale="1">
        <p:scale>
          <a:sx n="64" d="100"/>
          <a:sy n="64" d="100"/>
        </p:scale>
        <p:origin x="23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3129E1-F55C-C247-9931-B7B4942D08C4}" type="datetimeFigureOut">
              <a:rPr lang="en-US" smtClean="0"/>
              <a:t>9/12/24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AAF2BA-9813-6E42-85B9-BCA96E1E5D1C}" type="slidenum">
              <a:rPr lang="en-US" smtClean="0"/>
              <a:t>‹#›</a:t>
            </a:fld>
            <a:endParaRPr lang="en-US"/>
          </a:p>
        </p:txBody>
      </p:sp>
    </p:spTree>
    <p:extLst>
      <p:ext uri="{BB962C8B-B14F-4D97-AF65-F5344CB8AC3E}">
        <p14:creationId xmlns:p14="http://schemas.microsoft.com/office/powerpoint/2010/main" val="3098690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Domain Characterization</a:t>
            </a:r>
          </a:p>
          <a:p>
            <a:r>
              <a:rPr lang="en-US" b="1" dirty="0"/>
              <a:t>Domain characterization</a:t>
            </a:r>
            <a:r>
              <a:rPr lang="en-US" dirty="0"/>
              <a:t> involves understanding the specific details and nuances of the application domain for which the visualization is being designed. This includes:</a:t>
            </a:r>
          </a:p>
          <a:p>
            <a:r>
              <a:rPr lang="en-US" b="1" dirty="0"/>
              <a:t>A. Group of Users</a:t>
            </a:r>
          </a:p>
          <a:p>
            <a:pPr>
              <a:buFont typeface="Arial" panose="020B0604020202020204" pitchFamily="34" charset="0"/>
              <a:buChar char="•"/>
            </a:pPr>
            <a:r>
              <a:rPr lang="en-US" b="1" dirty="0"/>
              <a:t>Identify the Users</a:t>
            </a:r>
            <a:r>
              <a:rPr lang="en-US" dirty="0"/>
              <a:t>: Understand who will be interacting with the data. This could include scientists, analysts, decision-makers, or the general public.</a:t>
            </a:r>
          </a:p>
          <a:p>
            <a:pPr>
              <a:buFont typeface="Arial" panose="020B0604020202020204" pitchFamily="34" charset="0"/>
              <a:buChar char="•"/>
            </a:pPr>
            <a:r>
              <a:rPr lang="en-US" b="1" dirty="0"/>
              <a:t>User Needs</a:t>
            </a:r>
            <a:r>
              <a:rPr lang="en-US" dirty="0"/>
              <a:t>: Determine what users need from the visualization. Different user groups may have varying levels of expertise and different goals.</a:t>
            </a:r>
          </a:p>
          <a:p>
            <a:pPr>
              <a:buFont typeface="Arial" panose="020B0604020202020204" pitchFamily="34" charset="0"/>
              <a:buChar char="•"/>
            </a:pPr>
            <a:r>
              <a:rPr lang="en-US" b="1" dirty="0"/>
              <a:t>Example</a:t>
            </a:r>
            <a:r>
              <a:rPr lang="en-US" dirty="0"/>
              <a:t>: In a healthcare domain, users might include doctors (looking for patient trends) and researchers (looking for patterns in clinical trials).</a:t>
            </a:r>
          </a:p>
          <a:p>
            <a:r>
              <a:rPr lang="en-US" b="1" dirty="0"/>
              <a:t>B. Target Domain</a:t>
            </a:r>
          </a:p>
          <a:p>
            <a:pPr>
              <a:buFont typeface="Arial" panose="020B0604020202020204" pitchFamily="34" charset="0"/>
              <a:buChar char="•"/>
            </a:pPr>
            <a:r>
              <a:rPr lang="en-US" b="1" dirty="0"/>
              <a:t>Context of Use</a:t>
            </a:r>
            <a:r>
              <a:rPr lang="en-US" dirty="0"/>
              <a:t>: Identify the specific field or area where the data is applied. This could be anything from climate science to financial markets.</a:t>
            </a:r>
          </a:p>
          <a:p>
            <a:pPr>
              <a:buFont typeface="Arial" panose="020B0604020202020204" pitchFamily="34" charset="0"/>
              <a:buChar char="•"/>
            </a:pPr>
            <a:r>
              <a:rPr lang="en-US" b="1" dirty="0"/>
              <a:t>Domain-Specific Knowledge</a:t>
            </a:r>
            <a:r>
              <a:rPr lang="en-US" dirty="0"/>
              <a:t>: Understand the specific jargon, practices, and typical workflows within the domain.</a:t>
            </a:r>
          </a:p>
          <a:p>
            <a:pPr>
              <a:buFont typeface="Arial" panose="020B0604020202020204" pitchFamily="34" charset="0"/>
              <a:buChar char="•"/>
            </a:pPr>
            <a:r>
              <a:rPr lang="en-US" b="1" dirty="0"/>
              <a:t>Example</a:t>
            </a:r>
            <a:r>
              <a:rPr lang="en-US" dirty="0"/>
              <a:t>: In environmental science, the domain might focus on air quality measurements and pollutant levels.</a:t>
            </a:r>
          </a:p>
          <a:p>
            <a:r>
              <a:rPr lang="en-US" b="1" dirty="0"/>
              <a:t>C. User Questions and Data</a:t>
            </a:r>
          </a:p>
          <a:p>
            <a:pPr>
              <a:buFont typeface="Arial" panose="020B0604020202020204" pitchFamily="34" charset="0"/>
              <a:buChar char="•"/>
            </a:pPr>
            <a:r>
              <a:rPr lang="en-US" b="1" dirty="0"/>
              <a:t>Common Questions</a:t>
            </a:r>
            <a:r>
              <a:rPr lang="en-US" dirty="0"/>
              <a:t>: Determine the types of questions users typically ask about the data.</a:t>
            </a:r>
          </a:p>
          <a:p>
            <a:pPr>
              <a:buFont typeface="Arial" panose="020B0604020202020204" pitchFamily="34" charset="0"/>
              <a:buChar char="•"/>
            </a:pPr>
            <a:r>
              <a:rPr lang="en-US" b="1" dirty="0"/>
              <a:t>Data Requirements</a:t>
            </a:r>
            <a:r>
              <a:rPr lang="en-US" dirty="0"/>
              <a:t>: Identify what data is needed to answer these questions and how it is structured.</a:t>
            </a:r>
          </a:p>
          <a:p>
            <a:pPr>
              <a:buFont typeface="Arial" panose="020B0604020202020204" pitchFamily="34" charset="0"/>
              <a:buChar char="•"/>
            </a:pPr>
            <a:r>
              <a:rPr lang="en-US" b="1" dirty="0"/>
              <a:t>Example</a:t>
            </a:r>
            <a:r>
              <a:rPr lang="en-US" dirty="0"/>
              <a:t>: For urban planning, users might ask about traffic patterns or population density, requiring data on vehicle counts and demographic statistics.</a:t>
            </a:r>
          </a:p>
          <a:p>
            <a:r>
              <a:rPr lang="en-US" b="1" dirty="0"/>
              <a:t>D. Domain-Specific Challenges</a:t>
            </a:r>
          </a:p>
          <a:p>
            <a:pPr>
              <a:buFont typeface="Arial" panose="020B0604020202020204" pitchFamily="34" charset="0"/>
              <a:buChar char="•"/>
            </a:pPr>
            <a:r>
              <a:rPr lang="en-US" b="1" dirty="0"/>
              <a:t>Variability</a:t>
            </a:r>
            <a:r>
              <a:rPr lang="en-US" dirty="0"/>
              <a:t>: Recognize that different domains can have vastly different requirements and challenges.</a:t>
            </a:r>
          </a:p>
          <a:p>
            <a:pPr>
              <a:buFont typeface="Arial" panose="020B0604020202020204" pitchFamily="34" charset="0"/>
              <a:buChar char="•"/>
            </a:pPr>
            <a:r>
              <a:rPr lang="en-US" b="1" dirty="0"/>
              <a:t>Specificity</a:t>
            </a:r>
            <a:r>
              <a:rPr lang="en-US" dirty="0"/>
              <a:t>: Ensure that the characterization is specific enough to address real issues effectively.</a:t>
            </a:r>
          </a:p>
          <a:p>
            <a:pPr>
              <a:buFont typeface="Arial" panose="020B0604020202020204" pitchFamily="34" charset="0"/>
              <a:buChar char="•"/>
            </a:pPr>
            <a:r>
              <a:rPr lang="en-US" b="1" dirty="0"/>
              <a:t>Example</a:t>
            </a:r>
            <a:r>
              <a:rPr lang="en-US" dirty="0"/>
              <a:t>: Visualization for stock market analysis will differ significantly from visualization for educational outcomes.</a:t>
            </a:r>
          </a:p>
          <a:p>
            <a:r>
              <a:rPr lang="en-US" b="1" dirty="0"/>
              <a:t>2. Domain Questions/Problems</a:t>
            </a:r>
          </a:p>
          <a:p>
            <a:r>
              <a:rPr lang="en-US" b="1" dirty="0"/>
              <a:t>Breaking Down Domain Problems</a:t>
            </a:r>
            <a:r>
              <a:rPr lang="en-US" dirty="0"/>
              <a:t>:</a:t>
            </a:r>
          </a:p>
          <a:p>
            <a:pPr>
              <a:buFont typeface="Arial" panose="020B0604020202020204" pitchFamily="34" charset="0"/>
              <a:buChar char="•"/>
            </a:pPr>
            <a:r>
              <a:rPr lang="en-US" b="1" dirty="0"/>
              <a:t>Identify Core Problems</a:t>
            </a:r>
            <a:r>
              <a:rPr lang="en-US" dirty="0"/>
              <a:t>: Determine the fundamental problems or questions that need to be addressed within the domain.</a:t>
            </a:r>
          </a:p>
          <a:p>
            <a:pPr>
              <a:buFont typeface="Arial" panose="020B0604020202020204" pitchFamily="34" charset="0"/>
              <a:buChar char="•"/>
            </a:pPr>
            <a:r>
              <a:rPr lang="en-US" b="1" dirty="0"/>
              <a:t>Simplify Tasks</a:t>
            </a:r>
            <a:r>
              <a:rPr lang="en-US" dirty="0"/>
              <a:t>: Decompose these problems into simpler, more abstract tasks that can be addressed through visualization.</a:t>
            </a:r>
          </a:p>
          <a:p>
            <a:pPr>
              <a:buFont typeface="Arial" panose="020B0604020202020204" pitchFamily="34" charset="0"/>
              <a:buChar char="•"/>
            </a:pPr>
            <a:r>
              <a:rPr lang="en-US" b="1" dirty="0"/>
              <a:t>Example</a:t>
            </a:r>
            <a:r>
              <a:rPr lang="en-US" dirty="0"/>
              <a:t>: In climate science, a core problem might be understanding how temperature changes over time. A simpler task could be visualizing temperature data across different seasons.</a:t>
            </a:r>
          </a:p>
          <a:p>
            <a:r>
              <a:rPr lang="en-US" b="1" dirty="0"/>
              <a:t>3. Abstraction: Data &amp; Task</a:t>
            </a:r>
          </a:p>
          <a:p>
            <a:r>
              <a:rPr lang="en-US" b="1" dirty="0"/>
              <a:t>Abstraction</a:t>
            </a:r>
            <a:r>
              <a:rPr lang="en-US" dirty="0"/>
              <a:t> involves mapping specific needs into generalized terms to guide the design of the visualization. This includes:</a:t>
            </a:r>
          </a:p>
          <a:p>
            <a:r>
              <a:rPr lang="en-US" b="1" dirty="0"/>
              <a:t>A. Mapping What and Why</a:t>
            </a:r>
          </a:p>
          <a:p>
            <a:pPr>
              <a:buFont typeface="Arial" panose="020B0604020202020204" pitchFamily="34" charset="0"/>
              <a:buChar char="•"/>
            </a:pPr>
            <a:r>
              <a:rPr lang="en-US" b="1" dirty="0"/>
              <a:t>What</a:t>
            </a:r>
            <a:r>
              <a:rPr lang="en-US" dirty="0"/>
              <a:t>: Determine what data is needed and how it should be represented.</a:t>
            </a:r>
          </a:p>
          <a:p>
            <a:pPr>
              <a:buFont typeface="Arial" panose="020B0604020202020204" pitchFamily="34" charset="0"/>
              <a:buChar char="•"/>
            </a:pPr>
            <a:r>
              <a:rPr lang="en-US" b="1" dirty="0"/>
              <a:t>Why</a:t>
            </a:r>
            <a:r>
              <a:rPr lang="en-US" dirty="0"/>
              <a:t>: Understand the purpose behind using this data and what insights are sought.</a:t>
            </a:r>
          </a:p>
          <a:p>
            <a:pPr>
              <a:buFont typeface="Arial" panose="020B0604020202020204" pitchFamily="34" charset="0"/>
              <a:buChar char="•"/>
            </a:pPr>
            <a:r>
              <a:rPr lang="en-US" b="1" dirty="0"/>
              <a:t>Example</a:t>
            </a:r>
            <a:r>
              <a:rPr lang="en-US" dirty="0"/>
              <a:t>: For a financial report, “what” could be stock prices and trading volumes, and “why” could be to analyze market trends.</a:t>
            </a:r>
          </a:p>
          <a:p>
            <a:r>
              <a:rPr lang="en-US" b="1" dirty="0"/>
              <a:t>B. Identify User Tasks</a:t>
            </a:r>
          </a:p>
          <a:p>
            <a:pPr>
              <a:buFont typeface="Arial" panose="020B0604020202020204" pitchFamily="34" charset="0"/>
              <a:buChar char="•"/>
            </a:pPr>
            <a:r>
              <a:rPr lang="en-US" b="1" dirty="0"/>
              <a:t>Existing Tasks</a:t>
            </a:r>
            <a:r>
              <a:rPr lang="en-US" dirty="0"/>
              <a:t>: Identify tasks that users currently perform or wish to perform with the data.</a:t>
            </a:r>
          </a:p>
          <a:p>
            <a:pPr>
              <a:buFont typeface="Arial" panose="020B0604020202020204" pitchFamily="34" charset="0"/>
              <a:buChar char="•"/>
            </a:pPr>
            <a:r>
              <a:rPr lang="en-US" b="1" dirty="0"/>
              <a:t>Desired Interactions</a:t>
            </a:r>
            <a:r>
              <a:rPr lang="en-US" dirty="0"/>
              <a:t>: Determine how users interact with the data and what types of visualizations or interactions they need.</a:t>
            </a:r>
          </a:p>
          <a:p>
            <a:pPr>
              <a:buFont typeface="Arial" panose="020B0604020202020204" pitchFamily="34" charset="0"/>
              <a:buChar char="•"/>
            </a:pPr>
            <a:r>
              <a:rPr lang="en-US" b="1" dirty="0"/>
              <a:t>Example</a:t>
            </a:r>
            <a:r>
              <a:rPr lang="en-US" dirty="0"/>
              <a:t>: In social network analysis, users might need to identify influential nodes or community structures.</a:t>
            </a:r>
          </a:p>
          <a:p>
            <a:r>
              <a:rPr lang="en-US" b="1" dirty="0"/>
              <a:t>C. Find Supporting Data Types</a:t>
            </a:r>
          </a:p>
          <a:p>
            <a:pPr>
              <a:buFont typeface="Arial" panose="020B0604020202020204" pitchFamily="34" charset="0"/>
              <a:buChar char="•"/>
            </a:pPr>
            <a:r>
              <a:rPr lang="en-US" b="1" dirty="0"/>
              <a:t>Data Types</a:t>
            </a:r>
            <a:r>
              <a:rPr lang="en-US" dirty="0"/>
              <a:t>: Identify the types of data that will support the identified tasks.</a:t>
            </a:r>
          </a:p>
          <a:p>
            <a:pPr>
              <a:buFont typeface="Arial" panose="020B0604020202020204" pitchFamily="34" charset="0"/>
              <a:buChar char="•"/>
            </a:pPr>
            <a:r>
              <a:rPr lang="en-US" b="1" dirty="0"/>
              <a:t>Transformation/Derivation</a:t>
            </a:r>
            <a:r>
              <a:rPr lang="en-US" dirty="0"/>
              <a:t>: Sometimes, data may need to be transformed or derived to fit the task requirements.</a:t>
            </a:r>
          </a:p>
          <a:p>
            <a:pPr>
              <a:buFont typeface="Arial" panose="020B0604020202020204" pitchFamily="34" charset="0"/>
              <a:buChar char="•"/>
            </a:pPr>
            <a:r>
              <a:rPr lang="en-US" b="1" dirty="0"/>
              <a:t>Example</a:t>
            </a:r>
            <a:r>
              <a:rPr lang="en-US" dirty="0"/>
              <a:t>: For network analysis, raw connection data might need to be transformed into adjacency matrices or graphs.</a:t>
            </a:r>
          </a:p>
          <a:p>
            <a:r>
              <a:rPr lang="en-US" b="1" dirty="0"/>
              <a:t>4. Transform/Derive Data if Necessary</a:t>
            </a:r>
          </a:p>
          <a:p>
            <a:pPr>
              <a:buFont typeface="Arial" panose="020B0604020202020204" pitchFamily="34" charset="0"/>
              <a:buChar char="•"/>
            </a:pPr>
            <a:r>
              <a:rPr lang="en-US" b="1" dirty="0"/>
              <a:t>Data Transformation</a:t>
            </a:r>
            <a:r>
              <a:rPr lang="en-US" dirty="0"/>
              <a:t>: Sometimes, raw data needs to be processed or transformed to fit the task requirements. This could involve aggregation, normalization, or calculation of derived metrics.</a:t>
            </a:r>
          </a:p>
          <a:p>
            <a:pPr>
              <a:buFont typeface="Arial" panose="020B0604020202020204" pitchFamily="34" charset="0"/>
              <a:buChar char="•"/>
            </a:pPr>
            <a:r>
              <a:rPr lang="en-US" b="1" dirty="0"/>
              <a:t>Example</a:t>
            </a:r>
            <a:r>
              <a:rPr lang="en-US" dirty="0"/>
              <a:t>: For a time-series analysis, you might need to derive moving averages or trend lines from raw data.</a:t>
            </a:r>
          </a:p>
          <a:p>
            <a:r>
              <a:rPr lang="en-US" b="1" dirty="0"/>
              <a:t>Summary</a:t>
            </a:r>
          </a:p>
          <a:p>
            <a:r>
              <a:rPr lang="en-US" dirty="0"/>
              <a:t>In summary, effective data visualization design starts with thorough domain characterization to understand the specifics of the application domain, the users, and their needs. This understanding then informs the abstraction process, where you translate specific problems into generalized tasks and identify the data types and transformations needed to support those tasks.</a:t>
            </a:r>
          </a:p>
          <a:p>
            <a:pPr>
              <a:buFont typeface="Arial" panose="020B0604020202020204" pitchFamily="34" charset="0"/>
              <a:buChar char="•"/>
            </a:pPr>
            <a:r>
              <a:rPr lang="en-US" b="1" dirty="0"/>
              <a:t>Domain Characterization</a:t>
            </a:r>
            <a:r>
              <a:rPr lang="en-US" dirty="0"/>
              <a:t>: Understand users, the target domain, common questions, and domain-specific challenges.</a:t>
            </a:r>
          </a:p>
          <a:p>
            <a:pPr>
              <a:buFont typeface="Arial" panose="020B0604020202020204" pitchFamily="34" charset="0"/>
              <a:buChar char="•"/>
            </a:pPr>
            <a:r>
              <a:rPr lang="en-US" b="1" dirty="0"/>
              <a:t>Domain Questions/Problems</a:t>
            </a:r>
            <a:r>
              <a:rPr lang="en-US" dirty="0"/>
              <a:t>: Break down complex problems into simpler tasks.</a:t>
            </a:r>
          </a:p>
          <a:p>
            <a:pPr>
              <a:buFont typeface="Arial" panose="020B0604020202020204" pitchFamily="34" charset="0"/>
              <a:buChar char="•"/>
            </a:pPr>
            <a:r>
              <a:rPr lang="en-US" b="1" dirty="0"/>
              <a:t>Abstraction</a:t>
            </a:r>
            <a:r>
              <a:rPr lang="en-US" dirty="0"/>
              <a:t>: Map specific needs into generalized terms, identify user tasks, find and possibly transform data.</a:t>
            </a:r>
          </a:p>
          <a:p>
            <a:r>
              <a:rPr lang="en-US" dirty="0"/>
              <a:t>By carefully considering these aspects, you can create visualizations that are both relevant and effective in addressing users' needs within their specific context.</a:t>
            </a:r>
          </a:p>
          <a:p>
            <a:r>
              <a:rPr lang="en-US" dirty="0"/>
              <a:t>4o mini</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2</a:t>
            </a:fld>
            <a:endParaRPr lang="en-US"/>
          </a:p>
        </p:txBody>
      </p:sp>
    </p:spTree>
    <p:extLst>
      <p:ext uri="{BB962C8B-B14F-4D97-AF65-F5344CB8AC3E}">
        <p14:creationId xmlns:p14="http://schemas.microsoft.com/office/powerpoint/2010/main" val="34813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outlines a process for transforming a domain-specific problem into a suitable data visualization approach. </a:t>
            </a:r>
          </a:p>
          <a:p>
            <a:endParaRPr lang="en-US" b="1"/>
          </a:p>
          <a:p>
            <a:r>
              <a:rPr lang="en-US" b="1"/>
              <a:t>Characterize </a:t>
            </a:r>
            <a:r>
              <a:rPr lang="en-US" b="1" dirty="0"/>
              <a:t>Domain Situation</a:t>
            </a:r>
            <a:r>
              <a:rPr lang="en-US" dirty="0"/>
              <a:t>: This is the starting point where you identify and understand the specific domain or context of the data you are dealing with. For example, in scientific visualization, this could be the study of climate patterns, financial data trends, or molecular structures. Understanding the domain helps in determining the data's nature and the visualization goals.</a:t>
            </a:r>
          </a:p>
          <a:p>
            <a:pPr>
              <a:buFont typeface="+mj-lt"/>
              <a:buAutoNum type="arabicPeriod"/>
            </a:pPr>
            <a:r>
              <a:rPr lang="en-US" b="1" dirty="0"/>
              <a:t>Map Domain-Language Task to Abstract Task</a:t>
            </a:r>
            <a:r>
              <a:rPr lang="en-US" dirty="0"/>
              <a:t>: This step involves translating the specific task or goal within the domain to a more generalized task in data visualization. For example, if the goal in the domain is to identify trends over time, the abstract task might be to design a time-series visualization. This translation helps in focusing on the core objective of the visualization.</a:t>
            </a:r>
          </a:p>
          <a:p>
            <a:pPr>
              <a:buFont typeface="+mj-lt"/>
              <a:buAutoNum type="arabicPeriod"/>
            </a:pPr>
            <a:r>
              <a:rPr lang="en-US" b="1" dirty="0"/>
              <a:t>Map Domain-Language Data Description to Data Abstraction</a:t>
            </a:r>
            <a:r>
              <a:rPr lang="en-US" dirty="0"/>
              <a:t>: Here, the domain-specific data description (such as temperature readings, stock prices, or molecule coordinates) is mapped to a data abstraction that can be easily visualized. For instance, temperature readings could be abstracted into a line graph or a heat map, while molecule structures could be represented using 3D scatter plots.</a:t>
            </a:r>
          </a:p>
          <a:p>
            <a:pPr>
              <a:buFont typeface="+mj-lt"/>
              <a:buAutoNum type="arabicPeriod"/>
            </a:pPr>
            <a:r>
              <a:rPr lang="en-US" b="1" dirty="0"/>
              <a:t>Identify/Create Suitable Idiom/Technique</a:t>
            </a:r>
            <a:r>
              <a:rPr lang="en-US" dirty="0"/>
              <a:t>: After understanding the domain and the abstract tasks, this step involves selecting or designing an appropriate visualization technique (or idiom). For example, if the abstract task is to compare two data sets, a scatter plot might be suitable. This selection is critical for effective communication, as different techniques emphasize different aspects of the data (e.g., distribution, correlation, outliers).</a:t>
            </a:r>
          </a:p>
          <a:p>
            <a:pPr>
              <a:buFont typeface="+mj-lt"/>
              <a:buAutoNum type="arabicPeriod"/>
            </a:pPr>
            <a:r>
              <a:rPr lang="en-US" b="1" dirty="0"/>
              <a:t>Identify/Create Suitable Algorithm</a:t>
            </a:r>
            <a:r>
              <a:rPr lang="en-US" dirty="0"/>
              <a:t>: Finally, to implement the selected visualization technique, suitable algorithms are identified or created. This could involve selecting algorithms for data preprocessing (such as normalization), layout algorithms for graph drawing, or rendering algorithms for 3D visualizations. The choice of algorithm affects the performance and effectiveness of the visualization.</a:t>
            </a:r>
          </a:p>
          <a:p>
            <a:r>
              <a:rPr lang="en-US" b="1" dirty="0"/>
              <a:t>In Summary:</a:t>
            </a:r>
          </a:p>
          <a:p>
            <a:r>
              <a:rPr lang="en-US" dirty="0"/>
              <a:t>The diagram represents a process flow for developing data visualizations that effectively convey the intended insights from complex, domain-specific data. It emphasizes the importance of understanding the domain context, translating it into abstract tasks, and systematically moving towards the most suitable visualization technique and algorithm to achieve the desired communication goals. This is particularly relevant for graduate-level students who need to design custom visualizations for complex scientific datasets.</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3</a:t>
            </a:fld>
            <a:endParaRPr lang="en-US"/>
          </a:p>
        </p:txBody>
      </p:sp>
    </p:spTree>
    <p:extLst>
      <p:ext uri="{BB962C8B-B14F-4D97-AF65-F5344CB8AC3E}">
        <p14:creationId xmlns:p14="http://schemas.microsoft.com/office/powerpoint/2010/main" val="1994518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scientific data visualization, </a:t>
            </a:r>
            <a:r>
              <a:rPr lang="en-US" b="1" dirty="0"/>
              <a:t>task abstraction</a:t>
            </a:r>
            <a:r>
              <a:rPr lang="en-US" dirty="0"/>
              <a:t> refers to the process of breaking down and simplifying the complex tasks involved in visualizing data into more manageable components. This concept helps in understanding what needs to be achieved in the visualization process and how different aspects of the task can be handled effectively.</a:t>
            </a:r>
          </a:p>
          <a:p>
            <a:r>
              <a:rPr lang="en-US" dirty="0"/>
              <a:t>Here’s a more detailed look at what task abstraction involves:</a:t>
            </a:r>
          </a:p>
          <a:p>
            <a:endParaRPr lang="en-US" dirty="0"/>
          </a:p>
          <a:p>
            <a:pPr>
              <a:buFont typeface="+mj-lt"/>
              <a:buAutoNum type="arabicPeriod"/>
            </a:pPr>
            <a:r>
              <a:rPr lang="en-US" b="1" dirty="0"/>
              <a:t>Identifying Objectives</a:t>
            </a:r>
            <a:r>
              <a:rPr lang="en-US" dirty="0"/>
              <a:t>: Determine what users need to achieve with the visualization. This could involve tasks like identifying trends, comparing data points, or exploring relationships between variables.</a:t>
            </a:r>
          </a:p>
          <a:p>
            <a:pPr>
              <a:buFont typeface="+mj-lt"/>
              <a:buAutoNum type="arabicPeriod"/>
            </a:pPr>
            <a:r>
              <a:rPr lang="en-US" b="1" dirty="0"/>
              <a:t>Breaking Down Tasks</a:t>
            </a:r>
            <a:r>
              <a:rPr lang="en-US" dirty="0"/>
              <a:t>: Decompose these objectives into specific, actionable tasks. For example, if the objective is to identify trends, the tasks might include data aggregation, selecting appropriate visual representations (e.g., line charts, heat maps), and applying appropriate scaling.</a:t>
            </a:r>
          </a:p>
          <a:p>
            <a:pPr>
              <a:buFont typeface="+mj-lt"/>
              <a:buAutoNum type="arabicPeriod"/>
            </a:pPr>
            <a:r>
              <a:rPr lang="en-US" b="1" dirty="0"/>
              <a:t>Defining Interactions</a:t>
            </a:r>
            <a:r>
              <a:rPr lang="en-US" dirty="0"/>
              <a:t>: Specify how users will interact with the visualization. This might involve task abstraction around user actions such as filtering data, zooming in, or highlighting certain elements.</a:t>
            </a:r>
          </a:p>
          <a:p>
            <a:pPr>
              <a:buFont typeface="+mj-lt"/>
              <a:buAutoNum type="arabicPeriod"/>
            </a:pPr>
            <a:r>
              <a:rPr lang="en-US" b="1" dirty="0"/>
              <a:t>Mapping to Techniques</a:t>
            </a:r>
            <a:r>
              <a:rPr lang="en-US" dirty="0"/>
              <a:t>: Match these abstract tasks to visualization techniques and tools. For example, if the task is to compare data points across different categories, techniques like bar charts or scatter plots might be used.</a:t>
            </a:r>
          </a:p>
          <a:p>
            <a:pPr>
              <a:buFont typeface="+mj-lt"/>
              <a:buAutoNum type="arabicPeriod"/>
            </a:pPr>
            <a:r>
              <a:rPr lang="en-US" b="1" dirty="0"/>
              <a:t>Iterative Refinement</a:t>
            </a:r>
            <a:r>
              <a:rPr lang="en-US" dirty="0"/>
              <a:t>: Use feedback to refine the abstraction, ensuring that the visualization effectively supports the intended tasks and goals.</a:t>
            </a:r>
          </a:p>
          <a:p>
            <a:pPr>
              <a:buFont typeface="+mj-lt"/>
              <a:buAutoNum type="arabicPeriod"/>
            </a:pPr>
            <a:endParaRPr lang="en-US" dirty="0"/>
          </a:p>
          <a:p>
            <a:r>
              <a:rPr lang="en-US" dirty="0"/>
              <a:t>By focusing on task abstraction, you can design visualizations that are not only technically robust but also user-centric, ensuring they meet the needs and expectations of their intended audience.</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5</a:t>
            </a:fld>
            <a:endParaRPr lang="en-US"/>
          </a:p>
        </p:txBody>
      </p:sp>
    </p:spTree>
    <p:extLst>
      <p:ext uri="{BB962C8B-B14F-4D97-AF65-F5344CB8AC3E}">
        <p14:creationId xmlns:p14="http://schemas.microsoft.com/office/powerpoint/2010/main" val="128677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Consume</a:t>
            </a:r>
          </a:p>
          <a:p>
            <a:pPr>
              <a:buFont typeface="Arial" panose="020B0604020202020204" pitchFamily="34" charset="0"/>
              <a:buChar char="•"/>
            </a:pPr>
            <a:r>
              <a:rPr lang="en-US" b="1" dirty="0"/>
              <a:t>Discover vs. Present</a:t>
            </a:r>
            <a:r>
              <a:rPr lang="en-US" dirty="0"/>
              <a:t>:</a:t>
            </a:r>
          </a:p>
          <a:p>
            <a:pPr marL="742950" lvl="1" indent="-285750">
              <a:buFont typeface="Arial" panose="020B0604020202020204" pitchFamily="34" charset="0"/>
              <a:buChar char="•"/>
            </a:pPr>
            <a:r>
              <a:rPr lang="en-US" b="1" dirty="0"/>
              <a:t>Discover</a:t>
            </a:r>
            <a:r>
              <a:rPr lang="en-US" dirty="0"/>
              <a:t>: This involves exploring and uncovering insights from the data. Users are trying to identify patterns, trends, or anomalies.</a:t>
            </a:r>
          </a:p>
          <a:p>
            <a:pPr marL="742950" lvl="1" indent="-285750">
              <a:buFont typeface="Arial" panose="020B0604020202020204" pitchFamily="34" charset="0"/>
              <a:buChar char="•"/>
            </a:pPr>
            <a:r>
              <a:rPr lang="en-US" b="1" dirty="0"/>
              <a:t>Present</a:t>
            </a:r>
            <a:r>
              <a:rPr lang="en-US" dirty="0"/>
              <a:t>: This involves showcasing data to others, often with the goal of communicating specific findings or supporting a particular argument.</a:t>
            </a:r>
          </a:p>
          <a:p>
            <a:pPr>
              <a:buFont typeface="Arial" panose="020B0604020202020204" pitchFamily="34" charset="0"/>
              <a:buChar char="•"/>
            </a:pPr>
            <a:r>
              <a:rPr lang="en-US" b="1" dirty="0"/>
              <a:t>Classic Split (Explore vs. Explain)</a:t>
            </a:r>
            <a:r>
              <a:rPr lang="en-US" dirty="0"/>
              <a:t>:</a:t>
            </a:r>
          </a:p>
          <a:p>
            <a:pPr marL="742950" lvl="1" indent="-285750">
              <a:buFont typeface="Arial" panose="020B0604020202020204" pitchFamily="34" charset="0"/>
              <a:buChar char="•"/>
            </a:pPr>
            <a:r>
              <a:rPr lang="en-US" b="1" dirty="0"/>
              <a:t>Explore</a:t>
            </a:r>
            <a:r>
              <a:rPr lang="en-US" dirty="0"/>
              <a:t>: Similar to “Discover,” this refers to the interactive process where users manipulate and interact with data to understand it better.</a:t>
            </a:r>
          </a:p>
          <a:p>
            <a:pPr marL="742950" lvl="1" indent="-285750">
              <a:buFont typeface="Arial" panose="020B0604020202020204" pitchFamily="34" charset="0"/>
              <a:buChar char="•"/>
            </a:pPr>
            <a:r>
              <a:rPr lang="en-US" b="1" dirty="0"/>
              <a:t>Explain</a:t>
            </a:r>
            <a:r>
              <a:rPr lang="en-US" dirty="0"/>
              <a:t>: This refers to the act of conveying findings or insights in a clear and comprehensible manner, often for a specific audience.</a:t>
            </a:r>
          </a:p>
          <a:p>
            <a:pPr>
              <a:buFont typeface="Arial" panose="020B0604020202020204" pitchFamily="34" charset="0"/>
              <a:buChar char="•"/>
            </a:pPr>
            <a:r>
              <a:rPr lang="en-US" b="1" dirty="0"/>
              <a:t>Enjoy</a:t>
            </a:r>
            <a:r>
              <a:rPr lang="en-US" dirty="0"/>
              <a:t>: This implies the user experience aspect where visualizations are designed to be engaging and enjoyable. This can be crucial for maintaining user interest and making data interactions more pleasant.</a:t>
            </a:r>
          </a:p>
          <a:p>
            <a:pPr>
              <a:buFont typeface="Arial" panose="020B0604020202020204" pitchFamily="34" charset="0"/>
              <a:buChar char="•"/>
            </a:pPr>
            <a:r>
              <a:rPr lang="en-US" b="1" dirty="0"/>
              <a:t>Newcomer (Casual, Social)</a:t>
            </a:r>
            <a:r>
              <a:rPr lang="en-US" dirty="0"/>
              <a:t>:</a:t>
            </a:r>
          </a:p>
          <a:p>
            <a:pPr marL="742950" lvl="1" indent="-285750">
              <a:buFont typeface="Arial" panose="020B0604020202020204" pitchFamily="34" charset="0"/>
              <a:buChar char="•"/>
            </a:pPr>
            <a:r>
              <a:rPr lang="en-US" b="1" dirty="0"/>
              <a:t>Newcomer</a:t>
            </a:r>
            <a:r>
              <a:rPr lang="en-US" dirty="0"/>
              <a:t>: This refers to users who are not experts in the field but are engaging with the data. They might need more intuitive and user-friendly visualizations.</a:t>
            </a:r>
          </a:p>
          <a:p>
            <a:pPr marL="742950" lvl="1" indent="-285750">
              <a:buFont typeface="Arial" panose="020B0604020202020204" pitchFamily="34" charset="0"/>
              <a:buChar char="•"/>
            </a:pPr>
            <a:r>
              <a:rPr lang="en-US" b="1" dirty="0"/>
              <a:t>Casual, Social</a:t>
            </a:r>
            <a:r>
              <a:rPr lang="en-US" dirty="0"/>
              <a:t>: This context often involves visualizations that are designed for informal or social sharing, focusing on accessibility and ease of understanding.</a:t>
            </a:r>
          </a:p>
          <a:p>
            <a:r>
              <a:rPr lang="en-US" b="1" dirty="0"/>
              <a:t>2. Produce</a:t>
            </a:r>
          </a:p>
          <a:p>
            <a:pPr>
              <a:buFont typeface="Arial" panose="020B0604020202020204" pitchFamily="34" charset="0"/>
              <a:buChar char="•"/>
            </a:pPr>
            <a:r>
              <a:rPr lang="en-US" b="1" dirty="0"/>
              <a:t>Annotate, Record</a:t>
            </a:r>
            <a:r>
              <a:rPr lang="en-US" dirty="0"/>
              <a:t>:</a:t>
            </a:r>
          </a:p>
          <a:p>
            <a:pPr marL="742950" lvl="1" indent="-285750">
              <a:buFont typeface="Arial" panose="020B0604020202020204" pitchFamily="34" charset="0"/>
              <a:buChar char="•"/>
            </a:pPr>
            <a:r>
              <a:rPr lang="en-US" b="1" dirty="0"/>
              <a:t>Annotate</a:t>
            </a:r>
            <a:r>
              <a:rPr lang="en-US" dirty="0"/>
              <a:t>: Adding notes or comments to a visualization to highlight specific points or provide context.</a:t>
            </a:r>
          </a:p>
          <a:p>
            <a:pPr marL="742950" lvl="1" indent="-285750">
              <a:buFont typeface="Arial" panose="020B0604020202020204" pitchFamily="34" charset="0"/>
              <a:buChar char="•"/>
            </a:pPr>
            <a:r>
              <a:rPr lang="en-US" b="1" dirty="0"/>
              <a:t>Record</a:t>
            </a:r>
            <a:r>
              <a:rPr lang="en-US" dirty="0"/>
              <a:t>: Documenting data or visualizations for future reference, analysis, or sharing.</a:t>
            </a:r>
          </a:p>
          <a:p>
            <a:pPr>
              <a:buFont typeface="Arial" panose="020B0604020202020204" pitchFamily="34" charset="0"/>
              <a:buChar char="•"/>
            </a:pPr>
            <a:r>
              <a:rPr lang="en-US" b="1" dirty="0"/>
              <a:t>Derive</a:t>
            </a:r>
            <a:r>
              <a:rPr lang="en-US" dirty="0"/>
              <a:t>: This involves creating new insights or visualizations from existing data. It’s about processing and transforming data to generate meaningful results.</a:t>
            </a:r>
          </a:p>
          <a:p>
            <a:pPr>
              <a:buFont typeface="Arial" panose="020B0604020202020204" pitchFamily="34" charset="0"/>
              <a:buChar char="•"/>
            </a:pPr>
            <a:r>
              <a:rPr lang="en-US" b="1" dirty="0"/>
              <a:t>Crucial Design Choice</a:t>
            </a:r>
            <a:r>
              <a:rPr lang="en-US" dirty="0"/>
              <a:t>: In designing visualizations, making informed choices about how to present data is critical. Decisions about what type of visualization to use, how to interact with data, and how to convey information can significantly impact the effectiveness of the visualization.</a:t>
            </a:r>
          </a:p>
          <a:p>
            <a:r>
              <a:rPr lang="en-US" b="1" dirty="0"/>
              <a:t>Summary</a:t>
            </a:r>
          </a:p>
          <a:p>
            <a:r>
              <a:rPr lang="en-US" dirty="0"/>
              <a:t>In summary, these terms and concepts outline the different roles and considerations in scientific data visualization:</a:t>
            </a:r>
          </a:p>
          <a:p>
            <a:pPr>
              <a:buFont typeface="Arial" panose="020B0604020202020204" pitchFamily="34" charset="0"/>
              <a:buChar char="•"/>
            </a:pPr>
            <a:r>
              <a:rPr lang="en-US" b="1" dirty="0"/>
              <a:t>Consumption</a:t>
            </a:r>
            <a:r>
              <a:rPr lang="en-US" dirty="0"/>
              <a:t> focuses on how users interact with and derive insights from data, whether they are exploring, explaining, or enjoying the experience.</a:t>
            </a:r>
          </a:p>
          <a:p>
            <a:pPr>
              <a:buFont typeface="Arial" panose="020B0604020202020204" pitchFamily="34" charset="0"/>
              <a:buChar char="•"/>
            </a:pPr>
            <a:r>
              <a:rPr lang="en-US" b="1" dirty="0"/>
              <a:t>Production</a:t>
            </a:r>
            <a:r>
              <a:rPr lang="en-US" dirty="0"/>
              <a:t> deals with the creation of visualizations, including annotating, recording, deriving new insights, and making design choices.</a:t>
            </a:r>
          </a:p>
          <a:p>
            <a:r>
              <a:rPr lang="en-US" dirty="0"/>
              <a:t>Understanding these aspects helps in tailoring visualizations to meet different needs, from exploratory analysis to effective communication, and from engaging newcomers to supporting detailed analysis.</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7</a:t>
            </a:fld>
            <a:endParaRPr lang="en-US"/>
          </a:p>
        </p:txBody>
      </p:sp>
    </p:spTree>
    <p:extLst>
      <p:ext uri="{BB962C8B-B14F-4D97-AF65-F5344CB8AC3E}">
        <p14:creationId xmlns:p14="http://schemas.microsoft.com/office/powerpoint/2010/main" val="401953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terms refer to different ways users interact with information or data, each requiring different levels of understanding and navigation strategies. Here’s a detailed explanation of each concept:</a:t>
            </a:r>
          </a:p>
          <a:p>
            <a:r>
              <a:rPr lang="en-US" b="1" dirty="0"/>
              <a:t>1. Lookup</a:t>
            </a:r>
          </a:p>
          <a:p>
            <a:pPr>
              <a:buFont typeface="Arial" panose="020B0604020202020204" pitchFamily="34" charset="0"/>
              <a:buChar char="•"/>
            </a:pPr>
            <a:r>
              <a:rPr lang="en-US" b="1" dirty="0"/>
              <a:t>Definition</a:t>
            </a:r>
            <a:r>
              <a:rPr lang="en-US" dirty="0"/>
              <a:t>: This is a precise and direct method to find specific information when you know exactly what you're looking for.</a:t>
            </a:r>
          </a:p>
          <a:p>
            <a:pPr>
              <a:buFont typeface="Arial" panose="020B0604020202020204" pitchFamily="34" charset="0"/>
              <a:buChar char="•"/>
            </a:pPr>
            <a:r>
              <a:rPr lang="en-US" b="1" dirty="0"/>
              <a:t>Example</a:t>
            </a:r>
            <a:r>
              <a:rPr lang="en-US" dirty="0"/>
              <a:t>: Looking up a word in a dictionary. You usually have a clear target (the word you need) and you use a systematic method (alphabetical order) to find it.</a:t>
            </a:r>
          </a:p>
          <a:p>
            <a:pPr>
              <a:buFont typeface="Arial" panose="020B0604020202020204" pitchFamily="34" charset="0"/>
              <a:buChar char="•"/>
            </a:pPr>
            <a:r>
              <a:rPr lang="en-US" b="1" dirty="0"/>
              <a:t>Characteristics</a:t>
            </a:r>
            <a:r>
              <a:rPr lang="en-US" dirty="0"/>
              <a:t>:</a:t>
            </a:r>
          </a:p>
          <a:p>
            <a:pPr marL="742950" lvl="1" indent="-285750">
              <a:buFont typeface="Arial" panose="020B0604020202020204" pitchFamily="34" charset="0"/>
              <a:buChar char="•"/>
            </a:pPr>
            <a:r>
              <a:rPr lang="en-US" b="1" dirty="0"/>
              <a:t>Target</a:t>
            </a:r>
            <a:r>
              <a:rPr lang="en-US" dirty="0"/>
              <a:t>: You know what you're searching for.</a:t>
            </a:r>
          </a:p>
          <a:p>
            <a:pPr marL="742950" lvl="1" indent="-285750">
              <a:buFont typeface="Arial" panose="020B0604020202020204" pitchFamily="34" charset="0"/>
              <a:buChar char="•"/>
            </a:pPr>
            <a:r>
              <a:rPr lang="en-US" b="1" dirty="0"/>
              <a:t>Location</a:t>
            </a:r>
            <a:r>
              <a:rPr lang="en-US" dirty="0"/>
              <a:t>: You use a fixed, known method to locate the information (e.g., alphabetical ordering).</a:t>
            </a:r>
          </a:p>
          <a:p>
            <a:r>
              <a:rPr lang="en-US" b="1" dirty="0"/>
              <a:t>2. Locate</a:t>
            </a:r>
          </a:p>
          <a:p>
            <a:pPr>
              <a:buFont typeface="Arial" panose="020B0604020202020204" pitchFamily="34" charset="0"/>
              <a:buChar char="•"/>
            </a:pPr>
            <a:r>
              <a:rPr lang="en-US" b="1" dirty="0"/>
              <a:t>Definition</a:t>
            </a:r>
            <a:r>
              <a:rPr lang="en-US" dirty="0"/>
              <a:t>: Finding something in a physical or conceptual space where the exact location is not predetermined but is identifiable by context or relative position.</a:t>
            </a:r>
          </a:p>
          <a:p>
            <a:pPr>
              <a:buFont typeface="Arial" panose="020B0604020202020204" pitchFamily="34" charset="0"/>
              <a:buChar char="•"/>
            </a:pPr>
            <a:r>
              <a:rPr lang="en-US" b="1" dirty="0"/>
              <a:t>Examples</a:t>
            </a:r>
            <a:r>
              <a:rPr lang="en-US" dirty="0"/>
              <a:t>:</a:t>
            </a:r>
          </a:p>
          <a:p>
            <a:pPr marL="742950" lvl="1" indent="-285750">
              <a:buFont typeface="Arial" panose="020B0604020202020204" pitchFamily="34" charset="0"/>
              <a:buChar char="•"/>
            </a:pPr>
            <a:r>
              <a:rPr lang="en-US" b="1" dirty="0"/>
              <a:t>Keys in Your House</a:t>
            </a:r>
            <a:r>
              <a:rPr lang="en-US" dirty="0"/>
              <a:t>: You may not know exactly where they are, but you have an idea of where they might be (e.g., near the entryway).</a:t>
            </a:r>
          </a:p>
          <a:p>
            <a:pPr marL="742950" lvl="1" indent="-285750">
              <a:buFont typeface="Arial" panose="020B0604020202020204" pitchFamily="34" charset="0"/>
              <a:buChar char="•"/>
            </a:pPr>
            <a:r>
              <a:rPr lang="en-US" b="1" dirty="0"/>
              <a:t>Node in a Network</a:t>
            </a:r>
            <a:r>
              <a:rPr lang="en-US" dirty="0"/>
              <a:t>: You need to find a specific node within a network, often using navigational aids or knowledge of the network's structure.</a:t>
            </a:r>
          </a:p>
          <a:p>
            <a:pPr>
              <a:buFont typeface="Arial" panose="020B0604020202020204" pitchFamily="34" charset="0"/>
              <a:buChar char="•"/>
            </a:pPr>
            <a:r>
              <a:rPr lang="en-US" b="1" dirty="0"/>
              <a:t>Characteristics</a:t>
            </a:r>
            <a:r>
              <a:rPr lang="en-US" dirty="0"/>
              <a:t>:</a:t>
            </a:r>
          </a:p>
          <a:p>
            <a:pPr marL="742950" lvl="1" indent="-285750">
              <a:buFont typeface="Arial" panose="020B0604020202020204" pitchFamily="34" charset="0"/>
              <a:buChar char="•"/>
            </a:pPr>
            <a:r>
              <a:rPr lang="en-US" b="1" dirty="0"/>
              <a:t>Context-Based</a:t>
            </a:r>
            <a:r>
              <a:rPr lang="en-US" dirty="0"/>
              <a:t>: You use contextual or spatial cues to narrow down the search.</a:t>
            </a:r>
          </a:p>
          <a:p>
            <a:pPr marL="742950" lvl="1" indent="-285750">
              <a:buFont typeface="Arial" panose="020B0604020202020204" pitchFamily="34" charset="0"/>
              <a:buChar char="•"/>
            </a:pPr>
            <a:r>
              <a:rPr lang="en-US" b="1" dirty="0"/>
              <a:t>Exploration Required</a:t>
            </a:r>
            <a:r>
              <a:rPr lang="en-US" dirty="0"/>
              <a:t>: Some exploration or investigation might be needed.</a:t>
            </a:r>
          </a:p>
          <a:p>
            <a:r>
              <a:rPr lang="en-US" b="1" dirty="0"/>
              <a:t>3. Browse</a:t>
            </a:r>
          </a:p>
          <a:p>
            <a:pPr>
              <a:buFont typeface="Arial" panose="020B0604020202020204" pitchFamily="34" charset="0"/>
              <a:buChar char="•"/>
            </a:pPr>
            <a:r>
              <a:rPr lang="en-US" b="1" dirty="0"/>
              <a:t>Definition</a:t>
            </a:r>
            <a:r>
              <a:rPr lang="en-US" dirty="0"/>
              <a:t>: This is a more casual and less targeted approach where you explore information by scanning or looking through options without a specific goal.</a:t>
            </a:r>
          </a:p>
          <a:p>
            <a:pPr>
              <a:buFont typeface="Arial" panose="020B0604020202020204" pitchFamily="34" charset="0"/>
              <a:buChar char="•"/>
            </a:pPr>
            <a:r>
              <a:rPr lang="en-US" b="1" dirty="0"/>
              <a:t>Example</a:t>
            </a:r>
            <a:r>
              <a:rPr lang="en-US" dirty="0"/>
              <a:t>: Browsing through books in a bookstore. You might not have a specific book in mind, but you look through different books based on categories, covers, or author names.</a:t>
            </a:r>
          </a:p>
          <a:p>
            <a:pPr>
              <a:buFont typeface="Arial" panose="020B0604020202020204" pitchFamily="34" charset="0"/>
              <a:buChar char="•"/>
            </a:pPr>
            <a:r>
              <a:rPr lang="en-US" b="1" dirty="0"/>
              <a:t>Characteristics</a:t>
            </a:r>
            <a:r>
              <a:rPr lang="en-US" dirty="0"/>
              <a:t>:</a:t>
            </a:r>
          </a:p>
          <a:p>
            <a:pPr marL="742950" lvl="1" indent="-285750">
              <a:buFont typeface="Arial" panose="020B0604020202020204" pitchFamily="34" charset="0"/>
              <a:buChar char="•"/>
            </a:pPr>
            <a:r>
              <a:rPr lang="en-US" b="1" dirty="0"/>
              <a:t>Exploratory</a:t>
            </a:r>
            <a:r>
              <a:rPr lang="en-US" dirty="0"/>
              <a:t>: You are open to discovering new or unexpected items.</a:t>
            </a:r>
          </a:p>
          <a:p>
            <a:pPr marL="742950" lvl="1" indent="-285750">
              <a:buFont typeface="Arial" panose="020B0604020202020204" pitchFamily="34" charset="0"/>
              <a:buChar char="•"/>
            </a:pPr>
            <a:r>
              <a:rPr lang="en-US" b="1" dirty="0"/>
              <a:t>Varied Approach</a:t>
            </a:r>
            <a:r>
              <a:rPr lang="en-US" dirty="0"/>
              <a:t>: Information is accessed in a less systematic, more casual manner.</a:t>
            </a:r>
          </a:p>
          <a:p>
            <a:r>
              <a:rPr lang="en-US" b="1" dirty="0"/>
              <a:t>4. Explore</a:t>
            </a:r>
          </a:p>
          <a:p>
            <a:pPr>
              <a:buFont typeface="Arial" panose="020B0604020202020204" pitchFamily="34" charset="0"/>
              <a:buChar char="•"/>
            </a:pPr>
            <a:r>
              <a:rPr lang="en-US" b="1" dirty="0"/>
              <a:t>Definition</a:t>
            </a:r>
            <a:r>
              <a:rPr lang="en-US" dirty="0"/>
              <a:t>: This involves a more open-ended approach where you actively seek out new information or experiences, often in a new or unfamiliar context.</a:t>
            </a:r>
          </a:p>
          <a:p>
            <a:pPr>
              <a:buFont typeface="Arial" panose="020B0604020202020204" pitchFamily="34" charset="0"/>
              <a:buChar char="•"/>
            </a:pPr>
            <a:r>
              <a:rPr lang="en-US" b="1" dirty="0"/>
              <a:t>Example</a:t>
            </a:r>
            <a:r>
              <a:rPr lang="en-US" dirty="0"/>
              <a:t>: Finding a cool neighborhood in a new city. You might walk around, talk to locals, or use a map to discover interesting areas.</a:t>
            </a:r>
          </a:p>
          <a:p>
            <a:pPr>
              <a:buFont typeface="Arial" panose="020B0604020202020204" pitchFamily="34" charset="0"/>
              <a:buChar char="•"/>
            </a:pPr>
            <a:r>
              <a:rPr lang="en-US" b="1" dirty="0"/>
              <a:t>Characteristics</a:t>
            </a:r>
            <a:r>
              <a:rPr lang="en-US" dirty="0"/>
              <a:t>:</a:t>
            </a:r>
          </a:p>
          <a:p>
            <a:pPr marL="742950" lvl="1" indent="-285750">
              <a:buFont typeface="Arial" panose="020B0604020202020204" pitchFamily="34" charset="0"/>
              <a:buChar char="•"/>
            </a:pPr>
            <a:r>
              <a:rPr lang="en-US" b="1" dirty="0"/>
              <a:t>Discovery-Oriented</a:t>
            </a:r>
            <a:r>
              <a:rPr lang="en-US" dirty="0"/>
              <a:t>: You’re looking to uncover new or interesting information.</a:t>
            </a:r>
          </a:p>
          <a:p>
            <a:pPr marL="742950" lvl="1" indent="-285750">
              <a:buFont typeface="Arial" panose="020B0604020202020204" pitchFamily="34" charset="0"/>
              <a:buChar char="•"/>
            </a:pPr>
            <a:r>
              <a:rPr lang="en-US" b="1" dirty="0"/>
              <a:t>Open-Ended</a:t>
            </a:r>
            <a:r>
              <a:rPr lang="en-US" dirty="0"/>
              <a:t>: There may be no fixed destination or goal; the aim is to explore and learn.</a:t>
            </a:r>
          </a:p>
          <a:p>
            <a:r>
              <a:rPr lang="en-US" b="1" dirty="0"/>
              <a:t>Summary</a:t>
            </a:r>
          </a:p>
          <a:p>
            <a:r>
              <a:rPr lang="en-US" dirty="0"/>
              <a:t>In summary, these terms describe different user approaches to finding and interacting with information:</a:t>
            </a:r>
          </a:p>
          <a:p>
            <a:pPr>
              <a:buFont typeface="Arial" panose="020B0604020202020204" pitchFamily="34" charset="0"/>
              <a:buChar char="•"/>
            </a:pPr>
            <a:r>
              <a:rPr lang="en-US" b="1" dirty="0"/>
              <a:t>Lookup</a:t>
            </a:r>
            <a:r>
              <a:rPr lang="en-US" dirty="0"/>
              <a:t>: Precise and systematic, with a clear target.</a:t>
            </a:r>
          </a:p>
          <a:p>
            <a:pPr>
              <a:buFont typeface="Arial" panose="020B0604020202020204" pitchFamily="34" charset="0"/>
              <a:buChar char="•"/>
            </a:pPr>
            <a:r>
              <a:rPr lang="en-US" b="1" dirty="0"/>
              <a:t>Locate</a:t>
            </a:r>
            <a:r>
              <a:rPr lang="en-US" dirty="0"/>
              <a:t>: Contextual and spatial, with an understanding of the general area.</a:t>
            </a:r>
          </a:p>
          <a:p>
            <a:pPr>
              <a:buFont typeface="Arial" panose="020B0604020202020204" pitchFamily="34" charset="0"/>
              <a:buChar char="•"/>
            </a:pPr>
            <a:r>
              <a:rPr lang="en-US" b="1" dirty="0"/>
              <a:t>Browse</a:t>
            </a:r>
            <a:r>
              <a:rPr lang="en-US" dirty="0"/>
              <a:t>: Casual and exploratory, without a specific goal.</a:t>
            </a:r>
          </a:p>
          <a:p>
            <a:pPr>
              <a:buFont typeface="Arial" panose="020B0604020202020204" pitchFamily="34" charset="0"/>
              <a:buChar char="•"/>
            </a:pPr>
            <a:r>
              <a:rPr lang="en-US" b="1" dirty="0"/>
              <a:t>Explore</a:t>
            </a:r>
            <a:r>
              <a:rPr lang="en-US" dirty="0"/>
              <a:t>: Open-ended and discovery-driven, often in unfamiliar contexts.</a:t>
            </a:r>
          </a:p>
          <a:p>
            <a:r>
              <a:rPr lang="en-US" dirty="0"/>
              <a:t>Each approach requires different strategies and tools, and understanding these can help design better user interfaces and experiences for various types of information retrieval and exploration.</a:t>
            </a:r>
          </a:p>
          <a:p>
            <a:r>
              <a:rPr lang="en-US" dirty="0"/>
              <a:t>4o mini</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9</a:t>
            </a:fld>
            <a:endParaRPr lang="en-US"/>
          </a:p>
        </p:txBody>
      </p:sp>
    </p:spTree>
    <p:extLst>
      <p:ext uri="{BB962C8B-B14F-4D97-AF65-F5344CB8AC3E}">
        <p14:creationId xmlns:p14="http://schemas.microsoft.com/office/powerpoint/2010/main" val="2972825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context of data interaction and visualization, </a:t>
            </a:r>
            <a:r>
              <a:rPr lang="en-US" b="1" dirty="0"/>
              <a:t>analyze</a:t>
            </a:r>
            <a:r>
              <a:rPr lang="en-US" dirty="0"/>
              <a:t>, </a:t>
            </a:r>
            <a:r>
              <a:rPr lang="en-US" b="1" dirty="0"/>
              <a:t>search</a:t>
            </a:r>
            <a:r>
              <a:rPr lang="en-US" dirty="0"/>
              <a:t>, and </a:t>
            </a:r>
            <a:r>
              <a:rPr lang="en-US" b="1" dirty="0"/>
              <a:t>query</a:t>
            </a:r>
            <a:r>
              <a:rPr lang="en-US" dirty="0"/>
              <a:t> are different approaches to handling and extracting information from data. Each approach can be used independently or in combination to achieve specific goals. Let’s break down how these can be applied across different levels and how they can be mixed and matched:</a:t>
            </a:r>
          </a:p>
          <a:p>
            <a:r>
              <a:rPr lang="en-US" b="1" dirty="0"/>
              <a:t>1. Analyze</a:t>
            </a:r>
          </a:p>
          <a:p>
            <a:pPr>
              <a:buFont typeface="Arial" panose="020B0604020202020204" pitchFamily="34" charset="0"/>
              <a:buChar char="•"/>
            </a:pPr>
            <a:r>
              <a:rPr lang="en-US" b="1" dirty="0"/>
              <a:t>Definition</a:t>
            </a:r>
            <a:r>
              <a:rPr lang="en-US" dirty="0"/>
              <a:t>: This involves examining data to understand patterns, trends, or relationships. It’s often more exploratory and involves deeper interaction with the data.</a:t>
            </a:r>
          </a:p>
          <a:p>
            <a:pPr>
              <a:buFont typeface="Arial" panose="020B0604020202020204" pitchFamily="34" charset="0"/>
              <a:buChar char="•"/>
            </a:pPr>
            <a:r>
              <a:rPr lang="en-US" b="1" dirty="0"/>
              <a:t>Usage</a:t>
            </a:r>
            <a:r>
              <a:rPr lang="en-US" dirty="0"/>
              <a:t>: Typically used when you want to derive insights from data by examining it in various ways. This can include statistical analysis, visual exploration, or identifying trends.</a:t>
            </a:r>
          </a:p>
          <a:p>
            <a:pPr>
              <a:buFont typeface="Arial" panose="020B0604020202020204" pitchFamily="34" charset="0"/>
              <a:buChar char="•"/>
            </a:pPr>
            <a:r>
              <a:rPr lang="en-US" b="1" dirty="0"/>
              <a:t>Example</a:t>
            </a:r>
            <a:r>
              <a:rPr lang="en-US" dirty="0"/>
              <a:t>: Analyzing sales data to identify trends over time or comparing different regions' performance.</a:t>
            </a:r>
          </a:p>
          <a:p>
            <a:r>
              <a:rPr lang="en-US" b="1" dirty="0"/>
              <a:t>2. Search</a:t>
            </a:r>
          </a:p>
          <a:p>
            <a:pPr>
              <a:buFont typeface="Arial" panose="020B0604020202020204" pitchFamily="34" charset="0"/>
              <a:buChar char="•"/>
            </a:pPr>
            <a:r>
              <a:rPr lang="en-US" b="1" dirty="0"/>
              <a:t>Definition</a:t>
            </a:r>
            <a:r>
              <a:rPr lang="en-US" dirty="0"/>
              <a:t>: This involves looking for specific pieces of information or data points based on known criteria. It’s usually more targeted and involves finding exact matches or specific data entries.</a:t>
            </a:r>
          </a:p>
          <a:p>
            <a:pPr>
              <a:buFont typeface="Arial" panose="020B0604020202020204" pitchFamily="34" charset="0"/>
              <a:buChar char="•"/>
            </a:pPr>
            <a:r>
              <a:rPr lang="en-US" b="1" dirty="0"/>
              <a:t>Usage</a:t>
            </a:r>
            <a:r>
              <a:rPr lang="en-US" dirty="0"/>
              <a:t>: Best used when you need to find particular data points or records. It’s often supported by indexing or search algorithms to quickly locate information.</a:t>
            </a:r>
          </a:p>
          <a:p>
            <a:pPr>
              <a:buFont typeface="Arial" panose="020B0604020202020204" pitchFamily="34" charset="0"/>
              <a:buChar char="•"/>
            </a:pPr>
            <a:r>
              <a:rPr lang="en-US" b="1" dirty="0"/>
              <a:t>Example</a:t>
            </a:r>
            <a:r>
              <a:rPr lang="en-US" dirty="0"/>
              <a:t>: Searching for a specific customer’s order history in a database.</a:t>
            </a:r>
          </a:p>
          <a:p>
            <a:r>
              <a:rPr lang="en-US" b="1" dirty="0"/>
              <a:t>3. Query</a:t>
            </a:r>
          </a:p>
          <a:p>
            <a:pPr>
              <a:buFont typeface="Arial" panose="020B0604020202020204" pitchFamily="34" charset="0"/>
              <a:buChar char="•"/>
            </a:pPr>
            <a:r>
              <a:rPr lang="en-US" b="1" dirty="0"/>
              <a:t>Definition</a:t>
            </a:r>
            <a:r>
              <a:rPr lang="en-US" dirty="0"/>
              <a:t>: This involves formulating a request for information from a database or dataset using a query language or interface. It’s a structured way to retrieve data based on specific conditions.</a:t>
            </a:r>
          </a:p>
          <a:p>
            <a:pPr>
              <a:buFont typeface="Arial" panose="020B0604020202020204" pitchFamily="34" charset="0"/>
              <a:buChar char="•"/>
            </a:pPr>
            <a:r>
              <a:rPr lang="en-US" b="1" dirty="0"/>
              <a:t>Usage</a:t>
            </a:r>
            <a:r>
              <a:rPr lang="en-US" dirty="0"/>
              <a:t>: Common in database management and data retrieval systems. Queries can be simple (e.g., retrieving records that match certain criteria) or complex (e.g., joining multiple tables or applying filters).</a:t>
            </a:r>
          </a:p>
          <a:p>
            <a:pPr>
              <a:buFont typeface="Arial" panose="020B0604020202020204" pitchFamily="34" charset="0"/>
              <a:buChar char="•"/>
            </a:pPr>
            <a:r>
              <a:rPr lang="en-US" b="1" dirty="0"/>
              <a:t>Example</a:t>
            </a:r>
            <a:r>
              <a:rPr lang="en-US" dirty="0"/>
              <a:t>: Writing a SQL query to retrieve all transactions above a certain amount within a specific date range.</a:t>
            </a:r>
          </a:p>
          <a:p>
            <a:r>
              <a:rPr lang="en-US" b="1" dirty="0"/>
              <a:t>Mixing and Matching</a:t>
            </a:r>
          </a:p>
          <a:p>
            <a:r>
              <a:rPr lang="en-US" dirty="0"/>
              <a:t>Each of these approaches can be combined or used independently depending on the context and goals:</a:t>
            </a:r>
          </a:p>
          <a:p>
            <a:pPr>
              <a:buFont typeface="+mj-lt"/>
              <a:buAutoNum type="arabicPeriod"/>
            </a:pPr>
            <a:r>
              <a:rPr lang="en-US" b="1" dirty="0"/>
              <a:t>Analyze Only</a:t>
            </a:r>
            <a:endParaRPr lang="en-US" dirty="0"/>
          </a:p>
          <a:p>
            <a:pPr marL="742950" lvl="1" indent="-285750">
              <a:buFont typeface="+mj-lt"/>
              <a:buAutoNum type="arabicPeriod"/>
            </a:pPr>
            <a:r>
              <a:rPr lang="en-US" b="1" dirty="0"/>
              <a:t>Scenario</a:t>
            </a:r>
            <a:r>
              <a:rPr lang="en-US" dirty="0"/>
              <a:t>: You have a dataset and you want to understand overall trends and patterns without needing to search for specific entries or use a structured query.</a:t>
            </a:r>
          </a:p>
          <a:p>
            <a:pPr marL="742950" lvl="1" indent="-285750">
              <a:buFont typeface="+mj-lt"/>
              <a:buAutoNum type="arabicPeriod"/>
            </a:pPr>
            <a:r>
              <a:rPr lang="en-US" b="1" dirty="0"/>
              <a:t>Example</a:t>
            </a:r>
            <a:r>
              <a:rPr lang="en-US" dirty="0"/>
              <a:t>: Analyzing customer behavior trends over a year using visualizations like heat maps or line charts.</a:t>
            </a:r>
          </a:p>
          <a:p>
            <a:pPr>
              <a:buFont typeface="+mj-lt"/>
              <a:buAutoNum type="arabicPeriod"/>
            </a:pPr>
            <a:r>
              <a:rPr lang="en-US" b="1" dirty="0"/>
              <a:t>Search Only</a:t>
            </a:r>
            <a:endParaRPr lang="en-US" dirty="0"/>
          </a:p>
          <a:p>
            <a:pPr marL="742950" lvl="1" indent="-285750">
              <a:buFont typeface="+mj-lt"/>
              <a:buAutoNum type="arabicPeriod"/>
            </a:pPr>
            <a:r>
              <a:rPr lang="en-US" b="1" dirty="0"/>
              <a:t>Scenario</a:t>
            </a:r>
            <a:r>
              <a:rPr lang="en-US" dirty="0"/>
              <a:t>: You are looking for a specific record or data entry in a large dataset.</a:t>
            </a:r>
          </a:p>
          <a:p>
            <a:pPr marL="742950" lvl="1" indent="-285750">
              <a:buFont typeface="+mj-lt"/>
              <a:buAutoNum type="arabicPeriod"/>
            </a:pPr>
            <a:r>
              <a:rPr lang="en-US" b="1" dirty="0"/>
              <a:t>Example</a:t>
            </a:r>
            <a:r>
              <a:rPr lang="en-US" dirty="0"/>
              <a:t>: Searching for a particular product in an e-commerce database to view its details and inventory status.</a:t>
            </a:r>
          </a:p>
          <a:p>
            <a:pPr>
              <a:buFont typeface="+mj-lt"/>
              <a:buAutoNum type="arabicPeriod"/>
            </a:pPr>
            <a:r>
              <a:rPr lang="en-US" b="1" dirty="0"/>
              <a:t>Query Only</a:t>
            </a:r>
            <a:endParaRPr lang="en-US" dirty="0"/>
          </a:p>
          <a:p>
            <a:pPr marL="742950" lvl="1" indent="-285750">
              <a:buFont typeface="+mj-lt"/>
              <a:buAutoNum type="arabicPeriod"/>
            </a:pPr>
            <a:r>
              <a:rPr lang="en-US" b="1" dirty="0"/>
              <a:t>Scenario</a:t>
            </a:r>
            <a:r>
              <a:rPr lang="en-US" dirty="0"/>
              <a:t>: You need to extract specific subsets of data based on defined criteria using a database system.</a:t>
            </a:r>
          </a:p>
          <a:p>
            <a:pPr marL="742950" lvl="1" indent="-285750">
              <a:buFont typeface="+mj-lt"/>
              <a:buAutoNum type="arabicPeriod"/>
            </a:pPr>
            <a:r>
              <a:rPr lang="en-US" b="1" dirty="0"/>
              <a:t>Example</a:t>
            </a:r>
            <a:r>
              <a:rPr lang="en-US" dirty="0"/>
              <a:t>: Writing a SQL query to get a list of all users who have made purchases in the last month.</a:t>
            </a:r>
          </a:p>
          <a:p>
            <a:pPr>
              <a:buFont typeface="+mj-lt"/>
              <a:buAutoNum type="arabicPeriod"/>
            </a:pPr>
            <a:r>
              <a:rPr lang="en-US" b="1" dirty="0"/>
              <a:t>Analyze and Search</a:t>
            </a:r>
            <a:endParaRPr lang="en-US" dirty="0"/>
          </a:p>
          <a:p>
            <a:pPr marL="742950" lvl="1" indent="-285750">
              <a:buFont typeface="+mj-lt"/>
              <a:buAutoNum type="arabicPeriod"/>
            </a:pPr>
            <a:r>
              <a:rPr lang="en-US" b="1" dirty="0"/>
              <a:t>Scenario</a:t>
            </a:r>
            <a:r>
              <a:rPr lang="en-US" dirty="0"/>
              <a:t>: You perform an initial search to find relevant records and then analyze those records to derive insights.</a:t>
            </a:r>
          </a:p>
          <a:p>
            <a:pPr marL="742950" lvl="1" indent="-285750">
              <a:buFont typeface="+mj-lt"/>
              <a:buAutoNum type="arabicPeriod"/>
            </a:pPr>
            <a:r>
              <a:rPr lang="en-US" b="1" dirty="0"/>
              <a:t>Example</a:t>
            </a:r>
            <a:r>
              <a:rPr lang="en-US" dirty="0"/>
              <a:t>: Searching for all transactions from a particular region and then analyzing those transactions to understand spending patterns.</a:t>
            </a:r>
          </a:p>
          <a:p>
            <a:pPr>
              <a:buFont typeface="+mj-lt"/>
              <a:buAutoNum type="arabicPeriod"/>
            </a:pPr>
            <a:r>
              <a:rPr lang="en-US" b="1" dirty="0"/>
              <a:t>Analyze and Query</a:t>
            </a:r>
            <a:endParaRPr lang="en-US" dirty="0"/>
          </a:p>
          <a:p>
            <a:pPr marL="742950" lvl="1" indent="-285750">
              <a:buFont typeface="+mj-lt"/>
              <a:buAutoNum type="arabicPeriod"/>
            </a:pPr>
            <a:r>
              <a:rPr lang="en-US" b="1" dirty="0"/>
              <a:t>Scenario</a:t>
            </a:r>
            <a:r>
              <a:rPr lang="en-US" dirty="0"/>
              <a:t>: You use queries to retrieve specific subsets of data and then analyze that data to uncover deeper insights.</a:t>
            </a:r>
          </a:p>
          <a:p>
            <a:pPr marL="742950" lvl="1" indent="-285750">
              <a:buFont typeface="+mj-lt"/>
              <a:buAutoNum type="arabicPeriod"/>
            </a:pPr>
            <a:r>
              <a:rPr lang="en-US" b="1" dirty="0"/>
              <a:t>Example</a:t>
            </a:r>
            <a:r>
              <a:rPr lang="en-US" dirty="0"/>
              <a:t>: Querying a database for sales data in different regions and then analyzing that data to compare regional performance.</a:t>
            </a:r>
          </a:p>
          <a:p>
            <a:pPr>
              <a:buFont typeface="+mj-lt"/>
              <a:buAutoNum type="arabicPeriod"/>
            </a:pPr>
            <a:r>
              <a:rPr lang="en-US" b="1" dirty="0"/>
              <a:t>Search and Query</a:t>
            </a:r>
            <a:endParaRPr lang="en-US" dirty="0"/>
          </a:p>
          <a:p>
            <a:pPr marL="742950" lvl="1" indent="-285750">
              <a:buFont typeface="+mj-lt"/>
              <a:buAutoNum type="arabicPeriod"/>
            </a:pPr>
            <a:r>
              <a:rPr lang="en-US" b="1" dirty="0"/>
              <a:t>Scenario</a:t>
            </a:r>
            <a:r>
              <a:rPr lang="en-US" dirty="0"/>
              <a:t>: You use search techniques to find specific entries and then use queries to further refine or extract detailed information from those entries.</a:t>
            </a:r>
          </a:p>
          <a:p>
            <a:pPr marL="742950" lvl="1" indent="-285750">
              <a:buFont typeface="+mj-lt"/>
              <a:buAutoNum type="arabicPeriod"/>
            </a:pPr>
            <a:r>
              <a:rPr lang="en-US" b="1" dirty="0"/>
              <a:t>Example</a:t>
            </a:r>
            <a:r>
              <a:rPr lang="en-US" dirty="0"/>
              <a:t>: Searching for specific customer records and then using advanced queries to analyze their purchase history.</a:t>
            </a:r>
          </a:p>
          <a:p>
            <a:pPr>
              <a:buFont typeface="+mj-lt"/>
              <a:buAutoNum type="arabicPeriod"/>
            </a:pPr>
            <a:r>
              <a:rPr lang="en-US" b="1" dirty="0"/>
              <a:t>Analyze, Search, and Query</a:t>
            </a:r>
            <a:endParaRPr lang="en-US" dirty="0"/>
          </a:p>
          <a:p>
            <a:pPr marL="742950" lvl="1" indent="-285750">
              <a:buFont typeface="+mj-lt"/>
              <a:buAutoNum type="arabicPeriod"/>
            </a:pPr>
            <a:r>
              <a:rPr lang="en-US" b="1" dirty="0"/>
              <a:t>Scenario</a:t>
            </a:r>
            <a:r>
              <a:rPr lang="en-US" dirty="0"/>
              <a:t>: You perform searches to locate specific data points, use queries to structure your data extraction, and then analyze the extracted data to gain insights.</a:t>
            </a:r>
          </a:p>
          <a:p>
            <a:pPr marL="742950" lvl="1" indent="-285750">
              <a:buFont typeface="+mj-lt"/>
              <a:buAutoNum type="arabicPeriod"/>
            </a:pPr>
            <a:r>
              <a:rPr lang="en-US" b="1" dirty="0"/>
              <a:t>Example</a:t>
            </a:r>
            <a:r>
              <a:rPr lang="en-US" dirty="0"/>
              <a:t>: Searching for transactions related to a specific product, querying those transactions for detailed financial metrics, and then analyzing the results to understand sales trends.</a:t>
            </a:r>
          </a:p>
          <a:p>
            <a:r>
              <a:rPr lang="en-US" b="1" dirty="0"/>
              <a:t>Summary</a:t>
            </a:r>
          </a:p>
          <a:p>
            <a:r>
              <a:rPr lang="en-US" dirty="0"/>
              <a:t>In scientific data visualization and data handling, these methods can be used independently or in combination to achieve different objectives:</a:t>
            </a:r>
          </a:p>
          <a:p>
            <a:pPr>
              <a:buFont typeface="Arial" panose="020B0604020202020204" pitchFamily="34" charset="0"/>
              <a:buChar char="•"/>
            </a:pPr>
            <a:r>
              <a:rPr lang="en-US" b="1" dirty="0"/>
              <a:t>Analyze</a:t>
            </a:r>
            <a:r>
              <a:rPr lang="en-US" dirty="0"/>
              <a:t>: For deriving insights and understanding data patterns.</a:t>
            </a:r>
          </a:p>
          <a:p>
            <a:pPr>
              <a:buFont typeface="Arial" panose="020B0604020202020204" pitchFamily="34" charset="0"/>
              <a:buChar char="•"/>
            </a:pPr>
            <a:r>
              <a:rPr lang="en-US" b="1" dirty="0"/>
              <a:t>Search</a:t>
            </a:r>
            <a:r>
              <a:rPr lang="en-US" dirty="0"/>
              <a:t>: For locating specific data points quickly.</a:t>
            </a:r>
          </a:p>
          <a:p>
            <a:pPr>
              <a:buFont typeface="Arial" panose="020B0604020202020204" pitchFamily="34" charset="0"/>
              <a:buChar char="•"/>
            </a:pPr>
            <a:r>
              <a:rPr lang="en-US" b="1" dirty="0"/>
              <a:t>Query</a:t>
            </a:r>
            <a:r>
              <a:rPr lang="en-US" dirty="0"/>
              <a:t>: For retrieving structured data based on conditions.</a:t>
            </a:r>
          </a:p>
          <a:p>
            <a:r>
              <a:rPr lang="en-US" dirty="0"/>
              <a:t>By mixing and matching these approaches, you can create flexible and powerful data exploration and analysis workflows tailored to various needs and contexts.</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11</a:t>
            </a:fld>
            <a:endParaRPr lang="en-US"/>
          </a:p>
        </p:txBody>
      </p:sp>
    </p:spTree>
    <p:extLst>
      <p:ext uri="{BB962C8B-B14F-4D97-AF65-F5344CB8AC3E}">
        <p14:creationId xmlns:p14="http://schemas.microsoft.com/office/powerpoint/2010/main" val="3888532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 Defining the Target</a:t>
            </a:r>
          </a:p>
          <a:p>
            <a:pPr>
              <a:buFont typeface="Arial" panose="020B0604020202020204" pitchFamily="34" charset="0"/>
              <a:buChar char="•"/>
            </a:pPr>
            <a:r>
              <a:rPr lang="en-US" b="1" dirty="0"/>
              <a:t>Objective</a:t>
            </a:r>
            <a:r>
              <a:rPr lang="en-US" dirty="0"/>
              <a:t>: Identify the specific outcome or goal that the user wants to achieve with the data.</a:t>
            </a:r>
          </a:p>
          <a:p>
            <a:pPr>
              <a:buFont typeface="Arial" panose="020B0604020202020204" pitchFamily="34" charset="0"/>
              <a:buChar char="•"/>
            </a:pPr>
            <a:r>
              <a:rPr lang="en-US" b="1" dirty="0"/>
              <a:t>Example</a:t>
            </a:r>
            <a:r>
              <a:rPr lang="en-US" dirty="0"/>
              <a:t>: The target might be to identify trends in sales data, locate anomalies, or compare performance metrics across different categories.</a:t>
            </a:r>
          </a:p>
          <a:p>
            <a:r>
              <a:rPr lang="en-US" b="1" dirty="0"/>
              <a:t>2. Types of Targets</a:t>
            </a:r>
          </a:p>
          <a:p>
            <a:pPr>
              <a:buFont typeface="Arial" panose="020B0604020202020204" pitchFamily="34" charset="0"/>
              <a:buChar char="•"/>
            </a:pPr>
            <a:r>
              <a:rPr lang="en-US" b="1" dirty="0"/>
              <a:t>Exploratory Targets</a:t>
            </a:r>
            <a:r>
              <a:rPr lang="en-US" dirty="0"/>
              <a:t>: Goals related to discovering new insights or patterns in data.</a:t>
            </a:r>
          </a:p>
          <a:p>
            <a:pPr marL="742950" lvl="1" indent="-285750">
              <a:buFont typeface="Arial" panose="020B0604020202020204" pitchFamily="34" charset="0"/>
              <a:buChar char="•"/>
            </a:pPr>
            <a:r>
              <a:rPr lang="en-US" b="1" dirty="0"/>
              <a:t>Example</a:t>
            </a:r>
            <a:r>
              <a:rPr lang="en-US" dirty="0"/>
              <a:t>: Exploring how sales figures vary across different regions over time.</a:t>
            </a:r>
          </a:p>
          <a:p>
            <a:pPr>
              <a:buFont typeface="Arial" panose="020B0604020202020204" pitchFamily="34" charset="0"/>
              <a:buChar char="•"/>
            </a:pPr>
            <a:r>
              <a:rPr lang="en-US" b="1" dirty="0"/>
              <a:t>Analytical Targets</a:t>
            </a:r>
            <a:r>
              <a:rPr lang="en-US" dirty="0"/>
              <a:t>: Goals focused on in-depth analysis to understand relationships, causations, or correlations within data.</a:t>
            </a:r>
          </a:p>
          <a:p>
            <a:pPr marL="742950" lvl="1" indent="-285750">
              <a:buFont typeface="Arial" panose="020B0604020202020204" pitchFamily="34" charset="0"/>
              <a:buChar char="•"/>
            </a:pPr>
            <a:r>
              <a:rPr lang="en-US" b="1" dirty="0"/>
              <a:t>Example</a:t>
            </a:r>
            <a:r>
              <a:rPr lang="en-US" dirty="0"/>
              <a:t>: Analyzing the impact of marketing campaigns on sales performance.</a:t>
            </a:r>
          </a:p>
          <a:p>
            <a:pPr>
              <a:buFont typeface="Arial" panose="020B0604020202020204" pitchFamily="34" charset="0"/>
              <a:buChar char="•"/>
            </a:pPr>
            <a:r>
              <a:rPr lang="en-US" b="1" dirty="0"/>
              <a:t>Diagnostic Targets</a:t>
            </a:r>
            <a:r>
              <a:rPr lang="en-US" dirty="0"/>
              <a:t>: Goals related to identifying specific issues or anomalies in data.</a:t>
            </a:r>
          </a:p>
          <a:p>
            <a:pPr marL="742950" lvl="1" indent="-285750">
              <a:buFont typeface="Arial" panose="020B0604020202020204" pitchFamily="34" charset="0"/>
              <a:buChar char="•"/>
            </a:pPr>
            <a:r>
              <a:rPr lang="en-US" b="1" dirty="0"/>
              <a:t>Example</a:t>
            </a:r>
            <a:r>
              <a:rPr lang="en-US" dirty="0"/>
              <a:t>: Diagnosing reasons for a sudden drop in website traffic.</a:t>
            </a:r>
          </a:p>
          <a:p>
            <a:pPr>
              <a:buFont typeface="Arial" panose="020B0604020202020204" pitchFamily="34" charset="0"/>
              <a:buChar char="•"/>
            </a:pPr>
            <a:r>
              <a:rPr lang="en-US" b="1" dirty="0"/>
              <a:t>Presentational Targets</a:t>
            </a:r>
            <a:r>
              <a:rPr lang="en-US" dirty="0"/>
              <a:t>: Goals related to effectively communicating data insights to an audience.</a:t>
            </a:r>
          </a:p>
          <a:p>
            <a:pPr marL="742950" lvl="1" indent="-285750">
              <a:buFont typeface="Arial" panose="020B0604020202020204" pitchFamily="34" charset="0"/>
              <a:buChar char="•"/>
            </a:pPr>
            <a:r>
              <a:rPr lang="en-US" b="1" dirty="0"/>
              <a:t>Example</a:t>
            </a:r>
            <a:r>
              <a:rPr lang="en-US" dirty="0"/>
              <a:t>: Creating a visualization to present quarterly performance results to stakeholders.</a:t>
            </a:r>
          </a:p>
          <a:p>
            <a:r>
              <a:rPr lang="en-US" b="1" dirty="0"/>
              <a:t>3. Task Abstraction for Different Targets</a:t>
            </a:r>
          </a:p>
          <a:p>
            <a:pPr>
              <a:buFont typeface="Arial" panose="020B0604020202020204" pitchFamily="34" charset="0"/>
              <a:buChar char="•"/>
            </a:pPr>
            <a:r>
              <a:rPr lang="en-US" b="1" dirty="0"/>
              <a:t>Exploration</a:t>
            </a:r>
            <a:r>
              <a:rPr lang="en-US" dirty="0"/>
              <a:t>:</a:t>
            </a:r>
          </a:p>
          <a:p>
            <a:pPr marL="742950" lvl="1" indent="-285750">
              <a:buFont typeface="Arial" panose="020B0604020202020204" pitchFamily="34" charset="0"/>
              <a:buChar char="•"/>
            </a:pPr>
            <a:r>
              <a:rPr lang="en-US" b="1" dirty="0"/>
              <a:t>Tasks</a:t>
            </a:r>
            <a:r>
              <a:rPr lang="en-US" dirty="0"/>
              <a:t>: Interactive filtering, zooming, and data manipulation to discover patterns or anomalies.</a:t>
            </a:r>
          </a:p>
          <a:p>
            <a:pPr marL="742950" lvl="1" indent="-285750">
              <a:buFont typeface="Arial" panose="020B0604020202020204" pitchFamily="34" charset="0"/>
              <a:buChar char="•"/>
            </a:pPr>
            <a:r>
              <a:rPr lang="en-US" b="1" dirty="0"/>
              <a:t>Tools</a:t>
            </a:r>
            <a:r>
              <a:rPr lang="en-US" dirty="0"/>
              <a:t>: Dynamic dashboards, drill-down capabilities, and interactive charts.</a:t>
            </a:r>
          </a:p>
          <a:p>
            <a:pPr>
              <a:buFont typeface="Arial" panose="020B0604020202020204" pitchFamily="34" charset="0"/>
              <a:buChar char="•"/>
            </a:pPr>
            <a:r>
              <a:rPr lang="en-US" b="1" dirty="0"/>
              <a:t>Analysis</a:t>
            </a:r>
            <a:r>
              <a:rPr lang="en-US" dirty="0"/>
              <a:t>:</a:t>
            </a:r>
          </a:p>
          <a:p>
            <a:pPr marL="742950" lvl="1" indent="-285750">
              <a:buFont typeface="Arial" panose="020B0604020202020204" pitchFamily="34" charset="0"/>
              <a:buChar char="•"/>
            </a:pPr>
            <a:r>
              <a:rPr lang="en-US" b="1" dirty="0"/>
              <a:t>Tasks</a:t>
            </a:r>
            <a:r>
              <a:rPr lang="en-US" dirty="0"/>
              <a:t>: Performing statistical analysis, creating comparative visualizations, and deriving metrics.</a:t>
            </a:r>
          </a:p>
          <a:p>
            <a:pPr marL="742950" lvl="1" indent="-285750">
              <a:buFont typeface="Arial" panose="020B0604020202020204" pitchFamily="34" charset="0"/>
              <a:buChar char="•"/>
            </a:pPr>
            <a:r>
              <a:rPr lang="en-US" b="1" dirty="0"/>
              <a:t>Tools</a:t>
            </a:r>
            <a:r>
              <a:rPr lang="en-US" dirty="0"/>
              <a:t>: Statistical charts, heat maps, and correlation matrices.</a:t>
            </a:r>
          </a:p>
          <a:p>
            <a:pPr>
              <a:buFont typeface="Arial" panose="020B0604020202020204" pitchFamily="34" charset="0"/>
              <a:buChar char="•"/>
            </a:pPr>
            <a:r>
              <a:rPr lang="en-US" b="1" dirty="0"/>
              <a:t>Diagnosis</a:t>
            </a:r>
            <a:r>
              <a:rPr lang="en-US" dirty="0"/>
              <a:t>:</a:t>
            </a:r>
          </a:p>
          <a:p>
            <a:pPr marL="742950" lvl="1" indent="-285750">
              <a:buFont typeface="Arial" panose="020B0604020202020204" pitchFamily="34" charset="0"/>
              <a:buChar char="•"/>
            </a:pPr>
            <a:r>
              <a:rPr lang="en-US" b="1" dirty="0"/>
              <a:t>Tasks</a:t>
            </a:r>
            <a:r>
              <a:rPr lang="en-US" dirty="0"/>
              <a:t>: Highlighting outliers, setting thresholds for alerts, and examining data trends.</a:t>
            </a:r>
          </a:p>
          <a:p>
            <a:pPr marL="742950" lvl="1" indent="-285750">
              <a:buFont typeface="Arial" panose="020B0604020202020204" pitchFamily="34" charset="0"/>
              <a:buChar char="•"/>
            </a:pPr>
            <a:r>
              <a:rPr lang="en-US" b="1" dirty="0"/>
              <a:t>Tools</a:t>
            </a:r>
            <a:r>
              <a:rPr lang="en-US" dirty="0"/>
              <a:t>: Outlier detection tools, alert systems, and anomaly detection graphs.</a:t>
            </a:r>
          </a:p>
          <a:p>
            <a:pPr>
              <a:buFont typeface="Arial" panose="020B0604020202020204" pitchFamily="34" charset="0"/>
              <a:buChar char="•"/>
            </a:pPr>
            <a:r>
              <a:rPr lang="en-US" b="1" dirty="0"/>
              <a:t>Presentation</a:t>
            </a:r>
            <a:r>
              <a:rPr lang="en-US" dirty="0"/>
              <a:t>:</a:t>
            </a:r>
          </a:p>
          <a:p>
            <a:pPr marL="742950" lvl="1" indent="-285750">
              <a:buFont typeface="Arial" panose="020B0604020202020204" pitchFamily="34" charset="0"/>
              <a:buChar char="•"/>
            </a:pPr>
            <a:r>
              <a:rPr lang="en-US" b="1" dirty="0"/>
              <a:t>Tasks</a:t>
            </a:r>
            <a:r>
              <a:rPr lang="en-US" dirty="0"/>
              <a:t>: Designing clear, concise visualizations that effectively convey the message.</a:t>
            </a:r>
          </a:p>
          <a:p>
            <a:pPr marL="742950" lvl="1" indent="-285750">
              <a:buFont typeface="Arial" panose="020B0604020202020204" pitchFamily="34" charset="0"/>
              <a:buChar char="•"/>
            </a:pPr>
            <a:r>
              <a:rPr lang="en-US" b="1" dirty="0"/>
              <a:t>Tools</a:t>
            </a:r>
            <a:r>
              <a:rPr lang="en-US" dirty="0"/>
              <a:t>: Infographics, summary charts, and tailored presentation layouts.</a:t>
            </a:r>
          </a:p>
          <a:p>
            <a:r>
              <a:rPr lang="en-US" b="1" dirty="0"/>
              <a:t>4. Examples of Task Abstraction Based on Target</a:t>
            </a:r>
          </a:p>
          <a:p>
            <a:pPr>
              <a:buFont typeface="Arial" panose="020B0604020202020204" pitchFamily="34" charset="0"/>
              <a:buChar char="•"/>
            </a:pPr>
            <a:r>
              <a:rPr lang="en-US" b="1" dirty="0"/>
              <a:t>Explore</a:t>
            </a:r>
            <a:r>
              <a:rPr lang="en-US" dirty="0"/>
              <a:t>:</a:t>
            </a:r>
          </a:p>
          <a:p>
            <a:pPr marL="742950" lvl="1" indent="-285750">
              <a:buFont typeface="Arial" panose="020B0604020202020204" pitchFamily="34" charset="0"/>
              <a:buChar char="•"/>
            </a:pPr>
            <a:r>
              <a:rPr lang="en-US" b="1" dirty="0"/>
              <a:t>Target</a:t>
            </a:r>
            <a:r>
              <a:rPr lang="en-US" dirty="0"/>
              <a:t>: Discover new insights from a large dataset.</a:t>
            </a:r>
          </a:p>
          <a:p>
            <a:pPr marL="742950" lvl="1" indent="-285750">
              <a:buFont typeface="Arial" panose="020B0604020202020204" pitchFamily="34" charset="0"/>
              <a:buChar char="•"/>
            </a:pPr>
            <a:r>
              <a:rPr lang="en-US" b="1" dirty="0"/>
              <a:t>Task Abstraction</a:t>
            </a:r>
            <a:r>
              <a:rPr lang="en-US" dirty="0"/>
              <a:t>: Use filters, dynamic controls, and exploratory plots to interact with the data. The system should allow users to experiment with different views and aspects of the data.</a:t>
            </a:r>
          </a:p>
          <a:p>
            <a:pPr>
              <a:buFont typeface="Arial" panose="020B0604020202020204" pitchFamily="34" charset="0"/>
              <a:buChar char="•"/>
            </a:pPr>
            <a:r>
              <a:rPr lang="en-US" b="1" dirty="0"/>
              <a:t>Analyze</a:t>
            </a:r>
            <a:r>
              <a:rPr lang="en-US" dirty="0"/>
              <a:t>:</a:t>
            </a:r>
          </a:p>
          <a:p>
            <a:pPr marL="742950" lvl="1" indent="-285750">
              <a:buFont typeface="Arial" panose="020B0604020202020204" pitchFamily="34" charset="0"/>
              <a:buChar char="•"/>
            </a:pPr>
            <a:r>
              <a:rPr lang="en-US" b="1" dirty="0"/>
              <a:t>Target</a:t>
            </a:r>
            <a:r>
              <a:rPr lang="en-US" dirty="0"/>
              <a:t>: Understand relationships between variables.</a:t>
            </a:r>
          </a:p>
          <a:p>
            <a:pPr marL="742950" lvl="1" indent="-285750">
              <a:buFont typeface="Arial" panose="020B0604020202020204" pitchFamily="34" charset="0"/>
              <a:buChar char="•"/>
            </a:pPr>
            <a:r>
              <a:rPr lang="en-US" b="1" dirty="0"/>
              <a:t>Task Abstraction</a:t>
            </a:r>
            <a:r>
              <a:rPr lang="en-US" dirty="0"/>
              <a:t>: Employ statistical analysis tools, create complex visualizations (like scatter plots with regression lines), and perform multi-dimensional analysis.</a:t>
            </a:r>
          </a:p>
          <a:p>
            <a:pPr>
              <a:buFont typeface="Arial" panose="020B0604020202020204" pitchFamily="34" charset="0"/>
              <a:buChar char="•"/>
            </a:pPr>
            <a:r>
              <a:rPr lang="en-US" b="1" dirty="0"/>
              <a:t>Diagnose</a:t>
            </a:r>
            <a:r>
              <a:rPr lang="en-US" dirty="0"/>
              <a:t>:</a:t>
            </a:r>
          </a:p>
          <a:p>
            <a:pPr marL="742950" lvl="1" indent="-285750">
              <a:buFont typeface="Arial" panose="020B0604020202020204" pitchFamily="34" charset="0"/>
              <a:buChar char="•"/>
            </a:pPr>
            <a:r>
              <a:rPr lang="en-US" b="1" dirty="0"/>
              <a:t>Target</a:t>
            </a:r>
            <a:r>
              <a:rPr lang="en-US" dirty="0"/>
              <a:t>: Identify issues or irregularities in the data.</a:t>
            </a:r>
          </a:p>
          <a:p>
            <a:pPr marL="742950" lvl="1" indent="-285750">
              <a:buFont typeface="Arial" panose="020B0604020202020204" pitchFamily="34" charset="0"/>
              <a:buChar char="•"/>
            </a:pPr>
            <a:r>
              <a:rPr lang="en-US" b="1" dirty="0"/>
              <a:t>Task Abstraction</a:t>
            </a:r>
            <a:r>
              <a:rPr lang="en-US" dirty="0"/>
              <a:t>: Implement data validation tools, anomaly detection algorithms, and visual cues to highlight problematic areas.</a:t>
            </a:r>
          </a:p>
          <a:p>
            <a:pPr>
              <a:buFont typeface="Arial" panose="020B0604020202020204" pitchFamily="34" charset="0"/>
              <a:buChar char="•"/>
            </a:pPr>
            <a:r>
              <a:rPr lang="en-US" b="1" dirty="0"/>
              <a:t>Present</a:t>
            </a:r>
            <a:r>
              <a:rPr lang="en-US" dirty="0"/>
              <a:t>:</a:t>
            </a:r>
          </a:p>
          <a:p>
            <a:pPr marL="742950" lvl="1" indent="-285750">
              <a:buFont typeface="Arial" panose="020B0604020202020204" pitchFamily="34" charset="0"/>
              <a:buChar char="•"/>
            </a:pPr>
            <a:r>
              <a:rPr lang="en-US" b="1" dirty="0"/>
              <a:t>Target</a:t>
            </a:r>
            <a:r>
              <a:rPr lang="en-US" dirty="0"/>
              <a:t>: Communicate findings to stakeholders.</a:t>
            </a:r>
          </a:p>
          <a:p>
            <a:pPr marL="742950" lvl="1" indent="-285750">
              <a:buFont typeface="Arial" panose="020B0604020202020204" pitchFamily="34" charset="0"/>
              <a:buChar char="•"/>
            </a:pPr>
            <a:r>
              <a:rPr lang="en-US" b="1" dirty="0"/>
              <a:t>Task Abstraction</a:t>
            </a:r>
            <a:r>
              <a:rPr lang="en-US" dirty="0"/>
              <a:t>: Design polished visualizations, craft clear narratives, and focus on audience-specific needs and preferences.</a:t>
            </a:r>
          </a:p>
          <a:p>
            <a:r>
              <a:rPr lang="en-US" b="1" dirty="0"/>
              <a:t>5. Integrating Targets into Design</a:t>
            </a:r>
          </a:p>
          <a:p>
            <a:pPr>
              <a:buFont typeface="Arial" panose="020B0604020202020204" pitchFamily="34" charset="0"/>
              <a:buChar char="•"/>
            </a:pPr>
            <a:r>
              <a:rPr lang="en-US" b="1" dirty="0"/>
              <a:t>Understanding User Needs</a:t>
            </a:r>
            <a:r>
              <a:rPr lang="en-US" dirty="0"/>
              <a:t>: Clearly define what users are trying to achieve to tailor the visualization’s features and functionality.</a:t>
            </a:r>
          </a:p>
          <a:p>
            <a:pPr>
              <a:buFont typeface="Arial" panose="020B0604020202020204" pitchFamily="34" charset="0"/>
              <a:buChar char="•"/>
            </a:pPr>
            <a:r>
              <a:rPr lang="en-US" b="1" dirty="0"/>
              <a:t>Design Choices</a:t>
            </a:r>
            <a:r>
              <a:rPr lang="en-US" dirty="0"/>
              <a:t>: Make informed decisions about which visualization types, interactions, and data representations best support the target.</a:t>
            </a:r>
          </a:p>
          <a:p>
            <a:pPr>
              <a:buFont typeface="Arial" panose="020B0604020202020204" pitchFamily="34" charset="0"/>
              <a:buChar char="•"/>
            </a:pPr>
            <a:r>
              <a:rPr lang="en-US" b="1" dirty="0"/>
              <a:t>Feedback and Iteration</a:t>
            </a:r>
            <a:r>
              <a:rPr lang="en-US" dirty="0"/>
              <a:t>: Continuously refine the visualization based on user feedback to better meet their goals.</a:t>
            </a:r>
          </a:p>
          <a:p>
            <a:r>
              <a:rPr lang="en-US" b="1" dirty="0"/>
              <a:t>Summary</a:t>
            </a:r>
          </a:p>
          <a:p>
            <a:r>
              <a:rPr lang="en-US" dirty="0"/>
              <a:t>In task abstraction for data visualization, focusing on the </a:t>
            </a:r>
            <a:r>
              <a:rPr lang="en-US" b="1" dirty="0"/>
              <a:t>target</a:t>
            </a:r>
            <a:r>
              <a:rPr lang="en-US" dirty="0"/>
              <a:t> involves clearly defining the user's goals and breaking them down into specific tasks and interactions that support those goals. By understanding the different types of targets (exploration, analysis, diagnosis, presentation) and the associated tasks, you can design visualizations that are more effective and user-centric. This approach ensures that the visualization not only presents data but also facilitates achieving the desired outcomes efficiently.</a:t>
            </a:r>
          </a:p>
          <a:p>
            <a:endParaRPr lang="en-US" dirty="0"/>
          </a:p>
        </p:txBody>
      </p:sp>
      <p:sp>
        <p:nvSpPr>
          <p:cNvPr id="4" name="Slide Number Placeholder 3"/>
          <p:cNvSpPr>
            <a:spLocks noGrp="1"/>
          </p:cNvSpPr>
          <p:nvPr>
            <p:ph type="sldNum" sz="quarter" idx="5"/>
          </p:nvPr>
        </p:nvSpPr>
        <p:spPr/>
        <p:txBody>
          <a:bodyPr/>
          <a:lstStyle/>
          <a:p>
            <a:fld id="{B3AAF2BA-9813-6E42-85B9-BCA96E1E5D1C}" type="slidenum">
              <a:rPr lang="en-US" smtClean="0"/>
              <a:t>13</a:t>
            </a:fld>
            <a:endParaRPr lang="en-US"/>
          </a:p>
        </p:txBody>
      </p:sp>
    </p:spTree>
    <p:extLst>
      <p:ext uri="{BB962C8B-B14F-4D97-AF65-F5344CB8AC3E}">
        <p14:creationId xmlns:p14="http://schemas.microsoft.com/office/powerpoint/2010/main" val="4651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www.cs.ubc.ca/~tmm/talks.html"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B8C87D4-10D1-744C-B406-676F3FC05C68}"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97F2-FB85-6844-B8D0-282A05DB4B4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043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C87D4-10D1-744C-B406-676F3FC05C68}"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394604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C87D4-10D1-744C-B406-676F3FC05C68}"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97F2-FB85-6844-B8D0-282A05DB4B41}"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0558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First Slide">
    <p:spTree>
      <p:nvGrpSpPr>
        <p:cNvPr id="1" name=""/>
        <p:cNvGrpSpPr/>
        <p:nvPr/>
      </p:nvGrpSpPr>
      <p:grpSpPr>
        <a:xfrm>
          <a:off x="0" y="0"/>
          <a:ext cx="0" cy="0"/>
          <a:chOff x="0" y="0"/>
          <a:chExt cx="0" cy="0"/>
        </a:xfrm>
      </p:grpSpPr>
      <p:sp>
        <p:nvSpPr>
          <p:cNvPr id="11" name="http://www.cs.ubc.ca/~tmm/talks.html#chicago14"/>
          <p:cNvSpPr txBox="1">
            <a:spLocks noGrp="1"/>
          </p:cNvSpPr>
          <p:nvPr>
            <p:ph type="body" sz="quarter" idx="21"/>
          </p:nvPr>
        </p:nvSpPr>
        <p:spPr>
          <a:xfrm>
            <a:off x="323850" y="6055155"/>
            <a:ext cx="8315325" cy="462691"/>
          </a:xfrm>
          <a:prstGeom prst="rect">
            <a:avLst/>
          </a:prstGeom>
        </p:spPr>
        <p:txBody>
          <a:bodyPr lIns="50800" tIns="50800" rIns="50800" bIns="50800" anchor="ctr">
            <a:spAutoFit/>
          </a:bodyPr>
          <a:lstStyle/>
          <a:p>
            <a:pPr marL="0" lvl="1" indent="0">
              <a:spcBef>
                <a:spcPts val="0"/>
              </a:spcBef>
              <a:buSzTx/>
              <a:buNone/>
              <a:defRPr sz="2600" b="1"/>
            </a:pPr>
            <a:r>
              <a:rPr u="sng">
                <a:hlinkClick r:id="rId2"/>
              </a:rPr>
              <a:t>http://www.cs.ubc.ca/~tmm/talks.html#chicago14</a:t>
            </a:r>
          </a:p>
        </p:txBody>
      </p:sp>
      <p:sp>
        <p:nvSpPr>
          <p:cNvPr id="12" name="Title Text"/>
          <p:cNvSpPr txBox="1">
            <a:spLocks noGrp="1"/>
          </p:cNvSpPr>
          <p:nvPr>
            <p:ph type="title"/>
          </p:nvPr>
        </p:nvSpPr>
        <p:spPr>
          <a:xfrm>
            <a:off x="342900" y="104775"/>
            <a:ext cx="11906250" cy="2971800"/>
          </a:xfrm>
          <a:prstGeom prst="rect">
            <a:avLst/>
          </a:prstGeom>
        </p:spPr>
        <p:txBody>
          <a:bodyPr anchor="b"/>
          <a:lstStyle>
            <a:lvl1pPr>
              <a:defRPr sz="5400">
                <a:solidFill>
                  <a:srgbClr val="011993"/>
                </a:solidFill>
                <a:latin typeface="+mn-lt"/>
                <a:ea typeface="+mn-ea"/>
                <a:cs typeface="+mn-cs"/>
                <a:sym typeface="Rockwell"/>
              </a:defRPr>
            </a:lvl1pPr>
          </a:lstStyle>
          <a:p>
            <a:r>
              <a:t>Title Text</a:t>
            </a:r>
          </a:p>
        </p:txBody>
      </p:sp>
      <p:sp>
        <p:nvSpPr>
          <p:cNvPr id="13" name="Body Level One…"/>
          <p:cNvSpPr txBox="1">
            <a:spLocks noGrp="1"/>
          </p:cNvSpPr>
          <p:nvPr>
            <p:ph type="body" sz="half" idx="1"/>
          </p:nvPr>
        </p:nvSpPr>
        <p:spPr>
          <a:xfrm>
            <a:off x="352425" y="3324225"/>
            <a:ext cx="10677525" cy="2647950"/>
          </a:xfrm>
          <a:prstGeom prst="rect">
            <a:avLst/>
          </a:prstGeom>
        </p:spPr>
        <p:txBody>
          <a:bodyPr lIns="50800" tIns="50800" rIns="50800" bIns="50800"/>
          <a:lstStyle>
            <a:lvl1pPr marL="0" indent="0">
              <a:spcBef>
                <a:spcPts val="0"/>
              </a:spcBef>
              <a:buSzTx/>
              <a:buNone/>
              <a:defRPr sz="3150" b="1"/>
            </a:lvl1pPr>
            <a:lvl2pPr marL="0" indent="0">
              <a:spcBef>
                <a:spcPts val="0"/>
              </a:spcBef>
              <a:buSzTx/>
              <a:buNone/>
              <a:defRPr sz="3150">
                <a:latin typeface="Gill Sans Light"/>
                <a:ea typeface="Gill Sans Light"/>
                <a:cs typeface="Gill Sans Light"/>
                <a:sym typeface="Gill Sans Light"/>
              </a:defRPr>
            </a:lvl2pPr>
            <a:lvl3pPr marL="0" indent="0">
              <a:spcBef>
                <a:spcPts val="0"/>
              </a:spcBef>
              <a:buSzTx/>
              <a:buNone/>
              <a:defRPr sz="3150"/>
            </a:lvl3pPr>
            <a:lvl4pPr marL="0" indent="0">
              <a:spcBef>
                <a:spcPts val="0"/>
              </a:spcBef>
              <a:buSzTx/>
              <a:buNone/>
              <a:defRPr sz="1950" i="1"/>
            </a:lvl4pPr>
            <a:lvl5pPr marL="0" indent="0">
              <a:spcBef>
                <a:spcPts val="0"/>
              </a:spcBef>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5962650" y="6505575"/>
            <a:ext cx="238125" cy="257175"/>
          </a:xfrm>
          <a:prstGeom prst="rect">
            <a:avLst/>
          </a:prstGeom>
        </p:spPr>
        <p:txBody>
          <a:bodyPr/>
          <a:lstStyle>
            <a:lvl1pPr>
              <a:defRPr sz="1200"/>
            </a:lvl1pPr>
          </a:lstStyle>
          <a:p>
            <a:fld id="{86CB4B4D-7CA3-9044-876B-883B54F8677D}" type="slidenum">
              <a:t>‹#›</a:t>
            </a:fld>
            <a:endParaRPr/>
          </a:p>
        </p:txBody>
      </p:sp>
    </p:spTree>
    <p:extLst>
      <p:ext uri="{BB962C8B-B14F-4D97-AF65-F5344CB8AC3E}">
        <p14:creationId xmlns:p14="http://schemas.microsoft.com/office/powerpoint/2010/main" val="117503109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Bullets">
    <p:spTree>
      <p:nvGrpSpPr>
        <p:cNvPr id="1" name=""/>
        <p:cNvGrpSpPr/>
        <p:nvPr/>
      </p:nvGrpSpPr>
      <p:grpSpPr>
        <a:xfrm>
          <a:off x="0" y="0"/>
          <a:ext cx="0" cy="0"/>
          <a:chOff x="0" y="0"/>
          <a:chExt cx="0" cy="0"/>
        </a:xfrm>
      </p:grpSpPr>
      <p:sp>
        <p:nvSpPr>
          <p:cNvPr id="21" name="Title Text"/>
          <p:cNvSpPr txBox="1">
            <a:spLocks noGrp="1"/>
          </p:cNvSpPr>
          <p:nvPr>
            <p:ph type="title"/>
          </p:nvPr>
        </p:nvSpPr>
        <p:spPr>
          <a:xfrm>
            <a:off x="314325" y="0"/>
            <a:ext cx="11887200" cy="790575"/>
          </a:xfrm>
          <a:prstGeom prst="rect">
            <a:avLst/>
          </a:prstGeom>
        </p:spPr>
        <p:txBody>
          <a:bodyPr lIns="38100" tIns="38100" rIns="38100" bIns="38100"/>
          <a:lstStyle>
            <a:lvl1pPr defTabSz="914400">
              <a:defRPr sz="3450">
                <a:solidFill>
                  <a:srgbClr val="011993"/>
                </a:solidFill>
                <a:uFill>
                  <a:solidFill>
                    <a:srgbClr val="011993"/>
                  </a:solidFill>
                </a:uFill>
              </a:defRPr>
            </a:lvl1pPr>
          </a:lstStyle>
          <a:p>
            <a:r>
              <a:t>Title Text</a:t>
            </a:r>
          </a:p>
        </p:txBody>
      </p:sp>
      <p:sp>
        <p:nvSpPr>
          <p:cNvPr id="22" name="Body Level One…"/>
          <p:cNvSpPr txBox="1">
            <a:spLocks noGrp="1"/>
          </p:cNvSpPr>
          <p:nvPr>
            <p:ph type="body" idx="1"/>
          </p:nvPr>
        </p:nvSpPr>
        <p:spPr>
          <a:xfrm>
            <a:off x="314325" y="828675"/>
            <a:ext cx="11887200" cy="6029325"/>
          </a:xfrm>
          <a:prstGeom prst="rect">
            <a:avLst/>
          </a:prstGeom>
        </p:spPr>
        <p:txBody>
          <a:bodyPr lIns="38100" tIns="38100" rIns="38100" bIns="38100"/>
          <a:lstStyle>
            <a:lvl1pPr marL="257175" indent="-257175" defTabSz="914400">
              <a:spcBef>
                <a:spcPts val="750"/>
              </a:spcBef>
              <a:defRPr sz="3000">
                <a:uFill>
                  <a:solidFill>
                    <a:srgbClr val="000000"/>
                  </a:solidFill>
                </a:uFill>
              </a:defRPr>
            </a:lvl1pPr>
            <a:lvl2pPr marL="557213" indent="-214313" defTabSz="914400">
              <a:spcBef>
                <a:spcPts val="600"/>
              </a:spcBef>
              <a:buChar char="–"/>
              <a:defRPr sz="2550">
                <a:uFill>
                  <a:solidFill>
                    <a:srgbClr val="000000"/>
                  </a:solidFill>
                </a:uFill>
              </a:defRPr>
            </a:lvl2pPr>
            <a:lvl3pPr marL="857250" indent="-171450" defTabSz="914400">
              <a:spcBef>
                <a:spcPts val="525"/>
              </a:spcBef>
              <a:defRPr sz="2250">
                <a:uFill>
                  <a:solidFill>
                    <a:srgbClr val="000000"/>
                  </a:solidFill>
                </a:uFill>
              </a:defRPr>
            </a:lvl3pPr>
            <a:lvl4pPr marL="1200150" indent="-171450" defTabSz="914400">
              <a:spcBef>
                <a:spcPts val="450"/>
              </a:spcBef>
              <a:buChar char="–"/>
              <a:defRPr sz="1950">
                <a:uFill>
                  <a:solidFill>
                    <a:srgbClr val="000000"/>
                  </a:solidFill>
                </a:uFill>
              </a:defRPr>
            </a:lvl4pPr>
            <a:lvl5pPr marL="1543050" indent="-171450" defTabSz="914400">
              <a:spcBef>
                <a:spcPts val="450"/>
              </a:spcBef>
              <a:buChar char="»"/>
              <a:defRPr>
                <a:uFill>
                  <a:solidFill>
                    <a:srgbClr val="000000"/>
                  </a:solidFill>
                </a:u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11830050" y="6515100"/>
            <a:ext cx="200025" cy="209550"/>
          </a:xfrm>
          <a:prstGeom prst="rect">
            <a:avLst/>
          </a:prstGeom>
          <a:ln w="9525">
            <a:round/>
          </a:ln>
        </p:spPr>
        <p:txBody>
          <a:bodyPr lIns="38100" tIns="38100" rIns="38100" bIns="38100"/>
          <a:lstStyle>
            <a:lvl1pPr algn="r" defTabSz="914400">
              <a:defRPr>
                <a:uFill>
                  <a:solidFill>
                    <a:srgbClr val="000000"/>
                  </a:solidFill>
                </a:uFill>
              </a:defRPr>
            </a:lvl1pPr>
          </a:lstStyle>
          <a:p>
            <a:fld id="{86CB4B4D-7CA3-9044-876B-883B54F8677D}" type="slidenum">
              <a:t>‹#›</a:t>
            </a:fld>
            <a:endParaRPr/>
          </a:p>
        </p:txBody>
      </p:sp>
    </p:spTree>
    <p:extLst>
      <p:ext uri="{BB962C8B-B14F-4D97-AF65-F5344CB8AC3E}">
        <p14:creationId xmlns:p14="http://schemas.microsoft.com/office/powerpoint/2010/main" val="32256021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8C87D4-10D1-744C-B406-676F3FC05C68}"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107865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8C87D4-10D1-744C-B406-676F3FC05C68}"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7597F2-FB85-6844-B8D0-282A05DB4B4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5831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8C87D4-10D1-744C-B406-676F3FC05C68}"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125108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8C87D4-10D1-744C-B406-676F3FC05C68}" type="datetimeFigureOut">
              <a:rPr lang="en-US" smtClean="0"/>
              <a:t>9/12/24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83375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8C87D4-10D1-744C-B406-676F3FC05C68}"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343665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8C87D4-10D1-744C-B406-676F3FC05C68}" type="datetimeFigureOut">
              <a:rPr lang="en-US" smtClean="0"/>
              <a:t>9/12/24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360851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8C87D4-10D1-744C-B406-676F3FC05C68}"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97F2-FB85-6844-B8D0-282A05DB4B41}" type="slidenum">
              <a:rPr lang="en-US" smtClean="0"/>
              <a:t>‹#›</a:t>
            </a:fld>
            <a:endParaRPr lang="en-US"/>
          </a:p>
        </p:txBody>
      </p:sp>
    </p:spTree>
    <p:extLst>
      <p:ext uri="{BB962C8B-B14F-4D97-AF65-F5344CB8AC3E}">
        <p14:creationId xmlns:p14="http://schemas.microsoft.com/office/powerpoint/2010/main" val="20457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8C87D4-10D1-744C-B406-676F3FC05C68}"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7597F2-FB85-6844-B8D0-282A05DB4B41}"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26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B8C87D4-10D1-744C-B406-676F3FC05C68}" type="datetimeFigureOut">
              <a:rPr lang="en-US" smtClean="0"/>
              <a:t>9/12/24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7597F2-FB85-6844-B8D0-282A05DB4B41}"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625867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hyperlink" Target="https://bl.ocks.org/heybignick/3faf257bbbbc7743bb72310d03b86ee8"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BE4E53-34FB-45ED-3D9E-1877B681A8BD}"/>
            </a:ext>
          </a:extLst>
        </p:cNvPr>
        <p:cNvGrpSpPr/>
        <p:nvPr/>
      </p:nvGrpSpPr>
      <p:grpSpPr>
        <a:xfrm>
          <a:off x="0" y="0"/>
          <a:ext cx="0" cy="0"/>
          <a:chOff x="0" y="0"/>
          <a:chExt cx="0" cy="0"/>
        </a:xfrm>
      </p:grpSpPr>
      <p:cxnSp>
        <p:nvCxnSpPr>
          <p:cNvPr id="1125" name="Straight Connector 1124">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26" name="Rectangle 112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rgbClr val="9A6E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Visualization Analysis &amp; Design…">
            <a:extLst>
              <a:ext uri="{FF2B5EF4-FFF2-40B4-BE49-F238E27FC236}">
                <a16:creationId xmlns:a16="http://schemas.microsoft.com/office/drawing/2014/main" id="{649E6967-7D34-06C1-6AEA-831DB32956E0}"/>
              </a:ext>
            </a:extLst>
          </p:cNvPr>
          <p:cNvSpPr txBox="1">
            <a:spLocks noGrp="1"/>
          </p:cNvSpPr>
          <p:nvPr>
            <p:ph type="title"/>
          </p:nvPr>
        </p:nvSpPr>
        <p:spPr>
          <a:xfrm>
            <a:off x="524256" y="4767072"/>
            <a:ext cx="6594189" cy="1625210"/>
          </a:xfrm>
          <a:prstGeom prst="rect">
            <a:avLst/>
          </a:prstGeom>
        </p:spPr>
        <p:txBody>
          <a:bodyPr vert="horz" lIns="91440" tIns="45720" rIns="91440" bIns="45720" rtlCol="0" anchor="ctr">
            <a:normAutofit/>
          </a:bodyPr>
          <a:lstStyle/>
          <a:p>
            <a:pPr algn="r">
              <a:defRPr sz="5800"/>
            </a:pPr>
            <a:r>
              <a:rPr lang="en-US" sz="3900" dirty="0">
                <a:solidFill>
                  <a:srgbClr val="FFFFFF"/>
                </a:solidFill>
                <a:latin typeface="+mj-lt"/>
                <a:ea typeface="+mj-ea"/>
                <a:cs typeface="+mj-cs"/>
              </a:rPr>
              <a:t>Visualization Analysis &amp; Design</a:t>
            </a:r>
          </a:p>
          <a:p>
            <a:pPr algn="r">
              <a:defRPr sz="5800">
                <a:latin typeface="Rockwell Italic"/>
                <a:ea typeface="Rockwell Italic"/>
                <a:cs typeface="Rockwell Italic"/>
                <a:sym typeface="Rockwell Italic"/>
              </a:defRPr>
            </a:pPr>
            <a:endParaRPr lang="en-US" sz="3900" dirty="0">
              <a:solidFill>
                <a:srgbClr val="FFFFFF"/>
              </a:solidFill>
              <a:latin typeface="+mj-lt"/>
              <a:ea typeface="+mj-ea"/>
              <a:cs typeface="+mj-cs"/>
            </a:endParaRPr>
          </a:p>
          <a:p>
            <a:pPr algn="r">
              <a:defRPr sz="5800">
                <a:latin typeface="Rockwell Italic"/>
                <a:ea typeface="Rockwell Italic"/>
                <a:cs typeface="Rockwell Italic"/>
                <a:sym typeface="Rockwell Italic"/>
              </a:defRPr>
            </a:pPr>
            <a:r>
              <a:rPr lang="en-US" sz="3900" dirty="0">
                <a:solidFill>
                  <a:srgbClr val="FFFFFF"/>
                </a:solidFill>
                <a:latin typeface="+mj-lt"/>
                <a:ea typeface="+mj-ea"/>
                <a:cs typeface="+mj-cs"/>
              </a:rPr>
              <a:t>Task Abstraction (Ch 3)</a:t>
            </a:r>
          </a:p>
        </p:txBody>
      </p:sp>
      <p:sp>
        <p:nvSpPr>
          <p:cNvPr id="2" name="Slide Number">
            <a:extLst>
              <a:ext uri="{FF2B5EF4-FFF2-40B4-BE49-F238E27FC236}">
                <a16:creationId xmlns:a16="http://schemas.microsoft.com/office/drawing/2014/main" id="{4181C40A-76F8-9B48-6B33-E3E2A3CFB54A}"/>
              </a:ext>
            </a:extLst>
          </p:cNvPr>
          <p:cNvSpPr txBox="1">
            <a:spLocks noGrp="1"/>
          </p:cNvSpPr>
          <p:nvPr>
            <p:ph type="sldNum" sz="quarter" idx="2"/>
          </p:nvPr>
        </p:nvSpPr>
        <p:spPr>
          <a:xfrm>
            <a:off x="10837333" y="6535157"/>
            <a:ext cx="973667" cy="27432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p>
            <a:pPr defTabSz="914400">
              <a:spcAft>
                <a:spcPts val="600"/>
              </a:spcAft>
            </a:pPr>
            <a:fld id="{86CB4B4D-7CA3-9044-876B-883B54F8677D}" type="slidenum">
              <a:rPr lang="en-US" sz="1000"/>
              <a:pPr defTabSz="914400">
                <a:spcAft>
                  <a:spcPts val="600"/>
                </a:spcAft>
              </a:pPr>
              <a:t>1</a:t>
            </a:fld>
            <a:endParaRPr lang="en-US" sz="1000"/>
          </a:p>
        </p:txBody>
      </p:sp>
      <p:sp>
        <p:nvSpPr>
          <p:cNvPr id="1127" name="Rectangle 112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tamaramunzner">
            <a:extLst>
              <a:ext uri="{FF2B5EF4-FFF2-40B4-BE49-F238E27FC236}">
                <a16:creationId xmlns:a16="http://schemas.microsoft.com/office/drawing/2014/main" id="{D2E3BA3F-175F-189C-7E7C-075DCC57D50C}"/>
              </a:ext>
            </a:extLst>
          </p:cNvPr>
          <p:cNvSpPr txBox="1"/>
          <p:nvPr/>
        </p:nvSpPr>
        <p:spPr>
          <a:xfrm>
            <a:off x="338278" y="6357390"/>
            <a:ext cx="77009" cy="3770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nchor="ctr">
            <a:spAutoFit/>
          </a:bodyPr>
          <a:lstStyle>
            <a:lvl1pPr algn="l">
              <a:defRPr sz="2600" b="1" u="sng"/>
            </a:lvl1pPr>
          </a:lstStyle>
          <a:p>
            <a:pPr>
              <a:defRPr u="none"/>
            </a:pPr>
            <a:endParaRPr sz="1950"/>
          </a:p>
        </p:txBody>
      </p:sp>
      <p:pic>
        <p:nvPicPr>
          <p:cNvPr id="6" name="Picture 5" descr="A screenshot of a computer&#10;&#10;Description automatically generated">
            <a:extLst>
              <a:ext uri="{FF2B5EF4-FFF2-40B4-BE49-F238E27FC236}">
                <a16:creationId xmlns:a16="http://schemas.microsoft.com/office/drawing/2014/main" id="{C0DB5756-DA25-1FA9-C079-E0987310FA0E}"/>
              </a:ext>
            </a:extLst>
          </p:cNvPr>
          <p:cNvPicPr>
            <a:picLocks noChangeAspect="1"/>
          </p:cNvPicPr>
          <p:nvPr/>
        </p:nvPicPr>
        <p:blipFill>
          <a:blip r:embed="rId2"/>
          <a:stretch>
            <a:fillRect/>
          </a:stretch>
        </p:blipFill>
        <p:spPr>
          <a:xfrm>
            <a:off x="321732" y="321732"/>
            <a:ext cx="7064121" cy="4052118"/>
          </a:xfrm>
          <a:prstGeom prst="rect">
            <a:avLst/>
          </a:prstGeom>
        </p:spPr>
      </p:pic>
      <p:sp>
        <p:nvSpPr>
          <p:cNvPr id="4" name="Text Placeholder 3">
            <a:extLst>
              <a:ext uri="{FF2B5EF4-FFF2-40B4-BE49-F238E27FC236}">
                <a16:creationId xmlns:a16="http://schemas.microsoft.com/office/drawing/2014/main" id="{81000DCF-7C5E-063C-7B73-8471C67C0714}"/>
              </a:ext>
            </a:extLst>
          </p:cNvPr>
          <p:cNvSpPr>
            <a:spLocks noGrp="1"/>
          </p:cNvSpPr>
          <p:nvPr>
            <p:ph type="body" sz="half" idx="1"/>
          </p:nvPr>
        </p:nvSpPr>
        <p:spPr/>
        <p:txBody>
          <a:bodyPr/>
          <a:lstStyle/>
          <a:p>
            <a:endParaRPr lang="en-US" dirty="0"/>
          </a:p>
        </p:txBody>
      </p:sp>
      <p:sp>
        <p:nvSpPr>
          <p:cNvPr id="7" name="TextBox 6">
            <a:extLst>
              <a:ext uri="{FF2B5EF4-FFF2-40B4-BE49-F238E27FC236}">
                <a16:creationId xmlns:a16="http://schemas.microsoft.com/office/drawing/2014/main" id="{51873627-209E-3ECF-EED4-9B3211F6F8AE}"/>
              </a:ext>
            </a:extLst>
          </p:cNvPr>
          <p:cNvSpPr txBox="1"/>
          <p:nvPr/>
        </p:nvSpPr>
        <p:spPr>
          <a:xfrm>
            <a:off x="8855447" y="1655312"/>
            <a:ext cx="1228221" cy="584775"/>
          </a:xfrm>
          <a:prstGeom prst="rect">
            <a:avLst/>
          </a:prstGeom>
          <a:noFill/>
        </p:spPr>
        <p:txBody>
          <a:bodyPr wrap="none" rtlCol="0">
            <a:spAutoFit/>
          </a:bodyPr>
          <a:lstStyle/>
          <a:p>
            <a:r>
              <a:rPr lang="en-US" sz="3200" dirty="0">
                <a:solidFill>
                  <a:schemeClr val="bg1"/>
                </a:solidFill>
              </a:rPr>
              <a:t>WHY?</a:t>
            </a:r>
          </a:p>
        </p:txBody>
      </p:sp>
    </p:spTree>
    <p:extLst>
      <p:ext uri="{BB962C8B-B14F-4D97-AF65-F5344CB8AC3E}">
        <p14:creationId xmlns:p14="http://schemas.microsoft.com/office/powerpoint/2010/main" val="404431443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70E802-0214-413C-E223-3284C0F09598}"/>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A7886881-D74B-7290-42B9-FE064F6498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DC67B40B-6ADB-6DF7-8E93-0064D2F260C5}"/>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Actions: Search</a:t>
            </a:r>
          </a:p>
        </p:txBody>
      </p:sp>
      <p:sp>
        <p:nvSpPr>
          <p:cNvPr id="5" name="Slide Number">
            <a:extLst>
              <a:ext uri="{FF2B5EF4-FFF2-40B4-BE49-F238E27FC236}">
                <a16:creationId xmlns:a16="http://schemas.microsoft.com/office/drawing/2014/main" id="{B9956DC3-1FB6-3D01-0B4B-82DD33D0DF34}"/>
              </a:ext>
            </a:extLst>
          </p:cNvPr>
          <p:cNvSpPr txBox="1">
            <a:spLocks/>
          </p:cNvSpPr>
          <p:nvPr/>
        </p:nvSpPr>
        <p:spPr>
          <a:xfrm>
            <a:off x="11763375" y="6515100"/>
            <a:ext cx="266701" cy="209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10</a:t>
            </a:fld>
            <a:endParaRPr lang="en-US"/>
          </a:p>
        </p:txBody>
      </p:sp>
      <p:sp>
        <p:nvSpPr>
          <p:cNvPr id="4" name="TextBox 3">
            <a:extLst>
              <a:ext uri="{FF2B5EF4-FFF2-40B4-BE49-F238E27FC236}">
                <a16:creationId xmlns:a16="http://schemas.microsoft.com/office/drawing/2014/main" id="{53703776-853C-F5FB-F597-4D56C11C9301}"/>
              </a:ext>
            </a:extLst>
          </p:cNvPr>
          <p:cNvSpPr txBox="1"/>
          <p:nvPr/>
        </p:nvSpPr>
        <p:spPr>
          <a:xfrm>
            <a:off x="762001" y="1976838"/>
            <a:ext cx="4316116" cy="1323439"/>
          </a:xfrm>
          <a:prstGeom prst="rect">
            <a:avLst/>
          </a:prstGeom>
          <a:noFill/>
        </p:spPr>
        <p:txBody>
          <a:bodyPr wrap="square" rtlCol="0">
            <a:spAutoFit/>
          </a:bodyPr>
          <a:lstStyle/>
          <a:p>
            <a:pPr marL="571500" indent="-571500">
              <a:buFont typeface="Wingdings" panose="05000000000000000000" pitchFamily="2" charset="2"/>
              <a:buChar char="q"/>
              <a:defRPr sz="3600"/>
            </a:pPr>
            <a:r>
              <a:rPr lang="en-US" sz="2000" dirty="0"/>
              <a:t>How much of the data matters</a:t>
            </a:r>
          </a:p>
          <a:p>
            <a:pPr marL="1028700" lvl="1" indent="-571500">
              <a:buFont typeface="Arial" panose="020B0604020202020204" pitchFamily="34" charset="0"/>
              <a:buChar char="•"/>
              <a:defRPr sz="3600"/>
            </a:pPr>
            <a:r>
              <a:rPr lang="en-US" sz="2000" dirty="0"/>
              <a:t>one: identify</a:t>
            </a:r>
          </a:p>
          <a:p>
            <a:pPr marL="1028700" lvl="1" indent="-571500">
              <a:buFont typeface="Arial" panose="020B0604020202020204" pitchFamily="34" charset="0"/>
              <a:buChar char="•"/>
              <a:defRPr sz="3600"/>
            </a:pPr>
            <a:r>
              <a:rPr lang="en-US" sz="2000" dirty="0"/>
              <a:t>some: compare</a:t>
            </a:r>
          </a:p>
          <a:p>
            <a:pPr marL="1028700" lvl="1" indent="-571500">
              <a:buFont typeface="Arial" panose="020B0604020202020204" pitchFamily="34" charset="0"/>
              <a:buChar char="•"/>
              <a:defRPr sz="3600"/>
            </a:pPr>
            <a:r>
              <a:rPr lang="en-US" sz="2000" dirty="0"/>
              <a:t>all: summarize</a:t>
            </a:r>
          </a:p>
        </p:txBody>
      </p:sp>
      <p:pic>
        <p:nvPicPr>
          <p:cNvPr id="2" name="fig3.2.pdf" descr="fig3.2.pdf">
            <a:extLst>
              <a:ext uri="{FF2B5EF4-FFF2-40B4-BE49-F238E27FC236}">
                <a16:creationId xmlns:a16="http://schemas.microsoft.com/office/drawing/2014/main" id="{09823CD3-D26B-91C1-8214-927AE31163B8}"/>
              </a:ext>
            </a:extLst>
          </p:cNvPr>
          <p:cNvPicPr>
            <a:picLocks noChangeAspect="1"/>
          </p:cNvPicPr>
          <p:nvPr/>
        </p:nvPicPr>
        <p:blipFill>
          <a:blip r:embed="rId2"/>
          <a:srcRect l="4012" t="72961"/>
          <a:stretch>
            <a:fillRect/>
          </a:stretch>
        </p:blipFill>
        <p:spPr>
          <a:xfrm>
            <a:off x="3637156" y="2844497"/>
            <a:ext cx="7617304" cy="3072872"/>
          </a:xfrm>
          <a:prstGeom prst="rect">
            <a:avLst/>
          </a:prstGeom>
          <a:ln w="12700">
            <a:miter lim="400000"/>
          </a:ln>
        </p:spPr>
      </p:pic>
    </p:spTree>
    <p:extLst>
      <p:ext uri="{BB962C8B-B14F-4D97-AF65-F5344CB8AC3E}">
        <p14:creationId xmlns:p14="http://schemas.microsoft.com/office/powerpoint/2010/main" val="3228959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CD01A3-6E55-2D52-1BF7-43B21DF05F5D}"/>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48392FF4-108F-CAFD-D884-0136F41305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A28E16CB-358F-579E-2F67-8219FFFCEE37}"/>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Actions</a:t>
            </a:r>
          </a:p>
        </p:txBody>
      </p:sp>
      <p:sp>
        <p:nvSpPr>
          <p:cNvPr id="5" name="Slide Number">
            <a:extLst>
              <a:ext uri="{FF2B5EF4-FFF2-40B4-BE49-F238E27FC236}">
                <a16:creationId xmlns:a16="http://schemas.microsoft.com/office/drawing/2014/main" id="{7DB4F224-833B-1F6C-0F76-BE9025E9AA13}"/>
              </a:ext>
            </a:extLst>
          </p:cNvPr>
          <p:cNvSpPr txBox="1">
            <a:spLocks/>
          </p:cNvSpPr>
          <p:nvPr/>
        </p:nvSpPr>
        <p:spPr>
          <a:xfrm>
            <a:off x="11763375" y="6515100"/>
            <a:ext cx="266701" cy="20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11</a:t>
            </a:fld>
            <a:endParaRPr lang="en-US"/>
          </a:p>
        </p:txBody>
      </p:sp>
      <p:sp>
        <p:nvSpPr>
          <p:cNvPr id="4" name="TextBox 3">
            <a:extLst>
              <a:ext uri="{FF2B5EF4-FFF2-40B4-BE49-F238E27FC236}">
                <a16:creationId xmlns:a16="http://schemas.microsoft.com/office/drawing/2014/main" id="{BB9C9073-D271-141E-78D6-A43F2A875327}"/>
              </a:ext>
            </a:extLst>
          </p:cNvPr>
          <p:cNvSpPr txBox="1"/>
          <p:nvPr/>
        </p:nvSpPr>
        <p:spPr>
          <a:xfrm>
            <a:off x="762001" y="1976838"/>
            <a:ext cx="4316116" cy="1323439"/>
          </a:xfrm>
          <a:prstGeom prst="rect">
            <a:avLst/>
          </a:prstGeom>
          <a:noFill/>
        </p:spPr>
        <p:txBody>
          <a:bodyPr wrap="square" rtlCol="0">
            <a:spAutoFit/>
          </a:bodyPr>
          <a:lstStyle/>
          <a:p>
            <a:pPr marL="571500" indent="-571500">
              <a:buFont typeface="Wingdings" panose="05000000000000000000" pitchFamily="2" charset="2"/>
              <a:buChar char="q"/>
              <a:defRPr sz="3600"/>
            </a:pPr>
            <a:r>
              <a:rPr lang="en-US" sz="2000" dirty="0"/>
              <a:t>Independent choices for each of these three levels</a:t>
            </a:r>
          </a:p>
          <a:p>
            <a:pPr marL="1028700" lvl="1" indent="-571500">
              <a:buFont typeface="Arial" panose="020B0604020202020204" pitchFamily="34" charset="0"/>
              <a:buChar char="•"/>
              <a:defRPr sz="3600"/>
            </a:pPr>
            <a:r>
              <a:rPr lang="en-US" sz="2000" dirty="0"/>
              <a:t>analyze, search, query</a:t>
            </a:r>
          </a:p>
          <a:p>
            <a:pPr marL="1028700" lvl="1" indent="-571500">
              <a:buFont typeface="Arial" panose="020B0604020202020204" pitchFamily="34" charset="0"/>
              <a:buChar char="•"/>
              <a:defRPr sz="3600"/>
            </a:pPr>
            <a:r>
              <a:rPr lang="en-US" sz="2000" dirty="0"/>
              <a:t>mix and match </a:t>
            </a:r>
          </a:p>
        </p:txBody>
      </p:sp>
      <p:pic>
        <p:nvPicPr>
          <p:cNvPr id="3" name="fig3.1.pdf" descr="fig3.1.pdf">
            <a:extLst>
              <a:ext uri="{FF2B5EF4-FFF2-40B4-BE49-F238E27FC236}">
                <a16:creationId xmlns:a16="http://schemas.microsoft.com/office/drawing/2014/main" id="{768C743A-B007-FF32-D08F-2D8B40B2079C}"/>
              </a:ext>
            </a:extLst>
          </p:cNvPr>
          <p:cNvPicPr>
            <a:picLocks noChangeAspect="1"/>
          </p:cNvPicPr>
          <p:nvPr/>
        </p:nvPicPr>
        <p:blipFill>
          <a:blip r:embed="rId3"/>
          <a:srcRect r="55167"/>
          <a:stretch>
            <a:fillRect/>
          </a:stretch>
        </p:blipFill>
        <p:spPr>
          <a:xfrm>
            <a:off x="6601137" y="-8374"/>
            <a:ext cx="3725278" cy="6723939"/>
          </a:xfrm>
          <a:prstGeom prst="rect">
            <a:avLst/>
          </a:prstGeom>
          <a:ln w="12700">
            <a:miter lim="400000"/>
          </a:ln>
        </p:spPr>
      </p:pic>
    </p:spTree>
    <p:extLst>
      <p:ext uri="{BB962C8B-B14F-4D97-AF65-F5344CB8AC3E}">
        <p14:creationId xmlns:p14="http://schemas.microsoft.com/office/powerpoint/2010/main" val="87175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257" name="Rectangle 1256">
            <a:extLst>
              <a:ext uri="{FF2B5EF4-FFF2-40B4-BE49-F238E27FC236}">
                <a16:creationId xmlns:a16="http://schemas.microsoft.com/office/drawing/2014/main" id="{8CD2B798-7994-4548-A2BE-4AEF9C1A5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59" name="Oval 5">
            <a:extLst>
              <a:ext uri="{FF2B5EF4-FFF2-40B4-BE49-F238E27FC236}">
                <a16:creationId xmlns:a16="http://schemas.microsoft.com/office/drawing/2014/main" id="{E6162320-3B67-42BB-AF9D-939326E64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61" name="Straight Connector 1260">
            <a:extLst>
              <a:ext uri="{FF2B5EF4-FFF2-40B4-BE49-F238E27FC236}">
                <a16:creationId xmlns:a16="http://schemas.microsoft.com/office/drawing/2014/main" id="{6722E143-84C1-4F95-937C-78B92D2811C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263" name="Rectangle 126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red and white dart board with arrows hitting the center&#10;&#10;Description automatically generated">
            <a:extLst>
              <a:ext uri="{FF2B5EF4-FFF2-40B4-BE49-F238E27FC236}">
                <a16:creationId xmlns:a16="http://schemas.microsoft.com/office/drawing/2014/main" id="{E1368051-A3BE-EB03-0296-7B3EEB91C5C0}"/>
              </a:ext>
            </a:extLst>
          </p:cNvPr>
          <p:cNvPicPr>
            <a:picLocks noChangeAspect="1"/>
          </p:cNvPicPr>
          <p:nvPr/>
        </p:nvPicPr>
        <p:blipFill rotWithShape="1">
          <a:blip r:embed="rId3"/>
          <a:srcRect l="3822" r="2845"/>
          <a:stretch/>
        </p:blipFill>
        <p:spPr>
          <a:xfrm>
            <a:off x="20" y="975"/>
            <a:ext cx="12191980" cy="6858000"/>
          </a:xfrm>
          <a:prstGeom prst="rect">
            <a:avLst/>
          </a:prstGeom>
        </p:spPr>
      </p:pic>
      <p:sp>
        <p:nvSpPr>
          <p:cNvPr id="1265" name="Rectangle 1264">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21" name="Task abstraction: Targets"/>
          <p:cNvSpPr txBox="1">
            <a:spLocks noGrp="1"/>
          </p:cNvSpPr>
          <p:nvPr>
            <p:ph type="title"/>
          </p:nvPr>
        </p:nvSpPr>
        <p:spPr>
          <a:xfrm>
            <a:off x="4309349" y="3429000"/>
            <a:ext cx="7501651" cy="1090938"/>
          </a:xfrm>
          <a:prstGeom prst="rect">
            <a:avLst/>
          </a:prstGeom>
        </p:spPr>
        <p:txBody>
          <a:bodyPr vert="horz" lIns="91440" tIns="45720" rIns="91440" bIns="45720" rtlCol="0" anchor="b">
            <a:normAutofit/>
          </a:bodyPr>
          <a:lstStyle/>
          <a:p>
            <a:r>
              <a:rPr lang="en-US" kern="1200" cap="all" spc="200" baseline="0">
                <a:solidFill>
                  <a:srgbClr val="FFFFFF"/>
                </a:solidFill>
                <a:latin typeface="+mj-lt"/>
                <a:ea typeface="+mj-ea"/>
                <a:cs typeface="+mj-cs"/>
              </a:rPr>
              <a:t>Task abstraction: Targets </a:t>
            </a:r>
          </a:p>
        </p:txBody>
      </p:sp>
      <p:cxnSp>
        <p:nvCxnSpPr>
          <p:cNvPr id="1267" name="Straight Connector 1266">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F9C25C"/>
            </a:solidFill>
          </a:ln>
        </p:spPr>
        <p:style>
          <a:lnRef idx="3">
            <a:schemeClr val="accent1"/>
          </a:lnRef>
          <a:fillRef idx="0">
            <a:schemeClr val="accent1"/>
          </a:fillRef>
          <a:effectRef idx="2">
            <a:schemeClr val="accent1"/>
          </a:effectRef>
          <a:fontRef idx="minor">
            <a:schemeClr val="tx1"/>
          </a:fontRef>
        </p:style>
      </p:cxnSp>
      <p:sp>
        <p:nvSpPr>
          <p:cNvPr id="1222" name="Slide Number"/>
          <p:cNvSpPr txBox="1">
            <a:spLocks noGrp="1"/>
          </p:cNvSpPr>
          <p:nvPr>
            <p:ph type="sldNum" sz="quarter" idx="12"/>
          </p:nvPr>
        </p:nvSpPr>
        <p:spPr>
          <a:xfrm>
            <a:off x="10837333" y="6470704"/>
            <a:ext cx="973667" cy="274320"/>
          </a:xfrm>
          <a:prstGeom prst="rect">
            <a:avLst/>
          </a:prstGeom>
          <a:effectLst>
            <a:outerShdw blurRad="50800" dist="12700" dir="2700000" algn="tl" rotWithShape="0">
              <a:prstClr val="black">
                <a:alpha val="43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pPr algn="l" defTabSz="914400" hangingPunct="1">
              <a:spcAft>
                <a:spcPts val="600"/>
              </a:spcAft>
            </a:pPr>
            <a:fld id="{86CB4B4D-7CA3-9044-876B-883B54F8677D}" type="slidenum">
              <a:rPr lang="en-US" sz="1000">
                <a:solidFill>
                  <a:srgbClr val="FFFFFF"/>
                </a:solidFill>
                <a:ea typeface="+mn-ea"/>
                <a:cs typeface="+mn-cs"/>
              </a:rPr>
              <a:pPr algn="l" defTabSz="914400" hangingPunct="1">
                <a:spcAft>
                  <a:spcPts val="600"/>
                </a:spcAft>
              </a:pPr>
              <a:t>12</a:t>
            </a:fld>
            <a:endParaRPr lang="en-US" sz="1000">
              <a:solidFill>
                <a:srgbClr val="FFFFFF"/>
              </a:solidFill>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224" name="Task abstraction: Targets"/>
          <p:cNvSpPr txBox="1">
            <a:spLocks noGrp="1"/>
          </p:cNvSpPr>
          <p:nvPr>
            <p:ph type="title"/>
          </p:nvPr>
        </p:nvSpPr>
        <p:spPr>
          <a:prstGeom prst="rect">
            <a:avLst/>
          </a:prstGeom>
        </p:spPr>
        <p:txBody>
          <a:bodyPr/>
          <a:lstStyle/>
          <a:p>
            <a:r>
              <a:rPr lang="en-US"/>
              <a:t>Task abstraction: Targets </a:t>
            </a:r>
          </a:p>
        </p:txBody>
      </p:sp>
      <p:sp>
        <p:nvSpPr>
          <p:cNvPr id="1225" name="Slide Number"/>
          <p:cNvSpPr txBox="1">
            <a:spLocks noGrp="1"/>
          </p:cNvSpPr>
          <p:nvPr>
            <p:ph type="sldNum" sz="quarter" idx="12"/>
          </p:nvPr>
        </p:nvSpPr>
        <p:spPr>
          <a:prstGeom prst="rect">
            <a:avLst/>
          </a:prstGeom>
          <a:ln w="9525">
            <a:round/>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fld id="{86CB4B4D-7CA3-9044-876B-883B54F8677D}" type="slidenum">
              <a:rPr lang="en-US" smtClean="0"/>
              <a:pPr/>
              <a:t>13</a:t>
            </a:fld>
            <a:endParaRPr/>
          </a:p>
        </p:txBody>
      </p:sp>
      <p:pic>
        <p:nvPicPr>
          <p:cNvPr id="1226" name="fig3.1.pdf" descr="fig3.1.pdf"/>
          <p:cNvPicPr>
            <a:picLocks noChangeAspect="1"/>
          </p:cNvPicPr>
          <p:nvPr/>
        </p:nvPicPr>
        <p:blipFill>
          <a:blip r:embed="rId3"/>
          <a:srcRect l="45243" t="11902" b="69752"/>
          <a:stretch>
            <a:fillRect/>
          </a:stretch>
        </p:blipFill>
        <p:spPr>
          <a:xfrm>
            <a:off x="557561" y="1807413"/>
            <a:ext cx="7672789" cy="2080147"/>
          </a:xfrm>
          <a:prstGeom prst="rect">
            <a:avLst/>
          </a:prstGeom>
          <a:ln w="12700">
            <a:miter lim="400000"/>
          </a:ln>
        </p:spPr>
      </p:pic>
      <p:pic>
        <p:nvPicPr>
          <p:cNvPr id="10" name="Picture 9" descr="A red and white dart board with arrows hitting the center&#10;&#10;Description automatically generated">
            <a:extLst>
              <a:ext uri="{FF2B5EF4-FFF2-40B4-BE49-F238E27FC236}">
                <a16:creationId xmlns:a16="http://schemas.microsoft.com/office/drawing/2014/main" id="{D3E656A3-5E3E-4EA6-F59F-DE24453C1CFD}"/>
              </a:ext>
            </a:extLst>
          </p:cNvPr>
          <p:cNvPicPr>
            <a:picLocks noChangeAspect="1"/>
          </p:cNvPicPr>
          <p:nvPr/>
        </p:nvPicPr>
        <p:blipFill>
          <a:blip r:embed="rId4"/>
          <a:stretch>
            <a:fillRect/>
          </a:stretch>
        </p:blipFill>
        <p:spPr>
          <a:xfrm>
            <a:off x="9604480" y="0"/>
            <a:ext cx="2587520" cy="13595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228" name="Task abstraction: Targets"/>
          <p:cNvSpPr txBox="1">
            <a:spLocks noGrp="1"/>
          </p:cNvSpPr>
          <p:nvPr>
            <p:ph type="title"/>
          </p:nvPr>
        </p:nvSpPr>
        <p:spPr>
          <a:prstGeom prst="rect">
            <a:avLst/>
          </a:prstGeom>
        </p:spPr>
        <p:txBody>
          <a:bodyPr/>
          <a:lstStyle/>
          <a:p>
            <a:r>
              <a:t>Task abstraction: Targets </a:t>
            </a:r>
          </a:p>
        </p:txBody>
      </p:sp>
      <p:sp>
        <p:nvSpPr>
          <p:cNvPr id="1229" name="Slide Number"/>
          <p:cNvSpPr txBox="1">
            <a:spLocks noGrp="1"/>
          </p:cNvSpPr>
          <p:nvPr>
            <p:ph type="sldNum" sz="quarter" idx="12"/>
          </p:nvPr>
        </p:nvSpPr>
        <p:spPr>
          <a:prstGeom prst="rect">
            <a:avLst/>
          </a:prstGeom>
          <a:ln w="952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fld id="{86CB4B4D-7CA3-9044-876B-883B54F8677D}" type="slidenum">
              <a:rPr lang="en-US" smtClean="0"/>
              <a:pPr/>
              <a:t>14</a:t>
            </a:fld>
            <a:endParaRPr/>
          </a:p>
        </p:txBody>
      </p:sp>
      <p:pic>
        <p:nvPicPr>
          <p:cNvPr id="1230" name="fig3.1.pdf" descr="fig3.1.pdf"/>
          <p:cNvPicPr>
            <a:picLocks noChangeAspect="1"/>
          </p:cNvPicPr>
          <p:nvPr/>
        </p:nvPicPr>
        <p:blipFill>
          <a:blip r:embed="rId2"/>
          <a:srcRect l="45243" t="11902" b="40115"/>
          <a:stretch>
            <a:fillRect/>
          </a:stretch>
        </p:blipFill>
        <p:spPr>
          <a:xfrm>
            <a:off x="602166" y="1573684"/>
            <a:ext cx="7014117" cy="4973595"/>
          </a:xfrm>
          <a:prstGeom prst="rect">
            <a:avLst/>
          </a:prstGeom>
          <a:ln w="12700">
            <a:miter lim="400000"/>
          </a:ln>
        </p:spPr>
      </p:pic>
      <p:pic>
        <p:nvPicPr>
          <p:cNvPr id="3" name="Picture 2" descr="A red and white dart board with arrows hitting the center&#10;&#10;Description automatically generated">
            <a:extLst>
              <a:ext uri="{FF2B5EF4-FFF2-40B4-BE49-F238E27FC236}">
                <a16:creationId xmlns:a16="http://schemas.microsoft.com/office/drawing/2014/main" id="{739106DF-7060-4834-92D7-11C5E2CB1FAF}"/>
              </a:ext>
            </a:extLst>
          </p:cNvPr>
          <p:cNvPicPr>
            <a:picLocks noChangeAspect="1"/>
          </p:cNvPicPr>
          <p:nvPr/>
        </p:nvPicPr>
        <p:blipFill>
          <a:blip r:embed="rId3"/>
          <a:stretch>
            <a:fillRect/>
          </a:stretch>
        </p:blipFill>
        <p:spPr>
          <a:xfrm>
            <a:off x="9604480" y="0"/>
            <a:ext cx="2587520" cy="135956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pattFill prst="pct25">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232" name="Task abstraction: Targets"/>
          <p:cNvSpPr txBox="1">
            <a:spLocks noGrp="1"/>
          </p:cNvSpPr>
          <p:nvPr>
            <p:ph type="title"/>
          </p:nvPr>
        </p:nvSpPr>
        <p:spPr>
          <a:prstGeom prst="rect">
            <a:avLst/>
          </a:prstGeom>
        </p:spPr>
        <p:txBody>
          <a:bodyPr/>
          <a:lstStyle/>
          <a:p>
            <a:r>
              <a:t>Task abstraction: Targets </a:t>
            </a:r>
          </a:p>
        </p:txBody>
      </p:sp>
      <p:sp>
        <p:nvSpPr>
          <p:cNvPr id="1233" name="Slide Number"/>
          <p:cNvSpPr txBox="1">
            <a:spLocks noGrp="1"/>
          </p:cNvSpPr>
          <p:nvPr>
            <p:ph type="sldNum" sz="quarter" idx="12"/>
          </p:nvPr>
        </p:nvSpPr>
        <p:spPr>
          <a:prstGeom prst="rect">
            <a:avLst/>
          </a:prstGeom>
          <a:ln w="952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fld id="{86CB4B4D-7CA3-9044-876B-883B54F8677D}" type="slidenum">
              <a:rPr lang="en-US" smtClean="0"/>
              <a:pPr/>
              <a:t>15</a:t>
            </a:fld>
            <a:endParaRPr/>
          </a:p>
        </p:txBody>
      </p:sp>
      <p:pic>
        <p:nvPicPr>
          <p:cNvPr id="1234" name="fig3.1.pdf" descr="fig3.1.pdf"/>
          <p:cNvPicPr>
            <a:picLocks noChangeAspect="1"/>
          </p:cNvPicPr>
          <p:nvPr/>
        </p:nvPicPr>
        <p:blipFill>
          <a:blip r:embed="rId2"/>
          <a:srcRect l="45243" t="11902" b="40115"/>
          <a:stretch>
            <a:fillRect/>
          </a:stretch>
        </p:blipFill>
        <p:spPr>
          <a:xfrm>
            <a:off x="525965" y="1555034"/>
            <a:ext cx="6956502" cy="4932741"/>
          </a:xfrm>
          <a:prstGeom prst="rect">
            <a:avLst/>
          </a:prstGeom>
          <a:ln w="12700">
            <a:miter lim="400000"/>
          </a:ln>
        </p:spPr>
      </p:pic>
      <p:pic>
        <p:nvPicPr>
          <p:cNvPr id="1235" name="fig3.1.pdf" descr="fig3.1.pdf"/>
          <p:cNvPicPr>
            <a:picLocks noChangeAspect="1"/>
          </p:cNvPicPr>
          <p:nvPr/>
        </p:nvPicPr>
        <p:blipFill>
          <a:blip r:embed="rId2"/>
          <a:srcRect l="46262" t="57608" r="24779" b="15150"/>
          <a:stretch>
            <a:fillRect/>
          </a:stretch>
        </p:blipFill>
        <p:spPr>
          <a:xfrm>
            <a:off x="7980630" y="1555034"/>
            <a:ext cx="3740879" cy="2847749"/>
          </a:xfrm>
          <a:prstGeom prst="rect">
            <a:avLst/>
          </a:prstGeom>
          <a:ln w="12700">
            <a:miter lim="400000"/>
          </a:ln>
        </p:spPr>
      </p:pic>
      <p:pic>
        <p:nvPicPr>
          <p:cNvPr id="4" name="Picture 3" descr="A red and white dart board with arrows hitting the center&#10;&#10;Description automatically generated">
            <a:extLst>
              <a:ext uri="{FF2B5EF4-FFF2-40B4-BE49-F238E27FC236}">
                <a16:creationId xmlns:a16="http://schemas.microsoft.com/office/drawing/2014/main" id="{60B88C25-46F2-383E-1EFF-ABF39D797F41}"/>
              </a:ext>
            </a:extLst>
          </p:cNvPr>
          <p:cNvPicPr>
            <a:picLocks noChangeAspect="1"/>
          </p:cNvPicPr>
          <p:nvPr/>
        </p:nvPicPr>
        <p:blipFill>
          <a:blip r:embed="rId3"/>
          <a:stretch>
            <a:fillRect/>
          </a:stretch>
        </p:blipFill>
        <p:spPr>
          <a:xfrm>
            <a:off x="9604480" y="0"/>
            <a:ext cx="2587520" cy="13595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30">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1237" name="Task abstraction: Targets"/>
          <p:cNvSpPr txBox="1">
            <a:spLocks noGrp="1"/>
          </p:cNvSpPr>
          <p:nvPr>
            <p:ph type="title"/>
          </p:nvPr>
        </p:nvSpPr>
        <p:spPr>
          <a:prstGeom prst="rect">
            <a:avLst/>
          </a:prstGeom>
        </p:spPr>
        <p:txBody>
          <a:bodyPr/>
          <a:lstStyle/>
          <a:p>
            <a:r>
              <a:t>Task abstraction: Targets </a:t>
            </a:r>
          </a:p>
        </p:txBody>
      </p:sp>
      <p:sp>
        <p:nvSpPr>
          <p:cNvPr id="1238" name="Slide Number"/>
          <p:cNvSpPr txBox="1">
            <a:spLocks noGrp="1"/>
          </p:cNvSpPr>
          <p:nvPr>
            <p:ph type="sldNum" sz="quarter" idx="12"/>
          </p:nvPr>
        </p:nvSpPr>
        <p:spPr>
          <a:prstGeom prst="rect">
            <a:avLst/>
          </a:prstGeom>
          <a:ln w="952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fld id="{86CB4B4D-7CA3-9044-876B-883B54F8677D}" type="slidenum">
              <a:rPr lang="en-US" smtClean="0"/>
              <a:pPr/>
              <a:t>16</a:t>
            </a:fld>
            <a:endParaRPr/>
          </a:p>
        </p:txBody>
      </p:sp>
      <p:pic>
        <p:nvPicPr>
          <p:cNvPr id="1239" name="fig3.1.pdf" descr="fig3.1.pdf"/>
          <p:cNvPicPr>
            <a:picLocks noChangeAspect="1"/>
          </p:cNvPicPr>
          <p:nvPr/>
        </p:nvPicPr>
        <p:blipFill>
          <a:blip r:embed="rId2"/>
          <a:srcRect l="45243" t="11902" b="40115"/>
          <a:stretch>
            <a:fillRect/>
          </a:stretch>
        </p:blipFill>
        <p:spPr>
          <a:xfrm>
            <a:off x="702529" y="1807886"/>
            <a:ext cx="6501159" cy="4609865"/>
          </a:xfrm>
          <a:prstGeom prst="rect">
            <a:avLst/>
          </a:prstGeom>
          <a:ln w="12700">
            <a:miter lim="400000"/>
          </a:ln>
        </p:spPr>
      </p:pic>
      <p:pic>
        <p:nvPicPr>
          <p:cNvPr id="1240" name="fig3.1.pdf" descr="fig3.1.pdf"/>
          <p:cNvPicPr>
            <a:picLocks noChangeAspect="1"/>
          </p:cNvPicPr>
          <p:nvPr/>
        </p:nvPicPr>
        <p:blipFill>
          <a:blip r:embed="rId2"/>
          <a:srcRect l="46262" t="57608" r="24779"/>
          <a:stretch>
            <a:fillRect/>
          </a:stretch>
        </p:blipFill>
        <p:spPr>
          <a:xfrm>
            <a:off x="8048625" y="1311656"/>
            <a:ext cx="3905482" cy="4626558"/>
          </a:xfrm>
          <a:prstGeom prst="rect">
            <a:avLst/>
          </a:prstGeom>
          <a:ln w="12700">
            <a:miter lim="400000"/>
          </a:ln>
        </p:spPr>
      </p:pic>
      <p:pic>
        <p:nvPicPr>
          <p:cNvPr id="3" name="Picture 2" descr="A red and white dart board with arrows hitting the center&#10;&#10;Description automatically generated">
            <a:extLst>
              <a:ext uri="{FF2B5EF4-FFF2-40B4-BE49-F238E27FC236}">
                <a16:creationId xmlns:a16="http://schemas.microsoft.com/office/drawing/2014/main" id="{CB030AEE-B51E-AA3F-C5C0-D4C0D1CAF41B}"/>
              </a:ext>
            </a:extLst>
          </p:cNvPr>
          <p:cNvPicPr>
            <a:picLocks noChangeAspect="1"/>
          </p:cNvPicPr>
          <p:nvPr/>
        </p:nvPicPr>
        <p:blipFill>
          <a:blip r:embed="rId3"/>
          <a:stretch>
            <a:fillRect/>
          </a:stretch>
        </p:blipFill>
        <p:spPr>
          <a:xfrm>
            <a:off x="9604480" y="0"/>
            <a:ext cx="2587520" cy="135956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E8D1EB-873D-BFCB-834D-39EC3D400DDC}"/>
            </a:ext>
          </a:extLst>
        </p:cNvPr>
        <p:cNvGrpSpPr/>
        <p:nvPr/>
      </p:nvGrpSpPr>
      <p:grpSpPr>
        <a:xfrm>
          <a:off x="0" y="0"/>
          <a:ext cx="0" cy="0"/>
          <a:chOff x="0" y="0"/>
          <a:chExt cx="0" cy="0"/>
        </a:xfrm>
      </p:grpSpPr>
      <p:cxnSp>
        <p:nvCxnSpPr>
          <p:cNvPr id="1244" name="Straight Connector 1243">
            <a:extLst>
              <a:ext uri="{FF2B5EF4-FFF2-40B4-BE49-F238E27FC236}">
                <a16:creationId xmlns:a16="http://schemas.microsoft.com/office/drawing/2014/main" id="{15F1CC53-719A-4763-BF30-5E25A63CEF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37" name="Task abstraction: Targets">
            <a:extLst>
              <a:ext uri="{FF2B5EF4-FFF2-40B4-BE49-F238E27FC236}">
                <a16:creationId xmlns:a16="http://schemas.microsoft.com/office/drawing/2014/main" id="{D2B0D790-8FF7-836A-46F9-A35CA3F72233}"/>
              </a:ext>
            </a:extLst>
          </p:cNvPr>
          <p:cNvSpPr txBox="1">
            <a:spLocks noGrp="1"/>
          </p:cNvSpPr>
          <p:nvPr>
            <p:ph type="title"/>
          </p:nvPr>
        </p:nvSpPr>
        <p:spPr>
          <a:xfrm>
            <a:off x="1024128" y="585216"/>
            <a:ext cx="6066818" cy="1499616"/>
          </a:xfrm>
          <a:prstGeom prst="rect">
            <a:avLst/>
          </a:prstGeom>
        </p:spPr>
        <p:txBody>
          <a:bodyPr vert="horz" lIns="91440" tIns="45720" rIns="91440" bIns="45720" rtlCol="0" anchor="ctr">
            <a:normAutofit/>
          </a:bodyPr>
          <a:lstStyle/>
          <a:p>
            <a:r>
              <a:rPr lang="en-US" dirty="0"/>
              <a:t>Abstraction</a:t>
            </a:r>
            <a:endParaRPr lang="en-US"/>
          </a:p>
        </p:txBody>
      </p:sp>
      <p:sp>
        <p:nvSpPr>
          <p:cNvPr id="3" name="these {action, target} pairs are good starting point for vocabulary…">
            <a:extLst>
              <a:ext uri="{FF2B5EF4-FFF2-40B4-BE49-F238E27FC236}">
                <a16:creationId xmlns:a16="http://schemas.microsoft.com/office/drawing/2014/main" id="{1E4592D6-B4D5-4468-A924-E423A762460D}"/>
              </a:ext>
            </a:extLst>
          </p:cNvPr>
          <p:cNvSpPr txBox="1">
            <a:spLocks/>
          </p:cNvSpPr>
          <p:nvPr/>
        </p:nvSpPr>
        <p:spPr>
          <a:xfrm>
            <a:off x="1024128" y="2286000"/>
            <a:ext cx="6528138"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q"/>
            </a:pPr>
            <a:r>
              <a:rPr lang="en-US" dirty="0"/>
              <a:t> These {action, target} pairs are good starting point for vocabulary</a:t>
            </a:r>
          </a:p>
          <a:p>
            <a:pPr lvl="2">
              <a:buFont typeface="Arial" panose="020B0604020202020204" pitchFamily="34" charset="0"/>
              <a:buChar char="•"/>
            </a:pPr>
            <a:r>
              <a:rPr lang="en-US" dirty="0"/>
              <a:t>But sometimes you'll need more precision!</a:t>
            </a:r>
          </a:p>
          <a:p>
            <a:pPr>
              <a:buFont typeface="Wingdings" panose="05000000000000000000" pitchFamily="2" charset="2"/>
              <a:buChar char="q"/>
            </a:pPr>
            <a:r>
              <a:rPr lang="en-US" dirty="0"/>
              <a:t> Rule of thumb</a:t>
            </a:r>
          </a:p>
          <a:p>
            <a:pPr lvl="2">
              <a:buFont typeface="Arial" panose="020B0604020202020204" pitchFamily="34" charset="0"/>
              <a:buChar char="•"/>
            </a:pPr>
            <a:r>
              <a:rPr lang="en-US" dirty="0"/>
              <a:t>systematically remove all domain jargon</a:t>
            </a:r>
          </a:p>
          <a:p>
            <a:pPr>
              <a:buFont typeface="Wingdings" panose="05000000000000000000" pitchFamily="2" charset="2"/>
              <a:buChar char="q"/>
            </a:pPr>
            <a:r>
              <a:rPr lang="en-US" dirty="0"/>
              <a:t> Interplay: task and data abstraction</a:t>
            </a:r>
          </a:p>
          <a:p>
            <a:pPr lvl="2">
              <a:buFont typeface="Arial" panose="020B0604020202020204" pitchFamily="34" charset="0"/>
              <a:buChar char="•"/>
            </a:pPr>
            <a:r>
              <a:rPr lang="en-US" dirty="0"/>
              <a:t>need to use data abstraction within task abstraction</a:t>
            </a:r>
          </a:p>
          <a:p>
            <a:pPr lvl="3">
              <a:buFont typeface="Arial" panose="020B0604020202020204" pitchFamily="34" charset="0"/>
              <a:buChar char="•"/>
            </a:pPr>
            <a:r>
              <a:rPr lang="en-US" dirty="0"/>
              <a:t>to specify your targets!</a:t>
            </a:r>
          </a:p>
          <a:p>
            <a:pPr lvl="3">
              <a:buFont typeface="Arial" panose="020B0604020202020204" pitchFamily="34" charset="0"/>
              <a:buChar char="•"/>
            </a:pPr>
            <a:r>
              <a:rPr lang="en-US" dirty="0"/>
              <a:t>but task abstraction can lead you to transform the data </a:t>
            </a:r>
          </a:p>
          <a:p>
            <a:pPr lvl="1">
              <a:buFont typeface="Wingdings" panose="05000000000000000000" pitchFamily="2" charset="2"/>
              <a:buChar char="q"/>
            </a:pPr>
            <a:r>
              <a:rPr lang="en-US" dirty="0"/>
              <a:t> Iterate back and forth</a:t>
            </a:r>
          </a:p>
          <a:p>
            <a:pPr lvl="2">
              <a:buFont typeface="Arial" panose="020B0604020202020204" pitchFamily="34" charset="0"/>
              <a:buChar char="•"/>
            </a:pPr>
            <a:r>
              <a:rPr lang="en-US" dirty="0"/>
              <a:t>first pass data, first pass task, second pass data, ... </a:t>
            </a:r>
          </a:p>
        </p:txBody>
      </p:sp>
      <p:pic>
        <p:nvPicPr>
          <p:cNvPr id="1241" name="Picture 1240">
            <a:extLst>
              <a:ext uri="{FF2B5EF4-FFF2-40B4-BE49-F238E27FC236}">
                <a16:creationId xmlns:a16="http://schemas.microsoft.com/office/drawing/2014/main" id="{BBD474A1-3B7F-8139-BFAE-7267CD32CE79}"/>
              </a:ext>
            </a:extLst>
          </p:cNvPr>
          <p:cNvPicPr>
            <a:picLocks noChangeAspect="1"/>
          </p:cNvPicPr>
          <p:nvPr/>
        </p:nvPicPr>
        <p:blipFill rotWithShape="1">
          <a:blip r:embed="rId2"/>
          <a:srcRect l="5457" r="26889"/>
          <a:stretch/>
        </p:blipFill>
        <p:spPr>
          <a:xfrm>
            <a:off x="7552266" y="10"/>
            <a:ext cx="4639733" cy="6857990"/>
          </a:xfrm>
          <a:prstGeom prst="rect">
            <a:avLst/>
          </a:prstGeom>
        </p:spPr>
      </p:pic>
      <p:sp>
        <p:nvSpPr>
          <p:cNvPr id="1238" name="Slide Number">
            <a:extLst>
              <a:ext uri="{FF2B5EF4-FFF2-40B4-BE49-F238E27FC236}">
                <a16:creationId xmlns:a16="http://schemas.microsoft.com/office/drawing/2014/main" id="{1C57D304-8A7C-934C-E183-FBFD96620B21}"/>
              </a:ext>
            </a:extLst>
          </p:cNvPr>
          <p:cNvSpPr txBox="1">
            <a:spLocks noGrp="1"/>
          </p:cNvSpPr>
          <p:nvPr>
            <p:ph type="sldNum" sz="quarter" idx="12"/>
          </p:nvPr>
        </p:nvSpPr>
        <p:spPr>
          <a:xfrm>
            <a:off x="10837333" y="6470704"/>
            <a:ext cx="973667" cy="27432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lIns="91440" tIns="45720" rIns="91440" bIns="45720" rtlCol="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pPr algn="l" defTabSz="914400" hangingPunct="1">
              <a:spcAft>
                <a:spcPts val="600"/>
              </a:spcAft>
            </a:pPr>
            <a:fld id="{86CB4B4D-7CA3-9044-876B-883B54F8677D}" type="slidenum">
              <a:rPr lang="en-US" sz="1000">
                <a:solidFill>
                  <a:srgbClr val="FFFFFF"/>
                </a:solidFill>
                <a:ea typeface="+mn-ea"/>
                <a:cs typeface="+mn-cs"/>
              </a:rPr>
              <a:pPr algn="l" defTabSz="914400" hangingPunct="1">
                <a:spcAft>
                  <a:spcPts val="600"/>
                </a:spcAft>
              </a:pPr>
              <a:t>17</a:t>
            </a:fld>
            <a:endParaRPr lang="en-US" sz="1000">
              <a:solidFill>
                <a:srgbClr val="FFFFFF"/>
              </a:solidFill>
              <a:ea typeface="+mn-ea"/>
              <a:cs typeface="+mn-cs"/>
            </a:endParaRPr>
          </a:p>
        </p:txBody>
      </p:sp>
    </p:spTree>
    <p:extLst>
      <p:ext uri="{BB962C8B-B14F-4D97-AF65-F5344CB8AC3E}">
        <p14:creationId xmlns:p14="http://schemas.microsoft.com/office/powerpoint/2010/main" val="2582641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pattFill prst="pct10">
          <a:fgClr>
            <a:schemeClr val="accent1"/>
          </a:fgClr>
          <a:bgClr>
            <a:schemeClr val="bg1"/>
          </a:bgClr>
        </a:pattFill>
        <a:effectLst/>
      </p:bgPr>
    </p:bg>
    <p:spTree>
      <p:nvGrpSpPr>
        <p:cNvPr id="1" name=""/>
        <p:cNvGrpSpPr/>
        <p:nvPr/>
      </p:nvGrpSpPr>
      <p:grpSpPr>
        <a:xfrm>
          <a:off x="0" y="0"/>
          <a:ext cx="0" cy="0"/>
          <a:chOff x="0" y="0"/>
          <a:chExt cx="0" cy="0"/>
        </a:xfrm>
      </p:grpSpPr>
      <p:sp>
        <p:nvSpPr>
          <p:cNvPr id="1246" name="Means and ends"/>
          <p:cNvSpPr txBox="1">
            <a:spLocks noGrp="1"/>
          </p:cNvSpPr>
          <p:nvPr>
            <p:ph type="title"/>
          </p:nvPr>
        </p:nvSpPr>
        <p:spPr>
          <a:prstGeom prst="rect">
            <a:avLst/>
          </a:prstGeom>
        </p:spPr>
        <p:txBody>
          <a:bodyPr/>
          <a:lstStyle/>
          <a:p>
            <a:r>
              <a:rPr lang="en-US" dirty="0"/>
              <a:t>Means and ends</a:t>
            </a:r>
          </a:p>
        </p:txBody>
      </p:sp>
      <p:sp>
        <p:nvSpPr>
          <p:cNvPr id="1247" name="Slide Number"/>
          <p:cNvSpPr txBox="1">
            <a:spLocks noGrp="1"/>
          </p:cNvSpPr>
          <p:nvPr>
            <p:ph type="sldNum" sz="quarter" idx="12"/>
          </p:nvPr>
        </p:nvSpPr>
        <p:spPr>
          <a:prstGeom prst="rect">
            <a:avLst/>
          </a:prstGeom>
          <a:ln w="9525">
            <a:round/>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8100" tIns="38100" rIns="38100" bIns="38100">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12192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
                  <a:solidFill>
                    <a:srgbClr val="000000"/>
                  </a:solidFill>
                </a:uFill>
                <a:latin typeface="+mj-lt"/>
                <a:ea typeface="+mj-ea"/>
                <a:cs typeface="+mj-cs"/>
                <a:sym typeface="Gill Sans"/>
              </a:defRPr>
            </a:lvl1pPr>
            <a:lvl2pPr marL="0" marR="0" indent="3429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2pPr>
            <a:lvl3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3pPr>
            <a:lvl4pPr marL="0" marR="0" indent="10287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4pPr>
            <a:lvl5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5pPr>
            <a:lvl6pPr marL="0" marR="0" indent="17145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6pPr>
            <a:lvl7pPr marL="0" marR="0" indent="2057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7pPr>
            <a:lvl8pPr marL="0" marR="0" indent="24003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8pPr>
            <a:lvl9pPr marL="0" marR="0" indent="2743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Gill Sans"/>
              </a:defRPr>
            </a:lvl9pPr>
          </a:lstStyle>
          <a:p>
            <a:fld id="{86CB4B4D-7CA3-9044-876B-883B54F8677D}" type="slidenum">
              <a:rPr lang="en-US" smtClean="0"/>
              <a:pPr/>
              <a:t>18</a:t>
            </a:fld>
            <a:endParaRPr/>
          </a:p>
        </p:txBody>
      </p:sp>
      <p:pic>
        <p:nvPicPr>
          <p:cNvPr id="1248" name="fig1.8.pdf" descr="fig1.8.pdf"/>
          <p:cNvPicPr>
            <a:picLocks noChangeAspect="1"/>
          </p:cNvPicPr>
          <p:nvPr/>
        </p:nvPicPr>
        <p:blipFill>
          <a:blip r:embed="rId2"/>
          <a:stretch>
            <a:fillRect/>
          </a:stretch>
        </p:blipFill>
        <p:spPr>
          <a:xfrm rot="18859388">
            <a:off x="2935895" y="379226"/>
            <a:ext cx="6567602" cy="6531299"/>
          </a:xfrm>
          <a:prstGeom prst="rect">
            <a:avLst/>
          </a:prstGeom>
          <a:ln w="12700">
            <a:miter lim="400000"/>
          </a:ln>
        </p:spPr>
      </p:pic>
      <p:pic>
        <p:nvPicPr>
          <p:cNvPr id="3" name="Picture 2" descr="A group of colorful speech bubbles&#10;&#10;Description automatically generated">
            <a:extLst>
              <a:ext uri="{FF2B5EF4-FFF2-40B4-BE49-F238E27FC236}">
                <a16:creationId xmlns:a16="http://schemas.microsoft.com/office/drawing/2014/main" id="{EB06BB72-F34E-C524-89FA-01353504E72E}"/>
              </a:ext>
            </a:extLst>
          </p:cNvPr>
          <p:cNvPicPr>
            <a:picLocks noChangeAspect="1"/>
          </p:cNvPicPr>
          <p:nvPr/>
        </p:nvPicPr>
        <p:blipFill>
          <a:blip r:embed="rId3"/>
          <a:stretch>
            <a:fillRect/>
          </a:stretch>
        </p:blipFill>
        <p:spPr>
          <a:xfrm>
            <a:off x="7373074" y="308465"/>
            <a:ext cx="4251338" cy="17763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1" name="{action, target} pairs…"/>
          <p:cNvSpPr txBox="1">
            <a:spLocks/>
          </p:cNvSpPr>
          <p:nvPr/>
        </p:nvSpPr>
        <p:spPr>
          <a:xfrm>
            <a:off x="923344" y="3847924"/>
            <a:ext cx="2628354" cy="1772435"/>
          </a:xfrm>
          <a:prstGeom prst="rect">
            <a:avLst/>
          </a:prstGeom>
        </p:spPr>
        <p:txBody>
          <a:bodyPr>
            <a:normAutofit/>
          </a:bodyPr>
          <a:lstStyle/>
          <a:p>
            <a:pPr marL="632079" indent="-361188" defTabSz="361188">
              <a:lnSpc>
                <a:spcPct val="90000"/>
              </a:lnSpc>
              <a:spcAft>
                <a:spcPts val="600"/>
              </a:spcAft>
              <a:buClr>
                <a:schemeClr val="tx1"/>
              </a:buClr>
              <a:buFont typeface="Wingdings" panose="05000000000000000000" pitchFamily="2" charset="2"/>
              <a:buChar char="q"/>
              <a:defRPr sz="3100"/>
            </a:pPr>
            <a:r>
              <a:rPr sz="1600" kern="1200" dirty="0">
                <a:solidFill>
                  <a:schemeClr val="tx1"/>
                </a:solidFill>
                <a:latin typeface="+mn-lt"/>
                <a:ea typeface="+mn-ea"/>
                <a:cs typeface="+mn-cs"/>
              </a:rPr>
              <a:t>{action, target} pairs</a:t>
            </a:r>
          </a:p>
          <a:p>
            <a:pPr marL="812673" lvl="1" indent="-270891" defTabSz="361188">
              <a:lnSpc>
                <a:spcPct val="90000"/>
              </a:lnSpc>
              <a:spcAft>
                <a:spcPts val="600"/>
              </a:spcAft>
              <a:buClr>
                <a:schemeClr val="tx1"/>
              </a:buClr>
              <a:buFont typeface="Courier New" panose="02070309020205020404" pitchFamily="49" charset="0"/>
              <a:buChar char="o"/>
              <a:defRPr sz="2500"/>
            </a:pPr>
            <a:r>
              <a:rPr sz="1600" i="1" kern="1200" dirty="0">
                <a:solidFill>
                  <a:schemeClr val="tx1"/>
                </a:solidFill>
                <a:latin typeface="+mn-lt"/>
                <a:ea typeface="+mn-ea"/>
                <a:cs typeface="+mn-cs"/>
              </a:rPr>
              <a:t>discover distribution</a:t>
            </a:r>
          </a:p>
          <a:p>
            <a:pPr marL="812673" lvl="1" indent="-270891" defTabSz="361188">
              <a:lnSpc>
                <a:spcPct val="90000"/>
              </a:lnSpc>
              <a:spcAft>
                <a:spcPts val="600"/>
              </a:spcAft>
              <a:buClr>
                <a:schemeClr val="tx1"/>
              </a:buClr>
              <a:buFont typeface="Courier New" panose="02070309020205020404" pitchFamily="49" charset="0"/>
              <a:buChar char="o"/>
              <a:defRPr sz="2500"/>
            </a:pPr>
            <a:r>
              <a:rPr sz="1600" i="1" kern="1200" dirty="0">
                <a:solidFill>
                  <a:schemeClr val="tx1"/>
                </a:solidFill>
                <a:latin typeface="+mn-lt"/>
                <a:ea typeface="+mn-ea"/>
                <a:cs typeface="+mn-cs"/>
              </a:rPr>
              <a:t>compare trends</a:t>
            </a:r>
          </a:p>
          <a:p>
            <a:pPr marL="812673" lvl="1" indent="-270891" defTabSz="361188">
              <a:lnSpc>
                <a:spcPct val="90000"/>
              </a:lnSpc>
              <a:spcAft>
                <a:spcPts val="600"/>
              </a:spcAft>
              <a:buClr>
                <a:schemeClr val="tx1"/>
              </a:buClr>
              <a:buFont typeface="Courier New" panose="02070309020205020404" pitchFamily="49" charset="0"/>
              <a:buChar char="o"/>
              <a:defRPr sz="2500"/>
            </a:pPr>
            <a:r>
              <a:rPr sz="1600" kern="1200" dirty="0">
                <a:solidFill>
                  <a:schemeClr val="tx1"/>
                </a:solidFill>
                <a:latin typeface="+mn-lt"/>
                <a:ea typeface="+mn-ea"/>
                <a:cs typeface="+mn-cs"/>
              </a:rPr>
              <a:t>l</a:t>
            </a:r>
            <a:r>
              <a:rPr sz="1600" i="1" kern="1200" dirty="0">
                <a:solidFill>
                  <a:schemeClr val="tx1"/>
                </a:solidFill>
                <a:latin typeface="+mn-lt"/>
                <a:ea typeface="+mn-ea"/>
                <a:cs typeface="+mn-cs"/>
              </a:rPr>
              <a:t>ocate outliers</a:t>
            </a:r>
          </a:p>
          <a:p>
            <a:pPr marL="812673" lvl="1" indent="-270891" defTabSz="361188">
              <a:lnSpc>
                <a:spcPct val="90000"/>
              </a:lnSpc>
              <a:spcAft>
                <a:spcPts val="600"/>
              </a:spcAft>
              <a:buClr>
                <a:schemeClr val="tx1"/>
              </a:buClr>
              <a:buFont typeface="Courier New" panose="02070309020205020404" pitchFamily="49" charset="0"/>
              <a:buChar char="o"/>
              <a:defRPr sz="2500"/>
            </a:pPr>
            <a:r>
              <a:rPr sz="1600" i="1" kern="1200" dirty="0">
                <a:solidFill>
                  <a:schemeClr val="tx1"/>
                </a:solidFill>
                <a:latin typeface="+mn-lt"/>
                <a:ea typeface="+mn-ea"/>
                <a:cs typeface="+mn-cs"/>
              </a:rPr>
              <a:t>browse topology</a:t>
            </a:r>
            <a:endParaRPr sz="1600" i="1" dirty="0"/>
          </a:p>
        </p:txBody>
      </p:sp>
      <p:sp>
        <p:nvSpPr>
          <p:cNvPr id="1250" name="Slide Number"/>
          <p:cNvSpPr txBox="1">
            <a:spLocks/>
          </p:cNvSpPr>
          <p:nvPr/>
        </p:nvSpPr>
        <p:spPr>
          <a:xfrm>
            <a:off x="10599044" y="5885574"/>
            <a:ext cx="212087" cy="16663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pPr defTabSz="361188">
              <a:spcAft>
                <a:spcPts val="600"/>
              </a:spcAft>
            </a:pPr>
            <a:endParaRPr dirty="0"/>
          </a:p>
        </p:txBody>
      </p:sp>
      <p:pic>
        <p:nvPicPr>
          <p:cNvPr id="1252" name="Image" descr="Image"/>
          <p:cNvPicPr>
            <a:picLocks noChangeAspect="1"/>
          </p:cNvPicPr>
          <p:nvPr/>
        </p:nvPicPr>
        <p:blipFill>
          <a:blip r:embed="rId2"/>
          <a:stretch>
            <a:fillRect/>
          </a:stretch>
        </p:blipFill>
        <p:spPr>
          <a:xfrm>
            <a:off x="1486411" y="1237641"/>
            <a:ext cx="1970375" cy="1948594"/>
          </a:xfrm>
          <a:prstGeom prst="rect">
            <a:avLst/>
          </a:prstGeom>
          <a:ln w="12700">
            <a:miter lim="400000"/>
          </a:ln>
        </p:spPr>
      </p:pic>
      <p:pic>
        <p:nvPicPr>
          <p:cNvPr id="1253" name="fig3.1.pdf" descr="fig3.1.pdf"/>
          <p:cNvPicPr>
            <a:picLocks noChangeAspect="1"/>
          </p:cNvPicPr>
          <p:nvPr/>
        </p:nvPicPr>
        <p:blipFill>
          <a:blip r:embed="rId3"/>
          <a:stretch>
            <a:fillRect/>
          </a:stretch>
        </p:blipFill>
        <p:spPr>
          <a:xfrm>
            <a:off x="3736541" y="643466"/>
            <a:ext cx="6847354" cy="5540953"/>
          </a:xfrm>
          <a:prstGeom prst="rect">
            <a:avLst/>
          </a:prstGeom>
          <a:ln w="12700">
            <a:miter lim="400000"/>
          </a:ln>
        </p:spPr>
      </p:pic>
      <p:sp>
        <p:nvSpPr>
          <p:cNvPr id="1254" name="Rectangle"/>
          <p:cNvSpPr/>
          <p:nvPr/>
        </p:nvSpPr>
        <p:spPr>
          <a:xfrm>
            <a:off x="8856908" y="4885739"/>
            <a:ext cx="1756221" cy="1328794"/>
          </a:xfrm>
          <a:prstGeom prst="rect">
            <a:avLst/>
          </a:prstGeom>
          <a:solidFill>
            <a:srgbClr val="FFFFFF"/>
          </a:solidFill>
          <a:ln w="12700">
            <a:miter lim="400000"/>
          </a:ln>
        </p:spPr>
        <p:txBody>
          <a:bodyPr lIns="38100" tIns="38100" rIns="38100" bIns="38100" anchor="ctr"/>
          <a:lstStyle/>
          <a:p>
            <a:pPr>
              <a:defRPr>
                <a:solidFill>
                  <a:srgbClr val="FFFFFF"/>
                </a:solidFill>
                <a:effectLst>
                  <a:outerShdw blurRad="38100" dist="12700" dir="5400000" rotWithShape="0">
                    <a:srgbClr val="000000">
                      <a:alpha val="50000"/>
                    </a:srgbClr>
                  </a:outerShdw>
                </a:effectLst>
              </a:defRPr>
            </a:pPr>
            <a:endParaRPr sz="135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9200C8B5-FB5A-4F8B-A9BD-693C051418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p:cNvSpPr txBox="1">
            <a:spLocks noGrp="1"/>
          </p:cNvSpPr>
          <p:nvPr>
            <p:ph type="title"/>
          </p:nvPr>
        </p:nvSpPr>
        <p:spPr>
          <a:xfrm>
            <a:off x="1024128" y="585216"/>
            <a:ext cx="6101501" cy="1499616"/>
          </a:xfrm>
          <a:prstGeom prst="rect">
            <a:avLst/>
          </a:prstGeom>
        </p:spPr>
        <p:txBody>
          <a:bodyPr vert="horz" lIns="91440" tIns="45720" rIns="91440" bIns="45720" rtlCol="0" anchor="ctr">
            <a:normAutofit/>
          </a:bodyPr>
          <a:lstStyle/>
          <a:p>
            <a:r>
              <a:rPr lang="en-US" sz="4000" dirty="0"/>
              <a:t>From domain to abstraction</a:t>
            </a:r>
          </a:p>
        </p:txBody>
      </p:sp>
      <p:sp>
        <p:nvSpPr>
          <p:cNvPr id="2" name="TextBox 1">
            <a:extLst>
              <a:ext uri="{FF2B5EF4-FFF2-40B4-BE49-F238E27FC236}">
                <a16:creationId xmlns:a16="http://schemas.microsoft.com/office/drawing/2014/main" id="{B820E381-2114-09C0-C1D5-922D10F51079}"/>
              </a:ext>
            </a:extLst>
          </p:cNvPr>
          <p:cNvSpPr txBox="1"/>
          <p:nvPr/>
        </p:nvSpPr>
        <p:spPr>
          <a:xfrm>
            <a:off x="1024128" y="2084832"/>
            <a:ext cx="6547550" cy="3139321"/>
          </a:xfrm>
          <a:prstGeom prst="rect">
            <a:avLst/>
          </a:prstGeom>
          <a:noFill/>
        </p:spPr>
        <p:txBody>
          <a:bodyPr wrap="square" rtlCol="0">
            <a:spAutoFit/>
          </a:bodyPr>
          <a:lstStyle/>
          <a:p>
            <a:pPr marL="285750" indent="-285750">
              <a:buFont typeface="Wingdings" panose="05000000000000000000" pitchFamily="2" charset="2"/>
              <a:buChar char="q"/>
            </a:pPr>
            <a:r>
              <a:rPr lang="en-US" dirty="0"/>
              <a:t>Domain characterization: details of application domain</a:t>
            </a:r>
          </a:p>
          <a:p>
            <a:pPr marL="742950" lvl="1" indent="-285750">
              <a:buFont typeface="Wingdings" panose="05000000000000000000" pitchFamily="2" charset="2"/>
              <a:buChar char="Ø"/>
            </a:pPr>
            <a:r>
              <a:rPr lang="en-US" dirty="0"/>
              <a:t>group of users, target domain, their questions &amp; data</a:t>
            </a:r>
          </a:p>
          <a:p>
            <a:pPr marL="1200150" lvl="2" indent="-285750">
              <a:buFont typeface="Arial" panose="020B0604020202020204" pitchFamily="34" charset="0"/>
              <a:buChar char="•"/>
            </a:pPr>
            <a:r>
              <a:rPr lang="en-US" dirty="0"/>
              <a:t>varies wildly by domain</a:t>
            </a:r>
          </a:p>
          <a:p>
            <a:pPr marL="1200150" lvl="2" indent="-285750">
              <a:buFont typeface="Arial" panose="020B0604020202020204" pitchFamily="34" charset="0"/>
              <a:buChar char="•"/>
            </a:pPr>
            <a:r>
              <a:rPr lang="en-US" dirty="0"/>
              <a:t>must be specific enough to get traction</a:t>
            </a:r>
          </a:p>
          <a:p>
            <a:pPr marL="742950" lvl="1" indent="-285750">
              <a:buFont typeface="Wingdings" panose="05000000000000000000" pitchFamily="2" charset="2"/>
              <a:buChar char="Ø"/>
            </a:pPr>
            <a:r>
              <a:rPr lang="en-US" dirty="0"/>
              <a:t>domain questions/problems</a:t>
            </a:r>
          </a:p>
          <a:p>
            <a:pPr marL="1200150" lvl="2" indent="-285750">
              <a:buFont typeface="Arial" panose="020B0604020202020204" pitchFamily="34" charset="0"/>
              <a:buChar char="•"/>
            </a:pPr>
            <a:r>
              <a:rPr lang="en-US" dirty="0"/>
              <a:t>break down into simpler abstract tasks</a:t>
            </a:r>
          </a:p>
          <a:p>
            <a:pPr marL="285750" indent="-285750">
              <a:buFont typeface="Wingdings" panose="05000000000000000000" pitchFamily="2" charset="2"/>
              <a:buChar char="q"/>
            </a:pPr>
            <a:r>
              <a:rPr lang="en-US" dirty="0"/>
              <a:t>Abstraction: data &amp; task</a:t>
            </a:r>
          </a:p>
          <a:p>
            <a:pPr marL="742950" lvl="1" indent="-285750">
              <a:buFont typeface="Wingdings" panose="05000000000000000000" pitchFamily="2" charset="2"/>
              <a:buChar char="Ø"/>
            </a:pPr>
            <a:r>
              <a:rPr lang="en-US" dirty="0"/>
              <a:t>map what and why into generalized terms</a:t>
            </a:r>
          </a:p>
          <a:p>
            <a:pPr marL="1200150" lvl="2" indent="-285750">
              <a:buFont typeface="Arial" panose="020B0604020202020204" pitchFamily="34" charset="0"/>
              <a:buChar char="•"/>
            </a:pPr>
            <a:r>
              <a:rPr lang="en-US" dirty="0"/>
              <a:t>identify tasks that users wish to perform, or already do</a:t>
            </a:r>
          </a:p>
          <a:p>
            <a:pPr marL="1200150" lvl="2" indent="-285750">
              <a:buFont typeface="Arial" panose="020B0604020202020204" pitchFamily="34" charset="0"/>
              <a:buChar char="•"/>
            </a:pPr>
            <a:r>
              <a:rPr lang="en-US" dirty="0"/>
              <a:t>find data types that will support those tasks</a:t>
            </a:r>
          </a:p>
          <a:p>
            <a:pPr marL="1657350" lvl="3" indent="-285750">
              <a:buFont typeface="Courier New" panose="02070309020205020404" pitchFamily="49" charset="0"/>
              <a:buChar char="o"/>
            </a:pPr>
            <a:r>
              <a:rPr lang="en-US" dirty="0"/>
              <a:t>possibly transform /derive if need be</a:t>
            </a:r>
          </a:p>
        </p:txBody>
      </p:sp>
      <p:sp>
        <p:nvSpPr>
          <p:cNvPr id="16" name="Slide Number">
            <a:extLst>
              <a:ext uri="{FF2B5EF4-FFF2-40B4-BE49-F238E27FC236}">
                <a16:creationId xmlns:a16="http://schemas.microsoft.com/office/drawing/2014/main" id="{C2014A98-DB1A-D478-D9B0-50B70AF2CC39}"/>
              </a:ext>
            </a:extLst>
          </p:cNvPr>
          <p:cNvSpPr txBox="1">
            <a:spLocks/>
          </p:cNvSpPr>
          <p:nvPr/>
        </p:nvSpPr>
        <p:spPr>
          <a:xfrm>
            <a:off x="11763375" y="6515100"/>
            <a:ext cx="266701" cy="20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2</a:t>
            </a:fld>
            <a:endParaRPr lang="en-US"/>
          </a:p>
        </p:txBody>
      </p:sp>
      <p:sp>
        <p:nvSpPr>
          <p:cNvPr id="6" name="Rectangle">
            <a:extLst>
              <a:ext uri="{FF2B5EF4-FFF2-40B4-BE49-F238E27FC236}">
                <a16:creationId xmlns:a16="http://schemas.microsoft.com/office/drawing/2014/main" id="{7064A781-BBCC-ACA2-D245-69EC65F068C3}"/>
              </a:ext>
            </a:extLst>
          </p:cNvPr>
          <p:cNvSpPr/>
          <p:nvPr/>
        </p:nvSpPr>
        <p:spPr>
          <a:xfrm>
            <a:off x="8416252" y="4208298"/>
            <a:ext cx="2543175" cy="2533651"/>
          </a:xfrm>
          <a:prstGeom prst="rect">
            <a:avLst/>
          </a:prstGeom>
          <a:solidFill>
            <a:srgbClr val="92D050"/>
          </a:solidFill>
          <a:ln w="25400">
            <a:solidFill>
              <a:srgbClr val="000000"/>
            </a:solidFill>
            <a:miter lim="400000"/>
          </a:ln>
        </p:spPr>
        <p:txBody>
          <a:bodyPr lIns="28575" tIns="28575" rIns="28575" bIns="28575"/>
          <a:lstStyle/>
          <a:p>
            <a:pPr>
              <a:buClr>
                <a:srgbClr val="000000"/>
              </a:buClr>
              <a:defRPr sz="3000">
                <a:uFill>
                  <a:solidFill>
                    <a:srgbClr val="000000"/>
                  </a:solidFill>
                </a:uFill>
                <a:latin typeface="Arial"/>
                <a:ea typeface="Arial"/>
                <a:cs typeface="Arial"/>
                <a:sym typeface="Arial"/>
              </a:defRPr>
            </a:pPr>
            <a:endParaRPr sz="2250"/>
          </a:p>
        </p:txBody>
      </p:sp>
      <p:sp>
        <p:nvSpPr>
          <p:cNvPr id="7" name="Rectangle">
            <a:extLst>
              <a:ext uri="{FF2B5EF4-FFF2-40B4-BE49-F238E27FC236}">
                <a16:creationId xmlns:a16="http://schemas.microsoft.com/office/drawing/2014/main" id="{83267172-5A35-0674-A1B5-0D85A6490E84}"/>
              </a:ext>
            </a:extLst>
          </p:cNvPr>
          <p:cNvSpPr/>
          <p:nvPr/>
        </p:nvSpPr>
        <p:spPr>
          <a:xfrm>
            <a:off x="8522289" y="4570248"/>
            <a:ext cx="2324101" cy="2047876"/>
          </a:xfrm>
          <a:prstGeom prst="rect">
            <a:avLst/>
          </a:prstGeom>
          <a:solidFill>
            <a:srgbClr val="EFE5B1"/>
          </a:solidFill>
          <a:ln w="25400">
            <a:solidFill>
              <a:srgbClr val="000000"/>
            </a:solidFill>
            <a:miter lim="400000"/>
          </a:ln>
        </p:spPr>
        <p:txBody>
          <a:bodyPr lIns="28575" tIns="28575" rIns="28575" bIns="28575"/>
          <a:lstStyle/>
          <a:p>
            <a:pPr>
              <a:buClr>
                <a:srgbClr val="000000"/>
              </a:buClr>
              <a:defRPr sz="3000">
                <a:uFill>
                  <a:solidFill>
                    <a:srgbClr val="000000"/>
                  </a:solidFill>
                </a:uFill>
                <a:latin typeface="Arial"/>
                <a:ea typeface="Arial"/>
                <a:cs typeface="Arial"/>
                <a:sym typeface="Arial"/>
              </a:defRPr>
            </a:pPr>
            <a:endParaRPr sz="2250"/>
          </a:p>
        </p:txBody>
      </p:sp>
      <p:sp>
        <p:nvSpPr>
          <p:cNvPr id="12" name="abstraction">
            <a:extLst>
              <a:ext uri="{FF2B5EF4-FFF2-40B4-BE49-F238E27FC236}">
                <a16:creationId xmlns:a16="http://schemas.microsoft.com/office/drawing/2014/main" id="{FE52FC1E-2E95-4652-4A93-99ABDCD23806}"/>
              </a:ext>
            </a:extLst>
          </p:cNvPr>
          <p:cNvSpPr txBox="1"/>
          <p:nvPr/>
        </p:nvSpPr>
        <p:spPr>
          <a:xfrm>
            <a:off x="8557991" y="4608348"/>
            <a:ext cx="1184255" cy="295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8575" tIns="28575" rIns="28575" bIns="28575"/>
          <a:lstStyle>
            <a:lvl1pPr algn="l" defTabSz="1219200">
              <a:buClr>
                <a:srgbClr val="000000"/>
              </a:buClr>
              <a:defRPr sz="2200">
                <a:uFill>
                  <a:solidFill>
                    <a:srgbClr val="000000"/>
                  </a:solidFill>
                </a:uFill>
                <a:latin typeface="Arial"/>
                <a:ea typeface="Arial"/>
                <a:cs typeface="Arial"/>
                <a:sym typeface="Arial"/>
              </a:defRPr>
            </a:lvl1pPr>
          </a:lstStyle>
          <a:p>
            <a:r>
              <a:rPr sz="1650" dirty="0"/>
              <a:t>abstraction</a:t>
            </a:r>
          </a:p>
        </p:txBody>
      </p:sp>
      <p:sp>
        <p:nvSpPr>
          <p:cNvPr id="13" name="domain">
            <a:extLst>
              <a:ext uri="{FF2B5EF4-FFF2-40B4-BE49-F238E27FC236}">
                <a16:creationId xmlns:a16="http://schemas.microsoft.com/office/drawing/2014/main" id="{9C398226-584D-8203-3E0C-4804BB93560F}"/>
              </a:ext>
            </a:extLst>
          </p:cNvPr>
          <p:cNvSpPr txBox="1"/>
          <p:nvPr/>
        </p:nvSpPr>
        <p:spPr>
          <a:xfrm>
            <a:off x="8463498" y="4246398"/>
            <a:ext cx="1334636" cy="2952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8575" tIns="28575" rIns="28575" bIns="28575"/>
          <a:lstStyle>
            <a:lvl1pPr algn="l" defTabSz="1219200">
              <a:buClr>
                <a:srgbClr val="000000"/>
              </a:buClr>
              <a:defRPr sz="2200">
                <a:uFill>
                  <a:solidFill>
                    <a:srgbClr val="000000"/>
                  </a:solidFill>
                </a:uFill>
                <a:latin typeface="Arial"/>
                <a:ea typeface="Arial"/>
                <a:cs typeface="Arial"/>
                <a:sym typeface="Arial"/>
              </a:defRPr>
            </a:lvl1pPr>
          </a:lstStyle>
          <a:p>
            <a:r>
              <a:rPr sz="1650"/>
              <a:t>domain</a:t>
            </a:r>
          </a:p>
        </p:txBody>
      </p:sp>
      <p:pic>
        <p:nvPicPr>
          <p:cNvPr id="15" name="Picture 14" descr="A screenshot of a computer&#10;&#10;Description automatically generated">
            <a:extLst>
              <a:ext uri="{FF2B5EF4-FFF2-40B4-BE49-F238E27FC236}">
                <a16:creationId xmlns:a16="http://schemas.microsoft.com/office/drawing/2014/main" id="{E1EC9139-6D53-AA46-EEA5-7EF6EAB00550}"/>
              </a:ext>
            </a:extLst>
          </p:cNvPr>
          <p:cNvPicPr>
            <a:picLocks noChangeAspect="1"/>
          </p:cNvPicPr>
          <p:nvPr/>
        </p:nvPicPr>
        <p:blipFill>
          <a:blip r:embed="rId3"/>
          <a:stretch>
            <a:fillRect/>
          </a:stretch>
        </p:blipFill>
        <p:spPr>
          <a:xfrm>
            <a:off x="6907314" y="116051"/>
            <a:ext cx="5122762" cy="39375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2" grpId="0" animBg="1"/>
      <p:bldP spid="1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537D56-0D00-B77C-FD8B-BEAF643A9324}"/>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E177A017-09A4-BDC6-7250-3C255CA3CD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90701BD8-9977-EF18-E53B-8F6A734D4031}"/>
              </a:ext>
            </a:extLst>
          </p:cNvPr>
          <p:cNvSpPr txBox="1">
            <a:spLocks noGrp="1"/>
          </p:cNvSpPr>
          <p:nvPr>
            <p:ph type="title"/>
          </p:nvPr>
        </p:nvSpPr>
        <p:spPr>
          <a:xfrm>
            <a:off x="1024128" y="585216"/>
            <a:ext cx="4255443" cy="1499616"/>
          </a:xfrm>
          <a:prstGeom prst="rect">
            <a:avLst/>
          </a:prstGeom>
        </p:spPr>
        <p:txBody>
          <a:bodyPr vert="horz" lIns="91440" tIns="45720" rIns="91440" bIns="45720" rtlCol="0" anchor="ctr">
            <a:normAutofit/>
          </a:bodyPr>
          <a:lstStyle/>
          <a:p>
            <a:r>
              <a:rPr lang="en-US" sz="4000"/>
              <a:t>Design process</a:t>
            </a:r>
          </a:p>
        </p:txBody>
      </p:sp>
      <p:sp>
        <p:nvSpPr>
          <p:cNvPr id="50" name="Slide Number">
            <a:extLst>
              <a:ext uri="{FF2B5EF4-FFF2-40B4-BE49-F238E27FC236}">
                <a16:creationId xmlns:a16="http://schemas.microsoft.com/office/drawing/2014/main" id="{C71F136A-F762-2768-185D-9AEAF89F46D5}"/>
              </a:ext>
            </a:extLst>
          </p:cNvPr>
          <p:cNvSpPr txBox="1">
            <a:spLocks/>
          </p:cNvSpPr>
          <p:nvPr/>
        </p:nvSpPr>
        <p:spPr>
          <a:xfrm>
            <a:off x="11763375" y="6515100"/>
            <a:ext cx="266701" cy="209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3</a:t>
            </a:fld>
            <a:endParaRPr lang="en-US"/>
          </a:p>
        </p:txBody>
      </p:sp>
      <p:pic>
        <p:nvPicPr>
          <p:cNvPr id="7" name="Picture 6" descr="A black and white gears&#10;&#10;Description automatically generated">
            <a:extLst>
              <a:ext uri="{FF2B5EF4-FFF2-40B4-BE49-F238E27FC236}">
                <a16:creationId xmlns:a16="http://schemas.microsoft.com/office/drawing/2014/main" id="{B1BB9DE4-7F57-8D40-DB0F-631FADCBC0B8}"/>
              </a:ext>
            </a:extLst>
          </p:cNvPr>
          <p:cNvPicPr>
            <a:picLocks noChangeAspect="1"/>
          </p:cNvPicPr>
          <p:nvPr/>
        </p:nvPicPr>
        <p:blipFill>
          <a:blip r:embed="rId3"/>
          <a:stretch>
            <a:fillRect/>
          </a:stretch>
        </p:blipFill>
        <p:spPr>
          <a:xfrm>
            <a:off x="10273513" y="280350"/>
            <a:ext cx="1623212" cy="1623212"/>
          </a:xfrm>
          <a:prstGeom prst="rect">
            <a:avLst/>
          </a:prstGeom>
        </p:spPr>
      </p:pic>
      <p:pic>
        <p:nvPicPr>
          <p:cNvPr id="9" name="Picture 8" descr="A diagram of a diagram&#10;&#10;Description automatically generated">
            <a:extLst>
              <a:ext uri="{FF2B5EF4-FFF2-40B4-BE49-F238E27FC236}">
                <a16:creationId xmlns:a16="http://schemas.microsoft.com/office/drawing/2014/main" id="{9B4371C3-D511-9FCC-9AD9-B3371216AE77}"/>
              </a:ext>
            </a:extLst>
          </p:cNvPr>
          <p:cNvPicPr>
            <a:picLocks noChangeAspect="1"/>
          </p:cNvPicPr>
          <p:nvPr/>
        </p:nvPicPr>
        <p:blipFill>
          <a:blip r:embed="rId4"/>
          <a:stretch>
            <a:fillRect/>
          </a:stretch>
        </p:blipFill>
        <p:spPr>
          <a:xfrm>
            <a:off x="4082233" y="1283524"/>
            <a:ext cx="6010891" cy="5306651"/>
          </a:xfrm>
          <a:prstGeom prst="rect">
            <a:avLst/>
          </a:prstGeom>
        </p:spPr>
      </p:pic>
    </p:spTree>
    <p:extLst>
      <p:ext uri="{BB962C8B-B14F-4D97-AF65-F5344CB8AC3E}">
        <p14:creationId xmlns:p14="http://schemas.microsoft.com/office/powerpoint/2010/main" val="328063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419C9C-B6E3-9C53-9BC7-EBB24250C42F}"/>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A91B1474-F22D-1313-90E8-6333437D1A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A2C84BC4-B164-8F26-9E97-500818034966}"/>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Task abstraction: Actions and targets</a:t>
            </a:r>
          </a:p>
        </p:txBody>
      </p:sp>
      <p:sp>
        <p:nvSpPr>
          <p:cNvPr id="5" name="Slide Number">
            <a:extLst>
              <a:ext uri="{FF2B5EF4-FFF2-40B4-BE49-F238E27FC236}">
                <a16:creationId xmlns:a16="http://schemas.microsoft.com/office/drawing/2014/main" id="{16F36D90-B833-EC95-55AA-40A7FC366778}"/>
              </a:ext>
            </a:extLst>
          </p:cNvPr>
          <p:cNvSpPr txBox="1">
            <a:spLocks/>
          </p:cNvSpPr>
          <p:nvPr/>
        </p:nvSpPr>
        <p:spPr>
          <a:xfrm>
            <a:off x="11763375" y="6515100"/>
            <a:ext cx="266701" cy="20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4</a:t>
            </a:fld>
            <a:endParaRPr lang="en-US"/>
          </a:p>
        </p:txBody>
      </p:sp>
      <p:pic>
        <p:nvPicPr>
          <p:cNvPr id="6" name="Picture 5" descr="A person walking with arrows pointing to the right&#10;&#10;Description automatically generated">
            <a:extLst>
              <a:ext uri="{FF2B5EF4-FFF2-40B4-BE49-F238E27FC236}">
                <a16:creationId xmlns:a16="http://schemas.microsoft.com/office/drawing/2014/main" id="{2D50BBE6-9ECA-32B4-59E6-C0A8093592DE}"/>
              </a:ext>
            </a:extLst>
          </p:cNvPr>
          <p:cNvPicPr>
            <a:picLocks noChangeAspect="1"/>
          </p:cNvPicPr>
          <p:nvPr/>
        </p:nvPicPr>
        <p:blipFill>
          <a:blip r:embed="rId2"/>
          <a:stretch>
            <a:fillRect/>
          </a:stretch>
        </p:blipFill>
        <p:spPr>
          <a:xfrm>
            <a:off x="762000" y="1740724"/>
            <a:ext cx="6192455" cy="4638364"/>
          </a:xfrm>
          <a:prstGeom prst="rect">
            <a:avLst/>
          </a:prstGeom>
        </p:spPr>
      </p:pic>
    </p:spTree>
    <p:extLst>
      <p:ext uri="{BB962C8B-B14F-4D97-AF65-F5344CB8AC3E}">
        <p14:creationId xmlns:p14="http://schemas.microsoft.com/office/powerpoint/2010/main" val="3077927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5921B1-4B7D-9606-F5BD-D4E7442192D9}"/>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7B6C0A39-A108-023B-9584-621F873C60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0C445F12-FBD5-6F83-629D-884B3244DFFF}"/>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Task abstraction: Actions and targets</a:t>
            </a:r>
          </a:p>
        </p:txBody>
      </p:sp>
      <p:sp>
        <p:nvSpPr>
          <p:cNvPr id="3" name="TextBox 2">
            <a:extLst>
              <a:ext uri="{FF2B5EF4-FFF2-40B4-BE49-F238E27FC236}">
                <a16:creationId xmlns:a16="http://schemas.microsoft.com/office/drawing/2014/main" id="{38E443DF-FCDA-B2D9-9B10-51F392F7D537}"/>
              </a:ext>
            </a:extLst>
          </p:cNvPr>
          <p:cNvSpPr txBox="1"/>
          <p:nvPr/>
        </p:nvSpPr>
        <p:spPr>
          <a:xfrm>
            <a:off x="761999" y="1900166"/>
            <a:ext cx="10701453" cy="3416320"/>
          </a:xfrm>
          <a:prstGeom prst="rect">
            <a:avLst/>
          </a:prstGeom>
          <a:noFill/>
        </p:spPr>
        <p:txBody>
          <a:bodyPr wrap="square">
            <a:spAutoFit/>
          </a:bodyPr>
          <a:lstStyle/>
          <a:p>
            <a:pPr marL="285750" indent="-285750">
              <a:buFont typeface="Wingdings" panose="05000000000000000000" pitchFamily="2" charset="2"/>
              <a:buChar char="q"/>
            </a:pPr>
            <a:r>
              <a:rPr lang="en-US" dirty="0"/>
              <a:t>Very high-level pattern</a:t>
            </a:r>
          </a:p>
          <a:p>
            <a:endParaRPr lang="en-US" dirty="0"/>
          </a:p>
          <a:p>
            <a:pPr marL="285750" indent="-285750">
              <a:buFont typeface="Wingdings" panose="05000000000000000000" pitchFamily="2" charset="2"/>
              <a:buChar char="q"/>
            </a:pPr>
            <a:r>
              <a:rPr lang="en-US" dirty="0"/>
              <a:t>Actions</a:t>
            </a:r>
          </a:p>
          <a:p>
            <a:pPr marL="742950" lvl="1" indent="-285750">
              <a:buFont typeface="Wingdings" panose="05000000000000000000" pitchFamily="2" charset="2"/>
              <a:buChar char="Ø"/>
            </a:pPr>
            <a:r>
              <a:rPr lang="en-US" dirty="0"/>
              <a:t>analyze</a:t>
            </a:r>
          </a:p>
          <a:p>
            <a:pPr marL="1200150" lvl="2" indent="-285750">
              <a:buFont typeface="Courier New" panose="02070309020205020404" pitchFamily="49" charset="0"/>
              <a:buChar char="o"/>
            </a:pPr>
            <a:r>
              <a:rPr lang="en-US" dirty="0"/>
              <a:t>high-level choices</a:t>
            </a:r>
          </a:p>
          <a:p>
            <a:pPr marL="742950" lvl="1" indent="-285750">
              <a:buFont typeface="Wingdings" panose="05000000000000000000" pitchFamily="2" charset="2"/>
              <a:buChar char="Ø"/>
            </a:pPr>
            <a:r>
              <a:rPr lang="en-US" dirty="0"/>
              <a:t>search</a:t>
            </a:r>
          </a:p>
          <a:p>
            <a:pPr marL="1200150" lvl="2" indent="-285750">
              <a:buFont typeface="Courier New" panose="02070309020205020404" pitchFamily="49" charset="0"/>
              <a:buChar char="o"/>
            </a:pPr>
            <a:r>
              <a:rPr lang="en-US" dirty="0"/>
              <a:t>find a known/unknown item</a:t>
            </a:r>
          </a:p>
          <a:p>
            <a:pPr marL="742950" lvl="1" indent="-285750">
              <a:buFont typeface="Wingdings" panose="05000000000000000000" pitchFamily="2" charset="2"/>
              <a:buChar char="Ø"/>
            </a:pPr>
            <a:r>
              <a:rPr lang="en-US" dirty="0"/>
              <a:t>query</a:t>
            </a:r>
          </a:p>
          <a:p>
            <a:pPr marL="1200150" lvl="2" indent="-285750">
              <a:buFont typeface="Courier New" panose="02070309020205020404" pitchFamily="49" charset="0"/>
              <a:buChar char="o"/>
            </a:pPr>
            <a:r>
              <a:rPr lang="en-US" dirty="0"/>
              <a:t>find out about characteristics of item</a:t>
            </a:r>
          </a:p>
          <a:p>
            <a:pPr lvl="2"/>
            <a:endParaRPr lang="en-US" dirty="0"/>
          </a:p>
          <a:p>
            <a:pPr marL="285750" indent="-285750">
              <a:buFont typeface="Wingdings" panose="05000000000000000000" pitchFamily="2" charset="2"/>
              <a:buChar char="q"/>
            </a:pPr>
            <a:r>
              <a:rPr lang="en-US" dirty="0"/>
              <a:t>Targets</a:t>
            </a:r>
          </a:p>
          <a:p>
            <a:pPr marL="742950" lvl="1" indent="-285750">
              <a:buFont typeface="Wingdings" panose="05000000000000000000" pitchFamily="2" charset="2"/>
              <a:buChar char="Ø"/>
            </a:pPr>
            <a:r>
              <a:rPr lang="en-US" dirty="0"/>
              <a:t>what is being acted on</a:t>
            </a:r>
          </a:p>
        </p:txBody>
      </p:sp>
      <p:sp>
        <p:nvSpPr>
          <p:cNvPr id="4" name="{action, target} pairs…">
            <a:extLst>
              <a:ext uri="{FF2B5EF4-FFF2-40B4-BE49-F238E27FC236}">
                <a16:creationId xmlns:a16="http://schemas.microsoft.com/office/drawing/2014/main" id="{A9A2E3AA-1C63-E3DF-EBC0-4CFCB95A8C52}"/>
              </a:ext>
            </a:extLst>
          </p:cNvPr>
          <p:cNvSpPr txBox="1"/>
          <p:nvPr/>
        </p:nvSpPr>
        <p:spPr>
          <a:xfrm>
            <a:off x="6481181" y="2024197"/>
            <a:ext cx="3305175" cy="2228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8575" tIns="28575" rIns="28575" bIns="28575"/>
          <a:lstStyle/>
          <a:p>
            <a:pPr marL="685800" indent="-342900">
              <a:spcBef>
                <a:spcPts val="750"/>
              </a:spcBef>
              <a:buSzPct val="100000"/>
              <a:buFont typeface="Wingdings" panose="05000000000000000000" pitchFamily="2" charset="2"/>
              <a:buChar char="q"/>
              <a:defRPr sz="3100">
                <a:uFill>
                  <a:solidFill>
                    <a:srgbClr val="000000"/>
                  </a:solidFill>
                </a:uFill>
              </a:defRPr>
            </a:pPr>
            <a:r>
              <a:rPr sz="2325" dirty="0"/>
              <a:t>{action, target} pairs</a:t>
            </a:r>
          </a:p>
          <a:p>
            <a:pPr marL="1028700" lvl="1" indent="-342900">
              <a:spcBef>
                <a:spcPts val="600"/>
              </a:spcBef>
              <a:buSzPct val="100000"/>
              <a:buFont typeface="Arial" panose="020B0604020202020204" pitchFamily="34" charset="0"/>
              <a:buChar char="•"/>
              <a:defRPr sz="2500">
                <a:uFill>
                  <a:solidFill>
                    <a:srgbClr val="000000"/>
                  </a:solidFill>
                </a:uFill>
              </a:defRPr>
            </a:pPr>
            <a:r>
              <a:rPr sz="1875" i="1" dirty="0"/>
              <a:t>discover distribution</a:t>
            </a:r>
          </a:p>
          <a:p>
            <a:pPr marL="1028700" lvl="1" indent="-342900">
              <a:spcBef>
                <a:spcPts val="600"/>
              </a:spcBef>
              <a:buSzPct val="100000"/>
              <a:buFont typeface="Arial" panose="020B0604020202020204" pitchFamily="34" charset="0"/>
              <a:buChar char="•"/>
              <a:defRPr sz="2500">
                <a:uFill>
                  <a:solidFill>
                    <a:srgbClr val="000000"/>
                  </a:solidFill>
                </a:uFill>
              </a:defRPr>
            </a:pPr>
            <a:r>
              <a:rPr sz="1875" i="1" dirty="0"/>
              <a:t>compare trends</a:t>
            </a:r>
          </a:p>
          <a:p>
            <a:pPr marL="1028700" lvl="1" indent="-342900">
              <a:spcBef>
                <a:spcPts val="600"/>
              </a:spcBef>
              <a:buSzPct val="100000"/>
              <a:buFont typeface="Arial" panose="020B0604020202020204" pitchFamily="34" charset="0"/>
              <a:buChar char="•"/>
              <a:defRPr sz="2500">
                <a:uFill>
                  <a:solidFill>
                    <a:srgbClr val="000000"/>
                  </a:solidFill>
                </a:uFill>
              </a:defRPr>
            </a:pPr>
            <a:r>
              <a:rPr sz="1875" dirty="0"/>
              <a:t>l</a:t>
            </a:r>
            <a:r>
              <a:rPr sz="1875" i="1" dirty="0"/>
              <a:t>ocate outliers</a:t>
            </a:r>
          </a:p>
          <a:p>
            <a:pPr marL="1028700" lvl="1" indent="-342900">
              <a:spcBef>
                <a:spcPts val="600"/>
              </a:spcBef>
              <a:buSzPct val="100000"/>
              <a:buFont typeface="Arial" panose="020B0604020202020204" pitchFamily="34" charset="0"/>
              <a:buChar char="•"/>
              <a:defRPr sz="2500">
                <a:uFill>
                  <a:solidFill>
                    <a:srgbClr val="000000"/>
                  </a:solidFill>
                </a:uFill>
              </a:defRPr>
            </a:pPr>
            <a:r>
              <a:rPr sz="1875" i="1" dirty="0"/>
              <a:t>browse topology</a:t>
            </a:r>
          </a:p>
        </p:txBody>
      </p:sp>
      <p:sp>
        <p:nvSpPr>
          <p:cNvPr id="5" name="Slide Number">
            <a:extLst>
              <a:ext uri="{FF2B5EF4-FFF2-40B4-BE49-F238E27FC236}">
                <a16:creationId xmlns:a16="http://schemas.microsoft.com/office/drawing/2014/main" id="{74ED1C76-6047-51CA-328C-126BB46B26B0}"/>
              </a:ext>
            </a:extLst>
          </p:cNvPr>
          <p:cNvSpPr txBox="1">
            <a:spLocks/>
          </p:cNvSpPr>
          <p:nvPr/>
        </p:nvSpPr>
        <p:spPr>
          <a:xfrm>
            <a:off x="11763375" y="6515100"/>
            <a:ext cx="266701" cy="209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5</a:t>
            </a:fld>
            <a:endParaRPr lang="en-US"/>
          </a:p>
        </p:txBody>
      </p:sp>
    </p:spTree>
    <p:extLst>
      <p:ext uri="{BB962C8B-B14F-4D97-AF65-F5344CB8AC3E}">
        <p14:creationId xmlns:p14="http://schemas.microsoft.com/office/powerpoint/2010/main" val="10959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BFA3FD-3C77-002B-41EE-8CE7873AD3D7}"/>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E61B9EA2-DFDB-83C6-4BAD-FC7579F568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1CAED123-8D65-87F0-BFBA-9B1E1D29896F}"/>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Actions: Analyze</a:t>
            </a:r>
          </a:p>
        </p:txBody>
      </p:sp>
      <p:sp>
        <p:nvSpPr>
          <p:cNvPr id="5" name="Slide Number">
            <a:extLst>
              <a:ext uri="{FF2B5EF4-FFF2-40B4-BE49-F238E27FC236}">
                <a16:creationId xmlns:a16="http://schemas.microsoft.com/office/drawing/2014/main" id="{13B9AE13-6C3E-B9AE-2FA5-A2D526C4B123}"/>
              </a:ext>
            </a:extLst>
          </p:cNvPr>
          <p:cNvSpPr txBox="1">
            <a:spLocks/>
          </p:cNvSpPr>
          <p:nvPr/>
        </p:nvSpPr>
        <p:spPr>
          <a:xfrm>
            <a:off x="11763375" y="6515100"/>
            <a:ext cx="266701" cy="209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6</a:t>
            </a:fld>
            <a:endParaRPr lang="en-US"/>
          </a:p>
        </p:txBody>
      </p:sp>
      <p:pic>
        <p:nvPicPr>
          <p:cNvPr id="7" name="Picture 6" descr="A drawing of light bulbs and question marks&#10;&#10;Description automatically generated">
            <a:extLst>
              <a:ext uri="{FF2B5EF4-FFF2-40B4-BE49-F238E27FC236}">
                <a16:creationId xmlns:a16="http://schemas.microsoft.com/office/drawing/2014/main" id="{65F96C32-1B93-CECE-0C44-48E0C5CEBDEA}"/>
              </a:ext>
            </a:extLst>
          </p:cNvPr>
          <p:cNvPicPr>
            <a:picLocks noChangeAspect="1"/>
          </p:cNvPicPr>
          <p:nvPr/>
        </p:nvPicPr>
        <p:blipFill>
          <a:blip r:embed="rId2"/>
          <a:stretch>
            <a:fillRect/>
          </a:stretch>
        </p:blipFill>
        <p:spPr>
          <a:xfrm>
            <a:off x="929640" y="1639452"/>
            <a:ext cx="9266663" cy="4633332"/>
          </a:xfrm>
          <a:prstGeom prst="rect">
            <a:avLst/>
          </a:prstGeom>
        </p:spPr>
      </p:pic>
    </p:spTree>
    <p:extLst>
      <p:ext uri="{BB962C8B-B14F-4D97-AF65-F5344CB8AC3E}">
        <p14:creationId xmlns:p14="http://schemas.microsoft.com/office/powerpoint/2010/main" val="232640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2B7222-4B9A-98E7-C25D-FFAA6B880881}"/>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3BA58B89-FB07-54BB-AA06-4F09EB3EA0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E642BB62-6427-3C0D-1812-B7E986E959B5}"/>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Actions: Analyze</a:t>
            </a:r>
          </a:p>
        </p:txBody>
      </p:sp>
      <p:sp>
        <p:nvSpPr>
          <p:cNvPr id="3" name="TextBox 2">
            <a:extLst>
              <a:ext uri="{FF2B5EF4-FFF2-40B4-BE49-F238E27FC236}">
                <a16:creationId xmlns:a16="http://schemas.microsoft.com/office/drawing/2014/main" id="{E5979A47-058B-2385-0A03-0C9F1DF6D193}"/>
              </a:ext>
            </a:extLst>
          </p:cNvPr>
          <p:cNvSpPr txBox="1"/>
          <p:nvPr/>
        </p:nvSpPr>
        <p:spPr>
          <a:xfrm>
            <a:off x="761999" y="1900166"/>
            <a:ext cx="10701453" cy="3693319"/>
          </a:xfrm>
          <a:prstGeom prst="rect">
            <a:avLst/>
          </a:prstGeom>
          <a:noFill/>
        </p:spPr>
        <p:txBody>
          <a:bodyPr wrap="square">
            <a:spAutoFit/>
          </a:bodyPr>
          <a:lstStyle/>
          <a:p>
            <a:pPr marL="285750" indent="-285750">
              <a:buFont typeface="Wingdings" panose="05000000000000000000" pitchFamily="2" charset="2"/>
              <a:buChar char="q"/>
            </a:pPr>
            <a:r>
              <a:rPr lang="en-US" dirty="0"/>
              <a:t>consume</a:t>
            </a:r>
          </a:p>
          <a:p>
            <a:pPr marL="742950" lvl="1" indent="-285750">
              <a:buFont typeface="Wingdings" panose="05000000000000000000" pitchFamily="2" charset="2"/>
              <a:buChar char="Ø"/>
            </a:pPr>
            <a:r>
              <a:rPr lang="en-US" dirty="0"/>
              <a:t>discover vs present</a:t>
            </a:r>
          </a:p>
          <a:p>
            <a:pPr marL="1200150" lvl="2" indent="-285750">
              <a:buFont typeface="Arial" panose="020B0604020202020204" pitchFamily="34" charset="0"/>
              <a:buChar char="•"/>
            </a:pPr>
            <a:r>
              <a:rPr lang="en-US" dirty="0"/>
              <a:t>classic split</a:t>
            </a:r>
          </a:p>
          <a:p>
            <a:pPr marL="1200150" lvl="2" indent="-285750">
              <a:buFont typeface="Arial" panose="020B0604020202020204" pitchFamily="34" charset="0"/>
              <a:buChar char="•"/>
            </a:pPr>
            <a:r>
              <a:rPr lang="en-US" dirty="0"/>
              <a:t>aka explore vs explain</a:t>
            </a:r>
          </a:p>
          <a:p>
            <a:pPr marL="742950" lvl="1" indent="-285750">
              <a:buFont typeface="Wingdings" panose="05000000000000000000" pitchFamily="2" charset="2"/>
              <a:buChar char="Ø"/>
            </a:pPr>
            <a:r>
              <a:rPr lang="en-US" dirty="0"/>
              <a:t>enjoy</a:t>
            </a:r>
          </a:p>
          <a:p>
            <a:pPr marL="1200150" lvl="2" indent="-285750">
              <a:buFont typeface="Arial" panose="020B0604020202020204" pitchFamily="34" charset="0"/>
              <a:buChar char="•"/>
            </a:pPr>
            <a:r>
              <a:rPr lang="en-US" dirty="0"/>
              <a:t>newcomer</a:t>
            </a:r>
          </a:p>
          <a:p>
            <a:pPr marL="1200150" lvl="2" indent="-285750">
              <a:buFont typeface="Arial" panose="020B0604020202020204" pitchFamily="34" charset="0"/>
              <a:buChar char="•"/>
            </a:pPr>
            <a:r>
              <a:rPr lang="en-US" dirty="0"/>
              <a:t>aka casual, social </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produce</a:t>
            </a:r>
          </a:p>
          <a:p>
            <a:pPr marL="742950" lvl="1" indent="-285750">
              <a:buFont typeface="Wingdings" panose="05000000000000000000" pitchFamily="2" charset="2"/>
              <a:buChar char="Ø"/>
            </a:pPr>
            <a:r>
              <a:rPr lang="en-US" dirty="0"/>
              <a:t>annotate, record</a:t>
            </a:r>
          </a:p>
          <a:p>
            <a:pPr marL="742950" lvl="1" indent="-285750">
              <a:buFont typeface="Wingdings" panose="05000000000000000000" pitchFamily="2" charset="2"/>
              <a:buChar char="Ø"/>
            </a:pPr>
            <a:r>
              <a:rPr lang="en-US" dirty="0"/>
              <a:t>derive</a:t>
            </a:r>
          </a:p>
          <a:p>
            <a:pPr marL="1200150" lvl="2" indent="-285750">
              <a:buFont typeface="Arial" panose="020B0604020202020204" pitchFamily="34" charset="0"/>
              <a:buChar char="•"/>
            </a:pPr>
            <a:r>
              <a:rPr lang="en-US" dirty="0"/>
              <a:t>crucial design choice</a:t>
            </a:r>
          </a:p>
          <a:p>
            <a:pPr marL="285750" indent="-285750">
              <a:buFont typeface="Wingdings" panose="05000000000000000000" pitchFamily="2" charset="2"/>
              <a:buChar char="q"/>
            </a:pPr>
            <a:endParaRPr lang="en-US" dirty="0"/>
          </a:p>
        </p:txBody>
      </p:sp>
      <p:sp>
        <p:nvSpPr>
          <p:cNvPr id="5" name="Slide Number">
            <a:extLst>
              <a:ext uri="{FF2B5EF4-FFF2-40B4-BE49-F238E27FC236}">
                <a16:creationId xmlns:a16="http://schemas.microsoft.com/office/drawing/2014/main" id="{908C54AA-5BD9-DD42-00D5-35EF17F90961}"/>
              </a:ext>
            </a:extLst>
          </p:cNvPr>
          <p:cNvSpPr txBox="1">
            <a:spLocks/>
          </p:cNvSpPr>
          <p:nvPr/>
        </p:nvSpPr>
        <p:spPr>
          <a:xfrm>
            <a:off x="11763375" y="6515100"/>
            <a:ext cx="266701" cy="20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7</a:t>
            </a:fld>
            <a:endParaRPr lang="en-US"/>
          </a:p>
        </p:txBody>
      </p:sp>
      <p:pic>
        <p:nvPicPr>
          <p:cNvPr id="9" name="fig3.2.pdf" descr="fig3.2.pdf">
            <a:extLst>
              <a:ext uri="{FF2B5EF4-FFF2-40B4-BE49-F238E27FC236}">
                <a16:creationId xmlns:a16="http://schemas.microsoft.com/office/drawing/2014/main" id="{C9BE564F-C9B0-B9E7-DB1E-DDBB67AAB192}"/>
              </a:ext>
            </a:extLst>
          </p:cNvPr>
          <p:cNvPicPr>
            <a:picLocks noChangeAspect="1"/>
          </p:cNvPicPr>
          <p:nvPr/>
        </p:nvPicPr>
        <p:blipFill>
          <a:blip r:embed="rId3"/>
          <a:srcRect t="5564" b="53073"/>
          <a:stretch>
            <a:fillRect/>
          </a:stretch>
        </p:blipFill>
        <p:spPr>
          <a:xfrm>
            <a:off x="4337824" y="1877879"/>
            <a:ext cx="7092175" cy="4514850"/>
          </a:xfrm>
          <a:prstGeom prst="rect">
            <a:avLst/>
          </a:prstGeom>
          <a:ln w="12700">
            <a:miter lim="400000"/>
          </a:ln>
        </p:spPr>
      </p:pic>
    </p:spTree>
    <p:extLst>
      <p:ext uri="{BB962C8B-B14F-4D97-AF65-F5344CB8AC3E}">
        <p14:creationId xmlns:p14="http://schemas.microsoft.com/office/powerpoint/2010/main" val="289985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412563-5D1C-767A-6309-D2252284D87E}"/>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F9D12712-FC8B-EE87-9A32-6A234A10E1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10780B42-331C-B483-57C1-A88D77ADA253}"/>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Actions: Search</a:t>
            </a:r>
          </a:p>
        </p:txBody>
      </p:sp>
      <p:sp>
        <p:nvSpPr>
          <p:cNvPr id="5" name="Slide Number">
            <a:extLst>
              <a:ext uri="{FF2B5EF4-FFF2-40B4-BE49-F238E27FC236}">
                <a16:creationId xmlns:a16="http://schemas.microsoft.com/office/drawing/2014/main" id="{3E1D826C-3B04-CBCB-5677-9B700623EAB3}"/>
              </a:ext>
            </a:extLst>
          </p:cNvPr>
          <p:cNvSpPr txBox="1">
            <a:spLocks/>
          </p:cNvSpPr>
          <p:nvPr/>
        </p:nvSpPr>
        <p:spPr>
          <a:xfrm>
            <a:off x="11763375" y="6515100"/>
            <a:ext cx="266701" cy="20955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8</a:t>
            </a:fld>
            <a:endParaRPr lang="en-US"/>
          </a:p>
        </p:txBody>
      </p:sp>
      <p:pic>
        <p:nvPicPr>
          <p:cNvPr id="12" name="Picture 11" descr="A cartoon light bulb with arms and legs and a magnifying glass&#10;&#10;Description automatically generated">
            <a:extLst>
              <a:ext uri="{FF2B5EF4-FFF2-40B4-BE49-F238E27FC236}">
                <a16:creationId xmlns:a16="http://schemas.microsoft.com/office/drawing/2014/main" id="{1336D7DC-E56B-5DFD-30E3-8624C692A1AD}"/>
              </a:ext>
            </a:extLst>
          </p:cNvPr>
          <p:cNvPicPr>
            <a:picLocks noChangeAspect="1"/>
          </p:cNvPicPr>
          <p:nvPr/>
        </p:nvPicPr>
        <p:blipFill>
          <a:blip r:embed="rId2"/>
          <a:stretch>
            <a:fillRect/>
          </a:stretch>
        </p:blipFill>
        <p:spPr>
          <a:xfrm>
            <a:off x="4240599" y="0"/>
            <a:ext cx="6927273" cy="6858000"/>
          </a:xfrm>
          <a:prstGeom prst="rect">
            <a:avLst/>
          </a:prstGeom>
        </p:spPr>
      </p:pic>
    </p:spTree>
    <p:extLst>
      <p:ext uri="{BB962C8B-B14F-4D97-AF65-F5344CB8AC3E}">
        <p14:creationId xmlns:p14="http://schemas.microsoft.com/office/powerpoint/2010/main" val="3459088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EF6E2F-D221-1C22-B000-640821E279FC}"/>
            </a:ext>
          </a:extLst>
        </p:cNvPr>
        <p:cNvGrpSpPr/>
        <p:nvPr/>
      </p:nvGrpSpPr>
      <p:grpSpPr>
        <a:xfrm>
          <a:off x="0" y="0"/>
          <a:ext cx="0" cy="0"/>
          <a:chOff x="0" y="0"/>
          <a:chExt cx="0" cy="0"/>
        </a:xfrm>
      </p:grpSpPr>
      <p:cxnSp>
        <p:nvCxnSpPr>
          <p:cNvPr id="1165" name="Straight Connector 1164">
            <a:extLst>
              <a:ext uri="{FF2B5EF4-FFF2-40B4-BE49-F238E27FC236}">
                <a16:creationId xmlns:a16="http://schemas.microsoft.com/office/drawing/2014/main" id="{89B3D201-D923-CCDE-FFCE-BC58F1217C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44" name="Design process">
            <a:extLst>
              <a:ext uri="{FF2B5EF4-FFF2-40B4-BE49-F238E27FC236}">
                <a16:creationId xmlns:a16="http://schemas.microsoft.com/office/drawing/2014/main" id="{FD838555-A72A-AC7B-EA49-C25BD4DCDE0F}"/>
              </a:ext>
            </a:extLst>
          </p:cNvPr>
          <p:cNvSpPr txBox="1">
            <a:spLocks noGrp="1"/>
          </p:cNvSpPr>
          <p:nvPr>
            <p:ph type="title"/>
          </p:nvPr>
        </p:nvSpPr>
        <p:spPr>
          <a:xfrm>
            <a:off x="1024128" y="585216"/>
            <a:ext cx="7439648" cy="1499616"/>
          </a:xfrm>
          <a:prstGeom prst="rect">
            <a:avLst/>
          </a:prstGeom>
        </p:spPr>
        <p:txBody>
          <a:bodyPr vert="horz" lIns="91440" tIns="45720" rIns="91440" bIns="45720" rtlCol="0" anchor="ctr">
            <a:normAutofit/>
          </a:bodyPr>
          <a:lstStyle/>
          <a:p>
            <a:r>
              <a:rPr lang="en-US" sz="4000" dirty="0"/>
              <a:t>Actions: Search</a:t>
            </a:r>
          </a:p>
        </p:txBody>
      </p:sp>
      <p:sp>
        <p:nvSpPr>
          <p:cNvPr id="5" name="Slide Number">
            <a:extLst>
              <a:ext uri="{FF2B5EF4-FFF2-40B4-BE49-F238E27FC236}">
                <a16:creationId xmlns:a16="http://schemas.microsoft.com/office/drawing/2014/main" id="{3ACFC7CD-7B71-B5BC-3F59-8F5270CCC7C8}"/>
              </a:ext>
            </a:extLst>
          </p:cNvPr>
          <p:cNvSpPr txBox="1">
            <a:spLocks/>
          </p:cNvSpPr>
          <p:nvPr/>
        </p:nvSpPr>
        <p:spPr>
          <a:xfrm>
            <a:off x="11763375" y="6515100"/>
            <a:ext cx="266701" cy="20955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6CB4B4D-7CA3-9044-876B-883B54F8677D}" type="slidenum">
              <a:rPr lang="en-US" smtClean="0"/>
              <a:pPr/>
              <a:t>9</a:t>
            </a:fld>
            <a:endParaRPr lang="en-US"/>
          </a:p>
        </p:txBody>
      </p:sp>
      <p:sp>
        <p:nvSpPr>
          <p:cNvPr id="4" name="TextBox 3">
            <a:extLst>
              <a:ext uri="{FF2B5EF4-FFF2-40B4-BE49-F238E27FC236}">
                <a16:creationId xmlns:a16="http://schemas.microsoft.com/office/drawing/2014/main" id="{C888D49A-4BA0-F0A1-2651-FEE61CC82097}"/>
              </a:ext>
            </a:extLst>
          </p:cNvPr>
          <p:cNvSpPr txBox="1"/>
          <p:nvPr/>
        </p:nvSpPr>
        <p:spPr>
          <a:xfrm>
            <a:off x="762001" y="1976838"/>
            <a:ext cx="4316116" cy="4093428"/>
          </a:xfrm>
          <a:prstGeom prst="rect">
            <a:avLst/>
          </a:prstGeom>
          <a:noFill/>
        </p:spPr>
        <p:txBody>
          <a:bodyPr wrap="square" rtlCol="0">
            <a:spAutoFit/>
          </a:bodyPr>
          <a:lstStyle/>
          <a:p>
            <a:pPr marL="571500" indent="-571500">
              <a:buFont typeface="Wingdings" panose="05000000000000000000" pitchFamily="2" charset="2"/>
              <a:buChar char="q"/>
              <a:defRPr sz="3600"/>
            </a:pPr>
            <a:r>
              <a:rPr lang="en-US" sz="2000" dirty="0"/>
              <a:t>What does user know</a:t>
            </a:r>
          </a:p>
          <a:p>
            <a:pPr marL="914400" lvl="1" indent="-457200">
              <a:buFont typeface="Arial" panose="020B0604020202020204" pitchFamily="34" charset="0"/>
              <a:buChar char="•"/>
              <a:defRPr sz="3000"/>
            </a:pPr>
            <a:r>
              <a:rPr lang="en-US" sz="2000" dirty="0"/>
              <a:t>target, location</a:t>
            </a:r>
          </a:p>
          <a:p>
            <a:pPr marL="571500" indent="-571500">
              <a:buFont typeface="Wingdings" panose="05000000000000000000" pitchFamily="2" charset="2"/>
              <a:buChar char="q"/>
              <a:defRPr sz="3600"/>
            </a:pPr>
            <a:r>
              <a:rPr lang="en-US" sz="2000" dirty="0"/>
              <a:t>Lookup</a:t>
            </a:r>
          </a:p>
          <a:p>
            <a:pPr marL="914400" lvl="1" indent="-457200">
              <a:buFont typeface="Arial" panose="020B0604020202020204" pitchFamily="34" charset="0"/>
              <a:buChar char="•"/>
              <a:defRPr sz="3000"/>
            </a:pPr>
            <a:r>
              <a:rPr lang="en-US" sz="2000" dirty="0"/>
              <a:t>ex: word in dictionary</a:t>
            </a:r>
          </a:p>
          <a:p>
            <a:pPr marL="1371600" lvl="2" indent="-457200">
              <a:buFont typeface="Courier New" panose="02070309020205020404" pitchFamily="49" charset="0"/>
              <a:buChar char="o"/>
              <a:defRPr sz="2600"/>
            </a:pPr>
            <a:r>
              <a:rPr lang="en-US" sz="2000" dirty="0"/>
              <a:t>alphabetical order</a:t>
            </a:r>
          </a:p>
          <a:p>
            <a:pPr marL="571500" indent="-571500">
              <a:buFont typeface="Wingdings" panose="05000000000000000000" pitchFamily="2" charset="2"/>
              <a:buChar char="q"/>
              <a:defRPr sz="3600"/>
            </a:pPr>
            <a:r>
              <a:rPr lang="en-US" sz="2000" dirty="0"/>
              <a:t>Locate</a:t>
            </a:r>
          </a:p>
          <a:p>
            <a:pPr marL="914400" lvl="1" indent="-457200">
              <a:buFont typeface="Arial" panose="020B0604020202020204" pitchFamily="34" charset="0"/>
              <a:buChar char="•"/>
              <a:defRPr sz="3000"/>
            </a:pPr>
            <a:r>
              <a:rPr lang="en-US" sz="2000" dirty="0"/>
              <a:t>ex: keys in your house</a:t>
            </a:r>
          </a:p>
          <a:p>
            <a:pPr marL="914400" lvl="1" indent="-457200">
              <a:buFont typeface="Arial" panose="020B0604020202020204" pitchFamily="34" charset="0"/>
              <a:buChar char="•"/>
              <a:defRPr sz="3000"/>
            </a:pPr>
            <a:r>
              <a:rPr lang="en-US" sz="2000" dirty="0"/>
              <a:t>ex: node in network</a:t>
            </a:r>
          </a:p>
          <a:p>
            <a:pPr marL="571500" indent="-571500">
              <a:buFont typeface="Wingdings" panose="05000000000000000000" pitchFamily="2" charset="2"/>
              <a:buChar char="q"/>
              <a:defRPr sz="3600"/>
            </a:pPr>
            <a:r>
              <a:rPr lang="en-US" sz="2000" dirty="0"/>
              <a:t>Browse</a:t>
            </a:r>
          </a:p>
          <a:p>
            <a:pPr marL="914400" lvl="1" indent="-457200">
              <a:buFont typeface="Arial" panose="020B0604020202020204" pitchFamily="34" charset="0"/>
              <a:buChar char="•"/>
              <a:defRPr sz="3000"/>
            </a:pPr>
            <a:r>
              <a:rPr lang="en-US" sz="2000" dirty="0"/>
              <a:t>ex: books in bookstore</a:t>
            </a:r>
          </a:p>
          <a:p>
            <a:pPr marL="571500" indent="-571500">
              <a:buFont typeface="Wingdings" panose="05000000000000000000" pitchFamily="2" charset="2"/>
              <a:buChar char="q"/>
              <a:defRPr sz="3600"/>
            </a:pPr>
            <a:r>
              <a:rPr lang="en-US" sz="2000" dirty="0"/>
              <a:t>Explore</a:t>
            </a:r>
          </a:p>
          <a:p>
            <a:pPr marL="914400" lvl="1" indent="-457200">
              <a:buFont typeface="Arial" panose="020B0604020202020204" pitchFamily="34" charset="0"/>
              <a:buChar char="•"/>
              <a:defRPr sz="3000"/>
            </a:pPr>
            <a:r>
              <a:rPr lang="en-US" sz="2000" dirty="0"/>
              <a:t>ex: find cool neighborhood in new city</a:t>
            </a:r>
          </a:p>
        </p:txBody>
      </p:sp>
      <p:pic>
        <p:nvPicPr>
          <p:cNvPr id="7" name="fig3.2.pdf" descr="fig3.2.pdf">
            <a:extLst>
              <a:ext uri="{FF2B5EF4-FFF2-40B4-BE49-F238E27FC236}">
                <a16:creationId xmlns:a16="http://schemas.microsoft.com/office/drawing/2014/main" id="{7BFAEB43-8D62-D96C-EF24-DC2CF9F6BB2D}"/>
              </a:ext>
            </a:extLst>
          </p:cNvPr>
          <p:cNvPicPr>
            <a:picLocks noChangeAspect="1"/>
          </p:cNvPicPr>
          <p:nvPr/>
        </p:nvPicPr>
        <p:blipFill>
          <a:blip r:embed="rId3"/>
          <a:srcRect l="4012" t="47844" b="25658"/>
          <a:stretch>
            <a:fillRect/>
          </a:stretch>
        </p:blipFill>
        <p:spPr>
          <a:xfrm>
            <a:off x="4743952" y="235078"/>
            <a:ext cx="7617304" cy="3011291"/>
          </a:xfrm>
          <a:prstGeom prst="rect">
            <a:avLst/>
          </a:prstGeom>
          <a:ln w="12700">
            <a:miter lim="400000"/>
          </a:ln>
        </p:spPr>
      </p:pic>
      <p:pic>
        <p:nvPicPr>
          <p:cNvPr id="8" name="Image" descr="Image">
            <a:extLst>
              <a:ext uri="{FF2B5EF4-FFF2-40B4-BE49-F238E27FC236}">
                <a16:creationId xmlns:a16="http://schemas.microsoft.com/office/drawing/2014/main" id="{6AA8A0B6-46B3-288C-E042-7BBEB6B99A1E}"/>
              </a:ext>
            </a:extLst>
          </p:cNvPr>
          <p:cNvPicPr>
            <a:picLocks noChangeAspect="1"/>
          </p:cNvPicPr>
          <p:nvPr/>
        </p:nvPicPr>
        <p:blipFill>
          <a:blip r:embed="rId4"/>
          <a:stretch>
            <a:fillRect/>
          </a:stretch>
        </p:blipFill>
        <p:spPr>
          <a:xfrm>
            <a:off x="7113884" y="2964584"/>
            <a:ext cx="3134086" cy="3308200"/>
          </a:xfrm>
          <a:prstGeom prst="rect">
            <a:avLst/>
          </a:prstGeom>
          <a:ln w="12700">
            <a:miter lim="400000"/>
          </a:ln>
        </p:spPr>
      </p:pic>
      <p:sp>
        <p:nvSpPr>
          <p:cNvPr id="10" name="https://bl.ocks.org/heybignick/3faf257bbbbc7743bb72310d03b86ee8">
            <a:extLst>
              <a:ext uri="{FF2B5EF4-FFF2-40B4-BE49-F238E27FC236}">
                <a16:creationId xmlns:a16="http://schemas.microsoft.com/office/drawing/2014/main" id="{268B1A86-EA74-6CDD-18C8-5B8263BA2094}"/>
              </a:ext>
            </a:extLst>
          </p:cNvPr>
          <p:cNvSpPr txBox="1"/>
          <p:nvPr/>
        </p:nvSpPr>
        <p:spPr>
          <a:xfrm>
            <a:off x="6237170" y="6382377"/>
            <a:ext cx="5954830" cy="35387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defTabSz="457200">
              <a:lnSpc>
                <a:spcPts val="2400"/>
              </a:lnSpc>
              <a:defRPr sz="900" u="sng">
                <a:ln w="0" cap="flat">
                  <a:solidFill>
                    <a:srgbClr val="0000EE"/>
                  </a:solidFill>
                  <a:prstDash val="solid"/>
                  <a:miter lim="400000"/>
                </a:ln>
                <a:latin typeface="+mn-lt"/>
                <a:ea typeface="+mn-ea"/>
                <a:cs typeface="+mn-cs"/>
                <a:sym typeface="Rockwell"/>
                <a:hlinkClick r:id="rId5"/>
              </a:defRPr>
            </a:lvl1pPr>
          </a:lstStyle>
          <a:p>
            <a:r>
              <a:rPr sz="1400" dirty="0"/>
              <a:t>https://bl.ocks.org/heybignick/3faf257bbbbc7743bb72310d03b86ee8</a:t>
            </a:r>
          </a:p>
        </p:txBody>
      </p:sp>
    </p:spTree>
    <p:extLst>
      <p:ext uri="{BB962C8B-B14F-4D97-AF65-F5344CB8AC3E}">
        <p14:creationId xmlns:p14="http://schemas.microsoft.com/office/powerpoint/2010/main" val="243564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1932</TotalTime>
  <Words>4152</Words>
  <Application>Microsoft Macintosh PowerPoint</Application>
  <PresentationFormat>Widescreen</PresentationFormat>
  <Paragraphs>332</Paragraphs>
  <Slides>19</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Gill Sans Light</vt:lpstr>
      <vt:lpstr>Tw Cen MT</vt:lpstr>
      <vt:lpstr>Tw Cen MT Condensed</vt:lpstr>
      <vt:lpstr>Wingdings</vt:lpstr>
      <vt:lpstr>Wingdings 3</vt:lpstr>
      <vt:lpstr>Integral</vt:lpstr>
      <vt:lpstr>Visualization Analysis &amp; Design  Task Abstraction (Ch 3)</vt:lpstr>
      <vt:lpstr>From domain to abstraction</vt:lpstr>
      <vt:lpstr>Design process</vt:lpstr>
      <vt:lpstr>Task abstraction: Actions and targets</vt:lpstr>
      <vt:lpstr>Task abstraction: Actions and targets</vt:lpstr>
      <vt:lpstr>Actions: Analyze</vt:lpstr>
      <vt:lpstr>Actions: Analyze</vt:lpstr>
      <vt:lpstr>Actions: Search</vt:lpstr>
      <vt:lpstr>Actions: Search</vt:lpstr>
      <vt:lpstr>Actions: Search</vt:lpstr>
      <vt:lpstr>Actions</vt:lpstr>
      <vt:lpstr>Task abstraction: Targets </vt:lpstr>
      <vt:lpstr>Task abstraction: Targets </vt:lpstr>
      <vt:lpstr>Task abstraction: Targets </vt:lpstr>
      <vt:lpstr>Task abstraction: Targets </vt:lpstr>
      <vt:lpstr>Task abstraction: Targets </vt:lpstr>
      <vt:lpstr>Abstraction</vt:lpstr>
      <vt:lpstr>Means and ends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Visualization Analysis &amp; Design  Task Abstraction (Ch 3)</dc:title>
  <dc:creator>Shah, Sayed</dc:creator>
  <cp:lastModifiedBy>Shah, Sayed</cp:lastModifiedBy>
  <cp:revision>6</cp:revision>
  <dcterms:created xsi:type="dcterms:W3CDTF">2022-02-07T18:33:54Z</dcterms:created>
  <dcterms:modified xsi:type="dcterms:W3CDTF">2024-09-12T22:06:33Z</dcterms:modified>
</cp:coreProperties>
</file>