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sldIdLst>
    <p:sldId id="256" r:id="rId5"/>
    <p:sldId id="268" r:id="rId6"/>
    <p:sldId id="257" r:id="rId7"/>
    <p:sldId id="258" r:id="rId8"/>
    <p:sldId id="259" r:id="rId9"/>
    <p:sldId id="260" r:id="rId10"/>
    <p:sldId id="267"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meta, Ajaykumar Reddy" initials="" lastIdx="1" clrIdx="0">
    <p:extLst>
      <p:ext uri="{19B8F6BF-5375-455C-9EA6-DF929625EA0E}">
        <p15:presenceInfo xmlns:p15="http://schemas.microsoft.com/office/powerpoint/2012/main" userId="S::AjaykumarReddySammeta@my.unt.edu::77157e20-c8ca-40be-8f8d-005e86a92d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91C24F-2158-4857-A9D8-22B88580FD2E}" v="790" dt="2024-09-08T23:35:30.924"/>
    <p1510:client id="{02D09794-971C-F586-BEA3-70B1DB3D4B1C}" v="579" dt="2024-09-08T19:29:46.460"/>
    <p1510:client id="{1211BB1B-2C28-BAD4-9F84-8A360B2ED29C}" v="217" dt="2024-09-09T16:43:51.321"/>
    <p1510:client id="{15D73E67-DB30-7F72-1667-9A4CF382BB01}" v="78" dt="2024-09-08T18:11:33.187"/>
    <p1510:client id="{1684C4F1-0BAF-CC59-5D92-06F6C599D52B}" v="204" dt="2024-09-09T01:31:44.347"/>
    <p1510:client id="{195E7443-6F7F-9192-B268-CD2085D4B4FA}" v="28" dt="2024-09-09T01:09:07.833"/>
    <p1510:client id="{23D20E4C-1C4C-330E-A358-87E6E59E470E}" v="77" dt="2024-09-09T01:53:10.831"/>
    <p1510:client id="{2713A8AC-649D-4381-823F-3C0F70A9998D}" v="164" dt="2024-09-09T01:12:06.772"/>
    <p1510:client id="{2F4CF817-B0DF-4D34-A1AC-EE139C5B17B2}" v="59" dt="2024-09-08T18:45:25.880"/>
    <p1510:client id="{42EC48D1-E7B9-1326-6C37-9397D81706D0}" v="32" dt="2024-09-08T23:47:08.540"/>
    <p1510:client id="{4651D21B-6A07-6F6F-D260-7AE1EA8DC1A2}" v="17" dt="2024-09-08T20:39:47.540"/>
    <p1510:client id="{57EBC9F8-12E8-F3FD-5447-EDE5E1ACC49D}" v="50" dt="2024-09-09T02:01:54.401"/>
    <p1510:client id="{60D26EA1-9BB9-64B1-3776-F610F4E02277}" v="1" dt="2024-09-08T19:16:40.855"/>
    <p1510:client id="{633A9055-C958-8232-5DCF-B635BC2BB577}" v="215" dt="2024-09-10T02:28:22.789"/>
    <p1510:client id="{8D2F3BEC-C8FE-5367-1E8B-4A03A43F4907}" v="21" dt="2024-09-08T18:13:37.773"/>
    <p1510:client id="{8E7161AF-F0C0-159C-F947-E9CAA226FC38}" v="433" dt="2024-09-09T01:30:17.821"/>
    <p1510:client id="{ABFD2F7B-74FB-5490-9DEF-B01A5BB2499E}" v="57" dt="2024-09-08T17:31:40.637"/>
    <p1510:client id="{C0ED122A-1D28-79C0-ABB9-E7F1B02C35A7}" v="255" dt="2024-09-09T02:05:14.563"/>
    <p1510:client id="{DBD67D66-1315-0707-B17E-1CA512E3F926}" v="37" dt="2024-09-08T23:54:30.447"/>
    <p1510:client id="{E27A5BBF-0487-29FD-88F5-502D97CE399A}" v="168" dt="2024-09-09T01:22:58.121"/>
    <p1510:client id="{E7B8744F-FBBA-4047-8895-539F4964A2D0}" v="50" dt="2024-09-09T01:57:30.574"/>
    <p1510:client id="{EA90A9A1-5E07-8C0A-AEF1-F710FB035AC7}" v="24" dt="2024-09-08T23:38:29.565"/>
    <p1510:client id="{EC76B025-C095-4186-9986-3F1BE13F9516}" v="213" dt="2024-09-10T02:18:11.562"/>
    <p1510:client id="{EE5B4F6D-1D7B-F94E-B5FB-0E8B17E86491}" v="315" dt="2024-09-09T01:49:44.968"/>
    <p1510:client id="{F25829B8-5C51-A41E-C106-4D93BFC8429C}" v="63" dt="2024-09-08T18:20:54.416"/>
    <p1510:client id="{F5119533-69A2-5F30-7562-E5D18AA1086B}" v="75" dt="2024-09-08T20:24:38.718"/>
    <p1510:client id="{FB62D1C3-C43A-8B15-A4E7-C89F172FD919}" v="43" dt="2024-09-10T02:28:28.655"/>
    <p1510:client id="{FD470E43-7FD0-6889-824C-D2E64F881EF9}" v="10" dt="2024-09-10T02:20:34.942"/>
    <p1510:client id="{FD5BF1AE-2A53-8A6B-7369-FA1E7F17AF08}" v="44" dt="2024-09-09T01:30:01.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09234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9365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3431819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7175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197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3771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4169514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953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02943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628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4222392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570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2335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17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32506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756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14856122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ngall.com/thank-you-png/"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4" name="Rectangle 33">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9A87E52-163F-9D1C-79F9-CFA8BA3EACA8}"/>
              </a:ext>
            </a:extLst>
          </p:cNvPr>
          <p:cNvSpPr>
            <a:spLocks noGrp="1"/>
          </p:cNvSpPr>
          <p:nvPr>
            <p:ph type="title"/>
          </p:nvPr>
        </p:nvSpPr>
        <p:spPr>
          <a:xfrm>
            <a:off x="1043950" y="1440733"/>
            <a:ext cx="3300646" cy="3997590"/>
          </a:xfrm>
        </p:spPr>
        <p:txBody>
          <a:bodyPr vert="horz" lIns="91440" tIns="45720" rIns="91440" bIns="45720" rtlCol="0" anchor="ctr">
            <a:normAutofit/>
          </a:bodyPr>
          <a:lstStyle/>
          <a:p>
            <a:r>
              <a:rPr lang="en-US" sz="3600" b="1">
                <a:latin typeface="Calibri"/>
                <a:ea typeface="Calibri"/>
                <a:cs typeface="Calibri"/>
              </a:rPr>
              <a:t>EMed-a complete pharmacy at your door- step</a:t>
            </a:r>
          </a:p>
        </p:txBody>
      </p:sp>
      <p:sp>
        <p:nvSpPr>
          <p:cNvPr id="54" name="Isosceles Triangle 53">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55" name="Straight Connector 5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D4210A7-BDF4-68A7-A27B-4357C98BDFFA}"/>
              </a:ext>
            </a:extLst>
          </p:cNvPr>
          <p:cNvSpPr txBox="1"/>
          <p:nvPr/>
        </p:nvSpPr>
        <p:spPr>
          <a:xfrm>
            <a:off x="4978918" y="1109145"/>
            <a:ext cx="6341016" cy="46039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ts val="1000"/>
              </a:spcBef>
              <a:buClr>
                <a:schemeClr val="accent1"/>
              </a:buClr>
              <a:buSzPct val="80000"/>
            </a:pPr>
            <a:r>
              <a:rPr lang="en-US" sz="3200" b="1">
                <a:solidFill>
                  <a:schemeClr val="tx1">
                    <a:lumMod val="75000"/>
                    <a:lumOff val="25000"/>
                  </a:schemeClr>
                </a:solidFill>
                <a:latin typeface="Calibri"/>
                <a:ea typeface="Calibri"/>
                <a:cs typeface="Calibri"/>
              </a:rPr>
              <a:t>Team Delta </a:t>
            </a:r>
            <a:endParaRPr lang="en-US" sz="3200">
              <a:solidFill>
                <a:schemeClr val="tx1">
                  <a:lumMod val="75000"/>
                  <a:lumOff val="25000"/>
                </a:schemeClr>
              </a:solidFill>
              <a:latin typeface="Calibri"/>
              <a:ea typeface="Calibri"/>
              <a:cs typeface="Calibri"/>
            </a:endParaRP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Rishika </a:t>
            </a:r>
            <a:r>
              <a:rPr lang="en-US" err="1">
                <a:solidFill>
                  <a:schemeClr val="tx1">
                    <a:lumMod val="75000"/>
                    <a:lumOff val="25000"/>
                  </a:schemeClr>
                </a:solidFill>
                <a:latin typeface="Calibri"/>
                <a:ea typeface="Calibri"/>
                <a:cs typeface="Calibri"/>
              </a:rPr>
              <a:t>Kandrigal</a:t>
            </a:r>
            <a:endParaRPr lang="en-US">
              <a:solidFill>
                <a:schemeClr val="tx1">
                  <a:lumMod val="75000"/>
                  <a:lumOff val="25000"/>
                </a:schemeClr>
              </a:solidFill>
              <a:latin typeface="Calibri"/>
              <a:ea typeface="Calibri"/>
              <a:cs typeface="Calibri"/>
            </a:endParaRP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Vishnu Priya </a:t>
            </a:r>
            <a:r>
              <a:rPr lang="en-US" err="1">
                <a:solidFill>
                  <a:schemeClr val="tx1">
                    <a:lumMod val="75000"/>
                    <a:lumOff val="25000"/>
                  </a:schemeClr>
                </a:solidFill>
                <a:latin typeface="Calibri"/>
                <a:ea typeface="Calibri"/>
                <a:cs typeface="Calibri"/>
              </a:rPr>
              <a:t>Vulichi</a:t>
            </a:r>
            <a:endParaRPr lang="en-US">
              <a:solidFill>
                <a:schemeClr val="tx1">
                  <a:lumMod val="75000"/>
                  <a:lumOff val="25000"/>
                </a:schemeClr>
              </a:solidFill>
              <a:latin typeface="Calibri"/>
              <a:ea typeface="Calibri"/>
              <a:cs typeface="Calibri"/>
            </a:endParaRP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Md </a:t>
            </a:r>
            <a:r>
              <a:rPr lang="en-US" err="1">
                <a:solidFill>
                  <a:schemeClr val="tx1">
                    <a:lumMod val="75000"/>
                    <a:lumOff val="25000"/>
                  </a:schemeClr>
                </a:solidFill>
                <a:latin typeface="Calibri"/>
                <a:ea typeface="Calibri"/>
                <a:cs typeface="Calibri"/>
              </a:rPr>
              <a:t>Ariful</a:t>
            </a:r>
            <a:r>
              <a:rPr lang="en-US">
                <a:solidFill>
                  <a:schemeClr val="tx1">
                    <a:lumMod val="75000"/>
                    <a:lumOff val="25000"/>
                  </a:schemeClr>
                </a:solidFill>
                <a:latin typeface="Calibri"/>
                <a:ea typeface="Calibri"/>
                <a:cs typeface="Calibri"/>
              </a:rPr>
              <a:t> Hasan</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Ganesh </a:t>
            </a:r>
            <a:r>
              <a:rPr lang="en-US" err="1">
                <a:solidFill>
                  <a:schemeClr val="tx1">
                    <a:lumMod val="75000"/>
                    <a:lumOff val="25000"/>
                  </a:schemeClr>
                </a:solidFill>
                <a:latin typeface="Calibri"/>
                <a:ea typeface="Calibri"/>
                <a:cs typeface="Calibri"/>
              </a:rPr>
              <a:t>Gundekarla</a:t>
            </a:r>
            <a:endParaRPr lang="en-US">
              <a:solidFill>
                <a:schemeClr val="tx1">
                  <a:lumMod val="75000"/>
                  <a:lumOff val="25000"/>
                </a:schemeClr>
              </a:solidFill>
              <a:latin typeface="Calibri"/>
              <a:ea typeface="Calibri"/>
              <a:cs typeface="Calibri"/>
            </a:endParaRP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Shabana Syed</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Vivek Nelluri</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Pranav Chalasani</a:t>
            </a:r>
          </a:p>
          <a:p>
            <a:pPr marL="342900" indent="-342900">
              <a:spcBef>
                <a:spcPts val="1000"/>
              </a:spcBef>
              <a:buClr>
                <a:schemeClr val="accent1"/>
              </a:buClr>
              <a:buSzPct val="80000"/>
              <a:buFont typeface="Wingdings 3" charset="2"/>
              <a:buChar char=""/>
            </a:pPr>
            <a:r>
              <a:rPr lang="en-US">
                <a:solidFill>
                  <a:schemeClr val="tx1">
                    <a:lumMod val="75000"/>
                    <a:lumOff val="25000"/>
                  </a:schemeClr>
                </a:solidFill>
                <a:latin typeface="Calibri"/>
                <a:ea typeface="Calibri"/>
                <a:cs typeface="Calibri"/>
              </a:rPr>
              <a:t>Ajay Kumar Reddy Sammeta</a:t>
            </a:r>
          </a:p>
        </p:txBody>
      </p:sp>
      <p:sp>
        <p:nvSpPr>
          <p:cNvPr id="56" name="Isosceles Triangle 55">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Date Placeholder 4">
            <a:extLst>
              <a:ext uri="{FF2B5EF4-FFF2-40B4-BE49-F238E27FC236}">
                <a16:creationId xmlns:a16="http://schemas.microsoft.com/office/drawing/2014/main" id="{649797BD-11B2-59C9-123B-7EEB3CF26ED7}"/>
              </a:ext>
            </a:extLst>
          </p:cNvPr>
          <p:cNvSpPr>
            <a:spLocks noGrp="1"/>
          </p:cNvSpPr>
          <p:nvPr>
            <p:ph type="dt" sz="half" idx="10"/>
          </p:nvPr>
        </p:nvSpPr>
        <p:spPr>
          <a:xfrm>
            <a:off x="7205133" y="6041362"/>
            <a:ext cx="911939" cy="365125"/>
          </a:xfrm>
        </p:spPr>
        <p:txBody>
          <a:bodyPr vert="horz" lIns="91440" tIns="45720" rIns="91440" bIns="45720" rtlCol="0" anchor="ctr">
            <a:normAutofit/>
          </a:bodyPr>
          <a:lstStyle/>
          <a:p>
            <a:pPr>
              <a:spcAft>
                <a:spcPts val="600"/>
              </a:spcAft>
            </a:pPr>
            <a:fld id="{C81688B3-FF49-4816-A5DF-73378AFA5CCF}" type="datetime1">
              <a:rPr lang="en-US" kern="1200" dirty="0">
                <a:solidFill>
                  <a:schemeClr val="tx1">
                    <a:tint val="75000"/>
                  </a:schemeClr>
                </a:solidFill>
                <a:latin typeface="+mn-lt"/>
                <a:ea typeface="+mn-ea"/>
                <a:cs typeface="+mn-cs"/>
              </a:rPr>
              <a:pPr>
                <a:spcAft>
                  <a:spcPts val="600"/>
                </a:spcAft>
              </a:pPr>
              <a:t>9/9/2024</a:t>
            </a:fld>
            <a:endParaRPr lang="en-US" kern="1200">
              <a:solidFill>
                <a:schemeClr val="tx1">
                  <a:tint val="75000"/>
                </a:schemeClr>
              </a:solidFill>
              <a:latin typeface="+mn-lt"/>
              <a:ea typeface="+mn-ea"/>
              <a:cs typeface="+mn-cs"/>
            </a:endParaRPr>
          </a:p>
        </p:txBody>
      </p:sp>
      <p:sp>
        <p:nvSpPr>
          <p:cNvPr id="18" name="Slide Number Placeholder 6">
            <a:extLst>
              <a:ext uri="{FF2B5EF4-FFF2-40B4-BE49-F238E27FC236}">
                <a16:creationId xmlns:a16="http://schemas.microsoft.com/office/drawing/2014/main" id="{01AB0A38-6125-EB67-1187-3A69E1A832F5}"/>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a:spcAft>
                <a:spcPts val="600"/>
              </a:spcAft>
            </a:pPr>
            <a:fld id="{A65A5C87-DF58-40C8-B092-1DE63DB4547E}" type="slidenum">
              <a:rPr lang="en-US" kern="1200" dirty="0">
                <a:solidFill>
                  <a:schemeClr val="accent1"/>
                </a:solidFill>
                <a:latin typeface="+mn-lt"/>
                <a:ea typeface="+mn-ea"/>
                <a:cs typeface="+mn-cs"/>
              </a:rPr>
              <a:pPr>
                <a:spcAft>
                  <a:spcPts val="600"/>
                </a:spcAft>
              </a:pPr>
              <a:t>1</a:t>
            </a:fld>
            <a:endParaRPr lang="en-US" kern="1200">
              <a:solidFill>
                <a:schemeClr val="accent1"/>
              </a:solidFill>
              <a:latin typeface="+mn-lt"/>
              <a:ea typeface="+mn-ea"/>
              <a:cs typeface="+mn-cs"/>
            </a:endParaRPr>
          </a:p>
        </p:txBody>
      </p:sp>
      <p:sp>
        <p:nvSpPr>
          <p:cNvPr id="3" name="TextBox 2">
            <a:extLst>
              <a:ext uri="{FF2B5EF4-FFF2-40B4-BE49-F238E27FC236}">
                <a16:creationId xmlns:a16="http://schemas.microsoft.com/office/drawing/2014/main" id="{0D89299D-2C09-773E-97A5-A0D1E9298710}"/>
              </a:ext>
            </a:extLst>
          </p:cNvPr>
          <p:cNvSpPr txBox="1"/>
          <p:nvPr/>
        </p:nvSpPr>
        <p:spPr>
          <a:xfrm>
            <a:off x="830583" y="6224178"/>
            <a:ext cx="489741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CSCE 5430 : Software Engineering – Deliverable 1</a:t>
            </a:r>
            <a:endParaRPr lang="en-US"/>
          </a:p>
        </p:txBody>
      </p:sp>
    </p:spTree>
    <p:extLst>
      <p:ext uri="{BB962C8B-B14F-4D97-AF65-F5344CB8AC3E}">
        <p14:creationId xmlns:p14="http://schemas.microsoft.com/office/powerpoint/2010/main" val="496839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project&#10;&#10;Description automatically generated">
            <a:extLst>
              <a:ext uri="{FF2B5EF4-FFF2-40B4-BE49-F238E27FC236}">
                <a16:creationId xmlns:a16="http://schemas.microsoft.com/office/drawing/2014/main" id="{A27322EB-EFF2-187B-17EF-EB1466F3A0F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1721" t="1153" r="3504" b="-771"/>
          <a:stretch/>
        </p:blipFill>
        <p:spPr>
          <a:xfrm>
            <a:off x="3693761" y="-1654"/>
            <a:ext cx="5908249" cy="6859098"/>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D7A580E-5D6B-8638-E6C0-F860E71A14C8}"/>
              </a:ext>
            </a:extLst>
          </p:cNvPr>
          <p:cNvSpPr>
            <a:spLocks noGrp="1"/>
          </p:cNvSpPr>
          <p:nvPr>
            <p:ph type="title"/>
          </p:nvPr>
        </p:nvSpPr>
        <p:spPr>
          <a:xfrm>
            <a:off x="-5636" y="2602164"/>
            <a:ext cx="3132848" cy="1663959"/>
          </a:xfrm>
        </p:spPr>
        <p:txBody>
          <a:bodyPr vert="horz" lIns="91440" tIns="45720" rIns="91440" bIns="45720" rtlCol="0" anchor="b">
            <a:normAutofit/>
          </a:bodyPr>
          <a:lstStyle/>
          <a:p>
            <a:pPr algn="r"/>
            <a:r>
              <a:rPr lang="en-US" sz="4800" b="1"/>
              <a:t>PROJECT TIMELINE</a:t>
            </a:r>
          </a:p>
        </p:txBody>
      </p:sp>
    </p:spTree>
    <p:extLst>
      <p:ext uri="{BB962C8B-B14F-4D97-AF65-F5344CB8AC3E}">
        <p14:creationId xmlns:p14="http://schemas.microsoft.com/office/powerpoint/2010/main" val="239960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3D83-6D9B-D65F-0FD6-5D158ED14608}"/>
              </a:ext>
            </a:extLst>
          </p:cNvPr>
          <p:cNvSpPr>
            <a:spLocks noGrp="1"/>
          </p:cNvSpPr>
          <p:nvPr>
            <p:ph type="title"/>
          </p:nvPr>
        </p:nvSpPr>
        <p:spPr>
          <a:xfrm>
            <a:off x="2185045" y="554181"/>
            <a:ext cx="5658007" cy="586510"/>
          </a:xfrm>
        </p:spPr>
        <p:txBody>
          <a:bodyPr>
            <a:normAutofit fontScale="90000"/>
          </a:bodyPr>
          <a:lstStyle/>
          <a:p>
            <a:pPr algn="ctr"/>
            <a:r>
              <a:rPr lang="en-US" b="1">
                <a:latin typeface="Calibri"/>
                <a:ea typeface="Calibri"/>
                <a:cs typeface="Calibri"/>
              </a:rPr>
              <a:t>Conclusion</a:t>
            </a:r>
            <a:endParaRPr lang="en-US">
              <a:latin typeface="Calibri"/>
              <a:ea typeface="Calibri"/>
              <a:cs typeface="Calibri"/>
            </a:endParaRPr>
          </a:p>
        </p:txBody>
      </p:sp>
      <p:sp>
        <p:nvSpPr>
          <p:cNvPr id="3" name="Content Placeholder 2">
            <a:extLst>
              <a:ext uri="{FF2B5EF4-FFF2-40B4-BE49-F238E27FC236}">
                <a16:creationId xmlns:a16="http://schemas.microsoft.com/office/drawing/2014/main" id="{6BB24683-3E2F-31F2-D402-C29859DB749D}"/>
              </a:ext>
            </a:extLst>
          </p:cNvPr>
          <p:cNvSpPr>
            <a:spLocks noGrp="1"/>
          </p:cNvSpPr>
          <p:nvPr>
            <p:ph idx="1"/>
          </p:nvPr>
        </p:nvSpPr>
        <p:spPr>
          <a:xfrm>
            <a:off x="639318" y="1444377"/>
            <a:ext cx="9297649" cy="4660553"/>
          </a:xfrm>
        </p:spPr>
        <p:txBody>
          <a:bodyPr vert="horz" lIns="91440" tIns="45720" rIns="91440" bIns="45720" rtlCol="0" anchor="t">
            <a:normAutofit/>
          </a:bodyPr>
          <a:lstStyle/>
          <a:p>
            <a:pPr algn="just"/>
            <a:r>
              <a:rPr lang="en-US" sz="2400" b="1">
                <a:latin typeface="Calibri"/>
                <a:ea typeface="+mn-lt"/>
                <a:cs typeface="+mn-lt"/>
              </a:rPr>
              <a:t>Healthcare Accessibility and Efficiency:</a:t>
            </a:r>
            <a:endParaRPr lang="en-US"/>
          </a:p>
          <a:p>
            <a:pPr lvl="1" algn="just">
              <a:buFont typeface="Wingdings" panose="020B0604020202020204" pitchFamily="34" charset="0"/>
              <a:buChar char="Ø"/>
            </a:pPr>
            <a:r>
              <a:rPr lang="en-US" sz="2000">
                <a:latin typeface="Calibri"/>
                <a:ea typeface="+mn-lt"/>
                <a:cs typeface="+mn-lt"/>
              </a:rPr>
              <a:t>The platform facilitates access to healthcare, by offering online system for managing emergency responses, making doctor appointments, and purchasing medications. </a:t>
            </a:r>
          </a:p>
          <a:p>
            <a:pPr lvl="1" algn="just">
              <a:buFont typeface="Wingdings" panose="020B0604020202020204" pitchFamily="34" charset="0"/>
              <a:buChar char="Ø"/>
            </a:pPr>
            <a:r>
              <a:rPr lang="en-US" sz="2000">
                <a:latin typeface="Calibri"/>
                <a:ea typeface="+mn-lt"/>
                <a:cs typeface="+mn-lt"/>
              </a:rPr>
              <a:t>Additionally, it ensures the efficient and safe handling of health information, enhancing consumer ease and satisfaction.</a:t>
            </a:r>
            <a:endParaRPr lang="en-US" sz="2000">
              <a:latin typeface="Calibri"/>
              <a:ea typeface="Calibri"/>
              <a:cs typeface="Calibri"/>
            </a:endParaRPr>
          </a:p>
          <a:p>
            <a:pPr algn="just"/>
            <a:r>
              <a:rPr lang="en-US" sz="2400" b="1">
                <a:latin typeface="Calibri"/>
                <a:ea typeface="+mn-lt"/>
                <a:cs typeface="+mn-lt"/>
              </a:rPr>
              <a:t>Comprehensive Features and Administrative Support:</a:t>
            </a:r>
            <a:endParaRPr lang="en-US" sz="2400">
              <a:latin typeface="Calibri"/>
              <a:ea typeface="Calibri"/>
              <a:cs typeface="Calibri"/>
            </a:endParaRPr>
          </a:p>
          <a:p>
            <a:pPr marL="800100" lvl="1" indent="-342900" algn="just">
              <a:buFont typeface="Wingdings" panose="020B0604020202020204" pitchFamily="34" charset="0"/>
              <a:buChar char="Ø"/>
            </a:pPr>
            <a:r>
              <a:rPr lang="en-US" sz="2000">
                <a:latin typeface="Calibri"/>
                <a:ea typeface="+mn-lt"/>
                <a:cs typeface="+mn-lt"/>
              </a:rPr>
              <a:t>The platform provides a comprehensive healthcare solution with features like user registration, </a:t>
            </a:r>
            <a:r>
              <a:rPr lang="en-US" sz="2000">
                <a:latin typeface="Calibri"/>
                <a:ea typeface="Calibri"/>
                <a:cs typeface="Calibri"/>
              </a:rPr>
              <a:t>Doctor Profiles &amp; Appointment Scheduling, Medicine search &amp; Purchase, </a:t>
            </a:r>
            <a:r>
              <a:rPr lang="en-US" sz="2000">
                <a:latin typeface="Calibri"/>
                <a:ea typeface="+mn-lt"/>
                <a:cs typeface="+mn-lt"/>
              </a:rPr>
              <a:t>payment &amp; checkout, real-time assistance, and management tools. </a:t>
            </a:r>
          </a:p>
          <a:p>
            <a:pPr marL="800100" lvl="1" indent="-342900" algn="just">
              <a:buFont typeface="Wingdings" panose="020B0604020202020204" pitchFamily="34" charset="0"/>
              <a:buChar char="Ø"/>
            </a:pPr>
            <a:r>
              <a:rPr lang="en-US" sz="2000">
                <a:latin typeface="Calibri"/>
                <a:ea typeface="+mn-lt"/>
                <a:cs typeface="+mn-lt"/>
              </a:rPr>
              <a:t>Optimized services and smooth operations are ensured to be provided to both administrators and users.</a:t>
            </a:r>
            <a:endParaRPr lang="en-US" sz="2000">
              <a:latin typeface="Calibri"/>
              <a:ea typeface="Calibri"/>
              <a:cs typeface="Calibri"/>
            </a:endParaRPr>
          </a:p>
          <a:p>
            <a:pPr marL="0" indent="0">
              <a:buNone/>
            </a:pPr>
            <a:endParaRPr lang="en-US">
              <a:latin typeface="Calibri"/>
              <a:ea typeface="Calibri"/>
              <a:cs typeface="Calibri"/>
            </a:endParaRPr>
          </a:p>
        </p:txBody>
      </p:sp>
    </p:spTree>
    <p:extLst>
      <p:ext uri="{BB962C8B-B14F-4D97-AF65-F5344CB8AC3E}">
        <p14:creationId xmlns:p14="http://schemas.microsoft.com/office/powerpoint/2010/main" val="4124126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a:extLst>
              <a:ext uri="{FF2B5EF4-FFF2-40B4-BE49-F238E27FC236}">
                <a16:creationId xmlns:a16="http://schemas.microsoft.com/office/drawing/2014/main" id="{7B63CF1A-0C95-2D1B-832C-11573836C925}"/>
              </a:ext>
            </a:extLst>
          </p:cNvPr>
          <p:cNvSpPr>
            <a:spLocks noGrp="1"/>
          </p:cNvSpPr>
          <p:nvPr>
            <p:ph type="dt" sz="half" idx="10"/>
          </p:nvPr>
        </p:nvSpPr>
        <p:spPr/>
        <p:txBody>
          <a:bodyPr anchor="ctr">
            <a:normAutofit/>
          </a:bodyPr>
          <a:lstStyle/>
          <a:p>
            <a:pPr>
              <a:spcAft>
                <a:spcPts val="600"/>
              </a:spcAft>
            </a:pPr>
            <a:fld id="{B3E2F21D-14C3-4764-ACBB-B2C693DA5F33}" type="datetime1">
              <a:rPr lang="en-US"/>
              <a:pPr>
                <a:spcAft>
                  <a:spcPts val="600"/>
                </a:spcAft>
              </a:pPr>
              <a:t>9/9/2024</a:t>
            </a:fld>
            <a:endParaRPr lang="en-US"/>
          </a:p>
        </p:txBody>
      </p:sp>
      <p:sp>
        <p:nvSpPr>
          <p:cNvPr id="12" name="Slide Number Placeholder 4">
            <a:extLst>
              <a:ext uri="{FF2B5EF4-FFF2-40B4-BE49-F238E27FC236}">
                <a16:creationId xmlns:a16="http://schemas.microsoft.com/office/drawing/2014/main" id="{94431A47-3453-28EC-12B0-F88D0CCBB203}"/>
              </a:ext>
            </a:extLst>
          </p:cNvPr>
          <p:cNvSpPr>
            <a:spLocks noGrp="1"/>
          </p:cNvSpPr>
          <p:nvPr>
            <p:ph type="sldNum" sz="quarter" idx="12"/>
          </p:nvPr>
        </p:nvSpPr>
        <p:spPr/>
        <p:txBody>
          <a:bodyPr anchor="ctr">
            <a:normAutofit/>
          </a:bodyPr>
          <a:lstStyle/>
          <a:p>
            <a:pPr>
              <a:spcAft>
                <a:spcPts val="600"/>
              </a:spcAft>
            </a:pPr>
            <a:fld id="{A65A5C87-DF58-40C8-B092-1DE63DB4547E}" type="slidenum">
              <a:rPr lang="en-US" dirty="0"/>
              <a:pPr>
                <a:spcAft>
                  <a:spcPts val="600"/>
                </a:spcAft>
              </a:pPr>
              <a:t>12</a:t>
            </a:fld>
            <a:endParaRPr lang="en-US"/>
          </a:p>
        </p:txBody>
      </p:sp>
      <p:pic>
        <p:nvPicPr>
          <p:cNvPr id="13" name="Picture 12" descr="A yellow cartoon character wearing overalls and glasses&#10;&#10;Description automatically generated">
            <a:extLst>
              <a:ext uri="{FF2B5EF4-FFF2-40B4-BE49-F238E27FC236}">
                <a16:creationId xmlns:a16="http://schemas.microsoft.com/office/drawing/2014/main" id="{493CDE8B-E997-B6B1-8F34-DF6D00A24DB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89103" y="1529134"/>
            <a:ext cx="10124866" cy="3443087"/>
          </a:xfrm>
          <a:prstGeom prst="rect">
            <a:avLst/>
          </a:prstGeom>
        </p:spPr>
      </p:pic>
    </p:spTree>
    <p:extLst>
      <p:ext uri="{BB962C8B-B14F-4D97-AF65-F5344CB8AC3E}">
        <p14:creationId xmlns:p14="http://schemas.microsoft.com/office/powerpoint/2010/main" val="1284274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91E6F-0D4C-A4C7-4ADD-6DB9A0C80309}"/>
              </a:ext>
            </a:extLst>
          </p:cNvPr>
          <p:cNvSpPr>
            <a:spLocks noGrp="1"/>
          </p:cNvSpPr>
          <p:nvPr>
            <p:ph type="title"/>
          </p:nvPr>
        </p:nvSpPr>
        <p:spPr>
          <a:xfrm>
            <a:off x="908924" y="1047403"/>
            <a:ext cx="8595563" cy="672896"/>
          </a:xfrm>
        </p:spPr>
        <p:txBody>
          <a:bodyPr>
            <a:normAutofit/>
          </a:bodyPr>
          <a:lstStyle/>
          <a:p>
            <a:pPr algn="ctr"/>
            <a:r>
              <a:rPr lang="en-US" b="1">
                <a:latin typeface="Calibri"/>
                <a:ea typeface="Calibri"/>
                <a:cs typeface="Calibri"/>
              </a:rPr>
              <a:t>Project Overview</a:t>
            </a:r>
            <a:endParaRPr lang="en-US"/>
          </a:p>
        </p:txBody>
      </p:sp>
      <p:sp>
        <p:nvSpPr>
          <p:cNvPr id="3" name="Content Placeholder 2">
            <a:extLst>
              <a:ext uri="{FF2B5EF4-FFF2-40B4-BE49-F238E27FC236}">
                <a16:creationId xmlns:a16="http://schemas.microsoft.com/office/drawing/2014/main" id="{DAE7EBD9-8A92-EB1B-FA76-2E34ACF63621}"/>
              </a:ext>
            </a:extLst>
          </p:cNvPr>
          <p:cNvSpPr>
            <a:spLocks noGrp="1"/>
          </p:cNvSpPr>
          <p:nvPr>
            <p:ph idx="1"/>
          </p:nvPr>
        </p:nvSpPr>
        <p:spPr>
          <a:xfrm>
            <a:off x="1118715" y="2169021"/>
            <a:ext cx="8603065" cy="2566015"/>
          </a:xfrm>
        </p:spPr>
        <p:txBody>
          <a:bodyPr vert="horz" lIns="91440" tIns="45720" rIns="91440" bIns="45720" rtlCol="0" anchor="t">
            <a:normAutofit/>
          </a:bodyPr>
          <a:lstStyle/>
          <a:p>
            <a:pPr marL="0" indent="0" algn="just">
              <a:buNone/>
            </a:pPr>
            <a:r>
              <a:rPr lang="en-US" sz="2000">
                <a:latin typeface="Calibri"/>
                <a:ea typeface="+mn-lt"/>
                <a:cs typeface="+mn-lt"/>
              </a:rPr>
              <a:t>The eHealth website aims to bridge the gap between patients and health care Facilities. It provides a seamless interface with all the information a user needs such as Doctors' appointments, blood donor information, and ordering medicine online. MongoDB will store all patient and healthcare facility data and HTML, CSS, and JavaScript used to improve the user experience. </a:t>
            </a:r>
            <a:endParaRPr lang="en-US" sz="2000">
              <a:latin typeface="Calibri"/>
              <a:ea typeface="Calibri"/>
              <a:cs typeface="Calibri"/>
            </a:endParaRPr>
          </a:p>
        </p:txBody>
      </p:sp>
      <p:sp>
        <p:nvSpPr>
          <p:cNvPr id="4" name="Date Placeholder 3">
            <a:extLst>
              <a:ext uri="{FF2B5EF4-FFF2-40B4-BE49-F238E27FC236}">
                <a16:creationId xmlns:a16="http://schemas.microsoft.com/office/drawing/2014/main" id="{B42FB33B-3F97-35A3-3842-41FB07FD3F95}"/>
              </a:ext>
            </a:extLst>
          </p:cNvPr>
          <p:cNvSpPr>
            <a:spLocks noGrp="1"/>
          </p:cNvSpPr>
          <p:nvPr>
            <p:ph type="dt" sz="half" idx="10"/>
          </p:nvPr>
        </p:nvSpPr>
        <p:spPr/>
        <p:txBody>
          <a:bodyPr/>
          <a:lstStyle/>
          <a:p>
            <a:fld id="{E7C2B59C-3BCE-4B22-BEE1-48B89BDA5E2B}" type="datetime1">
              <a:t>9/9/2024</a:t>
            </a:fld>
            <a:endParaRPr lang="en-US"/>
          </a:p>
        </p:txBody>
      </p:sp>
      <p:sp>
        <p:nvSpPr>
          <p:cNvPr id="6" name="Slide Number Placeholder 5">
            <a:extLst>
              <a:ext uri="{FF2B5EF4-FFF2-40B4-BE49-F238E27FC236}">
                <a16:creationId xmlns:a16="http://schemas.microsoft.com/office/drawing/2014/main" id="{77998799-C0F1-85E9-9F8E-C83FDCEC5756}"/>
              </a:ext>
            </a:extLst>
          </p:cNvPr>
          <p:cNvSpPr>
            <a:spLocks noGrp="1"/>
          </p:cNvSpPr>
          <p:nvPr>
            <p:ph type="sldNum" sz="quarter" idx="12"/>
          </p:nvPr>
        </p:nvSpPr>
        <p:spPr/>
        <p:txBody>
          <a:bodyPr/>
          <a:lstStyle/>
          <a:p>
            <a:fld id="{A65A5C87-DF58-40C8-B092-1DE63DB4547E}" type="slidenum">
              <a:rPr lang="en-US" dirty="0"/>
              <a:t>2</a:t>
            </a:fld>
            <a:endParaRPr lang="en-US"/>
          </a:p>
        </p:txBody>
      </p:sp>
    </p:spTree>
    <p:extLst>
      <p:ext uri="{BB962C8B-B14F-4D97-AF65-F5344CB8AC3E}">
        <p14:creationId xmlns:p14="http://schemas.microsoft.com/office/powerpoint/2010/main" val="234843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8B1C-8641-39A4-07BB-25F285BD59E7}"/>
              </a:ext>
            </a:extLst>
          </p:cNvPr>
          <p:cNvSpPr>
            <a:spLocks noGrp="1"/>
          </p:cNvSpPr>
          <p:nvPr>
            <p:ph type="title"/>
          </p:nvPr>
        </p:nvSpPr>
        <p:spPr>
          <a:xfrm>
            <a:off x="1116453" y="635430"/>
            <a:ext cx="8596668" cy="778360"/>
          </a:xfrm>
        </p:spPr>
        <p:txBody>
          <a:bodyPr>
            <a:normAutofit/>
          </a:bodyPr>
          <a:lstStyle/>
          <a:p>
            <a:pPr algn="ctr"/>
            <a:r>
              <a:rPr lang="en-US" b="1">
                <a:latin typeface="Calibri"/>
                <a:ea typeface="Calibri"/>
                <a:cs typeface="Calibri"/>
              </a:rPr>
              <a:t>Key Features </a:t>
            </a:r>
            <a:endParaRPr lang="en-US">
              <a:latin typeface="Calibri"/>
              <a:ea typeface="Calibri"/>
              <a:cs typeface="Calibri"/>
            </a:endParaRPr>
          </a:p>
        </p:txBody>
      </p:sp>
      <p:sp>
        <p:nvSpPr>
          <p:cNvPr id="3" name="Content Placeholder 2">
            <a:extLst>
              <a:ext uri="{FF2B5EF4-FFF2-40B4-BE49-F238E27FC236}">
                <a16:creationId xmlns:a16="http://schemas.microsoft.com/office/drawing/2014/main" id="{CA4BDA7F-A1A8-746C-1517-2B4EE31594D2}"/>
              </a:ext>
            </a:extLst>
          </p:cNvPr>
          <p:cNvSpPr>
            <a:spLocks noGrp="1"/>
          </p:cNvSpPr>
          <p:nvPr>
            <p:ph idx="1"/>
          </p:nvPr>
        </p:nvSpPr>
        <p:spPr>
          <a:xfrm>
            <a:off x="1890483" y="1710165"/>
            <a:ext cx="6681010" cy="3984171"/>
          </a:xfrm>
        </p:spPr>
        <p:txBody>
          <a:bodyPr vert="horz" lIns="91440" tIns="45720" rIns="91440" bIns="45720" rtlCol="0" anchor="t">
            <a:noAutofit/>
          </a:bodyPr>
          <a:lstStyle/>
          <a:p>
            <a:pPr marL="0" indent="0">
              <a:buNone/>
            </a:pPr>
            <a:r>
              <a:rPr lang="en-US" sz="2000">
                <a:latin typeface="Calibri"/>
                <a:ea typeface="+mn-lt"/>
                <a:cs typeface="+mn-lt"/>
              </a:rPr>
              <a:t>•  User Authentication &amp; Registration.</a:t>
            </a:r>
          </a:p>
          <a:p>
            <a:pPr marL="0" indent="0">
              <a:buNone/>
            </a:pPr>
            <a:r>
              <a:rPr lang="en-US" sz="2000">
                <a:latin typeface="Calibri"/>
                <a:ea typeface="+mn-lt"/>
                <a:cs typeface="+mn-lt"/>
              </a:rPr>
              <a:t>• Medicine Browsing &amp; Purchase.</a:t>
            </a:r>
          </a:p>
          <a:p>
            <a:pPr marL="0" indent="0">
              <a:buNone/>
            </a:pPr>
            <a:r>
              <a:rPr lang="en-US" sz="2000">
                <a:latin typeface="Calibri"/>
                <a:ea typeface="+mn-lt"/>
                <a:cs typeface="+mn-lt"/>
              </a:rPr>
              <a:t>• Doctor Profiles and Appointment Scheduling.</a:t>
            </a:r>
          </a:p>
          <a:p>
            <a:pPr marL="0" indent="0">
              <a:buNone/>
            </a:pPr>
            <a:r>
              <a:rPr lang="en-US" sz="2000">
                <a:latin typeface="Calibri"/>
                <a:ea typeface="+mn-lt"/>
                <a:cs typeface="+mn-lt"/>
              </a:rPr>
              <a:t>• Blood Donation and Emergency Requests.</a:t>
            </a:r>
          </a:p>
          <a:p>
            <a:pPr marL="0" indent="0">
              <a:buNone/>
            </a:pPr>
            <a:r>
              <a:rPr lang="en-US" sz="2000">
                <a:latin typeface="Calibri"/>
                <a:ea typeface="+mn-lt"/>
                <a:cs typeface="+mn-lt"/>
              </a:rPr>
              <a:t>• Admin Control Panel.</a:t>
            </a:r>
          </a:p>
          <a:p>
            <a:pPr marL="0" indent="0">
              <a:buNone/>
            </a:pPr>
            <a:r>
              <a:rPr lang="en-US" sz="2000">
                <a:latin typeface="Calibri"/>
                <a:ea typeface="+mn-lt"/>
                <a:cs typeface="+mn-lt"/>
              </a:rPr>
              <a:t>• User-Admin Communication.</a:t>
            </a:r>
          </a:p>
          <a:p>
            <a:pPr marL="0" indent="0">
              <a:buNone/>
            </a:pPr>
            <a:r>
              <a:rPr lang="en-US" sz="2000">
                <a:latin typeface="Calibri"/>
                <a:ea typeface="+mn-lt"/>
                <a:cs typeface="+mn-lt"/>
              </a:rPr>
              <a:t>• Payment And Checkout Options.</a:t>
            </a:r>
          </a:p>
          <a:p>
            <a:pPr marL="0" indent="0">
              <a:buNone/>
            </a:pPr>
            <a:r>
              <a:rPr lang="en-US" sz="2000">
                <a:latin typeface="Calibri"/>
                <a:ea typeface="+mn-lt"/>
                <a:cs typeface="+mn-lt"/>
              </a:rPr>
              <a:t>• SEO-Optimized Category Pages.</a:t>
            </a:r>
          </a:p>
          <a:p>
            <a:pPr marL="0" indent="0">
              <a:buNone/>
            </a:pPr>
            <a:r>
              <a:rPr lang="en-US" sz="2000">
                <a:latin typeface="Calibri"/>
                <a:ea typeface="+mn-lt"/>
                <a:cs typeface="+mn-lt"/>
              </a:rPr>
              <a:t>• Remote Health Monitoring.</a:t>
            </a:r>
          </a:p>
          <a:p>
            <a:endParaRPr lang="en-US" sz="1800"/>
          </a:p>
        </p:txBody>
      </p:sp>
    </p:spTree>
    <p:extLst>
      <p:ext uri="{BB962C8B-B14F-4D97-AF65-F5344CB8AC3E}">
        <p14:creationId xmlns:p14="http://schemas.microsoft.com/office/powerpoint/2010/main" val="103203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00D01-07C0-D69B-E3EB-ABBE3D2C64FE}"/>
              </a:ext>
            </a:extLst>
          </p:cNvPr>
          <p:cNvSpPr>
            <a:spLocks noGrp="1"/>
          </p:cNvSpPr>
          <p:nvPr>
            <p:ph type="title"/>
          </p:nvPr>
        </p:nvSpPr>
        <p:spPr>
          <a:xfrm>
            <a:off x="518325" y="763718"/>
            <a:ext cx="10168128" cy="732080"/>
          </a:xfrm>
        </p:spPr>
        <p:txBody>
          <a:bodyPr>
            <a:normAutofit/>
          </a:bodyPr>
          <a:lstStyle/>
          <a:p>
            <a:pPr algn="ctr"/>
            <a:r>
              <a:rPr lang="en-US" b="1">
                <a:latin typeface="Calibri"/>
                <a:ea typeface="Calibri"/>
                <a:cs typeface="Calibri"/>
              </a:rPr>
              <a:t>Environment (Frontend)</a:t>
            </a:r>
          </a:p>
        </p:txBody>
      </p:sp>
      <p:sp>
        <p:nvSpPr>
          <p:cNvPr id="3" name="Content Placeholder 2">
            <a:extLst>
              <a:ext uri="{FF2B5EF4-FFF2-40B4-BE49-F238E27FC236}">
                <a16:creationId xmlns:a16="http://schemas.microsoft.com/office/drawing/2014/main" id="{469BC343-6EC2-65C6-C0F0-82996DA83C85}"/>
              </a:ext>
            </a:extLst>
          </p:cNvPr>
          <p:cNvSpPr>
            <a:spLocks noGrp="1"/>
          </p:cNvSpPr>
          <p:nvPr>
            <p:ph idx="1"/>
          </p:nvPr>
        </p:nvSpPr>
        <p:spPr>
          <a:xfrm>
            <a:off x="1058703" y="1412405"/>
            <a:ext cx="8465035" cy="4532881"/>
          </a:xfrm>
        </p:spPr>
        <p:txBody>
          <a:bodyPr vert="horz" lIns="91440" tIns="45720" rIns="91440" bIns="45720" rtlCol="0" anchor="t">
            <a:noAutofit/>
          </a:bodyPr>
          <a:lstStyle/>
          <a:p>
            <a:r>
              <a:rPr lang="en-US" sz="2000">
                <a:latin typeface="Calibri"/>
                <a:ea typeface="+mn-lt"/>
                <a:cs typeface="+mn-lt"/>
              </a:rPr>
              <a:t>Web structuring will be done using HTML5</a:t>
            </a:r>
          </a:p>
          <a:p>
            <a:r>
              <a:rPr lang="en-US" sz="2000">
                <a:latin typeface="Calibri"/>
                <a:ea typeface="+mn-lt"/>
                <a:cs typeface="+mn-lt"/>
              </a:rPr>
              <a:t>Styling and layout of the page using CSS.</a:t>
            </a:r>
          </a:p>
          <a:p>
            <a:r>
              <a:rPr lang="en-US" sz="2000">
                <a:latin typeface="Calibri"/>
                <a:ea typeface="+mn-lt"/>
                <a:cs typeface="+mn-lt"/>
              </a:rPr>
              <a:t>Interactive functionality will be added to HTML5 elements through ‘JavaScript’.</a:t>
            </a:r>
          </a:p>
          <a:p>
            <a:r>
              <a:rPr lang="en-US" sz="2000">
                <a:latin typeface="Calibri"/>
                <a:ea typeface="+mn-lt"/>
                <a:cs typeface="+mn-lt"/>
              </a:rPr>
              <a:t>React.js framework to build a dynamic and interactive interface which uses the structure provided through HTML5. </a:t>
            </a:r>
          </a:p>
          <a:p>
            <a:r>
              <a:rPr lang="en-US" sz="2000">
                <a:latin typeface="Calibri"/>
                <a:ea typeface="+mn-lt"/>
                <a:cs typeface="+mn-lt"/>
              </a:rPr>
              <a:t>React.js for state management. </a:t>
            </a:r>
          </a:p>
          <a:p>
            <a:r>
              <a:rPr lang="en-US" sz="2000">
                <a:latin typeface="Calibri"/>
                <a:ea typeface="+mn-lt"/>
                <a:cs typeface="+mn-lt"/>
              </a:rPr>
              <a:t>PayPal SDK (client side) integration functionality provided by PayPal.</a:t>
            </a:r>
          </a:p>
          <a:p>
            <a:r>
              <a:rPr lang="en-US" sz="2000">
                <a:latin typeface="Calibri"/>
                <a:ea typeface="+mn-lt"/>
                <a:cs typeface="+mn-lt"/>
              </a:rPr>
              <a:t>Material UI or Bootstrap for UI.</a:t>
            </a:r>
          </a:p>
          <a:p>
            <a:r>
              <a:rPr lang="en-US" sz="2000">
                <a:latin typeface="Calibri"/>
                <a:ea typeface="+mn-lt"/>
                <a:cs typeface="+mn-lt"/>
              </a:rPr>
              <a:t>Axios for HTTP requests to interact with API’s.</a:t>
            </a:r>
          </a:p>
          <a:p>
            <a:r>
              <a:rPr lang="en-US" sz="2000">
                <a:latin typeface="Calibri"/>
                <a:ea typeface="+mn-lt"/>
                <a:cs typeface="+mn-lt"/>
              </a:rPr>
              <a:t>React Router- a library for navigation. </a:t>
            </a:r>
          </a:p>
          <a:p>
            <a:endParaRPr lang="en-US"/>
          </a:p>
        </p:txBody>
      </p:sp>
    </p:spTree>
    <p:extLst>
      <p:ext uri="{BB962C8B-B14F-4D97-AF65-F5344CB8AC3E}">
        <p14:creationId xmlns:p14="http://schemas.microsoft.com/office/powerpoint/2010/main" val="289112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6114-2798-4A7B-E496-4B916ADFD790}"/>
              </a:ext>
            </a:extLst>
          </p:cNvPr>
          <p:cNvSpPr>
            <a:spLocks noGrp="1"/>
          </p:cNvSpPr>
          <p:nvPr>
            <p:ph type="title"/>
          </p:nvPr>
        </p:nvSpPr>
        <p:spPr>
          <a:xfrm>
            <a:off x="677334" y="609600"/>
            <a:ext cx="8596668" cy="764746"/>
          </a:xfrm>
        </p:spPr>
        <p:txBody>
          <a:bodyPr>
            <a:normAutofit/>
          </a:bodyPr>
          <a:lstStyle/>
          <a:p>
            <a:pPr algn="ctr"/>
            <a:r>
              <a:rPr lang="en-US" b="1">
                <a:latin typeface="Calibri"/>
                <a:ea typeface="Calibri"/>
                <a:cs typeface="Calibri"/>
              </a:rPr>
              <a:t>Environment (Backend)  </a:t>
            </a:r>
            <a:endParaRPr lang="en-US"/>
          </a:p>
        </p:txBody>
      </p:sp>
      <p:sp>
        <p:nvSpPr>
          <p:cNvPr id="3" name="Content Placeholder 2">
            <a:extLst>
              <a:ext uri="{FF2B5EF4-FFF2-40B4-BE49-F238E27FC236}">
                <a16:creationId xmlns:a16="http://schemas.microsoft.com/office/drawing/2014/main" id="{7CA51241-ACC3-370F-F49E-9CE3B4958FCB}"/>
              </a:ext>
            </a:extLst>
          </p:cNvPr>
          <p:cNvSpPr>
            <a:spLocks noGrp="1"/>
          </p:cNvSpPr>
          <p:nvPr>
            <p:ph idx="1"/>
          </p:nvPr>
        </p:nvSpPr>
        <p:spPr>
          <a:xfrm>
            <a:off x="1115568" y="2260310"/>
            <a:ext cx="9112345" cy="3109068"/>
          </a:xfrm>
        </p:spPr>
        <p:txBody>
          <a:bodyPr vert="horz" lIns="91440" tIns="45720" rIns="91440" bIns="45720" rtlCol="0" anchor="t">
            <a:normAutofit fontScale="92500" lnSpcReduction="10000"/>
          </a:bodyPr>
          <a:lstStyle/>
          <a:p>
            <a:r>
              <a:rPr lang="en-US" sz="2000">
                <a:latin typeface="Calibri"/>
                <a:ea typeface="+mn-lt"/>
                <a:cs typeface="+mn-lt"/>
              </a:rPr>
              <a:t>Node.js with Express.js frameworks for backend development.</a:t>
            </a:r>
          </a:p>
          <a:p>
            <a:r>
              <a:rPr lang="en-US" sz="2000">
                <a:latin typeface="Calibri"/>
                <a:ea typeface="+mn-lt"/>
                <a:cs typeface="+mn-lt"/>
              </a:rPr>
              <a:t>JSON web tokens to be used for authentication. </a:t>
            </a:r>
          </a:p>
          <a:p>
            <a:r>
              <a:rPr lang="en-US" sz="2000">
                <a:latin typeface="Calibri"/>
                <a:ea typeface="+mn-lt"/>
                <a:cs typeface="+mn-lt"/>
              </a:rPr>
              <a:t>PayPal SDK.</a:t>
            </a:r>
          </a:p>
          <a:p>
            <a:r>
              <a:rPr lang="en-US" sz="2000">
                <a:latin typeface="Calibri"/>
                <a:ea typeface="+mn-lt"/>
                <a:cs typeface="+mn-lt"/>
              </a:rPr>
              <a:t>Security will be integrated through bcrypt.js, Helment.js.</a:t>
            </a:r>
          </a:p>
          <a:p>
            <a:r>
              <a:rPr lang="en-US" sz="2000" err="1">
                <a:latin typeface="Calibri"/>
                <a:ea typeface="+mn-lt"/>
                <a:cs typeface="+mn-lt"/>
              </a:rPr>
              <a:t>Nodemailer</a:t>
            </a:r>
            <a:r>
              <a:rPr lang="en-US" sz="2000">
                <a:latin typeface="Calibri"/>
                <a:ea typeface="+mn-lt"/>
                <a:cs typeface="+mn-lt"/>
              </a:rPr>
              <a:t> a Node.js for simplifying the process of sending emails.</a:t>
            </a:r>
          </a:p>
          <a:p>
            <a:r>
              <a:rPr lang="en-US" sz="2000" b="1">
                <a:latin typeface="Calibri"/>
                <a:ea typeface="+mn-lt"/>
                <a:cs typeface="+mn-lt"/>
              </a:rPr>
              <a:t>Database language: </a:t>
            </a:r>
          </a:p>
          <a:p>
            <a:r>
              <a:rPr lang="en-US" sz="2000">
                <a:latin typeface="Calibri"/>
                <a:ea typeface="+mn-lt"/>
                <a:cs typeface="+mn-lt"/>
              </a:rPr>
              <a:t>Managing and storing data will be done in a flexible way like JSON-like format through MongoDB.</a:t>
            </a:r>
          </a:p>
          <a:p>
            <a:endParaRPr lang="en-US"/>
          </a:p>
        </p:txBody>
      </p:sp>
    </p:spTree>
    <p:extLst>
      <p:ext uri="{BB962C8B-B14F-4D97-AF65-F5344CB8AC3E}">
        <p14:creationId xmlns:p14="http://schemas.microsoft.com/office/powerpoint/2010/main" val="71759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EFD8-B33F-629D-AC44-CCCC87525C24}"/>
              </a:ext>
            </a:extLst>
          </p:cNvPr>
          <p:cNvSpPr>
            <a:spLocks noGrp="1"/>
          </p:cNvSpPr>
          <p:nvPr>
            <p:ph type="title"/>
          </p:nvPr>
        </p:nvSpPr>
        <p:spPr>
          <a:xfrm>
            <a:off x="677334" y="609600"/>
            <a:ext cx="8596668" cy="820383"/>
          </a:xfrm>
        </p:spPr>
        <p:txBody>
          <a:bodyPr anchor="ctr">
            <a:normAutofit/>
          </a:bodyPr>
          <a:lstStyle/>
          <a:p>
            <a:pPr algn="ctr"/>
            <a:r>
              <a:rPr lang="en-US" b="1">
                <a:latin typeface="Calibri"/>
                <a:ea typeface="Calibri"/>
                <a:cs typeface="Calibri"/>
              </a:rPr>
              <a:t>Team Introduction</a:t>
            </a:r>
            <a:endParaRPr lang="en-US">
              <a:latin typeface="Calibri"/>
              <a:ea typeface="Calibri"/>
              <a:cs typeface="Calibri"/>
            </a:endParaRPr>
          </a:p>
        </p:txBody>
      </p:sp>
      <p:sp>
        <p:nvSpPr>
          <p:cNvPr id="11" name="Content Placeholder 2">
            <a:extLst>
              <a:ext uri="{FF2B5EF4-FFF2-40B4-BE49-F238E27FC236}">
                <a16:creationId xmlns:a16="http://schemas.microsoft.com/office/drawing/2014/main" id="{67E6314D-0952-B976-806C-0D5B70B46DC1}"/>
              </a:ext>
            </a:extLst>
          </p:cNvPr>
          <p:cNvSpPr>
            <a:spLocks noGrp="1"/>
          </p:cNvSpPr>
          <p:nvPr>
            <p:ph idx="1"/>
          </p:nvPr>
        </p:nvSpPr>
        <p:spPr>
          <a:xfrm>
            <a:off x="659131" y="1432215"/>
            <a:ext cx="8612356" cy="4219267"/>
          </a:xfrm>
        </p:spPr>
        <p:txBody>
          <a:bodyPr vert="horz" lIns="91440" tIns="45720" rIns="91440" bIns="45720" rtlCol="0" anchor="t">
            <a:normAutofit lnSpcReduction="10000"/>
          </a:bodyPr>
          <a:lstStyle/>
          <a:p>
            <a:pPr algn="just"/>
            <a:r>
              <a:rPr lang="en-US" sz="1600" b="1">
                <a:latin typeface="Calibri"/>
                <a:ea typeface="+mn-lt"/>
                <a:cs typeface="+mn-lt"/>
              </a:rPr>
              <a:t>Backend Development(Vishnu Priya): </a:t>
            </a:r>
            <a:r>
              <a:rPr lang="en-US" sz="1600">
                <a:latin typeface="Calibri"/>
                <a:ea typeface="+mn-lt"/>
                <a:cs typeface="+mn-lt"/>
              </a:rPr>
              <a:t>Developing the server-side logic , database schema and API's integration to implement the business functionalities by ensuring that data integration and processing go smoothly and effectively.</a:t>
            </a:r>
            <a:endParaRPr lang="en-US"/>
          </a:p>
          <a:p>
            <a:pPr algn="just"/>
            <a:r>
              <a:rPr lang="en-US" sz="1600" b="1">
                <a:latin typeface="Calibri"/>
                <a:ea typeface="+mn-lt"/>
                <a:cs typeface="+mn-lt"/>
              </a:rPr>
              <a:t>Project Management Lead (Rishika </a:t>
            </a:r>
            <a:r>
              <a:rPr lang="en-US" sz="1600" b="1" err="1">
                <a:latin typeface="Calibri"/>
                <a:ea typeface="+mn-lt"/>
                <a:cs typeface="+mn-lt"/>
              </a:rPr>
              <a:t>Kandrigal</a:t>
            </a:r>
            <a:r>
              <a:rPr lang="en-US" sz="1600" b="1">
                <a:latin typeface="Calibri"/>
                <a:ea typeface="+mn-lt"/>
                <a:cs typeface="+mn-lt"/>
              </a:rPr>
              <a:t>): </a:t>
            </a:r>
            <a:r>
              <a:rPr lang="en-US" sz="1600">
                <a:latin typeface="Calibri"/>
                <a:ea typeface="+mn-lt"/>
                <a:cs typeface="+mn-lt"/>
              </a:rPr>
              <a:t>Managing the team, communicating with all the teammates, scheduling meetings, tracking the project progress, monitoring and setting upcoming milestones, documenting, creating webpage and styling , checking whether everything going well, encouraging and motivating to complete the work fast. </a:t>
            </a:r>
          </a:p>
          <a:p>
            <a:pPr algn="just"/>
            <a:r>
              <a:rPr lang="en-US" sz="1600" b="1">
                <a:latin typeface="Calibri"/>
                <a:ea typeface="Calibri"/>
                <a:cs typeface="Times New Roman"/>
              </a:rPr>
              <a:t>Configuration Management Lead (Vivek Nelluri):</a:t>
            </a:r>
            <a:r>
              <a:rPr lang="en-US" sz="1600">
                <a:latin typeface="Calibri"/>
                <a:ea typeface="Calibri"/>
                <a:cs typeface="Times New Roman"/>
              </a:rPr>
              <a:t> </a:t>
            </a:r>
            <a:r>
              <a:rPr lang="en-US" sz="1600">
                <a:latin typeface="Calibri"/>
                <a:ea typeface="+mn-lt"/>
                <a:cs typeface="+mn-lt"/>
              </a:rPr>
              <a:t>Control and management of the configuration management process  and  makes sure that application  modifications are regulated, recorded, and in line with  objectives.</a:t>
            </a:r>
          </a:p>
          <a:p>
            <a:pPr algn="just"/>
            <a:r>
              <a:rPr lang="en-US" sz="1600" b="1">
                <a:latin typeface="Calibri"/>
                <a:ea typeface="+mn-lt"/>
                <a:cs typeface="+mn-lt"/>
              </a:rPr>
              <a:t>Documentation Lead (Ajay Kumar Reddy Sammeta): </a:t>
            </a:r>
            <a:r>
              <a:rPr lang="en-US" sz="1600">
                <a:latin typeface="Calibri"/>
                <a:ea typeface="+mn-lt"/>
                <a:cs typeface="+mn-lt"/>
              </a:rPr>
              <a:t>Ensure all the documentation is clear, accurate and up-to-date. Collaborate with the team.</a:t>
            </a:r>
            <a:endParaRPr lang="en-US" sz="1600">
              <a:latin typeface="Calibri"/>
              <a:ea typeface="Calibri"/>
              <a:cs typeface="Times New Roman"/>
            </a:endParaRPr>
          </a:p>
          <a:p>
            <a:pPr algn="just"/>
            <a:r>
              <a:rPr lang="en-US" sz="1600" b="1">
                <a:latin typeface="Calibri"/>
                <a:ea typeface="Calibri"/>
                <a:cs typeface="Times New Roman"/>
              </a:rPr>
              <a:t>Risk Analysis Lead (Md </a:t>
            </a:r>
            <a:r>
              <a:rPr lang="en-US" sz="1600" b="1" err="1">
                <a:latin typeface="Calibri"/>
                <a:ea typeface="Calibri"/>
                <a:cs typeface="Times New Roman"/>
              </a:rPr>
              <a:t>Ariful</a:t>
            </a:r>
            <a:r>
              <a:rPr lang="en-US" sz="1600" b="1">
                <a:latin typeface="Calibri"/>
                <a:ea typeface="Calibri"/>
                <a:cs typeface="Times New Roman"/>
              </a:rPr>
              <a:t> Hasan):</a:t>
            </a:r>
            <a:r>
              <a:rPr lang="en-US" sz="1400" b="1">
                <a:latin typeface="Calibri"/>
                <a:ea typeface="Calibri"/>
                <a:cs typeface="Times New Roman"/>
              </a:rPr>
              <a:t> </a:t>
            </a:r>
            <a:r>
              <a:rPr lang="en-US" sz="1600">
                <a:latin typeface="Calibri"/>
                <a:ea typeface="+mn-lt"/>
                <a:cs typeface="+mn-lt"/>
              </a:rPr>
              <a:t>As a risk analyst, I identify and evaluate potential risks in our software project to address issues before they affect our outcomes. I assess risk probabilities and impacts to ensure we implement strategies that keep the project stable and successful.</a:t>
            </a:r>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600">
              <a:latin typeface="Calibri"/>
              <a:ea typeface="Calibri"/>
              <a:cs typeface="Times New Roman"/>
            </a:endParaRPr>
          </a:p>
          <a:p>
            <a:endParaRPr lang="en-US" sz="1400">
              <a:latin typeface="Times New Roman"/>
              <a:ea typeface="Calibri"/>
              <a:cs typeface="Times New Roman"/>
            </a:endParaRPr>
          </a:p>
          <a:p>
            <a:pPr marL="0" indent="0">
              <a:buNone/>
            </a:pPr>
            <a:endParaRPr lang="en-US" sz="1400" b="1">
              <a:latin typeface="Times New Roman"/>
              <a:cs typeface="Times New Roman"/>
            </a:endParaRPr>
          </a:p>
        </p:txBody>
      </p:sp>
      <p:sp>
        <p:nvSpPr>
          <p:cNvPr id="13" name="Date Placeholder 3">
            <a:extLst>
              <a:ext uri="{FF2B5EF4-FFF2-40B4-BE49-F238E27FC236}">
                <a16:creationId xmlns:a16="http://schemas.microsoft.com/office/drawing/2014/main" id="{0C115A9C-F64D-815A-67CF-A7864962B20F}"/>
              </a:ext>
            </a:extLst>
          </p:cNvPr>
          <p:cNvSpPr>
            <a:spLocks noGrp="1"/>
          </p:cNvSpPr>
          <p:nvPr>
            <p:ph type="dt" sz="half" idx="10"/>
          </p:nvPr>
        </p:nvSpPr>
        <p:spPr/>
        <p:txBody>
          <a:bodyPr/>
          <a:lstStyle/>
          <a:p>
            <a:pPr>
              <a:spcAft>
                <a:spcPts val="600"/>
              </a:spcAft>
            </a:pPr>
            <a:fld id="{29C8662D-A210-477F-AC58-1367BEC10317}" type="datetime1">
              <a:pPr>
                <a:spcAft>
                  <a:spcPts val="600"/>
                </a:spcAft>
              </a:pPr>
              <a:t>9/9/2024</a:t>
            </a:fld>
            <a:endParaRPr lang="en-US"/>
          </a:p>
        </p:txBody>
      </p:sp>
      <p:sp>
        <p:nvSpPr>
          <p:cNvPr id="17" name="Slide Number Placeholder 5">
            <a:extLst>
              <a:ext uri="{FF2B5EF4-FFF2-40B4-BE49-F238E27FC236}">
                <a16:creationId xmlns:a16="http://schemas.microsoft.com/office/drawing/2014/main" id="{51149AEB-83A4-CAC6-AD03-9C5A64881DE1}"/>
              </a:ext>
            </a:extLst>
          </p:cNvPr>
          <p:cNvSpPr>
            <a:spLocks noGrp="1"/>
          </p:cNvSpPr>
          <p:nvPr>
            <p:ph type="sldNum" sz="quarter" idx="12"/>
          </p:nvPr>
        </p:nvSpPr>
        <p:spPr/>
        <p:txBody>
          <a:bodyPr/>
          <a:lstStyle/>
          <a:p>
            <a:pPr>
              <a:spcAft>
                <a:spcPts val="600"/>
              </a:spcAft>
            </a:pPr>
            <a:fld id="{A65A5C87-DF58-40C8-B092-1DE63DB4547E}" type="slidenum">
              <a:rPr lang="en-US" dirty="0"/>
              <a:pPr>
                <a:spcAft>
                  <a:spcPts val="600"/>
                </a:spcAft>
              </a:pPr>
              <a:t>6</a:t>
            </a:fld>
            <a:endParaRPr lang="en-US"/>
          </a:p>
        </p:txBody>
      </p:sp>
    </p:spTree>
    <p:extLst>
      <p:ext uri="{BB962C8B-B14F-4D97-AF65-F5344CB8AC3E}">
        <p14:creationId xmlns:p14="http://schemas.microsoft.com/office/powerpoint/2010/main" val="423456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E5C5-F707-60E6-2CF6-DA3DF1DBF4BA}"/>
              </a:ext>
            </a:extLst>
          </p:cNvPr>
          <p:cNvSpPr>
            <a:spLocks noGrp="1"/>
          </p:cNvSpPr>
          <p:nvPr>
            <p:ph type="title"/>
          </p:nvPr>
        </p:nvSpPr>
        <p:spPr/>
        <p:txBody>
          <a:bodyPr/>
          <a:lstStyle/>
          <a:p>
            <a:pPr algn="ctr"/>
            <a:r>
              <a:rPr lang="en-US" b="1">
                <a:latin typeface="Calibri"/>
                <a:ea typeface="Calibri"/>
                <a:cs typeface="Calibri"/>
              </a:rPr>
              <a:t> </a:t>
            </a:r>
            <a:endParaRPr lang="en-US"/>
          </a:p>
        </p:txBody>
      </p:sp>
      <p:sp>
        <p:nvSpPr>
          <p:cNvPr id="3" name="Content Placeholder 2">
            <a:extLst>
              <a:ext uri="{FF2B5EF4-FFF2-40B4-BE49-F238E27FC236}">
                <a16:creationId xmlns:a16="http://schemas.microsoft.com/office/drawing/2014/main" id="{5B066552-99F3-8F8E-6D23-C78F98343DBA}"/>
              </a:ext>
            </a:extLst>
          </p:cNvPr>
          <p:cNvSpPr>
            <a:spLocks noGrp="1"/>
          </p:cNvSpPr>
          <p:nvPr>
            <p:ph idx="1"/>
          </p:nvPr>
        </p:nvSpPr>
        <p:spPr>
          <a:xfrm>
            <a:off x="681129" y="750032"/>
            <a:ext cx="8851948" cy="5021969"/>
          </a:xfrm>
        </p:spPr>
        <p:txBody>
          <a:bodyPr vert="horz" lIns="91440" tIns="45720" rIns="91440" bIns="45720" rtlCol="0" anchor="t">
            <a:normAutofit/>
          </a:bodyPr>
          <a:lstStyle/>
          <a:p>
            <a:pPr>
              <a:buFont typeface="Arial"/>
              <a:buChar char="•"/>
            </a:pPr>
            <a:endParaRPr lang="en-US"/>
          </a:p>
          <a:p>
            <a:pPr algn="just">
              <a:buFont typeface="Arial"/>
              <a:buChar char="•"/>
            </a:pPr>
            <a:r>
              <a:rPr lang="en-US" sz="1600" b="1">
                <a:latin typeface="Calibri"/>
                <a:ea typeface="Calibri"/>
                <a:cs typeface="Calibri"/>
              </a:rPr>
              <a:t>Testing Lead(Shabana Syed):  </a:t>
            </a:r>
            <a:r>
              <a:rPr lang="en-US" sz="1600">
                <a:latin typeface="Calibri"/>
                <a:ea typeface="+mn-lt"/>
                <a:cs typeface="+mn-lt"/>
              </a:rPr>
              <a:t>Defining the test strategy and planning, managing the test environment setup, Selecting testing tools, tracking testing progress, Post-release testing, and validation.</a:t>
            </a:r>
          </a:p>
          <a:p>
            <a:pPr algn="just">
              <a:buFont typeface="Arial"/>
              <a:buChar char="•"/>
            </a:pPr>
            <a:r>
              <a:rPr lang="en-US" sz="1600" b="1">
                <a:latin typeface="Calibri"/>
                <a:ea typeface="+mn-lt"/>
                <a:cs typeface="+mn-lt"/>
              </a:rPr>
              <a:t>Demo and Presentation Lead (Pranav Chalasani)</a:t>
            </a:r>
            <a:r>
              <a:rPr lang="en-US" sz="1600">
                <a:latin typeface="Calibri"/>
                <a:ea typeface="+mn-lt"/>
                <a:cs typeface="+mn-lt"/>
              </a:rPr>
              <a:t>: Leading the demonstration and presentation efforts by ensuring seamless coordination between team members for a clear, compelling delivery. Responsible for creating presentation content, conducting rehearsals, managing audience engagement, and ensuring that all aspects of the project are communicated effectively during demonstrations.</a:t>
            </a:r>
          </a:p>
          <a:p>
            <a:pPr algn="just">
              <a:buFont typeface="Arial"/>
              <a:buChar char="•"/>
            </a:pPr>
            <a:r>
              <a:rPr lang="en-US" sz="1600" b="1">
                <a:latin typeface="Calibri"/>
                <a:ea typeface="+mn-lt"/>
                <a:cs typeface="+mn-lt"/>
              </a:rPr>
              <a:t>Requirements and Frontend lead (Ganesh Gundekarla) : </a:t>
            </a:r>
            <a:r>
              <a:rPr lang="en-US" sz="1600">
                <a:latin typeface="Calibri"/>
                <a:ea typeface="+mn-lt"/>
                <a:cs typeface="+mn-lt"/>
              </a:rPr>
              <a:t>Overseeing of  alignment of the requirements of the project and making sure that they align with our project development , also in parallel ensuring that there is a complete collaboration between the requirements and the frontend part in order to  get a successful project outcome . </a:t>
            </a:r>
          </a:p>
          <a:p>
            <a:pPr>
              <a:buFont typeface="Arial"/>
              <a:buChar char="•"/>
            </a:pPr>
            <a:endParaRPr lang="en-US" sz="1600">
              <a:latin typeface="Calibri"/>
              <a:ea typeface="+mn-lt"/>
              <a:cs typeface="+mn-lt"/>
            </a:endParaRPr>
          </a:p>
        </p:txBody>
      </p:sp>
      <p:sp>
        <p:nvSpPr>
          <p:cNvPr id="4" name="Date Placeholder 3">
            <a:extLst>
              <a:ext uri="{FF2B5EF4-FFF2-40B4-BE49-F238E27FC236}">
                <a16:creationId xmlns:a16="http://schemas.microsoft.com/office/drawing/2014/main" id="{33F25065-39AD-452D-8394-A087B2D3E36F}"/>
              </a:ext>
            </a:extLst>
          </p:cNvPr>
          <p:cNvSpPr>
            <a:spLocks noGrp="1"/>
          </p:cNvSpPr>
          <p:nvPr>
            <p:ph type="dt" sz="half" idx="10"/>
          </p:nvPr>
        </p:nvSpPr>
        <p:spPr/>
        <p:txBody>
          <a:bodyPr/>
          <a:lstStyle/>
          <a:p>
            <a:fld id="{161664D3-939B-4198-B8AF-018C2BF838A3}" type="datetime1">
              <a:t>9/9/2024</a:t>
            </a:fld>
            <a:endParaRPr lang="en-US"/>
          </a:p>
        </p:txBody>
      </p:sp>
      <p:sp>
        <p:nvSpPr>
          <p:cNvPr id="6" name="Slide Number Placeholder 5">
            <a:extLst>
              <a:ext uri="{FF2B5EF4-FFF2-40B4-BE49-F238E27FC236}">
                <a16:creationId xmlns:a16="http://schemas.microsoft.com/office/drawing/2014/main" id="{ED6CA2B7-FE7D-CA4C-1631-EFB3B6D6320A}"/>
              </a:ext>
            </a:extLst>
          </p:cNvPr>
          <p:cNvSpPr>
            <a:spLocks noGrp="1"/>
          </p:cNvSpPr>
          <p:nvPr>
            <p:ph type="sldNum" sz="quarter" idx="12"/>
          </p:nvPr>
        </p:nvSpPr>
        <p:spPr/>
        <p:txBody>
          <a:bodyPr/>
          <a:lstStyle/>
          <a:p>
            <a:fld id="{A65A5C87-DF58-40C8-B092-1DE63DB4547E}" type="slidenum">
              <a:rPr lang="en-US" dirty="0"/>
              <a:t>7</a:t>
            </a:fld>
            <a:endParaRPr lang="en-US"/>
          </a:p>
        </p:txBody>
      </p:sp>
    </p:spTree>
    <p:extLst>
      <p:ext uri="{BB962C8B-B14F-4D97-AF65-F5344CB8AC3E}">
        <p14:creationId xmlns:p14="http://schemas.microsoft.com/office/powerpoint/2010/main" val="349004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8BD2-BEEF-D0E3-E612-9EDB416D7DFD}"/>
              </a:ext>
            </a:extLst>
          </p:cNvPr>
          <p:cNvSpPr>
            <a:spLocks noGrp="1"/>
          </p:cNvSpPr>
          <p:nvPr>
            <p:ph type="title"/>
          </p:nvPr>
        </p:nvSpPr>
        <p:spPr>
          <a:xfrm>
            <a:off x="1115568" y="418720"/>
            <a:ext cx="10168128" cy="916340"/>
          </a:xfrm>
        </p:spPr>
        <p:txBody>
          <a:bodyPr>
            <a:normAutofit/>
          </a:bodyPr>
          <a:lstStyle/>
          <a:p>
            <a:pPr algn="ctr"/>
            <a:r>
              <a:rPr lang="en-US" b="1">
                <a:latin typeface="Calibri"/>
                <a:ea typeface="Calibri"/>
                <a:cs typeface="Calibri"/>
              </a:rPr>
              <a:t>Risk Analysis and Management </a:t>
            </a:r>
            <a:endParaRPr lang="en-US"/>
          </a:p>
        </p:txBody>
      </p:sp>
      <p:sp>
        <p:nvSpPr>
          <p:cNvPr id="3" name="Content Placeholder 2">
            <a:extLst>
              <a:ext uri="{FF2B5EF4-FFF2-40B4-BE49-F238E27FC236}">
                <a16:creationId xmlns:a16="http://schemas.microsoft.com/office/drawing/2014/main" id="{59FB35F4-6494-13CC-D8A3-A4C87C30BEB8}"/>
              </a:ext>
            </a:extLst>
          </p:cNvPr>
          <p:cNvSpPr>
            <a:spLocks noGrp="1"/>
          </p:cNvSpPr>
          <p:nvPr>
            <p:ph idx="1"/>
          </p:nvPr>
        </p:nvSpPr>
        <p:spPr>
          <a:xfrm>
            <a:off x="1115568" y="1577218"/>
            <a:ext cx="9295292" cy="3969697"/>
          </a:xfrm>
        </p:spPr>
        <p:txBody>
          <a:bodyPr vert="horz" lIns="91440" tIns="45720" rIns="91440" bIns="45720" rtlCol="0" anchor="t">
            <a:normAutofit/>
          </a:bodyPr>
          <a:lstStyle/>
          <a:p>
            <a:pPr marL="0" indent="0">
              <a:buNone/>
            </a:pPr>
            <a:r>
              <a:rPr lang="en-US" sz="1800" b="1"/>
              <a:t> Risk Analysis:</a:t>
            </a:r>
          </a:p>
          <a:p>
            <a:pPr marL="1028700" lvl="1" indent="-342900">
              <a:buFont typeface="Courier New" panose="020B0604020202020204" pitchFamily="34" charset="0"/>
              <a:buChar char="o"/>
            </a:pPr>
            <a:r>
              <a:rPr lang="en-US" sz="1900" b="1">
                <a:latin typeface="Calibri"/>
                <a:ea typeface="Calibri"/>
                <a:cs typeface="Calibri"/>
              </a:rPr>
              <a:t>Technical Risks:</a:t>
            </a:r>
            <a:endParaRPr lang="en-US" sz="1900">
              <a:latin typeface="Calibri"/>
              <a:ea typeface="Calibri"/>
              <a:cs typeface="Calibri"/>
            </a:endParaRPr>
          </a:p>
          <a:p>
            <a:pPr marL="1428750" lvl="2" indent="-285750">
              <a:buFont typeface="Wingdings,Sans-Serif" panose="020B0604020202020204" pitchFamily="34" charset="0"/>
              <a:buChar char="Ø"/>
            </a:pPr>
            <a:r>
              <a:rPr lang="en-US" sz="1900">
                <a:latin typeface="Calibri"/>
                <a:ea typeface="Calibri"/>
                <a:cs typeface="Calibri"/>
              </a:rPr>
              <a:t>Integration Issues, Database Scalability, Security Vulnerability</a:t>
            </a:r>
          </a:p>
          <a:p>
            <a:pPr marL="1028700" lvl="1" indent="-342900">
              <a:buFont typeface="Courier New" panose="020B0604020202020204" pitchFamily="34" charset="0"/>
              <a:buChar char="o"/>
            </a:pPr>
            <a:r>
              <a:rPr lang="en-US" sz="1900" b="1">
                <a:latin typeface="Calibri"/>
                <a:ea typeface="Calibri"/>
                <a:cs typeface="Calibri"/>
              </a:rPr>
              <a:t>Operational Risks:</a:t>
            </a:r>
            <a:endParaRPr lang="en-US" sz="1900">
              <a:latin typeface="Calibri"/>
              <a:ea typeface="Calibri"/>
              <a:cs typeface="Calibri"/>
            </a:endParaRPr>
          </a:p>
          <a:p>
            <a:pPr marL="1428750" lvl="2" indent="-285750">
              <a:buFont typeface="Wingdings,Sans-Serif" panose="020B0604020202020204" pitchFamily="34" charset="0"/>
              <a:buChar char="Ø"/>
            </a:pPr>
            <a:r>
              <a:rPr lang="en-US" sz="1900">
                <a:latin typeface="Calibri"/>
                <a:ea typeface="Calibri"/>
                <a:cs typeface="Calibri"/>
              </a:rPr>
              <a:t>System Downtime, User Adoption and usability, Compliance and legal Issues</a:t>
            </a:r>
          </a:p>
          <a:p>
            <a:pPr marL="971550" lvl="1" indent="-285750">
              <a:buFont typeface="Courier New" panose="020B0604020202020204" pitchFamily="34" charset="0"/>
              <a:buChar char="o"/>
            </a:pPr>
            <a:r>
              <a:rPr lang="en-US" sz="1900" b="1">
                <a:latin typeface="Calibri"/>
                <a:ea typeface="Calibri"/>
                <a:cs typeface="Calibri"/>
              </a:rPr>
              <a:t>Project Management Risks:</a:t>
            </a:r>
            <a:endParaRPr lang="en-US" sz="1900">
              <a:latin typeface="Calibri"/>
              <a:ea typeface="Calibri"/>
              <a:cs typeface="Calibri"/>
            </a:endParaRPr>
          </a:p>
          <a:p>
            <a:pPr marL="1428750" lvl="2" indent="-285750">
              <a:buFont typeface="Wingdings,Sans-Serif" panose="020B0604020202020204" pitchFamily="34" charset="0"/>
              <a:buChar char="Ø"/>
            </a:pPr>
            <a:r>
              <a:rPr lang="en-US" sz="1900">
                <a:latin typeface="Calibri"/>
                <a:ea typeface="Calibri"/>
                <a:cs typeface="Calibri"/>
              </a:rPr>
              <a:t>Scope Creep, Resource Availability, Budget Overruns</a:t>
            </a:r>
          </a:p>
          <a:p>
            <a:pPr marL="971550" lvl="1" indent="-285750">
              <a:buFont typeface="Courier New" panose="020B0604020202020204" pitchFamily="34" charset="0"/>
              <a:buChar char="o"/>
            </a:pPr>
            <a:r>
              <a:rPr lang="en-US" sz="1900" b="1">
                <a:latin typeface="Calibri"/>
                <a:ea typeface="Calibri"/>
                <a:cs typeface="Calibri"/>
              </a:rPr>
              <a:t>External Risks:</a:t>
            </a:r>
            <a:endParaRPr lang="en-US" sz="1900">
              <a:latin typeface="Calibri"/>
              <a:ea typeface="Calibri"/>
              <a:cs typeface="Calibri"/>
            </a:endParaRPr>
          </a:p>
          <a:p>
            <a:pPr marL="1428750" lvl="2" indent="-285750">
              <a:buFont typeface="Wingdings,Sans-Serif" panose="020B0604020202020204" pitchFamily="34" charset="0"/>
              <a:buChar char="Ø"/>
            </a:pPr>
            <a:r>
              <a:rPr lang="en-US" sz="1900">
                <a:latin typeface="Calibri"/>
                <a:ea typeface="Calibri"/>
                <a:cs typeface="Calibri"/>
              </a:rPr>
              <a:t>Vendor Reliability, Regulatory Changes, Market Competition.</a:t>
            </a:r>
            <a:endParaRPr lang="en-US"/>
          </a:p>
          <a:p>
            <a:pPr marL="0" indent="0">
              <a:buNone/>
            </a:pPr>
            <a:endParaRPr lang="en-US" sz="1900">
              <a:latin typeface="Calibri"/>
              <a:ea typeface="+mn-lt"/>
              <a:cs typeface="+mn-lt"/>
            </a:endParaRPr>
          </a:p>
        </p:txBody>
      </p:sp>
    </p:spTree>
    <p:extLst>
      <p:ext uri="{BB962C8B-B14F-4D97-AF65-F5344CB8AC3E}">
        <p14:creationId xmlns:p14="http://schemas.microsoft.com/office/powerpoint/2010/main" val="136255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4CCE-E9AE-29B1-E2E7-0FDFA9D66DBE}"/>
              </a:ext>
            </a:extLst>
          </p:cNvPr>
          <p:cNvSpPr>
            <a:spLocks noGrp="1"/>
          </p:cNvSpPr>
          <p:nvPr>
            <p:ph type="title"/>
          </p:nvPr>
        </p:nvSpPr>
        <p:spPr>
          <a:xfrm>
            <a:off x="724774" y="192221"/>
            <a:ext cx="8023541" cy="608289"/>
          </a:xfrm>
        </p:spPr>
        <p:txBody>
          <a:bodyPr>
            <a:normAutofit fontScale="90000"/>
          </a:bodyPr>
          <a:lstStyle/>
          <a:p>
            <a:pPr algn="ctr"/>
            <a:r>
              <a:rPr lang="en-US" b="1">
                <a:latin typeface="Calibri"/>
                <a:ea typeface="Calibri"/>
                <a:cs typeface="Calibri"/>
              </a:rPr>
              <a:t>Risk Analysis and Management </a:t>
            </a:r>
          </a:p>
        </p:txBody>
      </p:sp>
      <p:sp>
        <p:nvSpPr>
          <p:cNvPr id="3" name="Content Placeholder 2">
            <a:extLst>
              <a:ext uri="{FF2B5EF4-FFF2-40B4-BE49-F238E27FC236}">
                <a16:creationId xmlns:a16="http://schemas.microsoft.com/office/drawing/2014/main" id="{D011D98C-394A-AB6D-82CE-80D1A77427B6}"/>
              </a:ext>
            </a:extLst>
          </p:cNvPr>
          <p:cNvSpPr>
            <a:spLocks noGrp="1"/>
          </p:cNvSpPr>
          <p:nvPr>
            <p:ph idx="1"/>
          </p:nvPr>
        </p:nvSpPr>
        <p:spPr>
          <a:xfrm>
            <a:off x="721007" y="1106200"/>
            <a:ext cx="8845504" cy="5373258"/>
          </a:xfrm>
        </p:spPr>
        <p:txBody>
          <a:bodyPr vert="horz" lIns="91440" tIns="45720" rIns="91440" bIns="45720" rtlCol="0" anchor="t">
            <a:normAutofit fontScale="92500" lnSpcReduction="10000"/>
          </a:bodyPr>
          <a:lstStyle/>
          <a:p>
            <a:pPr marL="0" indent="0">
              <a:buNone/>
            </a:pPr>
            <a:r>
              <a:rPr lang="en-US" sz="1600" b="1">
                <a:latin typeface="Calibri"/>
                <a:ea typeface="Calibri"/>
                <a:cs typeface="Calibri"/>
              </a:rPr>
              <a:t>Risk Management:</a:t>
            </a:r>
          </a:p>
          <a:p>
            <a:pPr marL="0" indent="0">
              <a:buNone/>
            </a:pPr>
            <a:r>
              <a:rPr lang="en-US" sz="1600" b="1">
                <a:latin typeface="Calibri"/>
                <a:ea typeface="Calibri"/>
                <a:cs typeface="Calibri"/>
              </a:rPr>
              <a:t>•  </a:t>
            </a:r>
            <a:r>
              <a:rPr lang="en-US" sz="1600">
                <a:latin typeface="Calibri"/>
                <a:ea typeface="Calibri"/>
                <a:cs typeface="Calibri"/>
              </a:rPr>
              <a:t>Hold weekly or biweekly stand-ups to cover risky areas such as security, payment issues, site downtime, and compliance</a:t>
            </a:r>
            <a:r>
              <a:rPr lang="en-US" sz="1600" b="1">
                <a:latin typeface="Calibri"/>
                <a:ea typeface="Calibri"/>
                <a:cs typeface="Calibri"/>
              </a:rPr>
              <a:t>.</a:t>
            </a:r>
          </a:p>
          <a:p>
            <a:pPr marL="0" indent="0">
              <a:buNone/>
            </a:pPr>
            <a:r>
              <a:rPr lang="en-US" sz="1600" b="1">
                <a:latin typeface="Calibri"/>
                <a:ea typeface="Calibri"/>
                <a:cs typeface="Calibri"/>
              </a:rPr>
              <a:t>Monitoring Risks</a:t>
            </a:r>
          </a:p>
          <a:p>
            <a:pPr marL="342900" indent="-342900">
              <a:buAutoNum type="arabicPeriod"/>
            </a:pPr>
            <a:r>
              <a:rPr lang="en-US" sz="1600">
                <a:latin typeface="Calibri"/>
                <a:ea typeface="Calibri"/>
                <a:cs typeface="Calibri"/>
              </a:rPr>
              <a:t>Data Security</a:t>
            </a:r>
          </a:p>
          <a:p>
            <a:pPr marL="342900" indent="-342900">
              <a:buAutoNum type="arabicPeriod"/>
            </a:pPr>
            <a:r>
              <a:rPr lang="en-US" sz="1600">
                <a:latin typeface="Calibri"/>
                <a:ea typeface="+mn-lt"/>
                <a:cs typeface="+mn-lt"/>
              </a:rPr>
              <a:t>Payment Gateways.</a:t>
            </a:r>
          </a:p>
          <a:p>
            <a:pPr marL="342900" indent="-342900">
              <a:buAutoNum type="arabicPeriod"/>
            </a:pPr>
            <a:r>
              <a:rPr lang="en-US" sz="1600">
                <a:latin typeface="Calibri"/>
                <a:ea typeface="+mn-lt"/>
                <a:cs typeface="+mn-lt"/>
              </a:rPr>
              <a:t>Emergency features</a:t>
            </a:r>
          </a:p>
          <a:p>
            <a:pPr marL="0" indent="0">
              <a:buNone/>
            </a:pPr>
            <a:r>
              <a:rPr lang="en-US" sz="1600" b="1">
                <a:latin typeface="Calibri"/>
                <a:ea typeface="+mn-lt"/>
                <a:cs typeface="+mn-lt"/>
              </a:rPr>
              <a:t>Key performance indicators</a:t>
            </a:r>
          </a:p>
          <a:p>
            <a:pPr marL="342900" indent="-342900">
              <a:buAutoNum type="arabicPeriod"/>
            </a:pPr>
            <a:r>
              <a:rPr lang="en-US" sz="1600">
                <a:latin typeface="Calibri"/>
                <a:ea typeface="+mn-lt"/>
                <a:cs typeface="+mn-lt"/>
              </a:rPr>
              <a:t>Uptime</a:t>
            </a:r>
          </a:p>
          <a:p>
            <a:pPr marL="342900" indent="-342900">
              <a:buAutoNum type="arabicPeriod"/>
            </a:pPr>
            <a:r>
              <a:rPr lang="en-US" sz="1600">
                <a:latin typeface="Calibri"/>
                <a:ea typeface="+mn-lt"/>
                <a:cs typeface="+mn-lt"/>
              </a:rPr>
              <a:t>Transactions success</a:t>
            </a:r>
          </a:p>
          <a:p>
            <a:pPr marL="342900" indent="-342900">
              <a:buAutoNum type="arabicPeriod"/>
            </a:pPr>
            <a:r>
              <a:rPr lang="en-US" sz="1600">
                <a:latin typeface="Calibri"/>
                <a:ea typeface="+mn-lt"/>
                <a:cs typeface="+mn-lt"/>
              </a:rPr>
              <a:t>User Satisfaction</a:t>
            </a:r>
            <a:r>
              <a:rPr lang="en-US" sz="1600" b="1">
                <a:latin typeface="Calibri"/>
                <a:ea typeface="+mn-lt"/>
                <a:cs typeface="+mn-lt"/>
              </a:rPr>
              <a:t>.</a:t>
            </a:r>
          </a:p>
          <a:p>
            <a:pPr marL="0" indent="0">
              <a:buNone/>
            </a:pPr>
            <a:r>
              <a:rPr lang="en-US" sz="1600" b="1">
                <a:latin typeface="Calibri"/>
                <a:ea typeface="+mn-lt"/>
                <a:cs typeface="+mn-lt"/>
              </a:rPr>
              <a:t>Contingency Plan :</a:t>
            </a:r>
            <a:r>
              <a:rPr lang="en-US" sz="1600">
                <a:latin typeface="Calibri"/>
                <a:ea typeface="+mn-lt"/>
                <a:cs typeface="+mn-lt"/>
              </a:rPr>
              <a:t> </a:t>
            </a:r>
          </a:p>
          <a:p>
            <a:pPr>
              <a:buAutoNum type="arabicPeriod"/>
            </a:pPr>
            <a:r>
              <a:rPr lang="en-US" sz="1600">
                <a:latin typeface="Calibri"/>
                <a:ea typeface="Calibri"/>
                <a:cs typeface="Calibri"/>
              </a:rPr>
              <a:t> Frequent system audits and stress assessments will be carried out to detect and mitigate any faults,   particularly during peak demand or crises.</a:t>
            </a:r>
            <a:endParaRPr lang="en-US" sz="1600">
              <a:latin typeface="Calibri"/>
              <a:ea typeface="+mn-lt"/>
              <a:cs typeface="+mn-lt"/>
            </a:endParaRPr>
          </a:p>
          <a:p>
            <a:pPr>
              <a:buAutoNum type="arabicPeriod"/>
            </a:pPr>
            <a:r>
              <a:rPr lang="en-US" sz="1600">
                <a:latin typeface="Calibri"/>
                <a:ea typeface="+mn-lt"/>
                <a:cs typeface="+mn-lt"/>
              </a:rPr>
              <a:t> Data encryption, multi-factor authentication, and secure payment channel  protects  against cyber  threats and unauthorized access.</a:t>
            </a:r>
          </a:p>
          <a:p>
            <a:pPr>
              <a:buNone/>
            </a:pPr>
            <a:r>
              <a:rPr lang="en-US" sz="1900">
                <a:latin typeface="Calibri"/>
                <a:ea typeface="Calibri"/>
                <a:cs typeface="Calibri"/>
              </a:rPr>
              <a:t>     </a:t>
            </a:r>
          </a:p>
          <a:p>
            <a:pPr marL="0" indent="0">
              <a:buNone/>
            </a:pPr>
            <a:endParaRPr lang="en-US" sz="1900">
              <a:latin typeface="Calibri"/>
              <a:ea typeface="+mn-lt"/>
              <a:cs typeface="+mn-lt"/>
            </a:endParaRPr>
          </a:p>
        </p:txBody>
      </p:sp>
    </p:spTree>
    <p:extLst>
      <p:ext uri="{BB962C8B-B14F-4D97-AF65-F5344CB8AC3E}">
        <p14:creationId xmlns:p14="http://schemas.microsoft.com/office/powerpoint/2010/main" val="39412618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e198d8d-3b49-4040-8462-71703489195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6FD447B99D4D4CB63338EE507A7100" ma:contentTypeVersion="14" ma:contentTypeDescription="Create a new document." ma:contentTypeScope="" ma:versionID="4e19e0dfdebfe7a54e0cf21d5a2e420d">
  <xsd:schema xmlns:xsd="http://www.w3.org/2001/XMLSchema" xmlns:xs="http://www.w3.org/2001/XMLSchema" xmlns:p="http://schemas.microsoft.com/office/2006/metadata/properties" xmlns:ns3="8e198d8d-3b49-4040-8462-717034891952" xmlns:ns4="63958104-2d4d-44b1-9e65-42ae3953aff1" targetNamespace="http://schemas.microsoft.com/office/2006/metadata/properties" ma:root="true" ma:fieldsID="8a13b292cc887b64174d4c16b9b30414" ns3:_="" ns4:_="">
    <xsd:import namespace="8e198d8d-3b49-4040-8462-717034891952"/>
    <xsd:import namespace="63958104-2d4d-44b1-9e65-42ae3953aff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_activity"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198d8d-3b49-4040-8462-7170348919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3958104-2d4d-44b1-9e65-42ae3953aff1"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E13FE0-8220-49EC-9488-41E8A0D319F9}">
  <ds:schemaRefs>
    <ds:schemaRef ds:uri="8e198d8d-3b49-4040-8462-717034891952"/>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2.xml><?xml version="1.0" encoding="utf-8"?>
<ds:datastoreItem xmlns:ds="http://schemas.openxmlformats.org/officeDocument/2006/customXml" ds:itemID="{C7C4857E-CF64-4DB5-A21E-053FE85F77FA}">
  <ds:schemaRefs>
    <ds:schemaRef ds:uri="http://schemas.microsoft.com/sharepoint/v3/contenttype/forms"/>
  </ds:schemaRefs>
</ds:datastoreItem>
</file>

<file path=customXml/itemProps3.xml><?xml version="1.0" encoding="utf-8"?>
<ds:datastoreItem xmlns:ds="http://schemas.openxmlformats.org/officeDocument/2006/customXml" ds:itemID="{92A6785F-75DF-4B98-9866-ECE1ECD27AAB}">
  <ds:schemaRefs>
    <ds:schemaRef ds:uri="63958104-2d4d-44b1-9e65-42ae3953aff1"/>
    <ds:schemaRef ds:uri="8e198d8d-3b49-4040-8462-7170348919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EMed-a complete pharmacy at your door- step</vt:lpstr>
      <vt:lpstr>Project Overview</vt:lpstr>
      <vt:lpstr>Key Features </vt:lpstr>
      <vt:lpstr>Environment (Frontend)</vt:lpstr>
      <vt:lpstr>Environment (Backend)  </vt:lpstr>
      <vt:lpstr>Team Introduction</vt:lpstr>
      <vt:lpstr> </vt:lpstr>
      <vt:lpstr>Risk Analysis and Management </vt:lpstr>
      <vt:lpstr>Risk Analysis and Management </vt:lpstr>
      <vt:lpstr>PROJECT TIMELINE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Kandrigal, Rishika</dc:creator>
  <cp:revision>2</cp:revision>
  <dcterms:created xsi:type="dcterms:W3CDTF">2024-09-08T04:51:32Z</dcterms:created>
  <dcterms:modified xsi:type="dcterms:W3CDTF">2024-09-10T03:34:03Z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0x010100486FD447B99D4D4CB63338EE507A7100</vt:lpwstr>
  </property>
</Properties>
</file>