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9A69-D943-8E89-3D39-6DA817E08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82334-445D-966C-8068-21CFF6C7B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AF86-2D5D-1EFE-FD7F-C5958CAF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1DC-76FC-4161-B811-74D2D883A899}" type="datetimeFigureOut">
              <a:rPr lang="en-CA" smtClean="0"/>
              <a:t>2025-08-27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DB5E-1A4C-AB89-B01E-47F30325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68C7-7435-E6F1-DDD2-6160F27D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1B39-EDD5-4289-A3DB-4DC31E7DA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41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271D-4157-72C9-30E1-B0B13F81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D212B-9CEC-97A7-4823-AAFC20701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D9F11-85DA-BC60-3E68-0F074CFF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1DC-76FC-4161-B811-74D2D883A899}" type="datetimeFigureOut">
              <a:rPr lang="en-CA" smtClean="0"/>
              <a:t>2025-08-27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5450-20C5-B4B7-F434-6805E776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1AA3E-D0BA-E64D-BA8A-A64D167D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1B39-EDD5-4289-A3DB-4DC31E7DA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6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5B6E6-5ECB-40A8-ADBA-40EEFB35D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715B2-FD46-F477-C617-6CF05A2D2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1BD7-98C1-A4A8-3BAA-927FAF55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1DC-76FC-4161-B811-74D2D883A899}" type="datetimeFigureOut">
              <a:rPr lang="en-CA" smtClean="0"/>
              <a:t>2025-08-27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B897-AF56-182C-B35E-B0C6F837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DDAA-44AE-F04F-6FC2-48871E71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1B39-EDD5-4289-A3DB-4DC31E7DA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CEA5-86C4-0673-B5A8-5F8E5724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3561-1591-D8D3-3962-34C162CC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69ED-2910-3497-AA75-F56D6562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1DC-76FC-4161-B811-74D2D883A899}" type="datetimeFigureOut">
              <a:rPr lang="en-CA" smtClean="0"/>
              <a:t>2025-08-27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DE149-A6EC-C8D4-61BE-1467376B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1A2C-DF18-263E-A636-1C29065A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1B39-EDD5-4289-A3DB-4DC31E7DA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53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F30C-B2A4-196C-2E63-C4339C25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93CCC-6BED-2B87-4BD5-A8CC3310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40EED-4CAA-F072-7F32-CD43E54C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1DC-76FC-4161-B811-74D2D883A899}" type="datetimeFigureOut">
              <a:rPr lang="en-CA" smtClean="0"/>
              <a:t>2025-08-27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008-F0DD-2A90-57E7-2EA82639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F4AF3-C579-D189-2BBD-9E563654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1B39-EDD5-4289-A3DB-4DC31E7DA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09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B8F6-7FD1-87A0-7ABA-755FD9D4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1BE2-D167-50C3-FF0C-FBFAD16DE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9C813-6DDF-BEDF-E903-1C1A597C8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001DD-CF78-5C66-7436-A5E6D0AC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1DC-76FC-4161-B811-74D2D883A899}" type="datetimeFigureOut">
              <a:rPr lang="en-CA" smtClean="0"/>
              <a:t>2025-08-27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DE90A-D836-930B-B3D9-D9085650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3C336-7AAE-5982-4E9C-E75849FD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1B39-EDD5-4289-A3DB-4DC31E7DA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0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DD62-C724-A750-6EFF-D294D443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13E3A-1C9B-7482-23DF-88A361F42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60BCC-610A-2B1B-47DB-29D48F008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27F09-FB9C-331D-35BD-BA0F826BB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EAB5F-F7A1-1F4A-3060-BCB1AB8E1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04EEF-16FD-9971-93F6-672256DB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1DC-76FC-4161-B811-74D2D883A899}" type="datetimeFigureOut">
              <a:rPr lang="en-CA" smtClean="0"/>
              <a:t>2025-08-27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EB9C9-D3A4-B4DD-21AD-1E1CD2D1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3E8BF-F972-6D33-7302-06E7A2D8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1B39-EDD5-4289-A3DB-4DC31E7DA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890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8D08-50A8-10FA-7192-B3753D8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BEAE9-B895-E513-883B-1CE4AA74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1DC-76FC-4161-B811-74D2D883A899}" type="datetimeFigureOut">
              <a:rPr lang="en-CA" smtClean="0"/>
              <a:t>2025-08-27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D7786-B9BB-4B76-7473-AFBC47D1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9A0A-440D-C2F2-374A-BD7A1624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1B39-EDD5-4289-A3DB-4DC31E7DA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24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43E6E-1AAD-D66E-36EA-CB13F8BA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1DC-76FC-4161-B811-74D2D883A899}" type="datetimeFigureOut">
              <a:rPr lang="en-CA" smtClean="0"/>
              <a:t>2025-08-27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2CEA-F124-A2EF-4112-78A9BE7B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0DDF-DF22-9C6F-1C8F-694CC120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1B39-EDD5-4289-A3DB-4DC31E7DA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86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3B1E-4174-C738-8A57-F675D6EB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24AB-2E3F-E878-7553-3059C6D2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58E0D-0FDE-D547-4436-DD5B170A3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4D939-F294-C368-11CD-D34E9ACC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1DC-76FC-4161-B811-74D2D883A899}" type="datetimeFigureOut">
              <a:rPr lang="en-CA" smtClean="0"/>
              <a:t>2025-08-27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84458-782D-BFF8-0805-5747DD33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84C80-0C23-6086-A29F-076F4C1A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1B39-EDD5-4289-A3DB-4DC31E7DA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15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8CF0-BE2A-BBA5-E658-CE4FA0F9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60D25-F48D-6962-55B0-CAC02EDE4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BF456-0500-01FB-0F49-90D92DC51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6FFB1-DF82-3876-6CB4-44E587DD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F1DC-76FC-4161-B811-74D2D883A899}" type="datetimeFigureOut">
              <a:rPr lang="en-CA" smtClean="0"/>
              <a:t>2025-08-27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D8171-511C-F61E-B690-8A56D03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2E9C-EDC8-9D6B-29C3-03CDE369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1B39-EDD5-4289-A3DB-4DC31E7DA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83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8B9EA-FFBF-A6C4-047B-C61D0BBC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D3254-D1EC-F5DA-D785-5DF11E07C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3A7B-C2AD-E307-63FF-6B7A1769B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F1DC-76FC-4161-B811-74D2D883A899}" type="datetimeFigureOut">
              <a:rPr lang="en-CA" smtClean="0"/>
              <a:t>2025-08-27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C2E0-6D5B-C38E-0468-12B9E727A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C781-37AE-2016-0B03-B0D56CBE1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1B39-EDD5-4289-A3DB-4DC31E7DA3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3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urja.Newatia.gn@outlook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992C3A3-E5D2-D02A-5BBB-E491FFE4B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3A6327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ShopEase-Sales Performance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Case Study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DDC2EE4D-6714-77A9-917C-10468B855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A6327"/>
                </a:solidFill>
              </a:rPr>
              <a:t>By: Gaurja Newatia</a:t>
            </a:r>
          </a:p>
          <a:p>
            <a:r>
              <a:rPr lang="en-US" dirty="0">
                <a:solidFill>
                  <a:srgbClr val="3A6327"/>
                </a:solidFill>
                <a:hlinkClick r:id="rId2"/>
              </a:rPr>
              <a:t>Gaurja.Newatia.gn@outlook.com</a:t>
            </a:r>
            <a:endParaRPr lang="en-US" dirty="0">
              <a:solidFill>
                <a:srgbClr val="3A6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9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3">
            <a:extLst>
              <a:ext uri="{FF2B5EF4-FFF2-40B4-BE49-F238E27FC236}">
                <a16:creationId xmlns:a16="http://schemas.microsoft.com/office/drawing/2014/main" id="{84E91023-D24F-3B90-58C3-E13BE56014A4}"/>
              </a:ext>
            </a:extLst>
          </p:cNvPr>
          <p:cNvSpPr>
            <a:spLocks noGrp="1"/>
          </p:cNvSpPr>
          <p:nvPr/>
        </p:nvSpPr>
        <p:spPr bwMode="auto">
          <a:xfrm>
            <a:off x="75661" y="1065872"/>
            <a:ext cx="11995888" cy="5661831"/>
          </a:xfrm>
          <a:prstGeom prst="rect">
            <a:avLst/>
          </a:prstGeom>
          <a:noFill/>
          <a:ln>
            <a:solidFill>
              <a:srgbClr val="3A63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1200" cap="none" dirty="0">
                <a:solidFill>
                  <a:schemeClr val="tx1"/>
                </a:solidFill>
              </a:rPr>
              <a:t>BUSINESS CONTEXT: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 err="1">
                <a:solidFill>
                  <a:schemeClr val="tx1"/>
                </a:solidFill>
              </a:rPr>
              <a:t>ShopEase</a:t>
            </a:r>
            <a:r>
              <a:rPr lang="en-US" sz="1200" b="0" cap="none" dirty="0">
                <a:solidFill>
                  <a:schemeClr val="tx1"/>
                </a:solidFill>
              </a:rPr>
              <a:t>, a multi-province retail company, is aiming to accelerate revenue growth and enhance customer retention. To inform strategy, the leadership team requires actionable insights into:</a:t>
            </a:r>
          </a:p>
          <a:p>
            <a:pPr marL="428625" lvl="1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Monthly revenue trends</a:t>
            </a:r>
          </a:p>
          <a:p>
            <a:pPr marL="428625" lvl="1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Top-performing products and regional performance</a:t>
            </a:r>
          </a:p>
          <a:p>
            <a:pPr marL="428625" lvl="1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Customer purchasing behavior and value segmentation</a:t>
            </a:r>
          </a:p>
          <a:p>
            <a:pPr>
              <a:spcBef>
                <a:spcPts val="400"/>
              </a:spcBef>
            </a:pPr>
            <a:r>
              <a:rPr lang="en-US" sz="1200" cap="none" dirty="0">
                <a:solidFill>
                  <a:schemeClr val="tx1"/>
                </a:solidFill>
              </a:rPr>
              <a:t>ANALYTICAL OBJECTIVE: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Leverage historical transactional, customer, and product data to:</a:t>
            </a:r>
          </a:p>
          <a:p>
            <a:pPr marL="428625" lvl="1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Identify key drivers of revenue growth</a:t>
            </a:r>
          </a:p>
          <a:p>
            <a:pPr marL="428625" lvl="1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Segment customers based on behavior using </a:t>
            </a:r>
            <a:r>
              <a:rPr lang="en-US" sz="1200" b="0" dirty="0">
                <a:solidFill>
                  <a:schemeClr val="tx1"/>
                </a:solidFill>
              </a:rPr>
              <a:t>a Statistical Solution.</a:t>
            </a:r>
          </a:p>
          <a:p>
            <a:pPr marL="428625" lvl="1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Provide guidance for targeted marketing and operational decisions</a:t>
            </a:r>
          </a:p>
          <a:p>
            <a:pPr>
              <a:spcBef>
                <a:spcPts val="400"/>
              </a:spcBef>
            </a:pPr>
            <a:r>
              <a:rPr lang="en-US" sz="1200" cap="none" dirty="0">
                <a:solidFill>
                  <a:schemeClr val="tx1"/>
                </a:solidFill>
              </a:rPr>
              <a:t>DATA OVERVIEW: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Sales Volume: 500 transactions recorded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Time Period Covered: Jan 2024 to April 2025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Customer Base: 100 unique customers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Product Catalog: 20 distinct products across 5 categories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Geographic Reach: Data spans 4 Provinces – Ontario (ON), Quebec (QC), Saskatchewan (SK) and British Columbia (BC)</a:t>
            </a:r>
          </a:p>
        </p:txBody>
      </p:sp>
      <p:sp>
        <p:nvSpPr>
          <p:cNvPr id="13" name="Text Placeholder 83">
            <a:extLst>
              <a:ext uri="{FF2B5EF4-FFF2-40B4-BE49-F238E27FC236}">
                <a16:creationId xmlns:a16="http://schemas.microsoft.com/office/drawing/2014/main" id="{D02F7BC9-4ADE-0470-F5A3-99B5B266EA3F}"/>
              </a:ext>
            </a:extLst>
          </p:cNvPr>
          <p:cNvSpPr>
            <a:spLocks noGrp="1"/>
          </p:cNvSpPr>
          <p:nvPr/>
        </p:nvSpPr>
        <p:spPr bwMode="auto">
          <a:xfrm>
            <a:off x="98055" y="130296"/>
            <a:ext cx="11995889" cy="822356"/>
          </a:xfrm>
          <a:prstGeom prst="rect">
            <a:avLst/>
          </a:prstGeom>
          <a:solidFill>
            <a:srgbClr val="3A63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cap="none" dirty="0">
                <a:solidFill>
                  <a:schemeClr val="bg1"/>
                </a:solidFill>
              </a:rPr>
              <a:t>Introduction and 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9128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0B7C8E5E-F5F5-449E-1FA9-B46A7313C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0" b="2580"/>
          <a:stretch/>
        </p:blipFill>
        <p:spPr>
          <a:xfrm>
            <a:off x="6887859" y="1356508"/>
            <a:ext cx="5214483" cy="2408400"/>
          </a:xfrm>
          <a:prstGeom prst="rect">
            <a:avLst/>
          </a:prstGeom>
          <a:ln>
            <a:solidFill>
              <a:srgbClr val="3A6327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46AD1DE-FF8D-CA86-B582-412B311B1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460" y="4239327"/>
            <a:ext cx="5206085" cy="2379991"/>
          </a:xfrm>
          <a:prstGeom prst="rect">
            <a:avLst/>
          </a:prstGeom>
          <a:ln>
            <a:solidFill>
              <a:srgbClr val="3A6327"/>
            </a:solidFill>
          </a:ln>
        </p:spPr>
      </p:pic>
      <p:sp>
        <p:nvSpPr>
          <p:cNvPr id="4" name="Text Placeholder 83">
            <a:extLst>
              <a:ext uri="{FF2B5EF4-FFF2-40B4-BE49-F238E27FC236}">
                <a16:creationId xmlns:a16="http://schemas.microsoft.com/office/drawing/2014/main" id="{84E91023-D24F-3B90-58C3-E13BE56014A4}"/>
              </a:ext>
            </a:extLst>
          </p:cNvPr>
          <p:cNvSpPr>
            <a:spLocks noGrp="1"/>
          </p:cNvSpPr>
          <p:nvPr/>
        </p:nvSpPr>
        <p:spPr bwMode="auto">
          <a:xfrm>
            <a:off x="75661" y="1065873"/>
            <a:ext cx="6681600" cy="2700000"/>
          </a:xfrm>
          <a:prstGeom prst="rect">
            <a:avLst/>
          </a:prstGeom>
          <a:noFill/>
          <a:ln>
            <a:solidFill>
              <a:srgbClr val="3A63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200" b="0" cap="none" dirty="0"/>
          </a:p>
          <a:p>
            <a:r>
              <a:rPr lang="en-US" sz="1200" cap="none" dirty="0">
                <a:solidFill>
                  <a:schemeClr val="tx1"/>
                </a:solidFill>
              </a:rPr>
              <a:t>INSIGHTS: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QC and SK show the most volatility with large spikes and dips in monthly revenue growth, indicating seasonal or campaign-driven trends.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ON and BC demonstrate relatively stable growth, but with lower amplitude, suggesting consistent but less aggressive growth strategies.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Peaks in QC and SK may be linked to specific promotions or events, warranting further exploration.</a:t>
            </a:r>
          </a:p>
          <a:p>
            <a:pPr>
              <a:spcBef>
                <a:spcPts val="400"/>
              </a:spcBef>
            </a:pPr>
            <a:r>
              <a:rPr lang="en-US" sz="1200" cap="none" dirty="0">
                <a:solidFill>
                  <a:schemeClr val="tx1"/>
                </a:solidFill>
              </a:rPr>
              <a:t>RECOMMENDATIONS: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QC &amp; SK: Deep-dive into months with high spikes to identify drivers (e.g., product launches, campaigns), and consider replicating success during low-performing months.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BC &amp; ON: Introduce seasonal campaigns or limited-time offers to create upward movement in otherwise flat trends.</a:t>
            </a:r>
          </a:p>
        </p:txBody>
      </p:sp>
      <p:sp>
        <p:nvSpPr>
          <p:cNvPr id="8" name="Text Placeholder 83">
            <a:extLst>
              <a:ext uri="{FF2B5EF4-FFF2-40B4-BE49-F238E27FC236}">
                <a16:creationId xmlns:a16="http://schemas.microsoft.com/office/drawing/2014/main" id="{5F4359B0-EFDE-F4C6-CE68-9BC0C69711D5}"/>
              </a:ext>
            </a:extLst>
          </p:cNvPr>
          <p:cNvSpPr>
            <a:spLocks noGrp="1"/>
          </p:cNvSpPr>
          <p:nvPr/>
        </p:nvSpPr>
        <p:spPr bwMode="auto">
          <a:xfrm>
            <a:off x="75661" y="1065874"/>
            <a:ext cx="6681600" cy="262800"/>
          </a:xfrm>
          <a:prstGeom prst="rect">
            <a:avLst/>
          </a:prstGeom>
          <a:solidFill>
            <a:srgbClr val="3A63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cap="none" dirty="0">
                <a:solidFill>
                  <a:schemeClr val="bg1"/>
                </a:solidFill>
              </a:rPr>
              <a:t>Revenue Trends</a:t>
            </a:r>
          </a:p>
        </p:txBody>
      </p:sp>
      <p:sp>
        <p:nvSpPr>
          <p:cNvPr id="13" name="Text Placeholder 83">
            <a:extLst>
              <a:ext uri="{FF2B5EF4-FFF2-40B4-BE49-F238E27FC236}">
                <a16:creationId xmlns:a16="http://schemas.microsoft.com/office/drawing/2014/main" id="{D02F7BC9-4ADE-0470-F5A3-99B5B266EA3F}"/>
              </a:ext>
            </a:extLst>
          </p:cNvPr>
          <p:cNvSpPr>
            <a:spLocks noGrp="1"/>
          </p:cNvSpPr>
          <p:nvPr/>
        </p:nvSpPr>
        <p:spPr bwMode="auto">
          <a:xfrm>
            <a:off x="98055" y="130296"/>
            <a:ext cx="11995889" cy="822356"/>
          </a:xfrm>
          <a:prstGeom prst="rect">
            <a:avLst/>
          </a:prstGeom>
          <a:solidFill>
            <a:srgbClr val="3A63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cap="none" dirty="0">
                <a:solidFill>
                  <a:schemeClr val="bg1"/>
                </a:solidFill>
              </a:rPr>
              <a:t>Revenue Trends and Product Performance Analysis</a:t>
            </a:r>
          </a:p>
        </p:txBody>
      </p:sp>
      <p:sp>
        <p:nvSpPr>
          <p:cNvPr id="6" name="Text Placeholder 83">
            <a:extLst>
              <a:ext uri="{FF2B5EF4-FFF2-40B4-BE49-F238E27FC236}">
                <a16:creationId xmlns:a16="http://schemas.microsoft.com/office/drawing/2014/main" id="{5A9EDC4E-3E1D-61DF-4C56-D3CE4A1258DA}"/>
              </a:ext>
            </a:extLst>
          </p:cNvPr>
          <p:cNvSpPr>
            <a:spLocks noGrp="1"/>
          </p:cNvSpPr>
          <p:nvPr/>
        </p:nvSpPr>
        <p:spPr bwMode="auto">
          <a:xfrm>
            <a:off x="6887859" y="1062780"/>
            <a:ext cx="5214484" cy="183600"/>
          </a:xfrm>
          <a:prstGeom prst="rect">
            <a:avLst/>
          </a:prstGeom>
          <a:noFill/>
          <a:ln>
            <a:solidFill>
              <a:srgbClr val="3A63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</a:pPr>
            <a:r>
              <a:rPr lang="en-US" sz="1000" i="1" cap="none" dirty="0">
                <a:solidFill>
                  <a:schemeClr val="tx1"/>
                </a:solidFill>
              </a:rPr>
              <a:t>Figure 1: Month Over Month Growth in Revenue (%) by Province</a:t>
            </a:r>
          </a:p>
        </p:txBody>
      </p:sp>
      <p:sp>
        <p:nvSpPr>
          <p:cNvPr id="10" name="Text Placeholder 83">
            <a:extLst>
              <a:ext uri="{FF2B5EF4-FFF2-40B4-BE49-F238E27FC236}">
                <a16:creationId xmlns:a16="http://schemas.microsoft.com/office/drawing/2014/main" id="{40E19003-E5C0-91DD-61F5-1E2F23A6FCEB}"/>
              </a:ext>
            </a:extLst>
          </p:cNvPr>
          <p:cNvSpPr>
            <a:spLocks noGrp="1"/>
          </p:cNvSpPr>
          <p:nvPr/>
        </p:nvSpPr>
        <p:spPr bwMode="auto">
          <a:xfrm>
            <a:off x="75661" y="3919318"/>
            <a:ext cx="6681600" cy="2700000"/>
          </a:xfrm>
          <a:prstGeom prst="rect">
            <a:avLst/>
          </a:prstGeom>
          <a:noFill/>
          <a:ln>
            <a:solidFill>
              <a:srgbClr val="3A63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200" b="0" cap="none" dirty="0"/>
          </a:p>
          <a:p>
            <a:r>
              <a:rPr lang="en-US" sz="1200" cap="none" dirty="0">
                <a:solidFill>
                  <a:schemeClr val="tx1"/>
                </a:solidFill>
              </a:rPr>
              <a:t>INSIGHTS: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BC leads in unit revenue for Apparel and Home, suggesting a higher willingness to pay.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QC tops Electronics and Toys, possibly due to product mix or regional demand patterns.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ON shows consistently lower unit revenue across most categories, indicating discount-heavy pricing or lower customer spend.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Books have the lowest average revenue per unit across all provinces — a potential pricing concern.</a:t>
            </a:r>
          </a:p>
          <a:p>
            <a:pPr>
              <a:spcBef>
                <a:spcPts val="400"/>
              </a:spcBef>
            </a:pPr>
            <a:r>
              <a:rPr lang="en-US" sz="1200" cap="none" dirty="0">
                <a:solidFill>
                  <a:schemeClr val="tx1"/>
                </a:solidFill>
              </a:rPr>
              <a:t>RECOMMENDATIONS: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BC: Maintain or test price increases in strong-performing categories like Apparel and Home.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ON: Conduct a pricing audit or evaluate promotional strategies to understand low unit revenue.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Books: Review pricing, and assess whether margins can be improved via cross-sell or volume deals.</a:t>
            </a:r>
          </a:p>
        </p:txBody>
      </p:sp>
      <p:sp>
        <p:nvSpPr>
          <p:cNvPr id="11" name="Text Placeholder 83">
            <a:extLst>
              <a:ext uri="{FF2B5EF4-FFF2-40B4-BE49-F238E27FC236}">
                <a16:creationId xmlns:a16="http://schemas.microsoft.com/office/drawing/2014/main" id="{2FE0EC58-A711-C2AC-4E47-6C4DD77676DB}"/>
              </a:ext>
            </a:extLst>
          </p:cNvPr>
          <p:cNvSpPr>
            <a:spLocks noGrp="1"/>
          </p:cNvSpPr>
          <p:nvPr/>
        </p:nvSpPr>
        <p:spPr bwMode="auto">
          <a:xfrm>
            <a:off x="75661" y="3919319"/>
            <a:ext cx="6681600" cy="262800"/>
          </a:xfrm>
          <a:prstGeom prst="rect">
            <a:avLst/>
          </a:prstGeom>
          <a:solidFill>
            <a:srgbClr val="3A63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cap="none" dirty="0">
                <a:solidFill>
                  <a:schemeClr val="bg1"/>
                </a:solidFill>
              </a:rPr>
              <a:t>Product Performance Analysis</a:t>
            </a:r>
          </a:p>
        </p:txBody>
      </p:sp>
      <p:sp>
        <p:nvSpPr>
          <p:cNvPr id="27" name="Text Placeholder 83">
            <a:extLst>
              <a:ext uri="{FF2B5EF4-FFF2-40B4-BE49-F238E27FC236}">
                <a16:creationId xmlns:a16="http://schemas.microsoft.com/office/drawing/2014/main" id="{D211D08A-15E4-9BE6-E44A-964FF4939470}"/>
              </a:ext>
            </a:extLst>
          </p:cNvPr>
          <p:cNvSpPr>
            <a:spLocks noGrp="1"/>
          </p:cNvSpPr>
          <p:nvPr/>
        </p:nvSpPr>
        <p:spPr bwMode="auto">
          <a:xfrm>
            <a:off x="6887859" y="3919319"/>
            <a:ext cx="5214484" cy="183600"/>
          </a:xfrm>
          <a:prstGeom prst="rect">
            <a:avLst/>
          </a:prstGeom>
          <a:noFill/>
          <a:ln>
            <a:solidFill>
              <a:srgbClr val="3A63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</a:pPr>
            <a:r>
              <a:rPr lang="en-US" sz="1000" i="1" cap="none" dirty="0">
                <a:solidFill>
                  <a:schemeClr val="tx1"/>
                </a:solidFill>
              </a:rPr>
              <a:t>Figure 2: Average Revenue Per Unit Sold by Province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07842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0EAF3E2-73C7-4237-321E-543FA15E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628" y="4210918"/>
            <a:ext cx="5214482" cy="2408400"/>
          </a:xfrm>
          <a:prstGeom prst="rect">
            <a:avLst/>
          </a:prstGeom>
          <a:ln>
            <a:solidFill>
              <a:srgbClr val="3A6327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78D376-0A03-3D2A-FF45-EFBE90775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4" t="4333"/>
          <a:stretch/>
        </p:blipFill>
        <p:spPr>
          <a:xfrm>
            <a:off x="6887861" y="1377585"/>
            <a:ext cx="5214482" cy="2408400"/>
          </a:xfrm>
          <a:prstGeom prst="rect">
            <a:avLst/>
          </a:prstGeom>
          <a:ln>
            <a:solidFill>
              <a:srgbClr val="3A6327"/>
            </a:solidFill>
          </a:ln>
        </p:spPr>
      </p:pic>
      <p:sp>
        <p:nvSpPr>
          <p:cNvPr id="4" name="Text Placeholder 83">
            <a:extLst>
              <a:ext uri="{FF2B5EF4-FFF2-40B4-BE49-F238E27FC236}">
                <a16:creationId xmlns:a16="http://schemas.microsoft.com/office/drawing/2014/main" id="{84E91023-D24F-3B90-58C3-E13BE56014A4}"/>
              </a:ext>
            </a:extLst>
          </p:cNvPr>
          <p:cNvSpPr>
            <a:spLocks noGrp="1"/>
          </p:cNvSpPr>
          <p:nvPr/>
        </p:nvSpPr>
        <p:spPr bwMode="auto">
          <a:xfrm>
            <a:off x="86858" y="1085985"/>
            <a:ext cx="6681600" cy="2700000"/>
          </a:xfrm>
          <a:prstGeom prst="rect">
            <a:avLst/>
          </a:prstGeom>
          <a:noFill/>
          <a:ln>
            <a:solidFill>
              <a:srgbClr val="3A63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200" b="0" cap="none" dirty="0"/>
          </a:p>
          <a:p>
            <a:r>
              <a:rPr lang="en-US" sz="1200" cap="none" dirty="0">
                <a:solidFill>
                  <a:schemeClr val="tx1"/>
                </a:solidFill>
              </a:rPr>
              <a:t>INSIGHTS: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23% of customers fall into the "Others" category—indicating inconsistent or low-value behavior.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A significant 22% are classified as "Lost", suggesting customer churn or inactivity.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19% are "Loyal", followed by 13% "Potential Loyalists", and only 11% are "Champions". Combined, only 30% of the customer base exhibits high-value or frequent behavior.</a:t>
            </a:r>
          </a:p>
          <a:p>
            <a:pPr>
              <a:spcBef>
                <a:spcPts val="400"/>
              </a:spcBef>
            </a:pPr>
            <a:r>
              <a:rPr lang="en-US" sz="1200" cap="none" dirty="0">
                <a:solidFill>
                  <a:schemeClr val="tx1"/>
                </a:solidFill>
              </a:rPr>
              <a:t>RECOMMENDATIONS: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Retention Focus: Target the "Lost" and "At Risk" segments with win-back campaigns, OR discounts.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Nurture Growth: Develop loyalty programs or exclusive offers to convert "Potential Loyalists" into "Champions".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Upsell to Loyalists: Use cross-selling and premium offerings to increase the monetary value from the "Loyal" segment.</a:t>
            </a:r>
          </a:p>
        </p:txBody>
      </p:sp>
      <p:sp>
        <p:nvSpPr>
          <p:cNvPr id="8" name="Text Placeholder 83">
            <a:extLst>
              <a:ext uri="{FF2B5EF4-FFF2-40B4-BE49-F238E27FC236}">
                <a16:creationId xmlns:a16="http://schemas.microsoft.com/office/drawing/2014/main" id="{5F4359B0-EFDE-F4C6-CE68-9BC0C69711D5}"/>
              </a:ext>
            </a:extLst>
          </p:cNvPr>
          <p:cNvSpPr>
            <a:spLocks noGrp="1"/>
          </p:cNvSpPr>
          <p:nvPr/>
        </p:nvSpPr>
        <p:spPr bwMode="auto">
          <a:xfrm>
            <a:off x="95567" y="1085986"/>
            <a:ext cx="6681600" cy="262800"/>
          </a:xfrm>
          <a:prstGeom prst="rect">
            <a:avLst/>
          </a:prstGeom>
          <a:solidFill>
            <a:srgbClr val="3A63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cap="none" dirty="0">
                <a:solidFill>
                  <a:schemeClr val="bg1"/>
                </a:solidFill>
              </a:rPr>
              <a:t>RFMD (Recency, Frequency, Monitoring and Diversity) Analysis for Customer Segments</a:t>
            </a:r>
          </a:p>
        </p:txBody>
      </p:sp>
      <p:sp>
        <p:nvSpPr>
          <p:cNvPr id="13" name="Text Placeholder 83">
            <a:extLst>
              <a:ext uri="{FF2B5EF4-FFF2-40B4-BE49-F238E27FC236}">
                <a16:creationId xmlns:a16="http://schemas.microsoft.com/office/drawing/2014/main" id="{D02F7BC9-4ADE-0470-F5A3-99B5B266EA3F}"/>
              </a:ext>
            </a:extLst>
          </p:cNvPr>
          <p:cNvSpPr>
            <a:spLocks noGrp="1"/>
          </p:cNvSpPr>
          <p:nvPr/>
        </p:nvSpPr>
        <p:spPr bwMode="auto">
          <a:xfrm>
            <a:off x="95567" y="130296"/>
            <a:ext cx="11995889" cy="822356"/>
          </a:xfrm>
          <a:prstGeom prst="rect">
            <a:avLst/>
          </a:prstGeom>
          <a:solidFill>
            <a:srgbClr val="3A63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cap="none" dirty="0">
                <a:solidFill>
                  <a:schemeClr val="bg1"/>
                </a:solidFill>
              </a:rPr>
              <a:t>Customer Segmentation and Provincial Performance Analysis</a:t>
            </a:r>
          </a:p>
        </p:txBody>
      </p:sp>
      <p:sp>
        <p:nvSpPr>
          <p:cNvPr id="12" name="Text Placeholder 83">
            <a:extLst>
              <a:ext uri="{FF2B5EF4-FFF2-40B4-BE49-F238E27FC236}">
                <a16:creationId xmlns:a16="http://schemas.microsoft.com/office/drawing/2014/main" id="{DF00687E-5395-E409-89F0-2AC45FC72CF6}"/>
              </a:ext>
            </a:extLst>
          </p:cNvPr>
          <p:cNvSpPr>
            <a:spLocks noGrp="1"/>
          </p:cNvSpPr>
          <p:nvPr/>
        </p:nvSpPr>
        <p:spPr bwMode="auto">
          <a:xfrm>
            <a:off x="6887859" y="1085986"/>
            <a:ext cx="5214484" cy="183600"/>
          </a:xfrm>
          <a:prstGeom prst="rect">
            <a:avLst/>
          </a:prstGeom>
          <a:noFill/>
          <a:ln>
            <a:solidFill>
              <a:srgbClr val="3A63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</a:pPr>
            <a:r>
              <a:rPr lang="en-US" sz="1000" i="1" cap="none" dirty="0">
                <a:solidFill>
                  <a:schemeClr val="tx1"/>
                </a:solidFill>
              </a:rPr>
              <a:t>Figure 3: Segmentation of Customers Based on RFMD (%)</a:t>
            </a:r>
          </a:p>
        </p:txBody>
      </p:sp>
      <p:sp>
        <p:nvSpPr>
          <p:cNvPr id="14" name="Text Placeholder 83">
            <a:extLst>
              <a:ext uri="{FF2B5EF4-FFF2-40B4-BE49-F238E27FC236}">
                <a16:creationId xmlns:a16="http://schemas.microsoft.com/office/drawing/2014/main" id="{F52C264C-CFD9-144A-6B3D-EEF00211FDF9}"/>
              </a:ext>
            </a:extLst>
          </p:cNvPr>
          <p:cNvSpPr>
            <a:spLocks noGrp="1"/>
          </p:cNvSpPr>
          <p:nvPr/>
        </p:nvSpPr>
        <p:spPr bwMode="auto">
          <a:xfrm>
            <a:off x="6887859" y="3919319"/>
            <a:ext cx="5214484" cy="183600"/>
          </a:xfrm>
          <a:prstGeom prst="rect">
            <a:avLst/>
          </a:prstGeom>
          <a:noFill/>
          <a:ln>
            <a:solidFill>
              <a:srgbClr val="3A63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</a:pPr>
            <a:r>
              <a:rPr lang="en-US" sz="1000" i="1" cap="none" dirty="0">
                <a:solidFill>
                  <a:schemeClr val="tx1"/>
                </a:solidFill>
              </a:rPr>
              <a:t>Figure 4: Average Revenue Per Customer by Province</a:t>
            </a:r>
          </a:p>
        </p:txBody>
      </p:sp>
      <p:sp>
        <p:nvSpPr>
          <p:cNvPr id="15" name="Text Placeholder 83">
            <a:extLst>
              <a:ext uri="{FF2B5EF4-FFF2-40B4-BE49-F238E27FC236}">
                <a16:creationId xmlns:a16="http://schemas.microsoft.com/office/drawing/2014/main" id="{08D7E41A-F2A6-7413-BC68-2453E956BEF8}"/>
              </a:ext>
            </a:extLst>
          </p:cNvPr>
          <p:cNvSpPr>
            <a:spLocks noGrp="1"/>
          </p:cNvSpPr>
          <p:nvPr/>
        </p:nvSpPr>
        <p:spPr bwMode="auto">
          <a:xfrm>
            <a:off x="66952" y="3919318"/>
            <a:ext cx="6681600" cy="2700000"/>
          </a:xfrm>
          <a:prstGeom prst="rect">
            <a:avLst/>
          </a:prstGeom>
          <a:noFill/>
          <a:ln>
            <a:solidFill>
              <a:srgbClr val="3A632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200" b="0" cap="none" dirty="0"/>
          </a:p>
          <a:p>
            <a:r>
              <a:rPr lang="en-US" sz="1200" cap="none" dirty="0">
                <a:solidFill>
                  <a:schemeClr val="tx1"/>
                </a:solidFill>
              </a:rPr>
              <a:t>INSIGHTS: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QC has the highest average revenue per customer at $1.68K , closely followed by SK at $1.66K.ON sits at $1.42K, while BC has the lowest at $1.31K despite leading in unit revenue per product.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This indicates that customers in QC and SK purchase more frequently or in larger baskets, contributing to higher revenue per customer.</a:t>
            </a:r>
          </a:p>
          <a:p>
            <a:pPr>
              <a:spcBef>
                <a:spcPts val="400"/>
              </a:spcBef>
            </a:pPr>
            <a:r>
              <a:rPr lang="en-US" sz="1200" cap="none" dirty="0">
                <a:solidFill>
                  <a:schemeClr val="tx1"/>
                </a:solidFill>
              </a:rPr>
              <a:t>RECOMMENDATIONS: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BC: Explore customer engagement strategies such as loyalty programs or cross-selling to boost average customer spend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ON: Consider targeted campaigns or product bundling to increase basket size.</a:t>
            </a:r>
          </a:p>
          <a:p>
            <a:pPr marL="85725" indent="-85725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0" cap="none" dirty="0">
                <a:solidFill>
                  <a:schemeClr val="tx1"/>
                </a:solidFill>
              </a:rPr>
              <a:t>QC &amp; SK: Identify best-performing customer segments and replicate success in lower-performing provinces.</a:t>
            </a:r>
          </a:p>
        </p:txBody>
      </p:sp>
      <p:sp>
        <p:nvSpPr>
          <p:cNvPr id="16" name="Text Placeholder 83">
            <a:extLst>
              <a:ext uri="{FF2B5EF4-FFF2-40B4-BE49-F238E27FC236}">
                <a16:creationId xmlns:a16="http://schemas.microsoft.com/office/drawing/2014/main" id="{C69E93AD-E3F2-0239-1E25-3E498320FE49}"/>
              </a:ext>
            </a:extLst>
          </p:cNvPr>
          <p:cNvSpPr>
            <a:spLocks noGrp="1"/>
          </p:cNvSpPr>
          <p:nvPr/>
        </p:nvSpPr>
        <p:spPr bwMode="auto">
          <a:xfrm>
            <a:off x="75661" y="3919319"/>
            <a:ext cx="6681600" cy="262800"/>
          </a:xfrm>
          <a:prstGeom prst="rect">
            <a:avLst/>
          </a:prstGeom>
          <a:solidFill>
            <a:srgbClr val="3A632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2880" tIns="137160" rIns="91440" bIns="91440" rtlCol="0" anchor="ctr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cap="none" dirty="0">
                <a:solidFill>
                  <a:schemeClr val="bg1"/>
                </a:solidFill>
              </a:rPr>
              <a:t>Provincial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63679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252</TotalTime>
  <Words>731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ShopEase-Sales Performance Case Study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Gaurja Newatia</dc:creator>
  <cp:lastModifiedBy>Gaurja Newatia</cp:lastModifiedBy>
  <cp:revision>7</cp:revision>
  <dcterms:created xsi:type="dcterms:W3CDTF">2025-02-02T16:29:34Z</dcterms:created>
  <dcterms:modified xsi:type="dcterms:W3CDTF">2025-08-27T16:22:07Z</dcterms:modified>
</cp:coreProperties>
</file>