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60"/>
  </p:normalViewPr>
  <p:slideViewPr>
    <p:cSldViewPr>
      <p:cViewPr>
        <p:scale>
          <a:sx n="89" d="100"/>
          <a:sy n="89" d="100"/>
        </p:scale>
        <p:origin x="-1291" y="-1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752600"/>
            <a:ext cx="7772400" cy="1470025"/>
          </a:xfrm>
        </p:spPr>
        <p:txBody>
          <a:bodyPr/>
          <a:lstStyle/>
          <a:p>
            <a:r>
              <a:rPr lang="en-US" dirty="0" smtClean="0">
                <a:latin typeface="Times New Roman" pitchFamily="18" charset="0"/>
                <a:cs typeface="Times New Roman" pitchFamily="18" charset="0"/>
              </a:rPr>
              <a:t>GREEN PUBLIC TRANSPORT NETWORK</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a:xfrm>
            <a:off x="1352372" y="3276600"/>
            <a:ext cx="6400800" cy="2971800"/>
          </a:xfrm>
        </p:spPr>
        <p:txBody>
          <a:bodyPr>
            <a:noAutofit/>
          </a:bodyPr>
          <a:lstStyle/>
          <a:p>
            <a:r>
              <a:rPr lang="en-US" sz="2000" dirty="0" smtClean="0">
                <a:solidFill>
                  <a:schemeClr val="tx1"/>
                </a:solidFill>
                <a:latin typeface="Times New Roman" pitchFamily="18" charset="0"/>
                <a:cs typeface="Times New Roman" pitchFamily="18" charset="0"/>
              </a:rPr>
              <a:t>TEAM MEMBERS</a:t>
            </a:r>
            <a:r>
              <a:rPr lang="en-US" sz="2000" dirty="0" smtClean="0">
                <a:solidFill>
                  <a:schemeClr val="tx1"/>
                </a:solidFill>
                <a:latin typeface="Times New Roman" pitchFamily="18" charset="0"/>
                <a:cs typeface="Times New Roman" pitchFamily="18" charset="0"/>
              </a:rPr>
              <a:t>:</a:t>
            </a:r>
          </a:p>
          <a:p>
            <a:endParaRPr lang="en-US" sz="2000" dirty="0" smtClean="0">
              <a:solidFill>
                <a:schemeClr val="tx1"/>
              </a:solidFill>
              <a:latin typeface="Times New Roman" pitchFamily="18" charset="0"/>
              <a:cs typeface="Times New Roman" pitchFamily="18" charset="0"/>
            </a:endParaRPr>
          </a:p>
          <a:p>
            <a:r>
              <a:rPr lang="en-US" sz="2000" dirty="0" smtClean="0">
                <a:solidFill>
                  <a:schemeClr val="tx1"/>
                </a:solidFill>
                <a:latin typeface="Times New Roman" pitchFamily="18" charset="0"/>
                <a:cs typeface="Times New Roman" pitchFamily="18" charset="0"/>
              </a:rPr>
              <a:t>GOKKULNATH.S(2023PECCS754</a:t>
            </a:r>
            <a:r>
              <a:rPr lang="en-US" sz="2000" dirty="0" smtClean="0">
                <a:solidFill>
                  <a:schemeClr val="tx1"/>
                </a:solidFill>
                <a:latin typeface="Times New Roman" pitchFamily="18" charset="0"/>
                <a:cs typeface="Times New Roman" pitchFamily="18" charset="0"/>
              </a:rPr>
              <a:t>)</a:t>
            </a:r>
            <a:endParaRPr lang="en-US" sz="2000" dirty="0" smtClean="0">
              <a:solidFill>
                <a:schemeClr val="tx1"/>
              </a:solidFill>
              <a:latin typeface="Times New Roman" pitchFamily="18" charset="0"/>
              <a:cs typeface="Times New Roman" pitchFamily="18" charset="0"/>
            </a:endParaRPr>
          </a:p>
          <a:p>
            <a:r>
              <a:rPr lang="en-US" sz="2000" dirty="0" smtClean="0">
                <a:solidFill>
                  <a:schemeClr val="tx1"/>
                </a:solidFill>
                <a:latin typeface="Times New Roman" pitchFamily="18" charset="0"/>
                <a:cs typeface="Times New Roman" pitchFamily="18" charset="0"/>
              </a:rPr>
              <a:t>GOWTHAM.V(2023PECCS760</a:t>
            </a:r>
            <a:r>
              <a:rPr lang="en-US" sz="2000" dirty="0" smtClean="0">
                <a:solidFill>
                  <a:schemeClr val="tx1"/>
                </a:solidFill>
                <a:latin typeface="Times New Roman" pitchFamily="18" charset="0"/>
                <a:cs typeface="Times New Roman" pitchFamily="18" charset="0"/>
              </a:rPr>
              <a:t>)</a:t>
            </a:r>
          </a:p>
          <a:p>
            <a:endParaRPr lang="en-US" sz="2000" dirty="0" smtClean="0">
              <a:solidFill>
                <a:schemeClr val="tx1"/>
              </a:solidFill>
              <a:latin typeface="Times New Roman" pitchFamily="18" charset="0"/>
              <a:cs typeface="Times New Roman" pitchFamily="18" charset="0"/>
            </a:endParaRPr>
          </a:p>
          <a:p>
            <a:r>
              <a:rPr lang="en-US" sz="2000" dirty="0" smtClean="0">
                <a:solidFill>
                  <a:schemeClr val="tx1"/>
                </a:solidFill>
                <a:latin typeface="Times New Roman" pitchFamily="18" charset="0"/>
                <a:cs typeface="Times New Roman" pitchFamily="18" charset="0"/>
              </a:rPr>
              <a:t>CO-ORDINATORS:DR.P.DEEPA,MRS.S.LINCY JEMINA</a:t>
            </a:r>
          </a:p>
          <a:p>
            <a:endParaRPr lang="en-US" sz="2000" dirty="0" smtClean="0">
              <a:solidFill>
                <a:schemeClr val="tx1"/>
              </a:solidFill>
              <a:latin typeface="Times New Roman" pitchFamily="18" charset="0"/>
              <a:cs typeface="Times New Roman" pitchFamily="18" charset="0"/>
            </a:endParaRPr>
          </a:p>
          <a:p>
            <a:r>
              <a:rPr lang="en-US" sz="2000" dirty="0" smtClean="0">
                <a:solidFill>
                  <a:schemeClr val="tx1"/>
                </a:solidFill>
                <a:latin typeface="Times New Roman" pitchFamily="18" charset="0"/>
                <a:cs typeface="Times New Roman" pitchFamily="18" charset="0"/>
              </a:rPr>
              <a:t>GUIDE NAME:MRS.LINCY JEMINA</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8" y="0"/>
            <a:ext cx="9144000" cy="1448822"/>
          </a:xfrm>
          <a:prstGeom prst="rect">
            <a:avLst/>
          </a:prstGeom>
        </p:spPr>
      </p:pic>
    </p:spTree>
    <p:extLst>
      <p:ext uri="{BB962C8B-B14F-4D97-AF65-F5344CB8AC3E}">
        <p14:creationId xmlns:p14="http://schemas.microsoft.com/office/powerpoint/2010/main" val="1569197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SYSTEM ARCHITECTURE</a:t>
            </a:r>
            <a:endParaRPr lang="en-IN"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295400"/>
            <a:ext cx="8153400" cy="4953000"/>
          </a:xfrm>
        </p:spPr>
      </p:pic>
    </p:spTree>
    <p:extLst>
      <p:ext uri="{BB962C8B-B14F-4D97-AF65-F5344CB8AC3E}">
        <p14:creationId xmlns:p14="http://schemas.microsoft.com/office/powerpoint/2010/main" val="366478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PROPOSED METHODOLOGY</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IN" dirty="0" smtClean="0">
                <a:latin typeface="Times New Roman" pitchFamily="18" charset="0"/>
                <a:cs typeface="Times New Roman" pitchFamily="18" charset="0"/>
              </a:rPr>
              <a:t>1.Data </a:t>
            </a:r>
            <a:r>
              <a:rPr lang="en-IN" dirty="0">
                <a:latin typeface="Times New Roman" pitchFamily="18" charset="0"/>
                <a:cs typeface="Times New Roman" pitchFamily="18" charset="0"/>
              </a:rPr>
              <a:t>Collection</a:t>
            </a:r>
          </a:p>
          <a:p>
            <a:pPr marL="0" indent="0">
              <a:buNone/>
            </a:pPr>
            <a:r>
              <a:rPr lang="en-IN" dirty="0" smtClean="0">
                <a:latin typeface="Times New Roman" pitchFamily="18" charset="0"/>
                <a:cs typeface="Times New Roman" pitchFamily="18" charset="0"/>
              </a:rPr>
              <a:t>2.Charging </a:t>
            </a:r>
            <a:r>
              <a:rPr lang="en-IN" dirty="0">
                <a:latin typeface="Times New Roman" pitchFamily="18" charset="0"/>
                <a:cs typeface="Times New Roman" pitchFamily="18" charset="0"/>
              </a:rPr>
              <a:t>Optimization</a:t>
            </a:r>
          </a:p>
          <a:p>
            <a:pPr marL="0" indent="0">
              <a:buNone/>
            </a:pPr>
            <a:r>
              <a:rPr lang="en-IN" dirty="0" smtClean="0">
                <a:latin typeface="Times New Roman" pitchFamily="18" charset="0"/>
                <a:cs typeface="Times New Roman" pitchFamily="18" charset="0"/>
              </a:rPr>
              <a:t>3.Battery </a:t>
            </a:r>
            <a:r>
              <a:rPr lang="en-IN" dirty="0">
                <a:latin typeface="Times New Roman" pitchFamily="18" charset="0"/>
                <a:cs typeface="Times New Roman" pitchFamily="18" charset="0"/>
              </a:rPr>
              <a:t>Swapping </a:t>
            </a:r>
            <a:r>
              <a:rPr lang="en-IN" dirty="0" smtClean="0">
                <a:latin typeface="Times New Roman" pitchFamily="18" charset="0"/>
                <a:cs typeface="Times New Roman" pitchFamily="18" charset="0"/>
              </a:rPr>
              <a:t>Management</a:t>
            </a:r>
            <a:endParaRPr lang="en-IN" dirty="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4.Dynamic </a:t>
            </a:r>
            <a:r>
              <a:rPr lang="en-IN" dirty="0">
                <a:latin typeface="Times New Roman" pitchFamily="18" charset="0"/>
                <a:cs typeface="Times New Roman" pitchFamily="18" charset="0"/>
              </a:rPr>
              <a:t>Scheduling &amp; Routing</a:t>
            </a:r>
          </a:p>
          <a:p>
            <a:pPr marL="0" indent="0">
              <a:buNone/>
            </a:pPr>
            <a:r>
              <a:rPr lang="en-IN" dirty="0" smtClean="0">
                <a:latin typeface="Times New Roman" pitchFamily="18" charset="0"/>
                <a:cs typeface="Times New Roman" pitchFamily="18" charset="0"/>
              </a:rPr>
              <a:t>5.Emergency Handling</a:t>
            </a:r>
            <a:endParaRPr lang="en-IN" dirty="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6.Monitoring </a:t>
            </a:r>
            <a:r>
              <a:rPr lang="en-IN" dirty="0">
                <a:latin typeface="Times New Roman" pitchFamily="18" charset="0"/>
                <a:cs typeface="Times New Roman" pitchFamily="18" charset="0"/>
              </a:rPr>
              <a:t>&amp; </a:t>
            </a:r>
            <a:r>
              <a:rPr lang="en-IN" dirty="0" smtClean="0">
                <a:latin typeface="Times New Roman" pitchFamily="18" charset="0"/>
                <a:cs typeface="Times New Roman" pitchFamily="18" charset="0"/>
              </a:rPr>
              <a:t>Feedback</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883178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Data Collection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1800" dirty="0">
                <a:latin typeface="Times New Roman" pitchFamily="18" charset="0"/>
                <a:cs typeface="Times New Roman" pitchFamily="18" charset="0"/>
              </a:rPr>
              <a:t>The system gathers critical real-time data from buses (location, route, speed, passenger load), battery parameters (SOC, health, usage), traffic conditions (congestion, incidents), and energy sources (tariffs, renewable supply, grid status). Depot metrics like charger availability and maintenance schedules are also tracked to support efficient charging, scheduling, and emergency response.</a:t>
            </a:r>
            <a:endParaRPr lang="en-IN" sz="1800"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3124200"/>
            <a:ext cx="5486400" cy="3200400"/>
          </a:xfrm>
          <a:prstGeom prst="rect">
            <a:avLst/>
          </a:prstGeom>
        </p:spPr>
      </p:pic>
    </p:spTree>
    <p:extLst>
      <p:ext uri="{BB962C8B-B14F-4D97-AF65-F5344CB8AC3E}">
        <p14:creationId xmlns:p14="http://schemas.microsoft.com/office/powerpoint/2010/main" val="3177696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Charging Optimization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1800" dirty="0">
                <a:latin typeface="Times New Roman" pitchFamily="18" charset="0"/>
                <a:cs typeface="Times New Roman" pitchFamily="18" charset="0"/>
              </a:rPr>
              <a:t>The proposed system performs </a:t>
            </a:r>
            <a:r>
              <a:rPr lang="en-US" sz="1800" b="1" dirty="0">
                <a:latin typeface="Times New Roman" pitchFamily="18" charset="0"/>
                <a:cs typeface="Times New Roman" pitchFamily="18" charset="0"/>
              </a:rPr>
              <a:t>charging optimization</a:t>
            </a:r>
            <a:r>
              <a:rPr lang="en-US" sz="1800" dirty="0">
                <a:latin typeface="Times New Roman" pitchFamily="18" charset="0"/>
                <a:cs typeface="Times New Roman" pitchFamily="18" charset="0"/>
              </a:rPr>
              <a:t> by allocating charging slots based on each bus’s </a:t>
            </a:r>
            <a:r>
              <a:rPr lang="en-US" sz="1800" b="1" dirty="0">
                <a:latin typeface="Times New Roman" pitchFamily="18" charset="0"/>
                <a:cs typeface="Times New Roman" pitchFamily="18" charset="0"/>
              </a:rPr>
              <a:t>State of Charge (SOC), route schedule, and energy cost</a:t>
            </a:r>
            <a:r>
              <a:rPr lang="en-US" sz="1800" dirty="0">
                <a:latin typeface="Times New Roman" pitchFamily="18" charset="0"/>
                <a:cs typeface="Times New Roman" pitchFamily="18" charset="0"/>
              </a:rPr>
              <a:t>. It integrates </a:t>
            </a:r>
            <a:r>
              <a:rPr lang="en-US" sz="1800" b="1" dirty="0">
                <a:latin typeface="Times New Roman" pitchFamily="18" charset="0"/>
                <a:cs typeface="Times New Roman" pitchFamily="18" charset="0"/>
              </a:rPr>
              <a:t>renewable energy sources</a:t>
            </a:r>
            <a:r>
              <a:rPr lang="en-US" sz="1800" dirty="0">
                <a:latin typeface="Times New Roman" pitchFamily="18" charset="0"/>
                <a:cs typeface="Times New Roman" pitchFamily="18" charset="0"/>
              </a:rPr>
              <a:t> whenever available and manages depot loads to prevent </a:t>
            </a:r>
            <a:r>
              <a:rPr lang="en-US" sz="1800" b="1" dirty="0">
                <a:latin typeface="Times New Roman" pitchFamily="18" charset="0"/>
                <a:cs typeface="Times New Roman" pitchFamily="18" charset="0"/>
              </a:rPr>
              <a:t>grid overload</a:t>
            </a:r>
            <a:r>
              <a:rPr lang="en-US" sz="1800" dirty="0">
                <a:latin typeface="Times New Roman" pitchFamily="18" charset="0"/>
                <a:cs typeface="Times New Roman" pitchFamily="18" charset="0"/>
              </a:rPr>
              <a:t>, ensuring efficient, cost-effective, and sustainable charging for the entire fleet.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982176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Battery Swapping Management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1800" dirty="0">
                <a:latin typeface="Times New Roman" pitchFamily="18" charset="0"/>
                <a:cs typeface="Times New Roman" pitchFamily="18" charset="0"/>
              </a:rPr>
              <a:t>The system manages </a:t>
            </a:r>
            <a:r>
              <a:rPr lang="en-US" sz="1800" b="1" dirty="0">
                <a:latin typeface="Times New Roman" pitchFamily="18" charset="0"/>
                <a:cs typeface="Times New Roman" pitchFamily="18" charset="0"/>
              </a:rPr>
              <a:t>battery swapping</a:t>
            </a:r>
            <a:r>
              <a:rPr lang="en-US" sz="1800" dirty="0">
                <a:latin typeface="Times New Roman" pitchFamily="18" charset="0"/>
                <a:cs typeface="Times New Roman" pitchFamily="18" charset="0"/>
              </a:rPr>
              <a:t> by prioritizing buses with urgent schedules and low State of Charge (SOC). It monitors </a:t>
            </a:r>
            <a:r>
              <a:rPr lang="en-US" sz="1800" b="1" dirty="0">
                <a:latin typeface="Times New Roman" pitchFamily="18" charset="0"/>
                <a:cs typeface="Times New Roman" pitchFamily="18" charset="0"/>
              </a:rPr>
              <a:t>battery health, usage cycles, and availability</a:t>
            </a:r>
            <a:r>
              <a:rPr lang="en-US" sz="1800" dirty="0">
                <a:latin typeface="Times New Roman" pitchFamily="18" charset="0"/>
                <a:cs typeface="Times New Roman" pitchFamily="18" charset="0"/>
              </a:rPr>
              <a:t>, optimizing the inventory to reduce downtime and ensure efficient fleet operations.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163906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Dynamic Scheduling And Routing</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1800" dirty="0">
                <a:latin typeface="Times New Roman" pitchFamily="18" charset="0"/>
                <a:cs typeface="Times New Roman" pitchFamily="18" charset="0"/>
              </a:rPr>
              <a:t>The system uses </a:t>
            </a:r>
            <a:r>
              <a:rPr lang="en-US" sz="1800" b="1" dirty="0">
                <a:latin typeface="Times New Roman" pitchFamily="18" charset="0"/>
                <a:cs typeface="Times New Roman" pitchFamily="18" charset="0"/>
              </a:rPr>
              <a:t>AI-driven algorithms</a:t>
            </a:r>
            <a:r>
              <a:rPr lang="en-US" sz="1800" dirty="0">
                <a:latin typeface="Times New Roman" pitchFamily="18" charset="0"/>
                <a:cs typeface="Times New Roman" pitchFamily="18" charset="0"/>
              </a:rPr>
              <a:t> for </a:t>
            </a:r>
            <a:r>
              <a:rPr lang="en-US" sz="1800" b="1" dirty="0">
                <a:latin typeface="Times New Roman" pitchFamily="18" charset="0"/>
                <a:cs typeface="Times New Roman" pitchFamily="18" charset="0"/>
              </a:rPr>
              <a:t>dynamic scheduling and routing</a:t>
            </a:r>
            <a:r>
              <a:rPr lang="en-US" sz="1800" dirty="0">
                <a:latin typeface="Times New Roman" pitchFamily="18" charset="0"/>
                <a:cs typeface="Times New Roman" pitchFamily="18" charset="0"/>
              </a:rPr>
              <a:t>, adapting timetables and routes based on real-time </a:t>
            </a:r>
            <a:r>
              <a:rPr lang="en-US" sz="1800" b="1" dirty="0">
                <a:latin typeface="Times New Roman" pitchFamily="18" charset="0"/>
                <a:cs typeface="Times New Roman" pitchFamily="18" charset="0"/>
              </a:rPr>
              <a:t>traffic, passenger demand, and battery levels</a:t>
            </a:r>
            <a:r>
              <a:rPr lang="en-US" sz="1800" dirty="0">
                <a:latin typeface="Times New Roman" pitchFamily="18" charset="0"/>
                <a:cs typeface="Times New Roman" pitchFamily="18" charset="0"/>
              </a:rPr>
              <a:t>. It optimizes routes for </a:t>
            </a:r>
            <a:r>
              <a:rPr lang="en-US" sz="1800" b="1" dirty="0">
                <a:latin typeface="Times New Roman" pitchFamily="18" charset="0"/>
                <a:cs typeface="Times New Roman" pitchFamily="18" charset="0"/>
              </a:rPr>
              <a:t>energy efficiency</a:t>
            </a:r>
            <a:r>
              <a:rPr lang="en-US" sz="1800" dirty="0">
                <a:latin typeface="Times New Roman" pitchFamily="18" charset="0"/>
                <a:cs typeface="Times New Roman" pitchFamily="18" charset="0"/>
              </a:rPr>
              <a:t>, minimizes delays, and ensures reliable bus service across the fleet</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775010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Emergency Handling</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buNone/>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system enables </a:t>
            </a:r>
            <a:r>
              <a:rPr lang="en-US" sz="1800" b="1" dirty="0">
                <a:latin typeface="Times New Roman" pitchFamily="18" charset="0"/>
                <a:cs typeface="Times New Roman" pitchFamily="18" charset="0"/>
              </a:rPr>
              <a:t>automated emergency handling</a:t>
            </a:r>
            <a:r>
              <a:rPr lang="en-US" sz="1800" dirty="0">
                <a:latin typeface="Times New Roman" pitchFamily="18" charset="0"/>
                <a:cs typeface="Times New Roman" pitchFamily="18" charset="0"/>
              </a:rPr>
              <a:t> by rerouting buses, assigning backups, and sending </a:t>
            </a:r>
            <a:r>
              <a:rPr lang="en-US" sz="1800" b="1" dirty="0">
                <a:latin typeface="Times New Roman" pitchFamily="18" charset="0"/>
                <a:cs typeface="Times New Roman" pitchFamily="18" charset="0"/>
              </a:rPr>
              <a:t>real-time alerts</a:t>
            </a:r>
            <a:r>
              <a:rPr lang="en-US" sz="1800" dirty="0">
                <a:latin typeface="Times New Roman" pitchFamily="18" charset="0"/>
                <a:cs typeface="Times New Roman" pitchFamily="18" charset="0"/>
              </a:rPr>
              <a:t> via GPS and </a:t>
            </a:r>
            <a:r>
              <a:rPr lang="en-US" sz="1800" dirty="0" err="1">
                <a:latin typeface="Times New Roman" pitchFamily="18" charset="0"/>
                <a:cs typeface="Times New Roman" pitchFamily="18" charset="0"/>
              </a:rPr>
              <a:t>IoT</a:t>
            </a:r>
            <a:r>
              <a:rPr lang="en-US" sz="1800" dirty="0">
                <a:latin typeface="Times New Roman" pitchFamily="18" charset="0"/>
                <a:cs typeface="Times New Roman" pitchFamily="18" charset="0"/>
              </a:rPr>
              <a:t>. It ensures quick response to breakdowns, accidents, or sudden demand surges, maintaining </a:t>
            </a:r>
            <a:r>
              <a:rPr lang="en-US" sz="1800" b="1" dirty="0">
                <a:latin typeface="Times New Roman" pitchFamily="18" charset="0"/>
                <a:cs typeface="Times New Roman" pitchFamily="18" charset="0"/>
              </a:rPr>
              <a:t>service reliability and passenger safety</a:t>
            </a:r>
            <a:r>
              <a:rPr lang="en-US" sz="1800" dirty="0">
                <a:latin typeface="Times New Roman" pitchFamily="18" charset="0"/>
                <a:cs typeface="Times New Roman" pitchFamily="18" charset="0"/>
              </a:rPr>
              <a:t>.</a:t>
            </a:r>
          </a:p>
          <a:p>
            <a:endParaRPr lang="en-IN" dirty="0"/>
          </a:p>
        </p:txBody>
      </p:sp>
    </p:spTree>
    <p:extLst>
      <p:ext uri="{BB962C8B-B14F-4D97-AF65-F5344CB8AC3E}">
        <p14:creationId xmlns:p14="http://schemas.microsoft.com/office/powerpoint/2010/main" val="818282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Monitoring &amp; Feedback</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1800" dirty="0"/>
              <a:t>The system continuously </a:t>
            </a:r>
            <a:r>
              <a:rPr lang="en-US" sz="1800" b="1" dirty="0"/>
              <a:t>monitors fleet performance</a:t>
            </a:r>
            <a:r>
              <a:rPr lang="en-US" sz="1800" dirty="0"/>
              <a:t>, including bus operations, battery health, charging patterns, and route efficiency. Collected data is analyzed to provide </a:t>
            </a:r>
            <a:r>
              <a:rPr lang="en-US" sz="1800" b="1" dirty="0"/>
              <a:t>feedback and updates</a:t>
            </a:r>
            <a:r>
              <a:rPr lang="en-US" sz="1800" dirty="0"/>
              <a:t> to the optimization algorithms, enabling </a:t>
            </a:r>
            <a:r>
              <a:rPr lang="en-US" sz="1800" b="1" dirty="0"/>
              <a:t>continuous improvement</a:t>
            </a:r>
            <a:r>
              <a:rPr lang="en-US" sz="1800" dirty="0"/>
              <a:t> in scheduling, charging, and emergency response.</a:t>
            </a:r>
            <a:endParaRPr lang="en-IN" sz="1800" dirty="0"/>
          </a:p>
        </p:txBody>
      </p:sp>
    </p:spTree>
    <p:extLst>
      <p:ext uri="{BB962C8B-B14F-4D97-AF65-F5344CB8AC3E}">
        <p14:creationId xmlns:p14="http://schemas.microsoft.com/office/powerpoint/2010/main" val="320009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IN"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81200"/>
            <a:ext cx="8229600" cy="2777923"/>
          </a:xfrm>
        </p:spPr>
      </p:pic>
    </p:spTree>
    <p:extLst>
      <p:ext uri="{BB962C8B-B14F-4D97-AF65-F5344CB8AC3E}">
        <p14:creationId xmlns:p14="http://schemas.microsoft.com/office/powerpoint/2010/main" val="824518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752600"/>
            <a:ext cx="6172200" cy="3657600"/>
          </a:xfrm>
        </p:spPr>
      </p:pic>
    </p:spTree>
    <p:extLst>
      <p:ext uri="{BB962C8B-B14F-4D97-AF65-F5344CB8AC3E}">
        <p14:creationId xmlns:p14="http://schemas.microsoft.com/office/powerpoint/2010/main" val="1173012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ABSTRACT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marL="0" indent="0" algn="just">
              <a:buNone/>
            </a:pPr>
            <a:r>
              <a:rPr lang="en-US" sz="2600" dirty="0">
                <a:latin typeface="Times New Roman" pitchFamily="18" charset="0"/>
                <a:cs typeface="Times New Roman" pitchFamily="18" charset="0"/>
              </a:rPr>
              <a:t>The transition to electric buses presents opportunities for sustainable public transport but also challenges in charging time, infrastructure, and operational costs. This project addresses these issues by developing an optimized system for charging management, battery swapping, and smart scheduling. The approach reduces vehicle downtime, improves energy utilization, and enhances fleet performance. By focusing on cost efficiency and environmental benefits, the study provides a practical model to support the wider adoption of electric buses in urban transportation systems.</a:t>
            </a: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3302887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2843" y="1600200"/>
            <a:ext cx="6258314" cy="4525963"/>
          </a:xfrm>
        </p:spPr>
      </p:pic>
    </p:spTree>
    <p:extLst>
      <p:ext uri="{BB962C8B-B14F-4D97-AF65-F5344CB8AC3E}">
        <p14:creationId xmlns:p14="http://schemas.microsoft.com/office/powerpoint/2010/main" val="673967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marL="0" indent="0" algn="just">
              <a:buNone/>
            </a:pPr>
            <a:r>
              <a:rPr lang="en-US" sz="3000" dirty="0"/>
              <a:t>The proposed </a:t>
            </a:r>
            <a:r>
              <a:rPr lang="en-US" sz="3000" b="1" dirty="0"/>
              <a:t>Green Public Transport Network</a:t>
            </a:r>
            <a:r>
              <a:rPr lang="en-US" sz="3000" dirty="0"/>
              <a:t> provides an intelligent, data-driven solution for </a:t>
            </a:r>
            <a:r>
              <a:rPr lang="en-US" sz="3000" b="1" dirty="0"/>
              <a:t>EV bus charging, battery management, scheduling, and emergency handling</a:t>
            </a:r>
            <a:r>
              <a:rPr lang="en-US" sz="3000" dirty="0"/>
              <a:t>. By integrating real-time data, AI-based optimization, and renewable energy sources, the system enhances </a:t>
            </a:r>
            <a:r>
              <a:rPr lang="en-US" sz="3000" b="1" dirty="0"/>
              <a:t>operational efficiency, reduces costs, extends battery life, and ensures reliable service</a:t>
            </a:r>
            <a:r>
              <a:rPr lang="en-US" sz="3000" dirty="0"/>
              <a:t>. It also improves </a:t>
            </a:r>
            <a:r>
              <a:rPr lang="en-US" sz="3000" b="1" dirty="0"/>
              <a:t>passenger safety and sustainability</a:t>
            </a:r>
            <a:r>
              <a:rPr lang="en-US" sz="3000" dirty="0"/>
              <a:t>, making it a scalable and effective approach for modern electric public transport networks.</a:t>
            </a:r>
          </a:p>
          <a:p>
            <a:pPr marL="0" indent="0">
              <a:buNone/>
            </a:pPr>
            <a:endParaRPr lang="en-IN" dirty="0"/>
          </a:p>
        </p:txBody>
      </p:sp>
    </p:spTree>
    <p:extLst>
      <p:ext uri="{BB962C8B-B14F-4D97-AF65-F5344CB8AC3E}">
        <p14:creationId xmlns:p14="http://schemas.microsoft.com/office/powerpoint/2010/main" val="3572710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FUTURE ENHANCEMENT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a:latin typeface="Times New Roman" pitchFamily="18" charset="0"/>
                <a:cs typeface="Times New Roman" pitchFamily="18" charset="0"/>
              </a:rPr>
              <a:t>In the future, the system can be enhanced by integrating with </a:t>
            </a:r>
            <a:r>
              <a:rPr lang="en-US" b="1" dirty="0">
                <a:latin typeface="Times New Roman" pitchFamily="18" charset="0"/>
                <a:cs typeface="Times New Roman" pitchFamily="18" charset="0"/>
              </a:rPr>
              <a:t>smart grids</a:t>
            </a:r>
            <a:r>
              <a:rPr lang="en-US" dirty="0">
                <a:latin typeface="Times New Roman" pitchFamily="18" charset="0"/>
                <a:cs typeface="Times New Roman" pitchFamily="18" charset="0"/>
              </a:rPr>
              <a:t> to enable dynamic charging based on real-time grid load and renewable energy availability. </a:t>
            </a:r>
            <a:r>
              <a:rPr lang="en-US" b="1" dirty="0">
                <a:latin typeface="Times New Roman" pitchFamily="18" charset="0"/>
                <a:cs typeface="Times New Roman" pitchFamily="18" charset="0"/>
              </a:rPr>
              <a:t>Predictive maintenance</a:t>
            </a:r>
            <a:r>
              <a:rPr lang="en-US" dirty="0">
                <a:latin typeface="Times New Roman" pitchFamily="18" charset="0"/>
                <a:cs typeface="Times New Roman" pitchFamily="18" charset="0"/>
              </a:rPr>
              <a:t> using AI can monitor battery and bus health to prevent breakdowns, while </a:t>
            </a:r>
            <a:r>
              <a:rPr lang="en-US" b="1" dirty="0">
                <a:latin typeface="Times New Roman" pitchFamily="18" charset="0"/>
                <a:cs typeface="Times New Roman" pitchFamily="18" charset="0"/>
              </a:rPr>
              <a:t>advanced passenger analytics</a:t>
            </a:r>
            <a:r>
              <a:rPr lang="en-US" dirty="0">
                <a:latin typeface="Times New Roman" pitchFamily="18" charset="0"/>
                <a:cs typeface="Times New Roman" pitchFamily="18" charset="0"/>
              </a:rPr>
              <a:t> can improve scheduling and route planning. Additional enhancements include </a:t>
            </a:r>
            <a:r>
              <a:rPr lang="en-US" b="1" dirty="0">
                <a:latin typeface="Times New Roman" pitchFamily="18" charset="0"/>
                <a:cs typeface="Times New Roman" pitchFamily="18" charset="0"/>
              </a:rPr>
              <a:t>Vehicle-to-Grid (V2G) support</a:t>
            </a:r>
            <a:r>
              <a:rPr lang="en-US" dirty="0">
                <a:latin typeface="Times New Roman" pitchFamily="18" charset="0"/>
                <a:cs typeface="Times New Roman" pitchFamily="18" charset="0"/>
              </a:rPr>
              <a:t>, allowing buses to feed energy back to the grid, expanding the system across multiple depots for </a:t>
            </a:r>
            <a:r>
              <a:rPr lang="en-US" b="1" dirty="0">
                <a:latin typeface="Times New Roman" pitchFamily="18" charset="0"/>
                <a:cs typeface="Times New Roman" pitchFamily="18" charset="0"/>
              </a:rPr>
              <a:t>city-wide scalability</a:t>
            </a:r>
            <a:r>
              <a:rPr lang="en-US" dirty="0">
                <a:latin typeface="Times New Roman" pitchFamily="18" charset="0"/>
                <a:cs typeface="Times New Roman" pitchFamily="18" charset="0"/>
              </a:rPr>
              <a:t>, and incorporating </a:t>
            </a:r>
            <a:r>
              <a:rPr lang="en-US" b="1" dirty="0">
                <a:latin typeface="Times New Roman" pitchFamily="18" charset="0"/>
                <a:cs typeface="Times New Roman" pitchFamily="18" charset="0"/>
              </a:rPr>
              <a:t>autonomous buses</a:t>
            </a:r>
            <a:r>
              <a:rPr lang="en-US" dirty="0">
                <a:latin typeface="Times New Roman" pitchFamily="18" charset="0"/>
                <a:cs typeface="Times New Roman" pitchFamily="18" charset="0"/>
              </a:rPr>
              <a:t> to further improve efficiency and safety.</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069823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THANK YOU</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843720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r>
              <a:rPr lang="en-US" sz="3400" dirty="0">
                <a:latin typeface="Times New Roman" pitchFamily="18" charset="0"/>
                <a:cs typeface="Times New Roman" pitchFamily="18" charset="0"/>
              </a:rPr>
              <a:t>Electric buses are a key step toward sustainable and eco-friendly public transportation.</a:t>
            </a:r>
          </a:p>
          <a:p>
            <a:r>
              <a:rPr lang="en-US" sz="3400" dirty="0">
                <a:latin typeface="Times New Roman" pitchFamily="18" charset="0"/>
                <a:cs typeface="Times New Roman" pitchFamily="18" charset="0"/>
              </a:rPr>
              <a:t>They help reduce greenhouse gas emissions, lower fuel costs, and improve urban air quality.</a:t>
            </a:r>
          </a:p>
          <a:p>
            <a:r>
              <a:rPr lang="en-US" sz="3400" dirty="0">
                <a:latin typeface="Times New Roman" pitchFamily="18" charset="0"/>
                <a:cs typeface="Times New Roman" pitchFamily="18" charset="0"/>
              </a:rPr>
              <a:t>Despite their benefits, challenges include limited driving range, long charging times, and high infrastructure costs.</a:t>
            </a:r>
          </a:p>
          <a:p>
            <a:r>
              <a:rPr lang="en-US" sz="3400" dirty="0">
                <a:latin typeface="Times New Roman" pitchFamily="18" charset="0"/>
                <a:cs typeface="Times New Roman" pitchFamily="18" charset="0"/>
              </a:rPr>
              <a:t>This project focuses on optimizing charging operations, introducing battery swapping, and improving scheduling techniques.</a:t>
            </a:r>
          </a:p>
          <a:p>
            <a:r>
              <a:rPr lang="en-US" sz="3400" dirty="0">
                <a:latin typeface="Times New Roman" pitchFamily="18" charset="0"/>
                <a:cs typeface="Times New Roman" pitchFamily="18" charset="0"/>
              </a:rPr>
              <a:t>The approach aims to reduce downtime, enhance energy efficiency, and improve fleet reliability.</a:t>
            </a:r>
          </a:p>
          <a:p>
            <a:r>
              <a:rPr lang="en-US" sz="3400" dirty="0">
                <a:latin typeface="Times New Roman" pitchFamily="18" charset="0"/>
                <a:cs typeface="Times New Roman" pitchFamily="18" charset="0"/>
              </a:rPr>
              <a:t>By addressing these challenges, the project supports the transition to cleaner, more efficient public transport networks.</a:t>
            </a:r>
          </a:p>
          <a:p>
            <a:pPr marL="0" indent="0">
              <a:buNone/>
            </a:pPr>
            <a:endParaRPr lang="en-IN" dirty="0"/>
          </a:p>
        </p:txBody>
      </p:sp>
    </p:spTree>
    <p:extLst>
      <p:ext uri="{BB962C8B-B14F-4D97-AF65-F5344CB8AC3E}">
        <p14:creationId xmlns:p14="http://schemas.microsoft.com/office/powerpoint/2010/main" val="391107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984"/>
            <a:ext cx="8229600" cy="1143000"/>
          </a:xfrm>
        </p:spPr>
        <p:txBody>
          <a:bodyPr/>
          <a:lstStyle/>
          <a:p>
            <a:r>
              <a:rPr lang="en-US" dirty="0" smtClean="0">
                <a:latin typeface="Times New Roman" pitchFamily="18" charset="0"/>
                <a:cs typeface="Times New Roman" pitchFamily="18" charset="0"/>
              </a:rPr>
              <a:t>LITERATURE REVIEW</a:t>
            </a:r>
            <a:endParaRPr lang="en-IN"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42202362"/>
              </p:ext>
            </p:extLst>
          </p:nvPr>
        </p:nvGraphicFramePr>
        <p:xfrm>
          <a:off x="12440" y="914401"/>
          <a:ext cx="9131559" cy="5851291"/>
        </p:xfrm>
        <a:graphic>
          <a:graphicData uri="http://schemas.openxmlformats.org/drawingml/2006/table">
            <a:tbl>
              <a:tblPr firstRow="1" bandRow="1">
                <a:tableStyleId>{5C22544A-7EE6-4342-B048-85BDC9FD1C3A}</a:tableStyleId>
              </a:tblPr>
              <a:tblGrid>
                <a:gridCol w="760963"/>
                <a:gridCol w="2790199"/>
                <a:gridCol w="1311527"/>
                <a:gridCol w="773861"/>
                <a:gridCol w="3495009"/>
              </a:tblGrid>
              <a:tr h="509926">
                <a:tc>
                  <a:txBody>
                    <a:bodyPr/>
                    <a:lstStyle/>
                    <a:p>
                      <a:r>
                        <a:rPr lang="en-US" dirty="0" err="1" smtClean="0"/>
                        <a:t>S.No</a:t>
                      </a:r>
                      <a:endParaRPr lang="en-IN" dirty="0"/>
                    </a:p>
                  </a:txBody>
                  <a:tcPr/>
                </a:tc>
                <a:tc>
                  <a:txBody>
                    <a:bodyPr/>
                    <a:lstStyle/>
                    <a:p>
                      <a:r>
                        <a:rPr lang="en-US" dirty="0" smtClean="0"/>
                        <a:t>Title</a:t>
                      </a:r>
                      <a:endParaRPr lang="en-IN" dirty="0"/>
                    </a:p>
                  </a:txBody>
                  <a:tcPr/>
                </a:tc>
                <a:tc>
                  <a:txBody>
                    <a:bodyPr/>
                    <a:lstStyle/>
                    <a:p>
                      <a:r>
                        <a:rPr lang="en-US" dirty="0" smtClean="0"/>
                        <a:t>Authors</a:t>
                      </a:r>
                      <a:endParaRPr lang="en-IN" dirty="0"/>
                    </a:p>
                  </a:txBody>
                  <a:tcPr/>
                </a:tc>
                <a:tc>
                  <a:txBody>
                    <a:bodyPr/>
                    <a:lstStyle/>
                    <a:p>
                      <a:r>
                        <a:rPr lang="en-US" dirty="0" smtClean="0"/>
                        <a:t>Year</a:t>
                      </a:r>
                      <a:endParaRPr lang="en-IN" dirty="0"/>
                    </a:p>
                  </a:txBody>
                  <a:tcPr/>
                </a:tc>
                <a:tc>
                  <a:txBody>
                    <a:bodyPr/>
                    <a:lstStyle/>
                    <a:p>
                      <a:r>
                        <a:rPr lang="en-US" dirty="0" smtClean="0"/>
                        <a:t>Description</a:t>
                      </a:r>
                      <a:endParaRPr lang="en-IN" dirty="0"/>
                    </a:p>
                  </a:txBody>
                  <a:tcPr/>
                </a:tc>
              </a:tr>
              <a:tr h="867105">
                <a:tc>
                  <a:txBody>
                    <a:bodyPr/>
                    <a:lstStyle/>
                    <a:p>
                      <a:r>
                        <a:rPr lang="en-US" dirty="0" smtClean="0"/>
                        <a:t>1</a:t>
                      </a:r>
                      <a:endParaRPr lang="en-IN" dirty="0"/>
                    </a:p>
                  </a:txBody>
                  <a:tcPr/>
                </a:tc>
                <a:tc>
                  <a:txBody>
                    <a:bodyPr/>
                    <a:lstStyle/>
                    <a:p>
                      <a:pPr rtl="0"/>
                      <a:r>
                        <a:rPr lang="en-US" sz="1000" b="0" i="0" u="none" strike="noStrike" kern="1200" dirty="0" smtClean="0">
                          <a:solidFill>
                            <a:schemeClr val="dk1"/>
                          </a:solidFill>
                          <a:effectLst/>
                          <a:latin typeface="+mn-lt"/>
                          <a:ea typeface="+mn-ea"/>
                          <a:cs typeface="+mn-cs"/>
                        </a:rPr>
                        <a:t>Enhancing public transportation sustainability: Insights from electric bus scheduling and charge optimization</a:t>
                      </a:r>
                      <a:endParaRPr lang="en-US" sz="1000" b="0" dirty="0" smtClean="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u="none" strike="noStrike" cap="none" dirty="0" err="1" smtClean="0"/>
                        <a:t>Foroogh</a:t>
                      </a:r>
                      <a:r>
                        <a:rPr lang="en-US" sz="1000" u="none" strike="noStrike" cap="none" dirty="0" smtClean="0"/>
                        <a:t> </a:t>
                      </a:r>
                      <a:r>
                        <a:rPr lang="en-US" sz="1000" u="none" strike="noStrike" cap="none" dirty="0" err="1" smtClean="0"/>
                        <a:t>Behnia</a:t>
                      </a:r>
                      <a:endParaRPr lang="en-US" sz="1000" u="none" strike="noStrike" cap="none" dirty="0" smtClean="0"/>
                    </a:p>
                    <a:p>
                      <a:endParaRPr lang="en-IN" sz="1000" dirty="0"/>
                    </a:p>
                  </a:txBody>
                  <a:tcPr/>
                </a:tc>
                <a:tc>
                  <a:txBody>
                    <a:bodyPr/>
                    <a:lstStyle/>
                    <a:p>
                      <a:r>
                        <a:rPr lang="en-US" sz="1000" dirty="0" smtClean="0"/>
                        <a:t>2025</a:t>
                      </a:r>
                      <a:endParaRPr lang="en-IN"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The paper presents a </a:t>
                      </a:r>
                      <a:r>
                        <a:rPr lang="en-US" sz="1000" b="1" dirty="0" smtClean="0"/>
                        <a:t>joint optimization model</a:t>
                      </a:r>
                      <a:r>
                        <a:rPr lang="en-US" sz="1000" dirty="0" smtClean="0"/>
                        <a:t> for electric bus scheduling and charging, using </a:t>
                      </a:r>
                      <a:r>
                        <a:rPr lang="en-US" sz="1000" b="1" dirty="0" smtClean="0"/>
                        <a:t>partial charging</a:t>
                      </a:r>
                      <a:r>
                        <a:rPr lang="en-US" sz="1000" dirty="0" smtClean="0"/>
                        <a:t> and </a:t>
                      </a:r>
                      <a:r>
                        <a:rPr lang="en-US" sz="1000" b="1" dirty="0" smtClean="0"/>
                        <a:t>speed variations</a:t>
                      </a:r>
                      <a:r>
                        <a:rPr lang="en-US" sz="1000" dirty="0" smtClean="0"/>
                        <a:t>. A Windsor case study shows </a:t>
                      </a:r>
                      <a:r>
                        <a:rPr lang="en-US" sz="1000" b="1" dirty="0" smtClean="0"/>
                        <a:t>2.5% cost savings</a:t>
                      </a:r>
                      <a:r>
                        <a:rPr lang="en-US" sz="1000" dirty="0" smtClean="0"/>
                        <a:t> and </a:t>
                      </a:r>
                      <a:r>
                        <a:rPr lang="en-US" sz="1000" b="1" dirty="0" smtClean="0"/>
                        <a:t>7% efficiency gains</a:t>
                      </a:r>
                      <a:r>
                        <a:rPr lang="en-US" sz="1000" dirty="0" smtClean="0"/>
                        <a:t>, proving that smart charging improves </a:t>
                      </a:r>
                      <a:r>
                        <a:rPr lang="en-US" sz="1000" b="1" dirty="0" smtClean="0"/>
                        <a:t>sustainable public transport</a:t>
                      </a:r>
                      <a:r>
                        <a:rPr lang="en-US" sz="1000" dirty="0" smtClean="0"/>
                        <a:t>.</a:t>
                      </a:r>
                    </a:p>
                  </a:txBody>
                  <a:tcPr/>
                </a:tc>
              </a:tr>
              <a:tr h="867105">
                <a:tc>
                  <a:txBody>
                    <a:bodyPr/>
                    <a:lstStyle/>
                    <a:p>
                      <a:r>
                        <a:rPr lang="en-US" dirty="0" smtClean="0"/>
                        <a:t>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u="none" strike="noStrike" cap="none" dirty="0" smtClean="0"/>
                        <a:t>Optimal Design of Charging Infrastructure and Battery Sizing for Electric Bus based Public Transportation System</a:t>
                      </a:r>
                    </a:p>
                  </a:txBody>
                  <a:tcPr/>
                </a:tc>
                <a:tc>
                  <a:txBody>
                    <a:bodyPr/>
                    <a:lstStyle/>
                    <a:p>
                      <a:r>
                        <a:rPr lang="en-US" sz="1000" dirty="0" err="1" smtClean="0"/>
                        <a:t>Amita</a:t>
                      </a:r>
                      <a:r>
                        <a:rPr lang="en-US" sz="1000" dirty="0" smtClean="0"/>
                        <a:t> </a:t>
                      </a:r>
                      <a:r>
                        <a:rPr lang="en-US" sz="1000" dirty="0" err="1" smtClean="0"/>
                        <a:t>kumari</a:t>
                      </a:r>
                      <a:endParaRPr lang="en-IN" sz="1000" dirty="0"/>
                    </a:p>
                  </a:txBody>
                  <a:tcPr/>
                </a:tc>
                <a:tc>
                  <a:txBody>
                    <a:bodyPr/>
                    <a:lstStyle/>
                    <a:p>
                      <a:r>
                        <a:rPr lang="en-US" sz="1000" dirty="0" smtClean="0"/>
                        <a:t>2023</a:t>
                      </a:r>
                      <a:endParaRPr lang="en-IN" sz="1000" dirty="0"/>
                    </a:p>
                  </a:txBody>
                  <a:tcPr/>
                </a:tc>
                <a:tc>
                  <a:txBody>
                    <a:bodyPr/>
                    <a:lstStyle/>
                    <a:p>
                      <a:r>
                        <a:rPr lang="en-US" sz="1000" dirty="0" smtClean="0"/>
                        <a:t>This paper focuses on determining the optimal design of charging infrastructure and battery capacity for electric bus fleets in public transportation. It aims to minimize operational costs and energy consumption while ensuring efficient route coverage and reliable service.</a:t>
                      </a:r>
                      <a:endParaRPr lang="en-IN" sz="1000" dirty="0"/>
                    </a:p>
                  </a:txBody>
                  <a:tcPr/>
                </a:tc>
              </a:tr>
              <a:tr h="880063">
                <a:tc>
                  <a:txBody>
                    <a:bodyPr/>
                    <a:lstStyle/>
                    <a:p>
                      <a:r>
                        <a:rPr lang="en-US" dirty="0" smtClean="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u="none" strike="noStrike" cap="none" dirty="0" smtClean="0"/>
                        <a:t>Optimizing energy-efficient grid performance: integrating electric vehicles, DSTATCOM, and renewable sources using the Hippopotamus Optimization Algorithm</a:t>
                      </a:r>
                    </a:p>
                  </a:txBody>
                  <a:tcPr/>
                </a:tc>
                <a:tc>
                  <a:txBody>
                    <a:bodyPr/>
                    <a:lstStyle/>
                    <a:p>
                      <a:r>
                        <a:rPr lang="en-US" sz="1000" dirty="0" err="1" smtClean="0"/>
                        <a:t>A.A.Ali</a:t>
                      </a:r>
                      <a:endParaRPr lang="en-IN" sz="1000" dirty="0"/>
                    </a:p>
                  </a:txBody>
                  <a:tcPr/>
                </a:tc>
                <a:tc>
                  <a:txBody>
                    <a:bodyPr/>
                    <a:lstStyle/>
                    <a:p>
                      <a:r>
                        <a:rPr lang="en-US" sz="1000" dirty="0" smtClean="0"/>
                        <a:t>2024</a:t>
                      </a:r>
                      <a:endParaRPr lang="en-IN"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000" dirty="0" smtClean="0"/>
                        <a:t>This paper presents a strategy to optimize energy-efficient grid performance by integrating electric vehicles, DSTATCOM devices, and renewable energy sources. It leverages the Hippopotamus Optimization Algorithm to enhance voltage stability, reduce power losses, and improve overall grid reliability.</a:t>
                      </a:r>
                    </a:p>
                  </a:txBody>
                  <a:tcPr/>
                </a:tc>
              </a:tr>
              <a:tr h="867105">
                <a:tc>
                  <a:txBody>
                    <a:bodyPr/>
                    <a:lstStyle/>
                    <a:p>
                      <a:r>
                        <a:rPr lang="en-US" dirty="0" smtClean="0"/>
                        <a:t>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u="none" strike="noStrike" cap="none" dirty="0" smtClean="0"/>
                        <a:t>MILP-Based Charging and Route Selection of Electric Vehicles in Smart Grid</a:t>
                      </a:r>
                    </a:p>
                  </a:txBody>
                  <a:tcPr/>
                </a:tc>
                <a:tc>
                  <a:txBody>
                    <a:bodyPr/>
                    <a:lstStyle/>
                    <a:p>
                      <a:r>
                        <a:rPr lang="en-US" sz="1000" dirty="0" err="1" smtClean="0"/>
                        <a:t>Anoop</a:t>
                      </a:r>
                      <a:r>
                        <a:rPr lang="en-US" sz="1000" dirty="0" smtClean="0"/>
                        <a:t> </a:t>
                      </a:r>
                      <a:r>
                        <a:rPr lang="en-US" sz="1000" dirty="0" err="1" smtClean="0"/>
                        <a:t>Yadav</a:t>
                      </a:r>
                      <a:endParaRPr lang="en-IN" sz="1000" dirty="0"/>
                    </a:p>
                  </a:txBody>
                  <a:tcPr/>
                </a:tc>
                <a:tc>
                  <a:txBody>
                    <a:bodyPr/>
                    <a:lstStyle/>
                    <a:p>
                      <a:r>
                        <a:rPr lang="en-US" sz="1000" dirty="0" smtClean="0"/>
                        <a:t>2021</a:t>
                      </a:r>
                      <a:endParaRPr lang="en-IN" sz="1000" dirty="0"/>
                    </a:p>
                  </a:txBody>
                  <a:tcPr/>
                </a:tc>
                <a:tc>
                  <a:txBody>
                    <a:bodyPr/>
                    <a:lstStyle/>
                    <a:p>
                      <a:r>
                        <a:rPr lang="en-US" sz="1000" dirty="0" smtClean="0"/>
                        <a:t>This paper explores the use of Mixed-Integer Linear Programming (MILP) for optimizing electric vehicle charging and route selection within a smart grid. The approach aims to minimize energy costs, reduce grid congestion, and improve overall efficiency of EV operations.</a:t>
                      </a:r>
                      <a:endParaRPr lang="en-IN" sz="1000" dirty="0"/>
                    </a:p>
                  </a:txBody>
                  <a:tcPr/>
                </a:tc>
              </a:tr>
              <a:tr h="867105">
                <a:tc>
                  <a:txBody>
                    <a:bodyPr/>
                    <a:lstStyle/>
                    <a:p>
                      <a:r>
                        <a:rPr lang="en-US" dirty="0" smtClean="0"/>
                        <a:t>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u="none" strike="noStrike" cap="none" dirty="0" smtClean="0"/>
                        <a:t>The Electric Vehicle Scheduling Problem for Buses in Networks with Multi-Port Charging Stations</a:t>
                      </a:r>
                    </a:p>
                  </a:txBody>
                  <a:tcPr/>
                </a:tc>
                <a:tc>
                  <a:txBody>
                    <a:bodyPr/>
                    <a:lstStyle/>
                    <a:p>
                      <a:r>
                        <a:rPr lang="en-US" sz="1000" dirty="0" err="1" smtClean="0"/>
                        <a:t>Matina</a:t>
                      </a:r>
                      <a:r>
                        <a:rPr lang="en-US" sz="1000" dirty="0" smtClean="0"/>
                        <a:t> L.Y. </a:t>
                      </a:r>
                      <a:r>
                        <a:rPr lang="en-US" sz="1000" dirty="0" err="1" smtClean="0"/>
                        <a:t>Chau</a:t>
                      </a:r>
                      <a:endParaRPr lang="en-IN" sz="1000" dirty="0"/>
                    </a:p>
                  </a:txBody>
                  <a:tcPr/>
                </a:tc>
                <a:tc>
                  <a:txBody>
                    <a:bodyPr/>
                    <a:lstStyle/>
                    <a:p>
                      <a:r>
                        <a:rPr lang="en-US" sz="1000" dirty="0" smtClean="0"/>
                        <a:t>2024</a:t>
                      </a:r>
                      <a:endParaRPr lang="en-IN"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This paper addresses the scheduling of electric buses in networks equipped with multi-port charging stations. It focuses on optimizing bus routes and charging times to minimize operational delays, energy costs, and ensure efficient fleet utilization.</a:t>
                      </a:r>
                    </a:p>
                  </a:txBody>
                  <a:tcPr/>
                </a:tc>
              </a:tr>
              <a:tr h="867105">
                <a:tc>
                  <a:txBody>
                    <a:bodyPr/>
                    <a:lstStyle/>
                    <a:p>
                      <a:r>
                        <a:rPr lang="en-US" dirty="0" smtClean="0"/>
                        <a:t>6</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u="none" strike="noStrike" cap="none" dirty="0" smtClean="0"/>
                        <a:t>Adaptive energy management strategy for sustainable </a:t>
                      </a:r>
                      <a:r>
                        <a:rPr lang="en-US" sz="1000" u="none" strike="noStrike" cap="none" dirty="0" err="1" smtClean="0"/>
                        <a:t>xEV</a:t>
                      </a:r>
                      <a:r>
                        <a:rPr lang="en-US" sz="1000" u="none" strike="noStrike" cap="none" dirty="0" smtClean="0"/>
                        <a:t> charging stations in hybrid </a:t>
                      </a:r>
                      <a:r>
                        <a:rPr lang="en-US" sz="1000" u="none" strike="noStrike" cap="none" dirty="0" err="1" smtClean="0"/>
                        <a:t>microgrid</a:t>
                      </a:r>
                      <a:r>
                        <a:rPr lang="en-US" sz="1000" u="none" strike="noStrike" cap="none" dirty="0" smtClean="0"/>
                        <a:t> architecture</a:t>
                      </a:r>
                    </a:p>
                  </a:txBody>
                  <a:tcPr/>
                </a:tc>
                <a:tc>
                  <a:txBody>
                    <a:bodyPr/>
                    <a:lstStyle/>
                    <a:p>
                      <a:r>
                        <a:rPr lang="en-US" sz="1000" dirty="0" err="1" smtClean="0"/>
                        <a:t>Saleha</a:t>
                      </a:r>
                      <a:r>
                        <a:rPr lang="en-US" sz="1000" dirty="0" smtClean="0"/>
                        <a:t> </a:t>
                      </a:r>
                      <a:r>
                        <a:rPr lang="en-US" sz="1000" dirty="0" err="1" smtClean="0"/>
                        <a:t>Tabassum</a:t>
                      </a:r>
                      <a:endParaRPr lang="en-IN" sz="1000" dirty="0"/>
                    </a:p>
                  </a:txBody>
                  <a:tcPr/>
                </a:tc>
                <a:tc>
                  <a:txBody>
                    <a:bodyPr/>
                    <a:lstStyle/>
                    <a:p>
                      <a:r>
                        <a:rPr lang="en-US" sz="1000" dirty="0" smtClean="0"/>
                        <a:t>2025</a:t>
                      </a:r>
                      <a:endParaRPr lang="en-IN"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This paper proposes an adaptive energy management strategy for sustainable charging of electric and hybrid vehicles (</a:t>
                      </a:r>
                      <a:r>
                        <a:rPr lang="en-US" sz="1000" dirty="0" err="1" smtClean="0"/>
                        <a:t>xEVs</a:t>
                      </a:r>
                      <a:r>
                        <a:rPr lang="en-US" sz="1000" dirty="0" smtClean="0"/>
                        <a:t>) within a hybrid </a:t>
                      </a:r>
                      <a:r>
                        <a:rPr lang="en-US" sz="1000" dirty="0" err="1" smtClean="0"/>
                        <a:t>microgrid</a:t>
                      </a:r>
                      <a:r>
                        <a:rPr lang="en-US" sz="1000" dirty="0" smtClean="0"/>
                        <a:t>. It aims to optimize energy allocation from renewable and conventional sources, reduce costs, and enhance the reliability and efficiency of the charging stations.</a:t>
                      </a:r>
                    </a:p>
                  </a:txBody>
                  <a:tcPr/>
                </a:tc>
              </a:tr>
            </a:tbl>
          </a:graphicData>
        </a:graphic>
      </p:graphicFrame>
    </p:spTree>
    <p:extLst>
      <p:ext uri="{BB962C8B-B14F-4D97-AF65-F5344CB8AC3E}">
        <p14:creationId xmlns:p14="http://schemas.microsoft.com/office/powerpoint/2010/main" val="210434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03911380"/>
              </p:ext>
            </p:extLst>
          </p:nvPr>
        </p:nvGraphicFramePr>
        <p:xfrm>
          <a:off x="76200" y="76200"/>
          <a:ext cx="8991600" cy="6629398"/>
        </p:xfrm>
        <a:graphic>
          <a:graphicData uri="http://schemas.openxmlformats.org/drawingml/2006/table">
            <a:tbl>
              <a:tblPr firstRow="1" bandRow="1">
                <a:tableStyleId>{5C22544A-7EE6-4342-B048-85BDC9FD1C3A}</a:tableStyleId>
              </a:tblPr>
              <a:tblGrid>
                <a:gridCol w="832556"/>
                <a:gridCol w="2764084"/>
                <a:gridCol w="1481948"/>
                <a:gridCol w="832556"/>
                <a:gridCol w="3080456"/>
              </a:tblGrid>
              <a:tr h="699107">
                <a:tc>
                  <a:txBody>
                    <a:bodyPr/>
                    <a:lstStyle/>
                    <a:p>
                      <a:r>
                        <a:rPr lang="en-US" dirty="0" err="1" smtClean="0"/>
                        <a:t>S.No</a:t>
                      </a:r>
                      <a:endParaRPr lang="en-IN" dirty="0"/>
                    </a:p>
                  </a:txBody>
                  <a:tcPr/>
                </a:tc>
                <a:tc>
                  <a:txBody>
                    <a:bodyPr/>
                    <a:lstStyle/>
                    <a:p>
                      <a:r>
                        <a:rPr lang="en-US" dirty="0" smtClean="0"/>
                        <a:t>Title</a:t>
                      </a:r>
                      <a:endParaRPr lang="en-IN" dirty="0"/>
                    </a:p>
                  </a:txBody>
                  <a:tcPr/>
                </a:tc>
                <a:tc>
                  <a:txBody>
                    <a:bodyPr/>
                    <a:lstStyle/>
                    <a:p>
                      <a:r>
                        <a:rPr lang="en-US" dirty="0" smtClean="0"/>
                        <a:t>Authors</a:t>
                      </a:r>
                      <a:endParaRPr lang="en-IN" dirty="0"/>
                    </a:p>
                  </a:txBody>
                  <a:tcPr/>
                </a:tc>
                <a:tc>
                  <a:txBody>
                    <a:bodyPr/>
                    <a:lstStyle/>
                    <a:p>
                      <a:r>
                        <a:rPr lang="en-US" dirty="0" smtClean="0"/>
                        <a:t>Year</a:t>
                      </a:r>
                      <a:endParaRPr lang="en-IN" dirty="0"/>
                    </a:p>
                  </a:txBody>
                  <a:tcPr/>
                </a:tc>
                <a:tc>
                  <a:txBody>
                    <a:bodyPr/>
                    <a:lstStyle/>
                    <a:p>
                      <a:r>
                        <a:rPr lang="en-US" dirty="0" smtClean="0"/>
                        <a:t>Description</a:t>
                      </a:r>
                      <a:endParaRPr lang="en-IN" dirty="0"/>
                    </a:p>
                  </a:txBody>
                  <a:tcPr/>
                </a:tc>
              </a:tr>
              <a:tr h="1072230">
                <a:tc>
                  <a:txBody>
                    <a:bodyPr/>
                    <a:lstStyle/>
                    <a:p>
                      <a:r>
                        <a:rPr lang="en-US" dirty="0" smtClean="0"/>
                        <a:t>8</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u="none" strike="noStrike" cap="none" dirty="0" smtClean="0"/>
                        <a:t>Optimizing sustainable urban mobility: A comprehensive review of electric bus scheduling strategies and future directions</a:t>
                      </a:r>
                    </a:p>
                  </a:txBody>
                  <a:tcPr/>
                </a:tc>
                <a:tc>
                  <a:txBody>
                    <a:bodyPr/>
                    <a:lstStyle/>
                    <a:p>
                      <a:r>
                        <a:rPr lang="en-US" sz="1000" dirty="0" err="1" smtClean="0"/>
                        <a:t>Mitra</a:t>
                      </a:r>
                      <a:r>
                        <a:rPr lang="en-US" sz="1000" dirty="0" smtClean="0"/>
                        <a:t> </a:t>
                      </a:r>
                      <a:r>
                        <a:rPr lang="en-US" sz="1000" dirty="0" err="1" smtClean="0"/>
                        <a:t>Mirhassani</a:t>
                      </a:r>
                      <a:endParaRPr lang="en-IN" sz="1000" dirty="0"/>
                    </a:p>
                  </a:txBody>
                  <a:tcPr/>
                </a:tc>
                <a:tc>
                  <a:txBody>
                    <a:bodyPr/>
                    <a:lstStyle/>
                    <a:p>
                      <a:r>
                        <a:rPr lang="en-US" sz="1000" dirty="0" smtClean="0"/>
                        <a:t>2024</a:t>
                      </a:r>
                      <a:endParaRPr lang="en-IN"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This paper provides a comprehensive review of electric bus scheduling strategies for sustainable urban mobility. It analyzes current optimization methods, highlights challenges in energy efficiency and operational planning, and outlines future research directions for improving electric bus networks.</a:t>
                      </a:r>
                    </a:p>
                  </a:txBody>
                  <a:tcPr/>
                </a:tc>
              </a:tr>
              <a:tr h="699107">
                <a:tc>
                  <a:txBody>
                    <a:bodyPr/>
                    <a:lstStyle/>
                    <a:p>
                      <a:r>
                        <a:rPr lang="en-US" dirty="0" smtClean="0"/>
                        <a:t>9</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u="none" strike="noStrike" cap="none" dirty="0" smtClean="0"/>
                        <a:t>Optimal Electric Bus Charging Scheduling with Multiple Vehicle and Charger Types Considering Compatibility</a:t>
                      </a:r>
                    </a:p>
                  </a:txBody>
                  <a:tcPr/>
                </a:tc>
                <a:tc>
                  <a:txBody>
                    <a:bodyPr/>
                    <a:lstStyle/>
                    <a:p>
                      <a:r>
                        <a:rPr lang="en-US" sz="1000" dirty="0" err="1" smtClean="0"/>
                        <a:t>Venkata</a:t>
                      </a:r>
                      <a:r>
                        <a:rPr lang="en-US" sz="1000" dirty="0" smtClean="0"/>
                        <a:t> </a:t>
                      </a:r>
                      <a:r>
                        <a:rPr lang="en-US" sz="1000" dirty="0" err="1" smtClean="0"/>
                        <a:t>Ramana</a:t>
                      </a:r>
                      <a:r>
                        <a:rPr lang="en-US" sz="1000" baseline="0" dirty="0" smtClean="0"/>
                        <a:t> Naidu </a:t>
                      </a:r>
                      <a:r>
                        <a:rPr lang="en-US" sz="1000" baseline="0" dirty="0" err="1" smtClean="0"/>
                        <a:t>Darbha</a:t>
                      </a:r>
                      <a:endParaRPr lang="en-IN" sz="1000" dirty="0"/>
                    </a:p>
                  </a:txBody>
                  <a:tcPr/>
                </a:tc>
                <a:tc>
                  <a:txBody>
                    <a:bodyPr/>
                    <a:lstStyle/>
                    <a:p>
                      <a:r>
                        <a:rPr lang="en-US" sz="1000" dirty="0" smtClean="0"/>
                        <a:t>2023</a:t>
                      </a:r>
                      <a:endParaRPr lang="en-IN" sz="1000" dirty="0"/>
                    </a:p>
                  </a:txBody>
                  <a:tcPr/>
                </a:tc>
                <a:tc>
                  <a:txBody>
                    <a:bodyPr/>
                    <a:lstStyle/>
                    <a:p>
                      <a:r>
                        <a:rPr lang="en-US" sz="1000" dirty="0" smtClean="0"/>
                        <a:t>This paper proposes optimal electric bus charging schedules considering multiple bus and charger types to minimize costs and maximize efficiency.</a:t>
                      </a:r>
                      <a:endParaRPr lang="en-IN" sz="1000" dirty="0"/>
                    </a:p>
                  </a:txBody>
                  <a:tcPr/>
                </a:tc>
              </a:tr>
              <a:tr h="747312">
                <a:tc>
                  <a:txBody>
                    <a:bodyPr/>
                    <a:lstStyle/>
                    <a:p>
                      <a:r>
                        <a:rPr lang="en-US" dirty="0" smtClean="0"/>
                        <a:t>10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u="none" strike="noStrike" cap="none" dirty="0" smtClean="0"/>
                        <a:t>Battery electric buses charging schedule optimization considering time-of-use electricity price</a:t>
                      </a:r>
                    </a:p>
                  </a:txBody>
                  <a:tcPr/>
                </a:tc>
                <a:tc>
                  <a:txBody>
                    <a:bodyPr/>
                    <a:lstStyle/>
                    <a:p>
                      <a:r>
                        <a:rPr lang="en-US" sz="1000" dirty="0" smtClean="0"/>
                        <a:t>Tao Wang</a:t>
                      </a:r>
                      <a:endParaRPr lang="en-IN" sz="1000" dirty="0"/>
                    </a:p>
                  </a:txBody>
                  <a:tcPr/>
                </a:tc>
                <a:tc>
                  <a:txBody>
                    <a:bodyPr/>
                    <a:lstStyle/>
                    <a:p>
                      <a:r>
                        <a:rPr lang="en-US" sz="1000" dirty="0" smtClean="0"/>
                        <a:t>2022</a:t>
                      </a:r>
                      <a:endParaRPr lang="en-IN" sz="1000" dirty="0"/>
                    </a:p>
                  </a:txBody>
                  <a:tcPr/>
                </a:tc>
                <a:tc>
                  <a:txBody>
                    <a:bodyPr/>
                    <a:lstStyle/>
                    <a:p>
                      <a:r>
                        <a:rPr lang="en-US" sz="1000" dirty="0" smtClean="0"/>
                        <a:t>This paper focuses on optimizing electric bus charging schedules by considering time-of-use electricity prices to reduce energy costs and improve operational efficiency.</a:t>
                      </a:r>
                      <a:endParaRPr lang="en-IN" sz="1000" dirty="0"/>
                    </a:p>
                  </a:txBody>
                  <a:tcPr/>
                </a:tc>
              </a:tr>
              <a:tr h="747312">
                <a:tc>
                  <a:txBody>
                    <a:bodyPr/>
                    <a:lstStyle/>
                    <a:p>
                      <a:r>
                        <a:rPr lang="en-US" dirty="0" smtClean="0"/>
                        <a:t>11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u="none" strike="noStrike" cap="none" dirty="0" smtClean="0"/>
                        <a:t>Optimizing Electric Bus Charging Scheduling with Uncertainties Using Hierarchical Deep Reinforcement Learning</a:t>
                      </a:r>
                    </a:p>
                  </a:txBody>
                  <a:tcPr/>
                </a:tc>
                <a:tc>
                  <a:txBody>
                    <a:bodyPr/>
                    <a:lstStyle/>
                    <a:p>
                      <a:r>
                        <a:rPr lang="en-US" sz="1000" dirty="0" smtClean="0"/>
                        <a:t>K </a:t>
                      </a:r>
                      <a:r>
                        <a:rPr lang="en-US" sz="1000" dirty="0" err="1" smtClean="0"/>
                        <a:t>Ramesha</a:t>
                      </a:r>
                      <a:endParaRPr lang="en-IN" sz="1000" dirty="0"/>
                    </a:p>
                  </a:txBody>
                  <a:tcPr/>
                </a:tc>
                <a:tc>
                  <a:txBody>
                    <a:bodyPr/>
                    <a:lstStyle/>
                    <a:p>
                      <a:r>
                        <a:rPr lang="en-US" sz="1000" dirty="0" smtClean="0"/>
                        <a:t>2023</a:t>
                      </a:r>
                      <a:endParaRPr lang="en-IN"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t>This paper presents a hierarchical deep reinforcement learning approach to optimize electric bus charging schedules under uncertainty, enhancing efficiency and cost-effectiveness.</a:t>
                      </a:r>
                    </a:p>
                  </a:txBody>
                  <a:tcPr/>
                </a:tc>
              </a:tr>
              <a:tr h="747312">
                <a:tc>
                  <a:txBody>
                    <a:bodyPr/>
                    <a:lstStyle/>
                    <a:p>
                      <a:r>
                        <a:rPr lang="en-US" dirty="0" smtClean="0"/>
                        <a:t>12</a:t>
                      </a:r>
                      <a:endParaRPr lang="en-IN" dirty="0"/>
                    </a:p>
                  </a:txBody>
                  <a:tcPr/>
                </a:tc>
                <a:tc>
                  <a:txBody>
                    <a:bodyPr/>
                    <a:lstStyle/>
                    <a:p>
                      <a:r>
                        <a:rPr lang="en-US" sz="1000" u="none" strike="noStrike" cap="none" dirty="0" smtClean="0"/>
                        <a:t>Multi-factor optimization for electric bus charging stations: Integrating electrical, social, and environmental perspectives</a:t>
                      </a:r>
                      <a:endParaRPr lang="en-IN" sz="1000" dirty="0"/>
                    </a:p>
                  </a:txBody>
                  <a:tcPr/>
                </a:tc>
                <a:tc>
                  <a:txBody>
                    <a:bodyPr/>
                    <a:lstStyle/>
                    <a:p>
                      <a:r>
                        <a:rPr lang="en-US" sz="1000" dirty="0" err="1" smtClean="0"/>
                        <a:t>M.Vijayalakshmi</a:t>
                      </a:r>
                      <a:endParaRPr lang="en-IN" sz="1000" dirty="0"/>
                    </a:p>
                  </a:txBody>
                  <a:tcPr/>
                </a:tc>
                <a:tc>
                  <a:txBody>
                    <a:bodyPr/>
                    <a:lstStyle/>
                    <a:p>
                      <a:r>
                        <a:rPr lang="en-US" sz="1000" dirty="0" smtClean="0"/>
                        <a:t>2023</a:t>
                      </a:r>
                      <a:endParaRPr lang="en-IN" sz="1000" dirty="0"/>
                    </a:p>
                  </a:txBody>
                  <a:tcPr/>
                </a:tc>
                <a:tc>
                  <a:txBody>
                    <a:bodyPr/>
                    <a:lstStyle/>
                    <a:p>
                      <a:r>
                        <a:rPr lang="en-US" sz="1000" dirty="0" smtClean="0"/>
                        <a:t>This paper explores multi-factor optimization of electric bus charging stations by integrating electrical, social, and environmental considerations to achieve sustainable and efficient operations.</a:t>
                      </a:r>
                      <a:endParaRPr lang="en-IN" sz="1000" dirty="0"/>
                    </a:p>
                  </a:txBody>
                  <a:tcPr/>
                </a:tc>
              </a:tr>
              <a:tr h="747312">
                <a:tc>
                  <a:txBody>
                    <a:bodyPr/>
                    <a:lstStyle/>
                    <a:p>
                      <a:r>
                        <a:rPr lang="en-US" dirty="0" smtClean="0"/>
                        <a:t>13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u="none" strike="noStrike" cap="none" dirty="0" err="1" smtClean="0"/>
                        <a:t>Ev</a:t>
                      </a:r>
                      <a:r>
                        <a:rPr lang="en-US" sz="1000" u="none" strike="noStrike" cap="none" dirty="0" smtClean="0"/>
                        <a:t> charging management in a real-time optimization framework considering operational constraints</a:t>
                      </a:r>
                    </a:p>
                  </a:txBody>
                  <a:tcPr/>
                </a:tc>
                <a:tc>
                  <a:txBody>
                    <a:bodyPr/>
                    <a:lstStyle/>
                    <a:p>
                      <a:r>
                        <a:rPr lang="en-US" sz="1000" dirty="0" smtClean="0"/>
                        <a:t>Vishal </a:t>
                      </a:r>
                      <a:r>
                        <a:rPr lang="en-US" sz="1000" dirty="0" err="1" smtClean="0"/>
                        <a:t>Bhardwaj</a:t>
                      </a:r>
                      <a:endParaRPr lang="en-IN" sz="1000" dirty="0"/>
                    </a:p>
                  </a:txBody>
                  <a:tcPr/>
                </a:tc>
                <a:tc>
                  <a:txBody>
                    <a:bodyPr/>
                    <a:lstStyle/>
                    <a:p>
                      <a:r>
                        <a:rPr lang="en-US" sz="1000" dirty="0" smtClean="0"/>
                        <a:t>2021</a:t>
                      </a:r>
                      <a:endParaRPr lang="en-IN" sz="1000" dirty="0"/>
                    </a:p>
                  </a:txBody>
                  <a:tcPr/>
                </a:tc>
                <a:tc>
                  <a:txBody>
                    <a:bodyPr/>
                    <a:lstStyle/>
                    <a:p>
                      <a:r>
                        <a:rPr lang="en-US" sz="1000" dirty="0" smtClean="0"/>
                        <a:t>This paper presents a real-time optimization framework for EV charging management that accounts for operational constraints to improve efficiency and reliability.</a:t>
                      </a:r>
                      <a:endParaRPr lang="en-IN" sz="1000" dirty="0"/>
                    </a:p>
                  </a:txBody>
                  <a:tcPr/>
                </a:tc>
              </a:tr>
              <a:tr h="584853">
                <a:tc>
                  <a:txBody>
                    <a:bodyPr/>
                    <a:lstStyle/>
                    <a:p>
                      <a:r>
                        <a:rPr lang="en-US" dirty="0" smtClean="0"/>
                        <a:t>14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u="none" strike="noStrike" cap="none" dirty="0" smtClean="0"/>
                        <a:t>Electric Bus Charging Scheduling for a Bus Depot</a:t>
                      </a:r>
                    </a:p>
                  </a:txBody>
                  <a:tcPr/>
                </a:tc>
                <a:tc>
                  <a:txBody>
                    <a:bodyPr/>
                    <a:lstStyle/>
                    <a:p>
                      <a:r>
                        <a:rPr lang="en-US" sz="1000" dirty="0" err="1" smtClean="0"/>
                        <a:t>Satish</a:t>
                      </a:r>
                      <a:r>
                        <a:rPr lang="en-US" sz="1000" baseline="0" dirty="0" smtClean="0"/>
                        <a:t> </a:t>
                      </a:r>
                      <a:r>
                        <a:rPr lang="en-US" sz="1000" baseline="0" dirty="0" err="1" smtClean="0"/>
                        <a:t>Gajare</a:t>
                      </a:r>
                      <a:endParaRPr lang="en-IN" sz="1000" dirty="0"/>
                    </a:p>
                  </a:txBody>
                  <a:tcPr/>
                </a:tc>
                <a:tc>
                  <a:txBody>
                    <a:bodyPr/>
                    <a:lstStyle/>
                    <a:p>
                      <a:r>
                        <a:rPr lang="en-US" sz="1000" dirty="0" smtClean="0"/>
                        <a:t>2023</a:t>
                      </a:r>
                      <a:endParaRPr lang="en-IN" sz="1000" dirty="0"/>
                    </a:p>
                  </a:txBody>
                  <a:tcPr/>
                </a:tc>
                <a:tc>
                  <a:txBody>
                    <a:bodyPr/>
                    <a:lstStyle/>
                    <a:p>
                      <a:r>
                        <a:rPr lang="en-US" sz="1000" dirty="0" smtClean="0"/>
                        <a:t>This paper addresses the scheduling of electric bus charging at a depot to minimize energy costs and ensure efficient fleet operation.</a:t>
                      </a:r>
                      <a:endParaRPr lang="en-IN" sz="1000" dirty="0"/>
                    </a:p>
                  </a:txBody>
                  <a:tcPr/>
                </a:tc>
              </a:tr>
              <a:tr h="584853">
                <a:tc>
                  <a:txBody>
                    <a:bodyPr/>
                    <a:lstStyle/>
                    <a:p>
                      <a:r>
                        <a:rPr lang="en-US" dirty="0" smtClean="0"/>
                        <a:t>15</a:t>
                      </a:r>
                      <a:endParaRPr lang="en-IN" dirty="0"/>
                    </a:p>
                  </a:txBody>
                  <a:tcPr/>
                </a:tc>
                <a:tc>
                  <a:txBody>
                    <a:bodyPr/>
                    <a:lstStyle/>
                    <a:p>
                      <a:pPr marL="0" marR="0" lvl="0" indent="0" algn="l" rtl="0">
                        <a:lnSpc>
                          <a:spcPct val="100000"/>
                        </a:lnSpc>
                        <a:spcBef>
                          <a:spcPts val="0"/>
                        </a:spcBef>
                        <a:spcAft>
                          <a:spcPts val="0"/>
                        </a:spcAft>
                        <a:buNone/>
                      </a:pPr>
                      <a:r>
                        <a:rPr lang="en-US" sz="1000" u="none" strike="noStrike" cap="none" dirty="0" smtClean="0"/>
                        <a:t>Minimum-Delay Opportunity Charging Scheduling for Electric Buses</a:t>
                      </a:r>
                      <a:endParaRPr lang="en-US" sz="1000" u="none" strike="noStrike" cap="none" dirty="0"/>
                    </a:p>
                  </a:txBody>
                  <a:tcPr/>
                </a:tc>
                <a:tc>
                  <a:txBody>
                    <a:bodyPr/>
                    <a:lstStyle/>
                    <a:p>
                      <a:r>
                        <a:rPr lang="en-US" sz="1000" dirty="0" err="1" smtClean="0"/>
                        <a:t>R.Saravanakumar</a:t>
                      </a:r>
                      <a:endParaRPr lang="en-IN" sz="1000" dirty="0"/>
                    </a:p>
                  </a:txBody>
                  <a:tcPr/>
                </a:tc>
                <a:tc>
                  <a:txBody>
                    <a:bodyPr/>
                    <a:lstStyle/>
                    <a:p>
                      <a:r>
                        <a:rPr lang="en-US" sz="1000" dirty="0" smtClean="0"/>
                        <a:t>2023</a:t>
                      </a:r>
                      <a:endParaRPr lang="en-IN" sz="1000" dirty="0"/>
                    </a:p>
                  </a:txBody>
                  <a:tcPr/>
                </a:tc>
                <a:tc>
                  <a:txBody>
                    <a:bodyPr/>
                    <a:lstStyle/>
                    <a:p>
                      <a:r>
                        <a:rPr lang="en-US" sz="1000" dirty="0" smtClean="0"/>
                        <a:t>This paper proposes a minimum-delay scheduling strategy for opportunity charging of electric buses to reduce downtime and improve service efficiency.</a:t>
                      </a:r>
                      <a:endParaRPr lang="en-IN" sz="1000" dirty="0"/>
                    </a:p>
                  </a:txBody>
                  <a:tcPr/>
                </a:tc>
              </a:tr>
            </a:tbl>
          </a:graphicData>
        </a:graphic>
      </p:graphicFrame>
    </p:spTree>
    <p:extLst>
      <p:ext uri="{BB962C8B-B14F-4D97-AF65-F5344CB8AC3E}">
        <p14:creationId xmlns:p14="http://schemas.microsoft.com/office/powerpoint/2010/main" val="3966156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EXISTING SYSTEMS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sz="1500" b="1" dirty="0" smtClean="0">
                <a:latin typeface="Times New Roman" pitchFamily="18" charset="0"/>
                <a:cs typeface="Times New Roman" pitchFamily="18" charset="0"/>
              </a:rPr>
              <a:t>1.Fixed-Schedule </a:t>
            </a:r>
            <a:r>
              <a:rPr lang="en-US" sz="1500" b="1" dirty="0">
                <a:latin typeface="Times New Roman" pitchFamily="18" charset="0"/>
                <a:cs typeface="Times New Roman" pitchFamily="18" charset="0"/>
              </a:rPr>
              <a:t>Charging</a:t>
            </a:r>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EV buses are charged based on predefined schedules (e.g., overnight charging at depots).</a:t>
            </a:r>
          </a:p>
          <a:p>
            <a:r>
              <a:rPr lang="en-US" sz="1500" dirty="0">
                <a:latin typeface="Times New Roman" pitchFamily="18" charset="0"/>
                <a:cs typeface="Times New Roman" pitchFamily="18" charset="0"/>
              </a:rPr>
              <a:t>Charging slots are assigned without considering real-time bus utilization, state of charge, or grid conditions.</a:t>
            </a:r>
          </a:p>
          <a:p>
            <a:r>
              <a:rPr lang="en-US" sz="1500" dirty="0">
                <a:latin typeface="Times New Roman" pitchFamily="18" charset="0"/>
                <a:cs typeface="Times New Roman" pitchFamily="18" charset="0"/>
              </a:rPr>
              <a:t>Can lead to underutilization of chargers during off-peak and overloading during peak demand.</a:t>
            </a:r>
          </a:p>
          <a:p>
            <a:pPr marL="0" indent="0">
              <a:buNone/>
            </a:pPr>
            <a:r>
              <a:rPr lang="en-US" sz="1500" b="1" dirty="0" smtClean="0">
                <a:latin typeface="Times New Roman" pitchFamily="18" charset="0"/>
                <a:cs typeface="Times New Roman" pitchFamily="18" charset="0"/>
              </a:rPr>
              <a:t>2.Manual </a:t>
            </a:r>
            <a:r>
              <a:rPr lang="en-US" sz="1500" b="1" dirty="0">
                <a:latin typeface="Times New Roman" pitchFamily="18" charset="0"/>
                <a:cs typeface="Times New Roman" pitchFamily="18" charset="0"/>
              </a:rPr>
              <a:t>Charging Management</a:t>
            </a:r>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Operators or depot managers decide when and which buses to charge.</a:t>
            </a:r>
          </a:p>
          <a:p>
            <a:r>
              <a:rPr lang="en-US" sz="1500" dirty="0">
                <a:latin typeface="Times New Roman" pitchFamily="18" charset="0"/>
                <a:cs typeface="Times New Roman" pitchFamily="18" charset="0"/>
              </a:rPr>
              <a:t>Often based on experience, shift timings, or route schedules rather than real-time data.</a:t>
            </a:r>
          </a:p>
          <a:p>
            <a:r>
              <a:rPr lang="en-US" sz="1500" dirty="0">
                <a:latin typeface="Times New Roman" pitchFamily="18" charset="0"/>
                <a:cs typeface="Times New Roman" pitchFamily="18" charset="0"/>
              </a:rPr>
              <a:t>Useful in small fleets but becomes inefficient for large-scale public transport systems.</a:t>
            </a:r>
          </a:p>
          <a:p>
            <a:pPr marL="0" indent="0">
              <a:buNone/>
            </a:pPr>
            <a:r>
              <a:rPr lang="en-US" sz="1500" b="1" dirty="0" smtClean="0">
                <a:latin typeface="Times New Roman" pitchFamily="18" charset="0"/>
                <a:cs typeface="Times New Roman" pitchFamily="18" charset="0"/>
              </a:rPr>
              <a:t>3.First-Come</a:t>
            </a:r>
            <a:r>
              <a:rPr lang="en-US" sz="1500" b="1" dirty="0">
                <a:latin typeface="Times New Roman" pitchFamily="18" charset="0"/>
                <a:cs typeface="Times New Roman" pitchFamily="18" charset="0"/>
              </a:rPr>
              <a:t>, First-Served (FCFS) Charging</a:t>
            </a:r>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Buses are charged in the order they arrive at the charging station.</a:t>
            </a:r>
          </a:p>
          <a:p>
            <a:r>
              <a:rPr lang="en-US" sz="1500" dirty="0">
                <a:latin typeface="Times New Roman" pitchFamily="18" charset="0"/>
                <a:cs typeface="Times New Roman" pitchFamily="18" charset="0"/>
              </a:rPr>
              <a:t>Simple to implement but ignores urgency (e.g., buses scheduled for immediate trips vs. those idle for hours).</a:t>
            </a:r>
          </a:p>
          <a:p>
            <a:r>
              <a:rPr lang="en-US" sz="1500" dirty="0">
                <a:latin typeface="Times New Roman" pitchFamily="18" charset="0"/>
                <a:cs typeface="Times New Roman" pitchFamily="18" charset="0"/>
              </a:rPr>
              <a:t>May lead to delays and missed schedules.</a:t>
            </a:r>
          </a:p>
          <a:p>
            <a:pPr marL="0" indent="0">
              <a:buNone/>
            </a:pPr>
            <a:r>
              <a:rPr lang="en-US" sz="1500" b="1" dirty="0" smtClean="0">
                <a:latin typeface="Times New Roman" pitchFamily="18" charset="0"/>
                <a:cs typeface="Times New Roman" pitchFamily="18" charset="0"/>
              </a:rPr>
              <a:t>4.Static </a:t>
            </a:r>
            <a:r>
              <a:rPr lang="en-US" sz="1500" b="1" dirty="0">
                <a:latin typeface="Times New Roman" pitchFamily="18" charset="0"/>
                <a:cs typeface="Times New Roman" pitchFamily="18" charset="0"/>
              </a:rPr>
              <a:t>Load-Based Charging</a:t>
            </a:r>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Some systems distribute charging based on maximum grid capacity limits.</a:t>
            </a:r>
          </a:p>
          <a:p>
            <a:r>
              <a:rPr lang="en-US" sz="1500" dirty="0">
                <a:latin typeface="Times New Roman" pitchFamily="18" charset="0"/>
                <a:cs typeface="Times New Roman" pitchFamily="18" charset="0"/>
              </a:rPr>
              <a:t>Ensures the power grid is not overloaded, but lacks dynamic adjustment for renewable availability or sudden demand changes.</a:t>
            </a:r>
          </a:p>
          <a:p>
            <a:pPr marL="0" indent="0">
              <a:buNone/>
            </a:pPr>
            <a:endParaRPr lang="en-IN" sz="1400" dirty="0"/>
          </a:p>
        </p:txBody>
      </p:sp>
    </p:spTree>
    <p:extLst>
      <p:ext uri="{BB962C8B-B14F-4D97-AF65-F5344CB8AC3E}">
        <p14:creationId xmlns:p14="http://schemas.microsoft.com/office/powerpoint/2010/main" val="3102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Disadvantages Of Existing System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25000" lnSpcReduction="20000"/>
          </a:bodyPr>
          <a:lstStyle/>
          <a:p>
            <a:pPr marL="0" indent="0">
              <a:buNone/>
            </a:pPr>
            <a:r>
              <a:rPr lang="en-US" sz="6800" b="1" dirty="0" smtClean="0">
                <a:latin typeface="Times New Roman" pitchFamily="18" charset="0"/>
                <a:cs typeface="Times New Roman" pitchFamily="18" charset="0"/>
              </a:rPr>
              <a:t>1.Fixed-Schedule </a:t>
            </a:r>
            <a:r>
              <a:rPr lang="en-US" sz="6800" b="1" dirty="0">
                <a:latin typeface="Times New Roman" pitchFamily="18" charset="0"/>
                <a:cs typeface="Times New Roman" pitchFamily="18" charset="0"/>
              </a:rPr>
              <a:t>Charging</a:t>
            </a:r>
            <a:endParaRPr lang="en-US" sz="6800" dirty="0">
              <a:latin typeface="Times New Roman" pitchFamily="18" charset="0"/>
              <a:cs typeface="Times New Roman" pitchFamily="18" charset="0"/>
            </a:endParaRPr>
          </a:p>
          <a:p>
            <a:r>
              <a:rPr lang="en-US" sz="6800" dirty="0">
                <a:latin typeface="Times New Roman" pitchFamily="18" charset="0"/>
                <a:cs typeface="Times New Roman" pitchFamily="18" charset="0"/>
              </a:rPr>
              <a:t>Ignores real-time bus requirements and state of charge.</a:t>
            </a:r>
          </a:p>
          <a:p>
            <a:r>
              <a:rPr lang="en-US" sz="6800" dirty="0">
                <a:latin typeface="Times New Roman" pitchFamily="18" charset="0"/>
                <a:cs typeface="Times New Roman" pitchFamily="18" charset="0"/>
              </a:rPr>
              <a:t>Can cause unnecessary idle charging or energy wastage.</a:t>
            </a:r>
          </a:p>
          <a:p>
            <a:r>
              <a:rPr lang="en-US" sz="6800" dirty="0">
                <a:latin typeface="Times New Roman" pitchFamily="18" charset="0"/>
                <a:cs typeface="Times New Roman" pitchFamily="18" charset="0"/>
              </a:rPr>
              <a:t>Leads to peak-load stress on the grid if too many buses charge simultaneously.</a:t>
            </a:r>
          </a:p>
          <a:p>
            <a:pPr marL="0" indent="0">
              <a:buNone/>
            </a:pPr>
            <a:r>
              <a:rPr lang="en-US" sz="6800" b="1" dirty="0" smtClean="0">
                <a:latin typeface="Times New Roman" pitchFamily="18" charset="0"/>
                <a:cs typeface="Times New Roman" pitchFamily="18" charset="0"/>
              </a:rPr>
              <a:t>2.Manual </a:t>
            </a:r>
            <a:r>
              <a:rPr lang="en-US" sz="6800" b="1" dirty="0">
                <a:latin typeface="Times New Roman" pitchFamily="18" charset="0"/>
                <a:cs typeface="Times New Roman" pitchFamily="18" charset="0"/>
              </a:rPr>
              <a:t>Charging Management</a:t>
            </a:r>
            <a:endParaRPr lang="en-US" sz="6800" dirty="0">
              <a:latin typeface="Times New Roman" pitchFamily="18" charset="0"/>
              <a:cs typeface="Times New Roman" pitchFamily="18" charset="0"/>
            </a:endParaRPr>
          </a:p>
          <a:p>
            <a:r>
              <a:rPr lang="en-US" sz="6800" dirty="0">
                <a:latin typeface="Times New Roman" pitchFamily="18" charset="0"/>
                <a:cs typeface="Times New Roman" pitchFamily="18" charset="0"/>
              </a:rPr>
              <a:t>Depends heavily on human judgment, prone to errors and delays.</a:t>
            </a:r>
          </a:p>
          <a:p>
            <a:r>
              <a:rPr lang="en-US" sz="6800" dirty="0">
                <a:latin typeface="Times New Roman" pitchFamily="18" charset="0"/>
                <a:cs typeface="Times New Roman" pitchFamily="18" charset="0"/>
              </a:rPr>
              <a:t>Not scalable for large fleets with multiple routes and depots.</a:t>
            </a:r>
          </a:p>
          <a:p>
            <a:r>
              <a:rPr lang="en-US" sz="6800" dirty="0">
                <a:latin typeface="Times New Roman" pitchFamily="18" charset="0"/>
                <a:cs typeface="Times New Roman" pitchFamily="18" charset="0"/>
              </a:rPr>
              <a:t>Cannot respond quickly to unexpected events like delays, breakdowns, or emergency trips.</a:t>
            </a:r>
          </a:p>
          <a:p>
            <a:pPr marL="0" indent="0">
              <a:buNone/>
            </a:pPr>
            <a:r>
              <a:rPr lang="en-US" sz="6800" b="1" dirty="0" smtClean="0">
                <a:latin typeface="Times New Roman" pitchFamily="18" charset="0"/>
                <a:cs typeface="Times New Roman" pitchFamily="18" charset="0"/>
              </a:rPr>
              <a:t>3.First-Come</a:t>
            </a:r>
            <a:r>
              <a:rPr lang="en-US" sz="6800" b="1" dirty="0">
                <a:latin typeface="Times New Roman" pitchFamily="18" charset="0"/>
                <a:cs typeface="Times New Roman" pitchFamily="18" charset="0"/>
              </a:rPr>
              <a:t>, First-Served (FCFS) Charging</a:t>
            </a:r>
            <a:endParaRPr lang="en-US" sz="6800" dirty="0">
              <a:latin typeface="Times New Roman" pitchFamily="18" charset="0"/>
              <a:cs typeface="Times New Roman" pitchFamily="18" charset="0"/>
            </a:endParaRPr>
          </a:p>
          <a:p>
            <a:r>
              <a:rPr lang="en-US" sz="6800" dirty="0">
                <a:latin typeface="Times New Roman" pitchFamily="18" charset="0"/>
                <a:cs typeface="Times New Roman" pitchFamily="18" charset="0"/>
              </a:rPr>
              <a:t>Fails to prioritize urgent or high-demand buses.</a:t>
            </a:r>
          </a:p>
          <a:p>
            <a:r>
              <a:rPr lang="en-US" sz="6800" dirty="0">
                <a:latin typeface="Times New Roman" pitchFamily="18" charset="0"/>
                <a:cs typeface="Times New Roman" pitchFamily="18" charset="0"/>
              </a:rPr>
              <a:t>Causes inefficient utilization of chargers and longer waiting times.</a:t>
            </a:r>
          </a:p>
          <a:p>
            <a:r>
              <a:rPr lang="en-US" sz="6800" dirty="0">
                <a:latin typeface="Times New Roman" pitchFamily="18" charset="0"/>
                <a:cs typeface="Times New Roman" pitchFamily="18" charset="0"/>
              </a:rPr>
              <a:t>Increases the risk of buses missing scheduled routes due to insufficient charging.</a:t>
            </a:r>
          </a:p>
          <a:p>
            <a:pPr marL="0" indent="0">
              <a:buNone/>
            </a:pPr>
            <a:r>
              <a:rPr lang="en-US" sz="6800" b="1" dirty="0" smtClean="0">
                <a:latin typeface="Times New Roman" pitchFamily="18" charset="0"/>
                <a:cs typeface="Times New Roman" pitchFamily="18" charset="0"/>
              </a:rPr>
              <a:t>4.Static </a:t>
            </a:r>
            <a:r>
              <a:rPr lang="en-US" sz="6800" b="1" dirty="0">
                <a:latin typeface="Times New Roman" pitchFamily="18" charset="0"/>
                <a:cs typeface="Times New Roman" pitchFamily="18" charset="0"/>
              </a:rPr>
              <a:t>Load-Based Charging</a:t>
            </a:r>
            <a:endParaRPr lang="en-US" sz="6800" dirty="0">
              <a:latin typeface="Times New Roman" pitchFamily="18" charset="0"/>
              <a:cs typeface="Times New Roman" pitchFamily="18" charset="0"/>
            </a:endParaRPr>
          </a:p>
          <a:p>
            <a:r>
              <a:rPr lang="en-US" sz="6800" dirty="0">
                <a:latin typeface="Times New Roman" pitchFamily="18" charset="0"/>
                <a:cs typeface="Times New Roman" pitchFamily="18" charset="0"/>
              </a:rPr>
              <a:t>Focuses only on limiting grid overload, without optimizing cost or renewable integration.</a:t>
            </a:r>
          </a:p>
          <a:p>
            <a:r>
              <a:rPr lang="en-US" sz="6800" dirty="0">
                <a:latin typeface="Times New Roman" pitchFamily="18" charset="0"/>
                <a:cs typeface="Times New Roman" pitchFamily="18" charset="0"/>
              </a:rPr>
              <a:t>Misses opportunities to use surplus renewable energy during off-peak times.</a:t>
            </a:r>
          </a:p>
          <a:p>
            <a:r>
              <a:rPr lang="en-US" sz="6800" dirty="0">
                <a:latin typeface="Times New Roman" pitchFamily="18" charset="0"/>
                <a:cs typeface="Times New Roman" pitchFamily="18" charset="0"/>
              </a:rPr>
              <a:t>Does not adapt to sudden fluctuations in demand or traffic conditions.</a:t>
            </a:r>
          </a:p>
          <a:p>
            <a:endParaRPr lang="en-IN" dirty="0"/>
          </a:p>
        </p:txBody>
      </p:sp>
    </p:spTree>
    <p:extLst>
      <p:ext uri="{BB962C8B-B14F-4D97-AF65-F5344CB8AC3E}">
        <p14:creationId xmlns:p14="http://schemas.microsoft.com/office/powerpoint/2010/main" val="990948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PROPOSED SYSTEM</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pPr marL="0" indent="0">
              <a:buNone/>
            </a:pPr>
            <a:r>
              <a:rPr lang="en-US" b="1" dirty="0">
                <a:latin typeface="Times New Roman" pitchFamily="18" charset="0"/>
                <a:cs typeface="Times New Roman" pitchFamily="18" charset="0"/>
              </a:rPr>
              <a:t>1.Charging Optimization</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Mostly fixed-time or overnight charging at depots.</a:t>
            </a:r>
          </a:p>
          <a:p>
            <a:r>
              <a:rPr lang="en-US" dirty="0">
                <a:latin typeface="Times New Roman" pitchFamily="18" charset="0"/>
                <a:cs typeface="Times New Roman" pitchFamily="18" charset="0"/>
              </a:rPr>
              <a:t>Limited grid or tariff consideration.</a:t>
            </a:r>
          </a:p>
          <a:p>
            <a:r>
              <a:rPr lang="en-US" dirty="0">
                <a:latin typeface="Times New Roman" pitchFamily="18" charset="0"/>
                <a:cs typeface="Times New Roman" pitchFamily="18" charset="0"/>
              </a:rPr>
              <a:t>No fleet-wide real-time optimization.</a:t>
            </a:r>
          </a:p>
          <a:p>
            <a:pPr marL="0" indent="0">
              <a:buNone/>
            </a:pPr>
            <a:r>
              <a:rPr lang="en-US" b="1" dirty="0">
                <a:latin typeface="Times New Roman" pitchFamily="18" charset="0"/>
                <a:cs typeface="Times New Roman" pitchFamily="18" charset="0"/>
              </a:rPr>
              <a:t>2.Battery Swapping</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First-come-first-served swapping method.</a:t>
            </a:r>
          </a:p>
          <a:p>
            <a:r>
              <a:rPr lang="en-US" dirty="0">
                <a:latin typeface="Times New Roman" pitchFamily="18" charset="0"/>
                <a:cs typeface="Times New Roman" pitchFamily="18" charset="0"/>
              </a:rPr>
              <a:t>Requires large spare battery stock.</a:t>
            </a:r>
          </a:p>
          <a:p>
            <a:r>
              <a:rPr lang="en-US" dirty="0">
                <a:latin typeface="Times New Roman" pitchFamily="18" charset="0"/>
                <a:cs typeface="Times New Roman" pitchFamily="18" charset="0"/>
              </a:rPr>
              <a:t>Not standardized across bus models.</a:t>
            </a:r>
          </a:p>
          <a:p>
            <a:pPr marL="0" indent="0">
              <a:buNone/>
            </a:pPr>
            <a:r>
              <a:rPr lang="en-US" b="1" dirty="0">
                <a:latin typeface="Times New Roman" pitchFamily="18" charset="0"/>
                <a:cs typeface="Times New Roman" pitchFamily="18" charset="0"/>
              </a:rPr>
              <a:t>3.Bus Scheduling &amp; Routing</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Static timetables and fixed routes.</a:t>
            </a:r>
          </a:p>
          <a:p>
            <a:r>
              <a:rPr lang="en-US" dirty="0">
                <a:latin typeface="Times New Roman" pitchFamily="18" charset="0"/>
                <a:cs typeface="Times New Roman" pitchFamily="18" charset="0"/>
              </a:rPr>
              <a:t>Manual rescheduling during delays.</a:t>
            </a:r>
          </a:p>
          <a:p>
            <a:r>
              <a:rPr lang="en-US" dirty="0">
                <a:latin typeface="Times New Roman" pitchFamily="18" charset="0"/>
                <a:cs typeface="Times New Roman" pitchFamily="18" charset="0"/>
              </a:rPr>
              <a:t>Minimal use of real-time traffic or charging data.</a:t>
            </a:r>
          </a:p>
          <a:p>
            <a:pPr marL="0" indent="0">
              <a:buNone/>
            </a:pPr>
            <a:r>
              <a:rPr lang="en-US" b="1" dirty="0">
                <a:latin typeface="Times New Roman" pitchFamily="18" charset="0"/>
                <a:cs typeface="Times New Roman" pitchFamily="18" charset="0"/>
              </a:rPr>
              <a:t>4.Emergency Handling</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Managed manually by operators.</a:t>
            </a:r>
          </a:p>
          <a:p>
            <a:r>
              <a:rPr lang="en-US" dirty="0">
                <a:latin typeface="Times New Roman" pitchFamily="18" charset="0"/>
                <a:cs typeface="Times New Roman" pitchFamily="18" charset="0"/>
              </a:rPr>
              <a:t>No automated rerouting or backup bus allocation.</a:t>
            </a:r>
          </a:p>
          <a:p>
            <a:r>
              <a:rPr lang="en-US" dirty="0">
                <a:latin typeface="Times New Roman" pitchFamily="18" charset="0"/>
                <a:cs typeface="Times New Roman" pitchFamily="18" charset="0"/>
              </a:rPr>
              <a:t>Slow response to accidents, breakdowns, or demand surges.</a:t>
            </a:r>
          </a:p>
          <a:p>
            <a:pPr marL="0" indent="0">
              <a:buNone/>
            </a:pPr>
            <a:endParaRPr lang="en-IN" sz="2400" dirty="0"/>
          </a:p>
          <a:p>
            <a:endParaRPr lang="en-IN" dirty="0"/>
          </a:p>
        </p:txBody>
      </p:sp>
    </p:spTree>
    <p:extLst>
      <p:ext uri="{BB962C8B-B14F-4D97-AF65-F5344CB8AC3E}">
        <p14:creationId xmlns:p14="http://schemas.microsoft.com/office/powerpoint/2010/main" val="50921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Proposed System-Advantages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r>
              <a:rPr lang="en-US" sz="3600" b="1" dirty="0">
                <a:latin typeface="Times New Roman" pitchFamily="18" charset="0"/>
                <a:cs typeface="Times New Roman" pitchFamily="18" charset="0"/>
              </a:rPr>
              <a:t>Cost Efficiency:</a:t>
            </a:r>
            <a:r>
              <a:rPr lang="en-US" sz="3600" dirty="0">
                <a:latin typeface="Times New Roman" pitchFamily="18" charset="0"/>
                <a:cs typeface="Times New Roman" pitchFamily="18" charset="0"/>
              </a:rPr>
              <a:t> Reduces electricity costs by smart charging and avoiding peak-hour tariffs.</a:t>
            </a:r>
          </a:p>
          <a:p>
            <a:r>
              <a:rPr lang="en-US" sz="3600" b="1" dirty="0">
                <a:latin typeface="Times New Roman" pitchFamily="18" charset="0"/>
                <a:cs typeface="Times New Roman" pitchFamily="18" charset="0"/>
              </a:rPr>
              <a:t>Extended Battery Life:</a:t>
            </a:r>
            <a:r>
              <a:rPr lang="en-US" sz="3600" dirty="0">
                <a:latin typeface="Times New Roman" pitchFamily="18" charset="0"/>
                <a:cs typeface="Times New Roman" pitchFamily="18" charset="0"/>
              </a:rPr>
              <a:t> Optimized charging and usage cycles prevent premature battery degradation.</a:t>
            </a:r>
          </a:p>
          <a:p>
            <a:r>
              <a:rPr lang="en-US" sz="3600" b="1" dirty="0">
                <a:latin typeface="Times New Roman" pitchFamily="18" charset="0"/>
                <a:cs typeface="Times New Roman" pitchFamily="18" charset="0"/>
              </a:rPr>
              <a:t>Reliable Service:</a:t>
            </a:r>
            <a:r>
              <a:rPr lang="en-US" sz="3600" dirty="0">
                <a:latin typeface="Times New Roman" pitchFamily="18" charset="0"/>
                <a:cs typeface="Times New Roman" pitchFamily="18" charset="0"/>
              </a:rPr>
              <a:t> AI-driven scheduling ensures buses run on time and routes are energy-efficient.</a:t>
            </a:r>
          </a:p>
          <a:p>
            <a:r>
              <a:rPr lang="en-US" sz="3600" b="1" dirty="0">
                <a:latin typeface="Times New Roman" pitchFamily="18" charset="0"/>
                <a:cs typeface="Times New Roman" pitchFamily="18" charset="0"/>
              </a:rPr>
              <a:t>Emergency Preparedness:</a:t>
            </a:r>
            <a:r>
              <a:rPr lang="en-US" sz="3600" dirty="0">
                <a:latin typeface="Times New Roman" pitchFamily="18" charset="0"/>
                <a:cs typeface="Times New Roman" pitchFamily="18" charset="0"/>
              </a:rPr>
              <a:t> Automated rerouting and backup buses improve response during breakdowns or accidents.</a:t>
            </a:r>
          </a:p>
          <a:p>
            <a:r>
              <a:rPr lang="en-US" sz="3600" b="1" dirty="0">
                <a:latin typeface="Times New Roman" pitchFamily="18" charset="0"/>
                <a:cs typeface="Times New Roman" pitchFamily="18" charset="0"/>
              </a:rPr>
              <a:t>Sustainability:</a:t>
            </a:r>
            <a:r>
              <a:rPr lang="en-US" sz="3600" dirty="0">
                <a:latin typeface="Times New Roman" pitchFamily="18" charset="0"/>
                <a:cs typeface="Times New Roman" pitchFamily="18" charset="0"/>
              </a:rPr>
              <a:t> Integrates renewable energy and reduces overall emissions.</a:t>
            </a:r>
          </a:p>
          <a:p>
            <a:r>
              <a:rPr lang="en-US" sz="3600" b="1" dirty="0">
                <a:latin typeface="Times New Roman" pitchFamily="18" charset="0"/>
                <a:cs typeface="Times New Roman" pitchFamily="18" charset="0"/>
              </a:rPr>
              <a:t>Scalability:</a:t>
            </a:r>
            <a:r>
              <a:rPr lang="en-US" sz="3600" dirty="0">
                <a:latin typeface="Times New Roman" pitchFamily="18" charset="0"/>
                <a:cs typeface="Times New Roman" pitchFamily="18" charset="0"/>
              </a:rPr>
              <a:t> Can efficiently manage large fleets across multiple depots.</a:t>
            </a:r>
          </a:p>
          <a:p>
            <a:endParaRPr lang="en-IN" dirty="0"/>
          </a:p>
        </p:txBody>
      </p:sp>
    </p:spTree>
    <p:extLst>
      <p:ext uri="{BB962C8B-B14F-4D97-AF65-F5344CB8AC3E}">
        <p14:creationId xmlns:p14="http://schemas.microsoft.com/office/powerpoint/2010/main" val="2595351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530</TotalTime>
  <Words>1939</Words>
  <Application>Microsoft Office PowerPoint</Application>
  <PresentationFormat>On-screen Show (4:3)</PresentationFormat>
  <Paragraphs>182</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GREEN PUBLIC TRANSPORT NETWORK</vt:lpstr>
      <vt:lpstr>ABSTRACT</vt:lpstr>
      <vt:lpstr>INTRODUCTION</vt:lpstr>
      <vt:lpstr>LITERATURE REVIEW</vt:lpstr>
      <vt:lpstr>PowerPoint Presentation</vt:lpstr>
      <vt:lpstr>EXISTING SYSTEMS</vt:lpstr>
      <vt:lpstr>Disadvantages Of Existing System</vt:lpstr>
      <vt:lpstr>PROPOSED SYSTEM</vt:lpstr>
      <vt:lpstr>Proposed System-Advantages</vt:lpstr>
      <vt:lpstr>SYSTEM ARCHITECTURE</vt:lpstr>
      <vt:lpstr>PROPOSED METHODOLOGY</vt:lpstr>
      <vt:lpstr>Data Collection</vt:lpstr>
      <vt:lpstr>Charging Optimization</vt:lpstr>
      <vt:lpstr>Battery Swapping Management</vt:lpstr>
      <vt:lpstr>Dynamic Scheduling And Routing</vt:lpstr>
      <vt:lpstr>Emergency Handling</vt:lpstr>
      <vt:lpstr>Monitoring &amp; Feedback</vt:lpstr>
      <vt:lpstr>RESULTS</vt:lpstr>
      <vt:lpstr>PowerPoint Presentation</vt:lpstr>
      <vt:lpstr>PowerPoint Presentation</vt:lpstr>
      <vt:lpstr>CONCLUSION</vt:lpstr>
      <vt:lpstr>FUTURE ENHANCEMENT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Gowtham</dc:creator>
  <cp:lastModifiedBy>HP</cp:lastModifiedBy>
  <cp:revision>26</cp:revision>
  <dcterms:created xsi:type="dcterms:W3CDTF">2006-08-16T00:00:00Z</dcterms:created>
  <dcterms:modified xsi:type="dcterms:W3CDTF">2025-10-27T05:26:03Z</dcterms:modified>
</cp:coreProperties>
</file>