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57" r:id="rId3"/>
    <p:sldId id="263" r:id="rId4"/>
    <p:sldId id="262" r:id="rId5"/>
    <p:sldId id="264" r:id="rId6"/>
    <p:sldId id="265" r:id="rId7"/>
    <p:sldId id="268" r:id="rId8"/>
    <p:sldId id="267" r:id="rId9"/>
    <p:sldId id="269" r:id="rId10"/>
    <p:sldId id="270" r:id="rId11"/>
    <p:sldId id="259" r:id="rId12"/>
    <p:sldId id="273" r:id="rId13"/>
    <p:sldId id="271" r:id="rId14"/>
    <p:sldId id="272" r:id="rId15"/>
    <p:sldId id="258" r:id="rId16"/>
    <p:sldId id="261"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2F767-8989-400B-A6B7-D830453CED3D}"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97311-83F1-47A5-ADF9-E70FB9EC9C45}" type="slidenum">
              <a:rPr lang="en-IN" smtClean="0"/>
              <a:t>‹#›</a:t>
            </a:fld>
            <a:endParaRPr lang="en-IN"/>
          </a:p>
        </p:txBody>
      </p:sp>
    </p:spTree>
    <p:extLst>
      <p:ext uri="{BB962C8B-B14F-4D97-AF65-F5344CB8AC3E}">
        <p14:creationId xmlns:p14="http://schemas.microsoft.com/office/powerpoint/2010/main" val="400376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F97311-83F1-47A5-ADF9-E70FB9EC9C45}" type="slidenum">
              <a:rPr lang="en-IN" smtClean="0"/>
              <a:t>8</a:t>
            </a:fld>
            <a:endParaRPr lang="en-IN"/>
          </a:p>
        </p:txBody>
      </p:sp>
    </p:spTree>
    <p:extLst>
      <p:ext uri="{BB962C8B-B14F-4D97-AF65-F5344CB8AC3E}">
        <p14:creationId xmlns:p14="http://schemas.microsoft.com/office/powerpoint/2010/main" val="15813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F97311-83F1-47A5-ADF9-E70FB9EC9C45}" type="slidenum">
              <a:rPr lang="en-IN" smtClean="0"/>
              <a:t>9</a:t>
            </a:fld>
            <a:endParaRPr lang="en-IN"/>
          </a:p>
        </p:txBody>
      </p:sp>
    </p:spTree>
    <p:extLst>
      <p:ext uri="{BB962C8B-B14F-4D97-AF65-F5344CB8AC3E}">
        <p14:creationId xmlns:p14="http://schemas.microsoft.com/office/powerpoint/2010/main" val="246008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F97311-83F1-47A5-ADF9-E70FB9EC9C45}" type="slidenum">
              <a:rPr lang="en-IN" smtClean="0"/>
              <a:t>10</a:t>
            </a:fld>
            <a:endParaRPr lang="en-IN"/>
          </a:p>
        </p:txBody>
      </p:sp>
    </p:spTree>
    <p:extLst>
      <p:ext uri="{BB962C8B-B14F-4D97-AF65-F5344CB8AC3E}">
        <p14:creationId xmlns:p14="http://schemas.microsoft.com/office/powerpoint/2010/main" val="212520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F97311-83F1-47A5-ADF9-E70FB9EC9C45}" type="slidenum">
              <a:rPr lang="en-IN" smtClean="0"/>
              <a:t>13</a:t>
            </a:fld>
            <a:endParaRPr lang="en-IN"/>
          </a:p>
        </p:txBody>
      </p:sp>
    </p:spTree>
    <p:extLst>
      <p:ext uri="{BB962C8B-B14F-4D97-AF65-F5344CB8AC3E}">
        <p14:creationId xmlns:p14="http://schemas.microsoft.com/office/powerpoint/2010/main" val="2598141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F97311-83F1-47A5-ADF9-E70FB9EC9C45}" type="slidenum">
              <a:rPr lang="en-IN" smtClean="0"/>
              <a:t>14</a:t>
            </a:fld>
            <a:endParaRPr lang="en-IN"/>
          </a:p>
        </p:txBody>
      </p:sp>
    </p:spTree>
    <p:extLst>
      <p:ext uri="{BB962C8B-B14F-4D97-AF65-F5344CB8AC3E}">
        <p14:creationId xmlns:p14="http://schemas.microsoft.com/office/powerpoint/2010/main" val="105249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6/26/2024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6/26/2024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dev.to/itswillt/folder-structures-in-react-projects-3dp8" TargetMode="External"/><Relationship Id="rId3" Type="http://schemas.openxmlformats.org/officeDocument/2006/relationships/hyperlink" Target="https://martinfowler.com/articles/micro-frontends.html" TargetMode="External"/><Relationship Id="rId7" Type="http://schemas.openxmlformats.org/officeDocument/2006/relationships/hyperlink" Target="https://blog.bitsrc.io/you-dont-need-another-library-to-compose-micro-frontends-at-run-time-e803077ade67" TargetMode="External"/><Relationship Id="rId2" Type="http://schemas.openxmlformats.org/officeDocument/2006/relationships/hyperlink" Target="https://micro-frontends.org/" TargetMode="External"/><Relationship Id="rId1" Type="http://schemas.openxmlformats.org/officeDocument/2006/relationships/slideLayout" Target="../slideLayouts/slideLayout9.xml"/><Relationship Id="rId6" Type="http://schemas.openxmlformats.org/officeDocument/2006/relationships/hyperlink" Target="https://sharvishi9118.medium.com/how-to-compose-micro-frontends-at-build-time-c5e484a40e10" TargetMode="External"/><Relationship Id="rId5" Type="http://schemas.openxmlformats.org/officeDocument/2006/relationships/hyperlink" Target="https://www.turing.com/blog/micro-frontends-what-are-they-when-to-use-them#_evolution_of_micro_frontends" TargetMode="External"/><Relationship Id="rId4" Type="http://schemas.openxmlformats.org/officeDocument/2006/relationships/hyperlink" Target="https://www.altexsoft.com/blog/micro-frontend/"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990-DEA9-67F8-F7E0-F42577AD7FEC}"/>
              </a:ext>
            </a:extLst>
          </p:cNvPr>
          <p:cNvSpPr>
            <a:spLocks noGrp="1"/>
          </p:cNvSpPr>
          <p:nvPr>
            <p:ph type="ctrTitle"/>
          </p:nvPr>
        </p:nvSpPr>
        <p:spPr>
          <a:xfrm>
            <a:off x="75414" y="1298448"/>
            <a:ext cx="10265790" cy="3255264"/>
          </a:xfrm>
        </p:spPr>
        <p:txBody>
          <a:bodyPr>
            <a:normAutofit/>
          </a:bodyPr>
          <a:lstStyle/>
          <a:p>
            <a:r>
              <a:rPr lang="en-IN" sz="6000" dirty="0"/>
              <a:t>Micro Frontend Architecture</a:t>
            </a:r>
            <a:br>
              <a:rPr lang="en-IN" sz="6000" dirty="0"/>
            </a:br>
            <a:r>
              <a:rPr lang="en-IN" sz="6000" dirty="0"/>
              <a:t>-----------------------------------</a:t>
            </a:r>
          </a:p>
        </p:txBody>
      </p:sp>
      <p:sp>
        <p:nvSpPr>
          <p:cNvPr id="3" name="Subtitle 2">
            <a:extLst>
              <a:ext uri="{FF2B5EF4-FFF2-40B4-BE49-F238E27FC236}">
                <a16:creationId xmlns:a16="http://schemas.microsoft.com/office/drawing/2014/main" id="{70D92C92-0CA2-608D-0C36-2C049607BC8E}"/>
              </a:ext>
            </a:extLst>
          </p:cNvPr>
          <p:cNvSpPr>
            <a:spLocks noGrp="1"/>
          </p:cNvSpPr>
          <p:nvPr>
            <p:ph type="subTitle" idx="1"/>
          </p:nvPr>
        </p:nvSpPr>
        <p:spPr>
          <a:xfrm>
            <a:off x="150829" y="4670246"/>
            <a:ext cx="11660957" cy="2003931"/>
          </a:xfrm>
        </p:spPr>
        <p:txBody>
          <a:bodyPr>
            <a:normAutofit fontScale="92500" lnSpcReduction="10000"/>
          </a:bodyPr>
          <a:lstStyle/>
          <a:p>
            <a:r>
              <a:rPr lang="en-IN" dirty="0"/>
              <a:t>Extending the micro services idea into frontend UI development.   </a:t>
            </a:r>
          </a:p>
          <a:p>
            <a:r>
              <a:rPr lang="en-IN" dirty="0"/>
              <a:t>Building a modern webapp with multiple teams.</a:t>
            </a:r>
          </a:p>
          <a:p>
            <a:endParaRPr lang="en-IN" dirty="0"/>
          </a:p>
          <a:p>
            <a:endParaRPr lang="en-IN" dirty="0"/>
          </a:p>
          <a:p>
            <a:r>
              <a:rPr lang="en-IN" dirty="0"/>
              <a:t>										        </a:t>
            </a:r>
            <a:r>
              <a:rPr lang="en-IN" dirty="0">
                <a:solidFill>
                  <a:schemeClr val="accent1">
                    <a:lumMod val="50000"/>
                  </a:schemeClr>
                </a:solidFill>
              </a:rPr>
              <a:t>Ganapathi  G N </a:t>
            </a:r>
          </a:p>
        </p:txBody>
      </p:sp>
    </p:spTree>
    <p:extLst>
      <p:ext uri="{BB962C8B-B14F-4D97-AF65-F5344CB8AC3E}">
        <p14:creationId xmlns:p14="http://schemas.microsoft.com/office/powerpoint/2010/main" val="87384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DADE-BA8D-C6A5-2E34-4D04DF17C86B}"/>
              </a:ext>
            </a:extLst>
          </p:cNvPr>
          <p:cNvSpPr>
            <a:spLocks noGrp="1"/>
          </p:cNvSpPr>
          <p:nvPr>
            <p:ph type="title"/>
          </p:nvPr>
        </p:nvSpPr>
        <p:spPr/>
        <p:txBody>
          <a:bodyPr/>
          <a:lstStyle/>
          <a:p>
            <a:r>
              <a:rPr lang="en-IN" dirty="0"/>
              <a:t>Benefits behind Micro frontends</a:t>
            </a:r>
            <a:br>
              <a:rPr lang="en-IN" dirty="0"/>
            </a:br>
            <a:endParaRPr lang="en-IN" dirty="0"/>
          </a:p>
        </p:txBody>
      </p:sp>
      <p:pic>
        <p:nvPicPr>
          <p:cNvPr id="5" name="Content Placeholder 4">
            <a:extLst>
              <a:ext uri="{FF2B5EF4-FFF2-40B4-BE49-F238E27FC236}">
                <a16:creationId xmlns:a16="http://schemas.microsoft.com/office/drawing/2014/main" id="{6A04BFB6-B5E3-FBBC-74E9-05A954DD47DA}"/>
              </a:ext>
            </a:extLst>
          </p:cNvPr>
          <p:cNvPicPr>
            <a:picLocks noGrp="1" noChangeAspect="1"/>
          </p:cNvPicPr>
          <p:nvPr>
            <p:ph idx="1"/>
          </p:nvPr>
        </p:nvPicPr>
        <p:blipFill>
          <a:blip r:embed="rId3"/>
          <a:stretch>
            <a:fillRect/>
          </a:stretch>
        </p:blipFill>
        <p:spPr>
          <a:xfrm>
            <a:off x="3846136" y="348674"/>
            <a:ext cx="7444980" cy="6221808"/>
          </a:xfrm>
        </p:spPr>
      </p:pic>
    </p:spTree>
    <p:extLst>
      <p:ext uri="{BB962C8B-B14F-4D97-AF65-F5344CB8AC3E}">
        <p14:creationId xmlns:p14="http://schemas.microsoft.com/office/powerpoint/2010/main" val="285108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3C7298-DC7A-B559-6F50-6B8AC9361FF2}"/>
              </a:ext>
            </a:extLst>
          </p:cNvPr>
          <p:cNvSpPr>
            <a:spLocks noGrp="1"/>
          </p:cNvSpPr>
          <p:nvPr>
            <p:ph type="title"/>
          </p:nvPr>
        </p:nvSpPr>
        <p:spPr/>
        <p:txBody>
          <a:bodyPr/>
          <a:lstStyle/>
          <a:p>
            <a:r>
              <a:rPr lang="en-IN" dirty="0"/>
              <a:t>Benefits behind Micro frontends –part2</a:t>
            </a:r>
          </a:p>
        </p:txBody>
      </p:sp>
      <p:sp>
        <p:nvSpPr>
          <p:cNvPr id="6" name="Text Placeholder 5">
            <a:extLst>
              <a:ext uri="{FF2B5EF4-FFF2-40B4-BE49-F238E27FC236}">
                <a16:creationId xmlns:a16="http://schemas.microsoft.com/office/drawing/2014/main" id="{E2A47A41-6F82-1469-B472-296A97CAC4B8}"/>
              </a:ext>
            </a:extLst>
          </p:cNvPr>
          <p:cNvSpPr>
            <a:spLocks noGrp="1"/>
          </p:cNvSpPr>
          <p:nvPr>
            <p:ph type="body" idx="1"/>
          </p:nvPr>
        </p:nvSpPr>
        <p:spPr/>
        <p:txBody>
          <a:bodyPr/>
          <a:lstStyle/>
          <a:p>
            <a:r>
              <a:rPr lang="en-IN" b="1" i="0" dirty="0">
                <a:solidFill>
                  <a:srgbClr val="303633"/>
                </a:solidFill>
                <a:effectLst/>
                <a:highlight>
                  <a:srgbClr val="FFFFFF"/>
                </a:highlight>
                <a:latin typeface="Lora" pitchFamily="2" charset="0"/>
              </a:rPr>
              <a:t>Simple, decoupled codebases</a:t>
            </a:r>
          </a:p>
          <a:p>
            <a:endParaRPr lang="en-IN" dirty="0"/>
          </a:p>
        </p:txBody>
      </p:sp>
      <p:sp>
        <p:nvSpPr>
          <p:cNvPr id="7" name="Content Placeholder 6">
            <a:extLst>
              <a:ext uri="{FF2B5EF4-FFF2-40B4-BE49-F238E27FC236}">
                <a16:creationId xmlns:a16="http://schemas.microsoft.com/office/drawing/2014/main" id="{C958FCE9-FD45-DF01-464D-50FDF92A544E}"/>
              </a:ext>
            </a:extLst>
          </p:cNvPr>
          <p:cNvSpPr>
            <a:spLocks noGrp="1"/>
          </p:cNvSpPr>
          <p:nvPr>
            <p:ph sz="half" idx="2"/>
          </p:nvPr>
        </p:nvSpPr>
        <p:spPr/>
        <p:txBody>
          <a:bodyPr>
            <a:normAutofit fontScale="85000" lnSpcReduction="20000"/>
          </a:bodyPr>
          <a:lstStyle/>
          <a:p>
            <a:r>
              <a:rPr lang="en-US" b="0" i="0" dirty="0">
                <a:solidFill>
                  <a:srgbClr val="303633"/>
                </a:solidFill>
                <a:effectLst/>
                <a:highlight>
                  <a:srgbClr val="FFFFFF"/>
                </a:highlight>
                <a:latin typeface="Lora" pitchFamily="2" charset="0"/>
              </a:rPr>
              <a:t>The source code for each individual micro frontend will by definition be much smaller than the source code of a single monolithic frontend. These smaller codebases tend to be simpler and easier for developers to work with. In particular, we avoid the complexity arising from unintentional and inappropriate coupling between components that should not know about each other.</a:t>
            </a:r>
            <a:endParaRPr lang="en-IN" dirty="0"/>
          </a:p>
        </p:txBody>
      </p:sp>
      <p:sp>
        <p:nvSpPr>
          <p:cNvPr id="8" name="Text Placeholder 7">
            <a:extLst>
              <a:ext uri="{FF2B5EF4-FFF2-40B4-BE49-F238E27FC236}">
                <a16:creationId xmlns:a16="http://schemas.microsoft.com/office/drawing/2014/main" id="{A11154FE-A3A5-3136-243B-B2980133537C}"/>
              </a:ext>
            </a:extLst>
          </p:cNvPr>
          <p:cNvSpPr>
            <a:spLocks noGrp="1"/>
          </p:cNvSpPr>
          <p:nvPr>
            <p:ph type="body" sz="quarter" idx="3"/>
          </p:nvPr>
        </p:nvSpPr>
        <p:spPr/>
        <p:txBody>
          <a:bodyPr/>
          <a:lstStyle/>
          <a:p>
            <a:r>
              <a:rPr lang="en-IN" b="1" i="0" dirty="0">
                <a:solidFill>
                  <a:srgbClr val="303633"/>
                </a:solidFill>
                <a:effectLst/>
                <a:highlight>
                  <a:srgbClr val="FFFFFF"/>
                </a:highlight>
                <a:latin typeface="Lora" pitchFamily="2" charset="0"/>
              </a:rPr>
              <a:t>Autonomous teams</a:t>
            </a:r>
          </a:p>
          <a:p>
            <a:endParaRPr lang="en-IN" dirty="0"/>
          </a:p>
        </p:txBody>
      </p:sp>
      <p:sp>
        <p:nvSpPr>
          <p:cNvPr id="10" name="Content Placeholder 9">
            <a:extLst>
              <a:ext uri="{FF2B5EF4-FFF2-40B4-BE49-F238E27FC236}">
                <a16:creationId xmlns:a16="http://schemas.microsoft.com/office/drawing/2014/main" id="{EFAD1A6D-458A-32E9-AA6A-B398EC5F7A7C}"/>
              </a:ext>
            </a:extLst>
          </p:cNvPr>
          <p:cNvSpPr>
            <a:spLocks noGrp="1"/>
          </p:cNvSpPr>
          <p:nvPr>
            <p:ph sz="quarter" idx="4"/>
          </p:nvPr>
        </p:nvSpPr>
        <p:spPr/>
        <p:txBody>
          <a:bodyPr>
            <a:normAutofit fontScale="85000" lnSpcReduction="20000"/>
          </a:bodyPr>
          <a:lstStyle/>
          <a:p>
            <a:r>
              <a:rPr lang="en-US" b="0" i="0" dirty="0">
                <a:solidFill>
                  <a:srgbClr val="303633"/>
                </a:solidFill>
                <a:effectLst/>
                <a:highlight>
                  <a:srgbClr val="FFFFFF"/>
                </a:highlight>
                <a:latin typeface="Lora" pitchFamily="2" charset="0"/>
              </a:rPr>
              <a:t>As a higher-order benefit of decoupling both our codebases and our release cycles, we get a long way towards having fully independent teams, who can own a section of a product from ideation through to production and beyond. Teams can have full ownership of everything they need to deliver value to customers, which enables them to move quickly and effectively. For this to work, our teams need to be formed around vertical slices of business functionality, rather than around technical capabilities. </a:t>
            </a:r>
            <a:endParaRPr lang="en-IN" dirty="0"/>
          </a:p>
        </p:txBody>
      </p:sp>
    </p:spTree>
    <p:extLst>
      <p:ext uri="{BB962C8B-B14F-4D97-AF65-F5344CB8AC3E}">
        <p14:creationId xmlns:p14="http://schemas.microsoft.com/office/powerpoint/2010/main" val="303244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3C7298-DC7A-B559-6F50-6B8AC9361FF2}"/>
              </a:ext>
            </a:extLst>
          </p:cNvPr>
          <p:cNvSpPr>
            <a:spLocks noGrp="1"/>
          </p:cNvSpPr>
          <p:nvPr>
            <p:ph type="title"/>
          </p:nvPr>
        </p:nvSpPr>
        <p:spPr/>
        <p:txBody>
          <a:bodyPr/>
          <a:lstStyle/>
          <a:p>
            <a:r>
              <a:rPr lang="en-IN" dirty="0"/>
              <a:t>Categories of Micro front ends – 2 types</a:t>
            </a:r>
          </a:p>
        </p:txBody>
      </p:sp>
      <p:sp>
        <p:nvSpPr>
          <p:cNvPr id="6" name="Text Placeholder 5">
            <a:extLst>
              <a:ext uri="{FF2B5EF4-FFF2-40B4-BE49-F238E27FC236}">
                <a16:creationId xmlns:a16="http://schemas.microsoft.com/office/drawing/2014/main" id="{E2A47A41-6F82-1469-B472-296A97CAC4B8}"/>
              </a:ext>
            </a:extLst>
          </p:cNvPr>
          <p:cNvSpPr>
            <a:spLocks noGrp="1"/>
          </p:cNvSpPr>
          <p:nvPr>
            <p:ph type="body" idx="1"/>
          </p:nvPr>
        </p:nvSpPr>
        <p:spPr/>
        <p:txBody>
          <a:bodyPr/>
          <a:lstStyle/>
          <a:p>
            <a:r>
              <a:rPr lang="en-IN" b="1" i="0" dirty="0">
                <a:solidFill>
                  <a:srgbClr val="303633"/>
                </a:solidFill>
                <a:effectLst/>
                <a:highlight>
                  <a:srgbClr val="FFFFFF"/>
                </a:highlight>
                <a:latin typeface="Lora" pitchFamily="2" charset="0"/>
              </a:rPr>
              <a:t>Run time Micro frontends</a:t>
            </a:r>
          </a:p>
          <a:p>
            <a:endParaRPr lang="en-IN" dirty="0"/>
          </a:p>
        </p:txBody>
      </p:sp>
      <p:sp>
        <p:nvSpPr>
          <p:cNvPr id="7" name="Content Placeholder 6">
            <a:extLst>
              <a:ext uri="{FF2B5EF4-FFF2-40B4-BE49-F238E27FC236}">
                <a16:creationId xmlns:a16="http://schemas.microsoft.com/office/drawing/2014/main" id="{C958FCE9-FD45-DF01-464D-50FDF92A544E}"/>
              </a:ext>
            </a:extLst>
          </p:cNvPr>
          <p:cNvSpPr>
            <a:spLocks noGrp="1"/>
          </p:cNvSpPr>
          <p:nvPr>
            <p:ph sz="half" idx="2"/>
          </p:nvPr>
        </p:nvSpPr>
        <p:spPr/>
        <p:txBody>
          <a:bodyPr>
            <a:normAutofit fontScale="92500" lnSpcReduction="10000"/>
          </a:bodyPr>
          <a:lstStyle/>
          <a:p>
            <a:pPr algn="l">
              <a:buFont typeface="Arial" panose="020B0604020202020204" pitchFamily="34" charset="0"/>
              <a:buChar char="•"/>
            </a:pPr>
            <a:r>
              <a:rPr lang="en-US" b="0" i="0" dirty="0">
                <a:solidFill>
                  <a:srgbClr val="242424"/>
                </a:solidFill>
                <a:effectLst/>
                <a:highlight>
                  <a:srgbClr val="FFFFFF"/>
                </a:highlight>
                <a:latin typeface="source-serif-pro"/>
              </a:rPr>
              <a:t>Any change in one micro frontend can be taken to production without worrying about other micro frontends aka </a:t>
            </a:r>
            <a:r>
              <a:rPr lang="en-US" b="1" i="0" dirty="0">
                <a:solidFill>
                  <a:srgbClr val="242424"/>
                </a:solidFill>
                <a:effectLst/>
                <a:highlight>
                  <a:srgbClr val="FFFFFF"/>
                </a:highlight>
                <a:latin typeface="source-serif-pro"/>
              </a:rPr>
              <a:t>Independent Deployments</a:t>
            </a:r>
            <a:r>
              <a:rPr lang="en-US" b="0" i="0" dirty="0">
                <a:solidFill>
                  <a:srgbClr val="242424"/>
                </a:solidFill>
                <a:effectLst/>
                <a:highlight>
                  <a:srgbClr val="FFFFFF"/>
                </a:highlight>
                <a:latin typeface="source-serif-pro"/>
              </a:rPr>
              <a:t>.</a:t>
            </a:r>
          </a:p>
          <a:p>
            <a:pPr algn="l">
              <a:buFont typeface="Arial" panose="020B0604020202020204" pitchFamily="34" charset="0"/>
              <a:buChar char="•"/>
            </a:pPr>
            <a:r>
              <a:rPr lang="en-US" b="0" i="0" dirty="0">
                <a:solidFill>
                  <a:srgbClr val="242424"/>
                </a:solidFill>
                <a:effectLst/>
                <a:highlight>
                  <a:srgbClr val="FFFFFF"/>
                </a:highlight>
                <a:latin typeface="source-serif-pro"/>
              </a:rPr>
              <a:t>Each team is free to consider the tech choices within their micro frontend aka autonomous teams.</a:t>
            </a:r>
          </a:p>
          <a:p>
            <a:pPr algn="l">
              <a:buFont typeface="Arial" panose="020B0604020202020204" pitchFamily="34" charset="0"/>
              <a:buChar char="•"/>
            </a:pPr>
            <a:r>
              <a:rPr lang="en-US" b="0" i="0" dirty="0">
                <a:solidFill>
                  <a:srgbClr val="242424"/>
                </a:solidFill>
                <a:effectLst/>
                <a:highlight>
                  <a:srgbClr val="FFFFFF"/>
                </a:highlight>
                <a:latin typeface="source-serif-pro"/>
              </a:rPr>
              <a:t>There is less coupling between the micro frontends and more cohesion within the micro frontend aka </a:t>
            </a:r>
            <a:r>
              <a:rPr lang="en-US" b="1" i="0" dirty="0">
                <a:solidFill>
                  <a:srgbClr val="242424"/>
                </a:solidFill>
                <a:effectLst/>
                <a:highlight>
                  <a:srgbClr val="FFFFFF"/>
                </a:highlight>
                <a:latin typeface="source-serif-pro"/>
              </a:rPr>
              <a:t>Modular Codebase.</a:t>
            </a:r>
            <a:endParaRPr lang="en-US" b="0" i="0" dirty="0">
              <a:solidFill>
                <a:srgbClr val="242424"/>
              </a:solidFill>
              <a:effectLst/>
              <a:highlight>
                <a:srgbClr val="FFFFFF"/>
              </a:highlight>
              <a:latin typeface="source-serif-pro"/>
            </a:endParaRPr>
          </a:p>
        </p:txBody>
      </p:sp>
      <p:sp>
        <p:nvSpPr>
          <p:cNvPr id="8" name="Text Placeholder 7">
            <a:extLst>
              <a:ext uri="{FF2B5EF4-FFF2-40B4-BE49-F238E27FC236}">
                <a16:creationId xmlns:a16="http://schemas.microsoft.com/office/drawing/2014/main" id="{A11154FE-A3A5-3136-243B-B2980133537C}"/>
              </a:ext>
            </a:extLst>
          </p:cNvPr>
          <p:cNvSpPr>
            <a:spLocks noGrp="1"/>
          </p:cNvSpPr>
          <p:nvPr>
            <p:ph type="body" sz="quarter" idx="3"/>
          </p:nvPr>
        </p:nvSpPr>
        <p:spPr>
          <a:xfrm>
            <a:off x="7588577" y="1023586"/>
            <a:ext cx="3704606" cy="813171"/>
          </a:xfrm>
        </p:spPr>
        <p:txBody>
          <a:bodyPr/>
          <a:lstStyle/>
          <a:p>
            <a:r>
              <a:rPr lang="en-IN" dirty="0">
                <a:solidFill>
                  <a:srgbClr val="303633"/>
                </a:solidFill>
                <a:highlight>
                  <a:srgbClr val="FFFFFF"/>
                </a:highlight>
                <a:latin typeface="Lora" pitchFamily="2" charset="0"/>
              </a:rPr>
              <a:t>Build</a:t>
            </a:r>
            <a:r>
              <a:rPr lang="en-IN" b="1" i="0" dirty="0">
                <a:solidFill>
                  <a:srgbClr val="303633"/>
                </a:solidFill>
                <a:effectLst/>
                <a:highlight>
                  <a:srgbClr val="FFFFFF"/>
                </a:highlight>
                <a:latin typeface="Lora" pitchFamily="2" charset="0"/>
              </a:rPr>
              <a:t> time Micro frontends</a:t>
            </a:r>
          </a:p>
          <a:p>
            <a:endParaRPr lang="en-IN" dirty="0"/>
          </a:p>
        </p:txBody>
      </p:sp>
      <p:sp>
        <p:nvSpPr>
          <p:cNvPr id="10" name="Content Placeholder 9">
            <a:extLst>
              <a:ext uri="{FF2B5EF4-FFF2-40B4-BE49-F238E27FC236}">
                <a16:creationId xmlns:a16="http://schemas.microsoft.com/office/drawing/2014/main" id="{EFAD1A6D-458A-32E9-AA6A-B398EC5F7A7C}"/>
              </a:ext>
            </a:extLst>
          </p:cNvPr>
          <p:cNvSpPr>
            <a:spLocks noGrp="1"/>
          </p:cNvSpPr>
          <p:nvPr>
            <p:ph sz="quarter" idx="4"/>
          </p:nvPr>
        </p:nvSpPr>
        <p:spPr/>
        <p:txBody>
          <a:bodyPr>
            <a:normAutofit fontScale="92500" lnSpcReduction="10000"/>
          </a:bodyPr>
          <a:lstStyle/>
          <a:p>
            <a:r>
              <a:rPr lang="en-US" b="0" i="0" dirty="0">
                <a:solidFill>
                  <a:srgbClr val="242424"/>
                </a:solidFill>
                <a:effectLst/>
                <a:highlight>
                  <a:srgbClr val="FFFFFF"/>
                </a:highlight>
                <a:latin typeface="source-serif-pro"/>
              </a:rPr>
              <a:t> Building </a:t>
            </a:r>
            <a:r>
              <a:rPr lang="en-US" b="1" i="0" dirty="0" err="1">
                <a:solidFill>
                  <a:srgbClr val="242424"/>
                </a:solidFill>
                <a:effectLst/>
                <a:highlight>
                  <a:srgbClr val="FFFFFF"/>
                </a:highlight>
                <a:latin typeface="source-serif-pro"/>
              </a:rPr>
              <a:t>npm</a:t>
            </a:r>
            <a:r>
              <a:rPr lang="en-US" b="0" i="0" dirty="0">
                <a:solidFill>
                  <a:srgbClr val="242424"/>
                </a:solidFill>
                <a:effectLst/>
                <a:highlight>
                  <a:srgbClr val="FFFFFF"/>
                </a:highlight>
                <a:latin typeface="source-serif-pro"/>
              </a:rPr>
              <a:t> packages and using those inside the frontend application for eternity now. Build time composition of Micro Frontends is nothing but creating micro frontend modules which can run independently but are published as </a:t>
            </a:r>
            <a:r>
              <a:rPr lang="en-US" b="0" i="0" dirty="0" err="1">
                <a:solidFill>
                  <a:srgbClr val="242424"/>
                </a:solidFill>
                <a:effectLst/>
                <a:highlight>
                  <a:srgbClr val="FFFFFF"/>
                </a:highlight>
                <a:latin typeface="source-serif-pro"/>
              </a:rPr>
              <a:t>npm</a:t>
            </a:r>
            <a:r>
              <a:rPr lang="en-US" b="0" i="0" dirty="0">
                <a:solidFill>
                  <a:srgbClr val="242424"/>
                </a:solidFill>
                <a:effectLst/>
                <a:highlight>
                  <a:srgbClr val="FFFFFF"/>
                </a:highlight>
                <a:latin typeface="source-serif-pro"/>
              </a:rPr>
              <a:t> packages instead of deployed as a </a:t>
            </a:r>
            <a:r>
              <a:rPr lang="en-US" b="0" i="0" dirty="0" err="1">
                <a:solidFill>
                  <a:srgbClr val="242424"/>
                </a:solidFill>
                <a:effectLst/>
                <a:highlight>
                  <a:srgbClr val="FFFFFF"/>
                </a:highlight>
                <a:latin typeface="source-serif-pro"/>
              </a:rPr>
              <a:t>javascript</a:t>
            </a:r>
            <a:r>
              <a:rPr lang="en-US" b="0" i="0" dirty="0">
                <a:solidFill>
                  <a:srgbClr val="242424"/>
                </a:solidFill>
                <a:effectLst/>
                <a:highlight>
                  <a:srgbClr val="FFFFFF"/>
                </a:highlight>
                <a:latin typeface="source-serif-pro"/>
              </a:rPr>
              <a:t> bundle. These modules can then be installed as an </a:t>
            </a:r>
            <a:r>
              <a:rPr lang="en-US" b="0" i="0" dirty="0" err="1">
                <a:solidFill>
                  <a:srgbClr val="242424"/>
                </a:solidFill>
                <a:effectLst/>
                <a:highlight>
                  <a:srgbClr val="FFFFFF"/>
                </a:highlight>
                <a:latin typeface="source-serif-pro"/>
              </a:rPr>
              <a:t>npm</a:t>
            </a:r>
            <a:r>
              <a:rPr lang="en-US" b="0" i="0" dirty="0">
                <a:solidFill>
                  <a:srgbClr val="242424"/>
                </a:solidFill>
                <a:effectLst/>
                <a:highlight>
                  <a:srgbClr val="FFFFFF"/>
                </a:highlight>
                <a:latin typeface="source-serif-pro"/>
              </a:rPr>
              <a:t> dependency inside a container application and rendered wherever required</a:t>
            </a:r>
            <a:endParaRPr lang="en-IN" dirty="0"/>
          </a:p>
        </p:txBody>
      </p:sp>
    </p:spTree>
    <p:extLst>
      <p:ext uri="{BB962C8B-B14F-4D97-AF65-F5344CB8AC3E}">
        <p14:creationId xmlns:p14="http://schemas.microsoft.com/office/powerpoint/2010/main" val="163361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DADE-BA8D-C6A5-2E34-4D04DF17C86B}"/>
              </a:ext>
            </a:extLst>
          </p:cNvPr>
          <p:cNvSpPr>
            <a:spLocks noGrp="1"/>
          </p:cNvSpPr>
          <p:nvPr>
            <p:ph type="title"/>
          </p:nvPr>
        </p:nvSpPr>
        <p:spPr/>
        <p:txBody>
          <a:bodyPr>
            <a:normAutofit fontScale="90000"/>
          </a:bodyPr>
          <a:lstStyle/>
          <a:p>
            <a:r>
              <a:rPr lang="en-IN" dirty="0"/>
              <a:t>Build time Micro frontend</a:t>
            </a:r>
            <a:br>
              <a:rPr lang="en-IN" dirty="0"/>
            </a:br>
            <a:br>
              <a:rPr lang="en-IN" dirty="0"/>
            </a:br>
            <a:r>
              <a:rPr lang="en-IN" dirty="0" err="1"/>
              <a:t>e.g</a:t>
            </a:r>
            <a:r>
              <a:rPr lang="en-IN" dirty="0"/>
              <a:t> </a:t>
            </a:r>
            <a:br>
              <a:rPr lang="en-IN" dirty="0"/>
            </a:br>
            <a:r>
              <a:rPr lang="en-IN" dirty="0" err="1"/>
              <a:t>Datepicker</a:t>
            </a:r>
            <a:r>
              <a:rPr lang="en-IN" dirty="0"/>
              <a:t>,</a:t>
            </a:r>
            <a:br>
              <a:rPr lang="en-IN" dirty="0"/>
            </a:br>
            <a:r>
              <a:rPr lang="en-IN" dirty="0"/>
              <a:t> Ag-grid,</a:t>
            </a:r>
            <a:br>
              <a:rPr lang="en-IN" dirty="0"/>
            </a:br>
            <a:r>
              <a:rPr lang="en-IN" dirty="0"/>
              <a:t>material </a:t>
            </a:r>
            <a:r>
              <a:rPr lang="en-IN" dirty="0" err="1"/>
              <a:t>ui</a:t>
            </a:r>
            <a:r>
              <a:rPr lang="en-IN" dirty="0"/>
              <a:t>, bootstrap,</a:t>
            </a:r>
            <a:br>
              <a:rPr lang="en-IN" dirty="0"/>
            </a:br>
            <a:r>
              <a:rPr lang="en-IN" dirty="0"/>
              <a:t>tailwind</a:t>
            </a:r>
            <a:br>
              <a:rPr lang="en-IN" dirty="0"/>
            </a:br>
            <a:endParaRPr lang="en-IN" dirty="0"/>
          </a:p>
        </p:txBody>
      </p:sp>
      <p:pic>
        <p:nvPicPr>
          <p:cNvPr id="8194" name="Picture 2" descr="Build time composition">
            <a:extLst>
              <a:ext uri="{FF2B5EF4-FFF2-40B4-BE49-F238E27FC236}">
                <a16:creationId xmlns:a16="http://schemas.microsoft.com/office/drawing/2014/main" id="{A4F9AEB2-1534-26AD-91CD-261B86C974F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8738" y="735292"/>
            <a:ext cx="7315200" cy="526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27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DADE-BA8D-C6A5-2E34-4D04DF17C86B}"/>
              </a:ext>
            </a:extLst>
          </p:cNvPr>
          <p:cNvSpPr>
            <a:spLocks noGrp="1"/>
          </p:cNvSpPr>
          <p:nvPr>
            <p:ph type="title"/>
          </p:nvPr>
        </p:nvSpPr>
        <p:spPr/>
        <p:txBody>
          <a:bodyPr>
            <a:normAutofit/>
          </a:bodyPr>
          <a:lstStyle/>
          <a:p>
            <a:r>
              <a:rPr lang="en-IN" dirty="0"/>
              <a:t>Run time Micro frontend</a:t>
            </a:r>
            <a:br>
              <a:rPr lang="en-IN" dirty="0"/>
            </a:br>
            <a:br>
              <a:rPr lang="en-IN" dirty="0"/>
            </a:br>
            <a:r>
              <a:rPr lang="en-IN" dirty="0" err="1"/>
              <a:t>e.g</a:t>
            </a:r>
            <a:r>
              <a:rPr lang="en-IN" dirty="0"/>
              <a:t> </a:t>
            </a:r>
            <a:br>
              <a:rPr lang="en-IN" dirty="0"/>
            </a:br>
            <a:r>
              <a:rPr lang="en-IN" dirty="0"/>
              <a:t>Home page,</a:t>
            </a:r>
            <a:br>
              <a:rPr lang="en-IN" dirty="0"/>
            </a:br>
            <a:r>
              <a:rPr lang="en-IN" dirty="0"/>
              <a:t>Service page,</a:t>
            </a:r>
            <a:br>
              <a:rPr lang="en-IN" dirty="0"/>
            </a:br>
            <a:r>
              <a:rPr lang="en-IN" dirty="0"/>
              <a:t>contact page</a:t>
            </a:r>
            <a:br>
              <a:rPr lang="en-IN" dirty="0"/>
            </a:br>
            <a:endParaRPr lang="en-IN" dirty="0"/>
          </a:p>
        </p:txBody>
      </p:sp>
      <p:pic>
        <p:nvPicPr>
          <p:cNvPr id="10242" name="Picture 2">
            <a:extLst>
              <a:ext uri="{FF2B5EF4-FFF2-40B4-BE49-F238E27FC236}">
                <a16:creationId xmlns:a16="http://schemas.microsoft.com/office/drawing/2014/main" id="{BAFE1115-F12E-A672-A6E9-4545F599AF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47172" y="863600"/>
            <a:ext cx="7158331"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B1DBF2-FD76-2480-FF83-5F94E62C4910}"/>
              </a:ext>
            </a:extLst>
          </p:cNvPr>
          <p:cNvSpPr>
            <a:spLocks noGrp="1"/>
          </p:cNvSpPr>
          <p:nvPr>
            <p:ph type="title"/>
          </p:nvPr>
        </p:nvSpPr>
        <p:spPr/>
        <p:txBody>
          <a:bodyPr/>
          <a:lstStyle/>
          <a:p>
            <a:r>
              <a:rPr lang="en-IN" dirty="0"/>
              <a:t>React Project Folder structure and best practices</a:t>
            </a:r>
          </a:p>
        </p:txBody>
      </p:sp>
      <p:pic>
        <p:nvPicPr>
          <p:cNvPr id="11" name="Content Placeholder 10">
            <a:extLst>
              <a:ext uri="{FF2B5EF4-FFF2-40B4-BE49-F238E27FC236}">
                <a16:creationId xmlns:a16="http://schemas.microsoft.com/office/drawing/2014/main" id="{DAD6A695-0215-69B3-6DC2-C744B958CE33}"/>
              </a:ext>
            </a:extLst>
          </p:cNvPr>
          <p:cNvPicPr>
            <a:picLocks noGrp="1" noChangeAspect="1"/>
          </p:cNvPicPr>
          <p:nvPr>
            <p:ph sz="half" idx="1"/>
          </p:nvPr>
        </p:nvPicPr>
        <p:blipFill>
          <a:blip r:embed="rId2"/>
          <a:stretch>
            <a:fillRect/>
          </a:stretch>
        </p:blipFill>
        <p:spPr>
          <a:xfrm>
            <a:off x="4366311" y="868363"/>
            <a:ext cx="3146852" cy="5193072"/>
          </a:xfrm>
        </p:spPr>
      </p:pic>
      <p:pic>
        <p:nvPicPr>
          <p:cNvPr id="9" name="Content Placeholder 8">
            <a:extLst>
              <a:ext uri="{FF2B5EF4-FFF2-40B4-BE49-F238E27FC236}">
                <a16:creationId xmlns:a16="http://schemas.microsoft.com/office/drawing/2014/main" id="{596A2675-5B65-6B66-4260-D355ECB0AF5A}"/>
              </a:ext>
            </a:extLst>
          </p:cNvPr>
          <p:cNvPicPr>
            <a:picLocks noGrp="1" noChangeAspect="1"/>
          </p:cNvPicPr>
          <p:nvPr>
            <p:ph sz="half" idx="2"/>
          </p:nvPr>
        </p:nvPicPr>
        <p:blipFill>
          <a:blip r:embed="rId3"/>
          <a:stretch>
            <a:fillRect/>
          </a:stretch>
        </p:blipFill>
        <p:spPr>
          <a:xfrm>
            <a:off x="8223620" y="868363"/>
            <a:ext cx="3343069" cy="5121275"/>
          </a:xfrm>
        </p:spPr>
      </p:pic>
    </p:spTree>
    <p:extLst>
      <p:ext uri="{BB962C8B-B14F-4D97-AF65-F5344CB8AC3E}">
        <p14:creationId xmlns:p14="http://schemas.microsoft.com/office/powerpoint/2010/main" val="1668993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35E50D-E334-CB18-5AA0-B10A0FE5787D}"/>
              </a:ext>
            </a:extLst>
          </p:cNvPr>
          <p:cNvPicPr>
            <a:picLocks noChangeAspect="1"/>
          </p:cNvPicPr>
          <p:nvPr/>
        </p:nvPicPr>
        <p:blipFill>
          <a:blip r:embed="rId2"/>
          <a:stretch>
            <a:fillRect/>
          </a:stretch>
        </p:blipFill>
        <p:spPr>
          <a:xfrm>
            <a:off x="942680" y="757958"/>
            <a:ext cx="10548594" cy="5342083"/>
          </a:xfrm>
          <a:prstGeom prst="rect">
            <a:avLst/>
          </a:prstGeom>
        </p:spPr>
      </p:pic>
    </p:spTree>
    <p:extLst>
      <p:ext uri="{BB962C8B-B14F-4D97-AF65-F5344CB8AC3E}">
        <p14:creationId xmlns:p14="http://schemas.microsoft.com/office/powerpoint/2010/main" val="34832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EA5C04-A86D-10D8-FCDD-89FAA448F3EB}"/>
              </a:ext>
            </a:extLst>
          </p:cNvPr>
          <p:cNvSpPr>
            <a:spLocks noGrp="1"/>
          </p:cNvSpPr>
          <p:nvPr>
            <p:ph type="title"/>
          </p:nvPr>
        </p:nvSpPr>
        <p:spPr>
          <a:xfrm>
            <a:off x="256032" y="1143000"/>
            <a:ext cx="2834640" cy="1477652"/>
          </a:xfrm>
        </p:spPr>
        <p:txBody>
          <a:bodyPr/>
          <a:lstStyle/>
          <a:p>
            <a:r>
              <a:rPr lang="en-IN" dirty="0"/>
              <a:t>Demo &amp; Queries </a:t>
            </a:r>
          </a:p>
        </p:txBody>
      </p:sp>
      <p:sp>
        <p:nvSpPr>
          <p:cNvPr id="7" name="Text Placeholder 6">
            <a:extLst>
              <a:ext uri="{FF2B5EF4-FFF2-40B4-BE49-F238E27FC236}">
                <a16:creationId xmlns:a16="http://schemas.microsoft.com/office/drawing/2014/main" id="{1155163A-CC98-18C8-EC87-560245533DD1}"/>
              </a:ext>
            </a:extLst>
          </p:cNvPr>
          <p:cNvSpPr>
            <a:spLocks noGrp="1"/>
          </p:cNvSpPr>
          <p:nvPr>
            <p:ph type="body" sz="half" idx="2"/>
          </p:nvPr>
        </p:nvSpPr>
        <p:spPr>
          <a:xfrm>
            <a:off x="256031" y="2696066"/>
            <a:ext cx="4693041" cy="3119518"/>
          </a:xfrm>
        </p:spPr>
        <p:txBody>
          <a:bodyPr>
            <a:normAutofit fontScale="70000" lnSpcReduction="20000"/>
          </a:bodyPr>
          <a:lstStyle/>
          <a:p>
            <a:r>
              <a:rPr lang="en-IN" dirty="0">
                <a:solidFill>
                  <a:schemeClr val="tx1"/>
                </a:solidFill>
              </a:rPr>
              <a:t>Reference Links</a:t>
            </a:r>
          </a:p>
          <a:p>
            <a:r>
              <a:rPr lang="en-IN" dirty="0">
                <a:solidFill>
                  <a:schemeClr val="tx1"/>
                </a:solidFill>
                <a:hlinkClick r:id="rId2">
                  <a:extLst>
                    <a:ext uri="{A12FA001-AC4F-418D-AE19-62706E023703}">
                      <ahyp:hlinkClr xmlns:ahyp="http://schemas.microsoft.com/office/drawing/2018/hyperlinkcolor" val="tx"/>
                    </a:ext>
                  </a:extLst>
                </a:hlinkClick>
              </a:rPr>
              <a:t>https://micro-frontends.org/</a:t>
            </a:r>
            <a:endParaRPr lang="en-IN" dirty="0">
              <a:solidFill>
                <a:schemeClr val="tx1"/>
              </a:solidFill>
            </a:endParaRPr>
          </a:p>
          <a:p>
            <a:r>
              <a:rPr lang="en-IN" dirty="0">
                <a:solidFill>
                  <a:schemeClr val="tx1"/>
                </a:solidFill>
                <a:hlinkClick r:id="rId3">
                  <a:extLst>
                    <a:ext uri="{A12FA001-AC4F-418D-AE19-62706E023703}">
                      <ahyp:hlinkClr xmlns:ahyp="http://schemas.microsoft.com/office/drawing/2018/hyperlinkcolor" val="tx"/>
                    </a:ext>
                  </a:extLst>
                </a:hlinkClick>
              </a:rPr>
              <a:t>https://martinfowler.com/articles/micro-frontends.html</a:t>
            </a:r>
            <a:endParaRPr lang="en-IN" dirty="0">
              <a:solidFill>
                <a:schemeClr val="tx1"/>
              </a:solidFill>
            </a:endParaRPr>
          </a:p>
          <a:p>
            <a:r>
              <a:rPr lang="en-IN" dirty="0">
                <a:solidFill>
                  <a:schemeClr val="tx1"/>
                </a:solidFill>
                <a:hlinkClick r:id="rId4">
                  <a:extLst>
                    <a:ext uri="{A12FA001-AC4F-418D-AE19-62706E023703}">
                      <ahyp:hlinkClr xmlns:ahyp="http://schemas.microsoft.com/office/drawing/2018/hyperlinkcolor" val="tx"/>
                    </a:ext>
                  </a:extLst>
                </a:hlinkClick>
              </a:rPr>
              <a:t>https://www.altexsoft.com/blog/micro-frontend/</a:t>
            </a:r>
            <a:endParaRPr lang="en-IN" dirty="0">
              <a:solidFill>
                <a:schemeClr val="tx1"/>
              </a:solidFill>
            </a:endParaRPr>
          </a:p>
          <a:p>
            <a:r>
              <a:rPr lang="en-IN" dirty="0">
                <a:solidFill>
                  <a:schemeClr val="tx1"/>
                </a:solidFill>
                <a:hlinkClick r:id="rId5">
                  <a:extLst>
                    <a:ext uri="{A12FA001-AC4F-418D-AE19-62706E023703}">
                      <ahyp:hlinkClr xmlns:ahyp="http://schemas.microsoft.com/office/drawing/2018/hyperlinkcolor" val="tx"/>
                    </a:ext>
                  </a:extLst>
                </a:hlinkClick>
              </a:rPr>
              <a:t>https://www.turing.com/blog/micro-frontends-what-are-they-when-to-use-them#_evolution_of_micro_frontends</a:t>
            </a:r>
            <a:endParaRPr lang="en-IN" dirty="0">
              <a:solidFill>
                <a:schemeClr val="tx1"/>
              </a:solidFill>
            </a:endParaRPr>
          </a:p>
          <a:p>
            <a:r>
              <a:rPr lang="en-IN" dirty="0">
                <a:solidFill>
                  <a:schemeClr val="tx1"/>
                </a:solidFill>
                <a:hlinkClick r:id="rId6">
                  <a:extLst>
                    <a:ext uri="{A12FA001-AC4F-418D-AE19-62706E023703}">
                      <ahyp:hlinkClr xmlns:ahyp="http://schemas.microsoft.com/office/drawing/2018/hyperlinkcolor" val="tx"/>
                    </a:ext>
                  </a:extLst>
                </a:hlinkClick>
              </a:rPr>
              <a:t>https://sharvishi9118.medium.com/how-to-compose-micro-frontends-at-build-time-c5e484a40e10</a:t>
            </a:r>
            <a:endParaRPr lang="en-IN" dirty="0">
              <a:solidFill>
                <a:schemeClr val="tx1"/>
              </a:solidFill>
            </a:endParaRPr>
          </a:p>
          <a:p>
            <a:r>
              <a:rPr lang="en-IN" dirty="0">
                <a:solidFill>
                  <a:schemeClr val="tx1"/>
                </a:solidFill>
                <a:hlinkClick r:id="rId7">
                  <a:extLst>
                    <a:ext uri="{A12FA001-AC4F-418D-AE19-62706E023703}">
                      <ahyp:hlinkClr xmlns:ahyp="http://schemas.microsoft.com/office/drawing/2018/hyperlinkcolor" val="tx"/>
                    </a:ext>
                  </a:extLst>
                </a:hlinkClick>
              </a:rPr>
              <a:t>https://blog.bitsrc.io/you-dont-need-another-library-to-compose-micro-frontends-at-run-time-e803077ade67</a:t>
            </a:r>
            <a:endParaRPr lang="en-IN" dirty="0">
              <a:solidFill>
                <a:schemeClr val="tx1"/>
              </a:solidFill>
            </a:endParaRPr>
          </a:p>
          <a:p>
            <a:r>
              <a:rPr lang="en-IN" dirty="0">
                <a:solidFill>
                  <a:schemeClr val="tx1"/>
                </a:solidFill>
                <a:hlinkClick r:id="rId8">
                  <a:extLst>
                    <a:ext uri="{A12FA001-AC4F-418D-AE19-62706E023703}">
                      <ahyp:hlinkClr xmlns:ahyp="http://schemas.microsoft.com/office/drawing/2018/hyperlinkcolor" val="tx"/>
                    </a:ext>
                  </a:extLst>
                </a:hlinkClick>
              </a:rPr>
              <a:t>https://dev.to/itswillt/folder-structures-in-react-projects-3dp8</a:t>
            </a:r>
            <a:endParaRPr lang="en-IN" dirty="0">
              <a:solidFill>
                <a:schemeClr val="tx1"/>
              </a:solidFill>
            </a:endParaRPr>
          </a:p>
          <a:p>
            <a:endParaRPr lang="en-IN" dirty="0"/>
          </a:p>
          <a:p>
            <a:r>
              <a:rPr lang="en-IN" dirty="0"/>
              <a:t> </a:t>
            </a:r>
          </a:p>
        </p:txBody>
      </p:sp>
      <p:sp>
        <p:nvSpPr>
          <p:cNvPr id="15" name="Picture Placeholder 14">
            <a:extLst>
              <a:ext uri="{FF2B5EF4-FFF2-40B4-BE49-F238E27FC236}">
                <a16:creationId xmlns:a16="http://schemas.microsoft.com/office/drawing/2014/main" id="{FB3E00A8-609B-C2BA-096D-FD60D72C7B73}"/>
              </a:ext>
            </a:extLst>
          </p:cNvPr>
          <p:cNvSpPr>
            <a:spLocks noGrp="1"/>
          </p:cNvSpPr>
          <p:nvPr>
            <p:ph type="pic" idx="1"/>
          </p:nvPr>
        </p:nvSpPr>
        <p:spPr/>
      </p:sp>
      <p:pic>
        <p:nvPicPr>
          <p:cNvPr id="17" name="Picture 16">
            <a:extLst>
              <a:ext uri="{FF2B5EF4-FFF2-40B4-BE49-F238E27FC236}">
                <a16:creationId xmlns:a16="http://schemas.microsoft.com/office/drawing/2014/main" id="{D1B14B8D-3373-A087-5E21-941490726EA2}"/>
              </a:ext>
            </a:extLst>
          </p:cNvPr>
          <p:cNvPicPr>
            <a:picLocks noChangeAspect="1"/>
          </p:cNvPicPr>
          <p:nvPr/>
        </p:nvPicPr>
        <p:blipFill>
          <a:blip r:embed="rId9"/>
          <a:stretch>
            <a:fillRect/>
          </a:stretch>
        </p:blipFill>
        <p:spPr>
          <a:xfrm>
            <a:off x="3817856" y="914399"/>
            <a:ext cx="7868018" cy="5265151"/>
          </a:xfrm>
          <a:prstGeom prst="rect">
            <a:avLst/>
          </a:prstGeom>
        </p:spPr>
      </p:pic>
    </p:spTree>
    <p:extLst>
      <p:ext uri="{BB962C8B-B14F-4D97-AF65-F5344CB8AC3E}">
        <p14:creationId xmlns:p14="http://schemas.microsoft.com/office/powerpoint/2010/main" val="247159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BEE21-9044-F0C5-8DB9-A022516C5A0F}"/>
              </a:ext>
            </a:extLst>
          </p:cNvPr>
          <p:cNvSpPr>
            <a:spLocks noGrp="1"/>
          </p:cNvSpPr>
          <p:nvPr>
            <p:ph type="title"/>
          </p:nvPr>
        </p:nvSpPr>
        <p:spPr>
          <a:xfrm>
            <a:off x="3886200" y="1271016"/>
            <a:ext cx="7315200" cy="774600"/>
          </a:xfrm>
        </p:spPr>
        <p:txBody>
          <a:bodyPr>
            <a:normAutofit fontScale="90000"/>
          </a:bodyPr>
          <a:lstStyle/>
          <a:p>
            <a:r>
              <a:rPr lang="en-IN" dirty="0"/>
              <a:t>About me</a:t>
            </a:r>
          </a:p>
        </p:txBody>
      </p:sp>
      <p:sp>
        <p:nvSpPr>
          <p:cNvPr id="5" name="Text Placeholder 4">
            <a:extLst>
              <a:ext uri="{FF2B5EF4-FFF2-40B4-BE49-F238E27FC236}">
                <a16:creationId xmlns:a16="http://schemas.microsoft.com/office/drawing/2014/main" id="{98B0F5E7-E26A-1469-E535-9BC95CC7F981}"/>
              </a:ext>
            </a:extLst>
          </p:cNvPr>
          <p:cNvSpPr>
            <a:spLocks noGrp="1"/>
          </p:cNvSpPr>
          <p:nvPr>
            <p:ph type="body" idx="1"/>
          </p:nvPr>
        </p:nvSpPr>
        <p:spPr>
          <a:xfrm>
            <a:off x="3886200" y="2290713"/>
            <a:ext cx="7315200" cy="3296271"/>
          </a:xfrm>
        </p:spPr>
        <p:txBody>
          <a:bodyPr/>
          <a:lstStyle/>
          <a:p>
            <a:r>
              <a:rPr lang="en-IN" dirty="0"/>
              <a:t>Ganapathi Natarajan </a:t>
            </a:r>
          </a:p>
          <a:p>
            <a:r>
              <a:rPr lang="en-IN" dirty="0"/>
              <a:t>Application Developer / Individual contributor</a:t>
            </a:r>
          </a:p>
          <a:p>
            <a:r>
              <a:rPr lang="en-IN" dirty="0"/>
              <a:t>Lead UI developer cum UI architect (12+ years exp)</a:t>
            </a:r>
          </a:p>
          <a:p>
            <a:r>
              <a:rPr lang="en-IN" dirty="0"/>
              <a:t>Transitioned into Full stack developer with Java spring boot</a:t>
            </a:r>
          </a:p>
          <a:p>
            <a:r>
              <a:rPr lang="en-IN" dirty="0"/>
              <a:t>Specific to Micro front with Single SPA &amp; module federation</a:t>
            </a:r>
          </a:p>
          <a:p>
            <a:r>
              <a:rPr lang="en-IN" dirty="0"/>
              <a:t>Continues learner  and keep exploring AWS &amp; Dev Ops</a:t>
            </a:r>
          </a:p>
        </p:txBody>
      </p:sp>
      <p:pic>
        <p:nvPicPr>
          <p:cNvPr id="7" name="Picture 6">
            <a:extLst>
              <a:ext uri="{FF2B5EF4-FFF2-40B4-BE49-F238E27FC236}">
                <a16:creationId xmlns:a16="http://schemas.microsoft.com/office/drawing/2014/main" id="{8322AF18-189B-9FC6-BC3E-AB04CDA4AEA6}"/>
              </a:ext>
            </a:extLst>
          </p:cNvPr>
          <p:cNvPicPr>
            <a:picLocks noChangeAspect="1"/>
          </p:cNvPicPr>
          <p:nvPr/>
        </p:nvPicPr>
        <p:blipFill>
          <a:blip r:embed="rId2"/>
          <a:stretch>
            <a:fillRect/>
          </a:stretch>
        </p:blipFill>
        <p:spPr>
          <a:xfrm>
            <a:off x="414675" y="1659116"/>
            <a:ext cx="2460500" cy="3163499"/>
          </a:xfrm>
          <a:prstGeom prst="rect">
            <a:avLst/>
          </a:prstGeom>
        </p:spPr>
      </p:pic>
    </p:spTree>
    <p:extLst>
      <p:ext uri="{BB962C8B-B14F-4D97-AF65-F5344CB8AC3E}">
        <p14:creationId xmlns:p14="http://schemas.microsoft.com/office/powerpoint/2010/main" val="108623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6BF3-34DF-69FF-37F5-26B743C919FB}"/>
              </a:ext>
            </a:extLst>
          </p:cNvPr>
          <p:cNvSpPr>
            <a:spLocks noGrp="1"/>
          </p:cNvSpPr>
          <p:nvPr>
            <p:ph type="title"/>
          </p:nvPr>
        </p:nvSpPr>
        <p:spPr/>
        <p:txBody>
          <a:bodyPr/>
          <a:lstStyle/>
          <a:p>
            <a:r>
              <a:rPr lang="en-IN" sz="4800" dirty="0"/>
              <a:t>Micro Frontends (MFE)</a:t>
            </a:r>
            <a:br>
              <a:rPr lang="en-IN" b="0" i="0" dirty="0">
                <a:solidFill>
                  <a:srgbClr val="000000"/>
                </a:solidFill>
                <a:effectLst/>
                <a:latin typeface="Lora" panose="020F0502020204030204" pitchFamily="2" charset="0"/>
              </a:rPr>
            </a:br>
            <a:endParaRPr lang="en-IN" dirty="0"/>
          </a:p>
        </p:txBody>
      </p:sp>
      <p:sp>
        <p:nvSpPr>
          <p:cNvPr id="3" name="Content Placeholder 2">
            <a:extLst>
              <a:ext uri="{FF2B5EF4-FFF2-40B4-BE49-F238E27FC236}">
                <a16:creationId xmlns:a16="http://schemas.microsoft.com/office/drawing/2014/main" id="{E7D0C4A5-DBB3-638E-B73B-0D02C3C0A2DC}"/>
              </a:ext>
            </a:extLst>
          </p:cNvPr>
          <p:cNvSpPr>
            <a:spLocks noGrp="1"/>
          </p:cNvSpPr>
          <p:nvPr>
            <p:ph idx="1"/>
          </p:nvPr>
        </p:nvSpPr>
        <p:spPr>
          <a:xfrm>
            <a:off x="3850414" y="868680"/>
            <a:ext cx="7315200" cy="5120640"/>
          </a:xfrm>
        </p:spPr>
        <p:txBody>
          <a:bodyPr/>
          <a:lstStyle/>
          <a:p>
            <a:r>
              <a:rPr lang="en-US" b="0" i="0" dirty="0">
                <a:solidFill>
                  <a:srgbClr val="212121"/>
                </a:solidFill>
                <a:effectLst/>
                <a:highlight>
                  <a:srgbClr val="F8F8F8"/>
                </a:highlight>
                <a:latin typeface="__Poppins_024312"/>
              </a:rPr>
              <a:t>Micro frontends apply the same principles to the front end, breaking down a web application into smaller, autonomous modules or functions. Each module can be developed independently, providing frontend teams with a level of flexibility and speed akin to what microservices offer to their backend counterparts.</a:t>
            </a:r>
          </a:p>
          <a:p>
            <a:r>
              <a:rPr lang="en-US" i="1" dirty="0">
                <a:solidFill>
                  <a:srgbClr val="303633"/>
                </a:solidFill>
                <a:highlight>
                  <a:srgbClr val="FFFFFF"/>
                </a:highlight>
                <a:latin typeface="Arial" panose="020B0604020202020204" pitchFamily="34" charset="0"/>
                <a:cs typeface="Arial" panose="020B0604020202020204" pitchFamily="34" charset="0"/>
              </a:rPr>
              <a:t>R</a:t>
            </a:r>
            <a:r>
              <a:rPr lang="en-US" b="0" i="1" dirty="0">
                <a:solidFill>
                  <a:srgbClr val="303633"/>
                </a:solidFill>
                <a:effectLst/>
                <a:highlight>
                  <a:srgbClr val="FFFFFF"/>
                </a:highlight>
                <a:latin typeface="Arial" panose="020B0604020202020204" pitchFamily="34" charset="0"/>
                <a:cs typeface="Arial" panose="020B0604020202020204" pitchFamily="34" charset="0"/>
              </a:rPr>
              <a:t>ecent trend of breaking up frontend monoliths into many smaller, more manageable pieces, and how this architecture can increase the effectiveness and efficiency of teams working on frontend code.</a:t>
            </a:r>
          </a:p>
          <a:p>
            <a:r>
              <a:rPr lang="en-US" b="0" i="0" dirty="0">
                <a:solidFill>
                  <a:srgbClr val="666666"/>
                </a:solidFill>
                <a:effectLst/>
                <a:highlight>
                  <a:srgbClr val="FAFAFA"/>
                </a:highlight>
                <a:latin typeface="Helvetica Neue"/>
              </a:rPr>
              <a:t>The idea behind Micro Frontends is to think about a website or web app as </a:t>
            </a:r>
            <a:r>
              <a:rPr lang="en-US" b="1" i="0" dirty="0">
                <a:solidFill>
                  <a:srgbClr val="666666"/>
                </a:solidFill>
                <a:effectLst/>
                <a:highlight>
                  <a:srgbClr val="FAFAFA"/>
                </a:highlight>
                <a:latin typeface="Helvetica Neue"/>
              </a:rPr>
              <a:t>a composition of features</a:t>
            </a:r>
            <a:r>
              <a:rPr lang="en-US" b="0" i="0" dirty="0">
                <a:solidFill>
                  <a:srgbClr val="666666"/>
                </a:solidFill>
                <a:effectLst/>
                <a:highlight>
                  <a:srgbClr val="FAFAFA"/>
                </a:highlight>
                <a:latin typeface="Helvetica Neue"/>
              </a:rPr>
              <a:t> which are owned by </a:t>
            </a:r>
            <a:r>
              <a:rPr lang="en-US" b="1" i="0" dirty="0">
                <a:solidFill>
                  <a:srgbClr val="666666"/>
                </a:solidFill>
                <a:effectLst/>
                <a:highlight>
                  <a:srgbClr val="FAFAFA"/>
                </a:highlight>
                <a:latin typeface="Helvetica Neue"/>
              </a:rPr>
              <a:t>independent teams</a:t>
            </a:r>
            <a:r>
              <a:rPr lang="en-US" b="0" i="0" dirty="0">
                <a:solidFill>
                  <a:srgbClr val="666666"/>
                </a:solidFill>
                <a:effectLst/>
                <a:highlight>
                  <a:srgbClr val="FAFAFA"/>
                </a:highlight>
                <a:latin typeface="Helvetica Neue"/>
              </a:rPr>
              <a:t>. Each team has a </a:t>
            </a:r>
            <a:r>
              <a:rPr lang="en-US" b="1" i="0" dirty="0">
                <a:solidFill>
                  <a:srgbClr val="666666"/>
                </a:solidFill>
                <a:effectLst/>
                <a:highlight>
                  <a:srgbClr val="FAFAFA"/>
                </a:highlight>
                <a:latin typeface="Helvetica Neue"/>
              </a:rPr>
              <a:t>distinct area of business</a:t>
            </a:r>
            <a:r>
              <a:rPr lang="en-US" b="0" i="0" dirty="0">
                <a:solidFill>
                  <a:srgbClr val="666666"/>
                </a:solidFill>
                <a:effectLst/>
                <a:highlight>
                  <a:srgbClr val="FAFAFA"/>
                </a:highlight>
                <a:latin typeface="Helvetica Neue"/>
              </a:rPr>
              <a:t> or </a:t>
            </a:r>
            <a:r>
              <a:rPr lang="en-US" b="1" i="0" dirty="0">
                <a:solidFill>
                  <a:srgbClr val="666666"/>
                </a:solidFill>
                <a:effectLst/>
                <a:highlight>
                  <a:srgbClr val="FAFAFA"/>
                </a:highlight>
                <a:latin typeface="Helvetica Neue"/>
              </a:rPr>
              <a:t>mission</a:t>
            </a:r>
            <a:r>
              <a:rPr lang="en-US" b="0" i="0" dirty="0">
                <a:solidFill>
                  <a:srgbClr val="666666"/>
                </a:solidFill>
                <a:effectLst/>
                <a:highlight>
                  <a:srgbClr val="FAFAFA"/>
                </a:highlight>
                <a:latin typeface="Helvetica Neue"/>
              </a:rPr>
              <a:t> it cares about and specializes in. A team is </a:t>
            </a:r>
            <a:r>
              <a:rPr lang="en-US" b="1" i="0" dirty="0">
                <a:solidFill>
                  <a:srgbClr val="666666"/>
                </a:solidFill>
                <a:effectLst/>
                <a:highlight>
                  <a:srgbClr val="FAFAFA"/>
                </a:highlight>
                <a:latin typeface="Helvetica Neue"/>
              </a:rPr>
              <a:t>cross functional</a:t>
            </a:r>
            <a:r>
              <a:rPr lang="en-US" b="0" i="0" dirty="0">
                <a:solidFill>
                  <a:srgbClr val="666666"/>
                </a:solidFill>
                <a:effectLst/>
                <a:highlight>
                  <a:srgbClr val="FAFAFA"/>
                </a:highlight>
                <a:latin typeface="Helvetica Neue"/>
              </a:rPr>
              <a:t> and develops its features </a:t>
            </a:r>
            <a:r>
              <a:rPr lang="en-US" b="1" i="0" dirty="0">
                <a:solidFill>
                  <a:srgbClr val="666666"/>
                </a:solidFill>
                <a:effectLst/>
                <a:highlight>
                  <a:srgbClr val="FAFAFA"/>
                </a:highlight>
                <a:latin typeface="Helvetica Neue"/>
              </a:rPr>
              <a:t>end-to-end</a:t>
            </a:r>
            <a:r>
              <a:rPr lang="en-US" b="0" i="0" dirty="0">
                <a:solidFill>
                  <a:srgbClr val="666666"/>
                </a:solidFill>
                <a:effectLst/>
                <a:highlight>
                  <a:srgbClr val="FAFAFA"/>
                </a:highlight>
                <a:latin typeface="Helvetica Neue"/>
              </a:rPr>
              <a:t>, from database to user interface.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83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DADE-BA8D-C6A5-2E34-4D04DF17C86B}"/>
              </a:ext>
            </a:extLst>
          </p:cNvPr>
          <p:cNvSpPr>
            <a:spLocks noGrp="1"/>
          </p:cNvSpPr>
          <p:nvPr>
            <p:ph type="title"/>
          </p:nvPr>
        </p:nvSpPr>
        <p:spPr/>
        <p:txBody>
          <a:bodyPr/>
          <a:lstStyle/>
          <a:p>
            <a:r>
              <a:rPr lang="en-IN" dirty="0"/>
              <a:t>Monolithic Frontends</a:t>
            </a:r>
          </a:p>
        </p:txBody>
      </p:sp>
      <p:pic>
        <p:nvPicPr>
          <p:cNvPr id="5" name="Content Placeholder 4">
            <a:extLst>
              <a:ext uri="{FF2B5EF4-FFF2-40B4-BE49-F238E27FC236}">
                <a16:creationId xmlns:a16="http://schemas.microsoft.com/office/drawing/2014/main" id="{70377E30-4E27-95C7-27B1-D222525DDF87}"/>
              </a:ext>
            </a:extLst>
          </p:cNvPr>
          <p:cNvPicPr>
            <a:picLocks noGrp="1" noChangeAspect="1"/>
          </p:cNvPicPr>
          <p:nvPr>
            <p:ph idx="1"/>
          </p:nvPr>
        </p:nvPicPr>
        <p:blipFill>
          <a:blip r:embed="rId2"/>
          <a:stretch>
            <a:fillRect/>
          </a:stretch>
        </p:blipFill>
        <p:spPr>
          <a:xfrm>
            <a:off x="3629320" y="688157"/>
            <a:ext cx="8182466" cy="5505253"/>
          </a:xfrm>
        </p:spPr>
      </p:pic>
    </p:spTree>
    <p:extLst>
      <p:ext uri="{BB962C8B-B14F-4D97-AF65-F5344CB8AC3E}">
        <p14:creationId xmlns:p14="http://schemas.microsoft.com/office/powerpoint/2010/main" val="205718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DADE-BA8D-C6A5-2E34-4D04DF17C86B}"/>
              </a:ext>
            </a:extLst>
          </p:cNvPr>
          <p:cNvSpPr>
            <a:spLocks noGrp="1"/>
          </p:cNvSpPr>
          <p:nvPr>
            <p:ph type="title"/>
          </p:nvPr>
        </p:nvSpPr>
        <p:spPr/>
        <p:txBody>
          <a:bodyPr/>
          <a:lstStyle/>
          <a:p>
            <a:r>
              <a:rPr lang="en-IN" dirty="0"/>
              <a:t>Micro Frontend UI Apps</a:t>
            </a:r>
          </a:p>
        </p:txBody>
      </p:sp>
      <p:pic>
        <p:nvPicPr>
          <p:cNvPr id="7" name="Content Placeholder 6">
            <a:extLst>
              <a:ext uri="{FF2B5EF4-FFF2-40B4-BE49-F238E27FC236}">
                <a16:creationId xmlns:a16="http://schemas.microsoft.com/office/drawing/2014/main" id="{56D8A0C5-3BE9-4A8B-9807-6685044F95FB}"/>
              </a:ext>
            </a:extLst>
          </p:cNvPr>
          <p:cNvPicPr>
            <a:picLocks noGrp="1" noChangeAspect="1"/>
          </p:cNvPicPr>
          <p:nvPr>
            <p:ph idx="1"/>
          </p:nvPr>
        </p:nvPicPr>
        <p:blipFill>
          <a:blip r:embed="rId2"/>
          <a:stretch>
            <a:fillRect/>
          </a:stretch>
        </p:blipFill>
        <p:spPr>
          <a:xfrm>
            <a:off x="3512707" y="989814"/>
            <a:ext cx="8308506" cy="5326145"/>
          </a:xfrm>
        </p:spPr>
      </p:pic>
    </p:spTree>
    <p:extLst>
      <p:ext uri="{BB962C8B-B14F-4D97-AF65-F5344CB8AC3E}">
        <p14:creationId xmlns:p14="http://schemas.microsoft.com/office/powerpoint/2010/main" val="2272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DADE-BA8D-C6A5-2E34-4D04DF17C86B}"/>
              </a:ext>
            </a:extLst>
          </p:cNvPr>
          <p:cNvSpPr>
            <a:spLocks noGrp="1"/>
          </p:cNvSpPr>
          <p:nvPr>
            <p:ph type="title"/>
          </p:nvPr>
        </p:nvSpPr>
        <p:spPr/>
        <p:txBody>
          <a:bodyPr/>
          <a:lstStyle/>
          <a:p>
            <a:r>
              <a:rPr lang="en-IN" dirty="0"/>
              <a:t>Transition from full stack to micro front ends</a:t>
            </a:r>
          </a:p>
        </p:txBody>
      </p:sp>
      <p:sp>
        <p:nvSpPr>
          <p:cNvPr id="4" name="Content Placeholder 3">
            <a:extLst>
              <a:ext uri="{FF2B5EF4-FFF2-40B4-BE49-F238E27FC236}">
                <a16:creationId xmlns:a16="http://schemas.microsoft.com/office/drawing/2014/main" id="{A020384A-07FD-28BA-6993-6E3B0BE7AEF5}"/>
              </a:ext>
            </a:extLst>
          </p:cNvPr>
          <p:cNvSpPr>
            <a:spLocks noGrp="1"/>
          </p:cNvSpPr>
          <p:nvPr>
            <p:ph idx="1"/>
          </p:nvPr>
        </p:nvSpPr>
        <p:spPr/>
        <p:txBody>
          <a:bodyPr/>
          <a:lstStyle/>
          <a:p>
            <a:endParaRPr lang="en-IN"/>
          </a:p>
        </p:txBody>
      </p:sp>
      <p:pic>
        <p:nvPicPr>
          <p:cNvPr id="6146" name="Picture 2" descr="Different architectural approaches ">
            <a:extLst>
              <a:ext uri="{FF2B5EF4-FFF2-40B4-BE49-F238E27FC236}">
                <a16:creationId xmlns:a16="http://schemas.microsoft.com/office/drawing/2014/main" id="{BB7D0AFF-2814-DB76-3843-BFA1731AD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491" y="681038"/>
            <a:ext cx="846059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53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diagram showing 3 applications independently going from source control, through build, test and deployment to production">
            <a:extLst>
              <a:ext uri="{FF2B5EF4-FFF2-40B4-BE49-F238E27FC236}">
                <a16:creationId xmlns:a16="http://schemas.microsoft.com/office/drawing/2014/main" id="{8C674211-250C-4B09-D34E-CDB6DD65B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1008668"/>
            <a:ext cx="9915525" cy="538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11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DADE-BA8D-C6A5-2E34-4D04DF17C86B}"/>
              </a:ext>
            </a:extLst>
          </p:cNvPr>
          <p:cNvSpPr>
            <a:spLocks noGrp="1"/>
          </p:cNvSpPr>
          <p:nvPr>
            <p:ph type="title"/>
          </p:nvPr>
        </p:nvSpPr>
        <p:spPr/>
        <p:txBody>
          <a:bodyPr/>
          <a:lstStyle/>
          <a:p>
            <a:r>
              <a:rPr lang="en-IN" dirty="0"/>
              <a:t>Divide the SPA app into micro UI apps </a:t>
            </a:r>
          </a:p>
        </p:txBody>
      </p:sp>
      <p:pic>
        <p:nvPicPr>
          <p:cNvPr id="3078" name="Picture 6" descr="An Instagram web page presented as a set of possible micro-apps">
            <a:extLst>
              <a:ext uri="{FF2B5EF4-FFF2-40B4-BE49-F238E27FC236}">
                <a16:creationId xmlns:a16="http://schemas.microsoft.com/office/drawing/2014/main" id="{F45E8D2D-CDBC-A9CD-1429-DDA0F80544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49617" y="863600"/>
            <a:ext cx="6553441"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92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DADE-BA8D-C6A5-2E34-4D04DF17C86B}"/>
              </a:ext>
            </a:extLst>
          </p:cNvPr>
          <p:cNvSpPr>
            <a:spLocks noGrp="1"/>
          </p:cNvSpPr>
          <p:nvPr>
            <p:ph type="title"/>
          </p:nvPr>
        </p:nvSpPr>
        <p:spPr/>
        <p:txBody>
          <a:bodyPr/>
          <a:lstStyle/>
          <a:p>
            <a:r>
              <a:rPr lang="en-IN" dirty="0"/>
              <a:t>Single SPA</a:t>
            </a:r>
            <a:br>
              <a:rPr lang="en-IN" dirty="0"/>
            </a:br>
            <a:r>
              <a:rPr lang="en-IN" dirty="0"/>
              <a:t>( Polyglot) Micro Frontend Architecture</a:t>
            </a:r>
            <a:br>
              <a:rPr lang="en-IN" dirty="0"/>
            </a:br>
            <a:endParaRPr lang="en-IN" dirty="0"/>
          </a:p>
        </p:txBody>
      </p:sp>
      <p:sp>
        <p:nvSpPr>
          <p:cNvPr id="4" name="Content Placeholder 3">
            <a:extLst>
              <a:ext uri="{FF2B5EF4-FFF2-40B4-BE49-F238E27FC236}">
                <a16:creationId xmlns:a16="http://schemas.microsoft.com/office/drawing/2014/main" id="{FAA9D215-4F93-888A-B52E-30B484A1089D}"/>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0D1E9C1-7083-422B-AF72-15FAE56D780D}"/>
              </a:ext>
            </a:extLst>
          </p:cNvPr>
          <p:cNvPicPr>
            <a:picLocks noChangeAspect="1"/>
          </p:cNvPicPr>
          <p:nvPr/>
        </p:nvPicPr>
        <p:blipFill>
          <a:blip r:embed="rId3"/>
          <a:stretch>
            <a:fillRect/>
          </a:stretch>
        </p:blipFill>
        <p:spPr>
          <a:xfrm>
            <a:off x="3869267" y="868458"/>
            <a:ext cx="7895385" cy="5121084"/>
          </a:xfrm>
          <a:prstGeom prst="rect">
            <a:avLst/>
          </a:prstGeom>
        </p:spPr>
      </p:pic>
    </p:spTree>
    <p:extLst>
      <p:ext uri="{BB962C8B-B14F-4D97-AF65-F5344CB8AC3E}">
        <p14:creationId xmlns:p14="http://schemas.microsoft.com/office/powerpoint/2010/main" val="40451370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129</TotalTime>
  <Words>711</Words>
  <Application>Microsoft Office PowerPoint</Application>
  <PresentationFormat>Widescreen</PresentationFormat>
  <Paragraphs>54</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__Poppins_024312</vt:lpstr>
      <vt:lpstr>Arial</vt:lpstr>
      <vt:lpstr>Calibri</vt:lpstr>
      <vt:lpstr>Corbel</vt:lpstr>
      <vt:lpstr>Helvetica Neue</vt:lpstr>
      <vt:lpstr>Lora</vt:lpstr>
      <vt:lpstr>source-serif-pro</vt:lpstr>
      <vt:lpstr>Wingdings 2</vt:lpstr>
      <vt:lpstr>Frame</vt:lpstr>
      <vt:lpstr>Micro Frontend Architecture -----------------------------------</vt:lpstr>
      <vt:lpstr>About me</vt:lpstr>
      <vt:lpstr>Micro Frontends (MFE) </vt:lpstr>
      <vt:lpstr>Monolithic Frontends</vt:lpstr>
      <vt:lpstr>Micro Frontend UI Apps</vt:lpstr>
      <vt:lpstr>Transition from full stack to micro front ends</vt:lpstr>
      <vt:lpstr>PowerPoint Presentation</vt:lpstr>
      <vt:lpstr>Divide the SPA app into micro UI apps </vt:lpstr>
      <vt:lpstr>Single SPA ( Polyglot) Micro Frontend Architecture </vt:lpstr>
      <vt:lpstr>Benefits behind Micro frontends </vt:lpstr>
      <vt:lpstr>Benefits behind Micro frontends –part2</vt:lpstr>
      <vt:lpstr>Categories of Micro front ends – 2 types</vt:lpstr>
      <vt:lpstr>Build time Micro frontend  e.g  Datepicker,  Ag-grid, material ui, bootstrap, tailwind </vt:lpstr>
      <vt:lpstr>Run time Micro frontend  e.g  Home page, Service page, contact page </vt:lpstr>
      <vt:lpstr>React Project Folder structure and best practices</vt:lpstr>
      <vt:lpstr>PowerPoint Presentation</vt:lpstr>
      <vt:lpstr>Demo &amp;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Ganapathi Natarajan</dc:creator>
  <cp:lastModifiedBy>Ganapathi Natarajan</cp:lastModifiedBy>
  <cp:revision>27</cp:revision>
  <dcterms:created xsi:type="dcterms:W3CDTF">2024-06-26T17:31:36Z</dcterms:created>
  <dcterms:modified xsi:type="dcterms:W3CDTF">2024-06-26T19:41:08Z</dcterms:modified>
</cp:coreProperties>
</file>