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966" autoAdjust="0"/>
  </p:normalViewPr>
  <p:slideViewPr>
    <p:cSldViewPr snapToGrid="0">
      <p:cViewPr varScale="1">
        <p:scale>
          <a:sx n="83" d="100"/>
          <a:sy n="83" d="100"/>
        </p:scale>
        <p:origin x="1176"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21bf09d94_4_2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3521bf09d94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4ea4cd2a3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4ea4cd2a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21c5494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21c5494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21c54940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21c5494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21c54940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21c5494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21bf09d94_4_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3521bf09d94_4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21bf09d94_4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g3521bf09d94_4_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GB"/>
              <a:t>Cyberthreats are malicious acts targeting digital systems and networks</a:t>
            </a:r>
            <a:endParaRPr/>
          </a:p>
          <a:p>
            <a:pPr marL="0" lvl="0" indent="0" algn="l" rtl="0">
              <a:lnSpc>
                <a:spcPct val="115000"/>
              </a:lnSpc>
              <a:spcBef>
                <a:spcPts val="0"/>
              </a:spcBef>
              <a:spcAft>
                <a:spcPts val="0"/>
              </a:spcAft>
              <a:buClr>
                <a:schemeClr val="dk1"/>
              </a:buClr>
              <a:buSzPts val="1100"/>
              <a:buFont typeface="Arial"/>
              <a:buNone/>
            </a:pPr>
            <a:r>
              <a:rPr lang="en-GB"/>
              <a:t>It can cause damage, disrupt operations, or steal information.</a:t>
            </a:r>
            <a:endParaRPr/>
          </a:p>
          <a:p>
            <a:pPr marL="0" lvl="0" indent="0" algn="l" rtl="0">
              <a:lnSpc>
                <a:spcPct val="115000"/>
              </a:lnSpc>
              <a:spcBef>
                <a:spcPts val="0"/>
              </a:spcBef>
              <a:spcAft>
                <a:spcPts val="0"/>
              </a:spcAft>
              <a:buClr>
                <a:schemeClr val="dk1"/>
              </a:buClr>
              <a:buSzPts val="1100"/>
              <a:buFont typeface="Arial"/>
              <a:buNone/>
            </a:pPr>
            <a:r>
              <a:rPr lang="en-GB"/>
              <a:t>These threats include a wide range of attacks, including malware, phishing, ransomware, and social engineering, among others.</a:t>
            </a:r>
            <a:endParaRPr/>
          </a:p>
          <a:p>
            <a:pPr marL="0" lvl="0" indent="0" algn="l" rtl="0">
              <a:lnSpc>
                <a:spcPct val="115000"/>
              </a:lnSpc>
              <a:spcBef>
                <a:spcPts val="0"/>
              </a:spcBef>
              <a:spcAft>
                <a:spcPts val="0"/>
              </a:spcAft>
              <a:buClr>
                <a:schemeClr val="dk1"/>
              </a:buClr>
              <a:buSzPts val="1100"/>
              <a:buFont typeface="Arial"/>
              <a:buNone/>
            </a:pPr>
            <a:r>
              <a:rPr lang="en-GB"/>
              <a:t>One of the biggest threat is the phishing attack.</a:t>
            </a:r>
            <a:endParaRPr/>
          </a:p>
          <a:p>
            <a:pPr marL="0" lvl="0" indent="0" algn="l" rtl="0">
              <a:lnSpc>
                <a:spcPct val="115000"/>
              </a:lnSpc>
              <a:spcBef>
                <a:spcPts val="0"/>
              </a:spcBef>
              <a:spcAft>
                <a:spcPts val="0"/>
              </a:spcAft>
              <a:buClr>
                <a:schemeClr val="dk1"/>
              </a:buClr>
              <a:buSzPts val="1100"/>
              <a:buFont typeface="Arial"/>
              <a:buNone/>
            </a:pPr>
            <a:r>
              <a:rPr lang="en-GB"/>
              <a:t>And today, we are going to talk about the phishing emails provided by Uvic.</a:t>
            </a:r>
            <a:endParaRPr/>
          </a:p>
          <a:p>
            <a:pPr marL="0" lvl="0" indent="0" algn="l" rtl="0">
              <a:spcBef>
                <a:spcPts val="0"/>
              </a:spcBef>
              <a:spcAft>
                <a:spcPts val="0"/>
              </a:spcAft>
              <a:buNone/>
            </a:pPr>
            <a:endParaRPr/>
          </a:p>
        </p:txBody>
      </p:sp>
      <p:sp>
        <p:nvSpPr>
          <p:cNvPr id="88" name="Google Shape;88;g3521bf09d94_4_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21bf09d94_4_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dirty="0">
                <a:solidFill>
                  <a:schemeClr val="dk1"/>
                </a:solidFill>
              </a:rPr>
              <a:t>Phishing involves using </a:t>
            </a:r>
            <a:r>
              <a:rPr lang="en-GB" dirty="0">
                <a:solidFill>
                  <a:schemeClr val="dk1"/>
                </a:solidFill>
                <a:latin typeface="Calibri"/>
                <a:ea typeface="Calibri"/>
                <a:cs typeface="Calibri"/>
                <a:sym typeface="Calibri"/>
              </a:rPr>
              <a:t>fraudulent emails, texts, or websites with the aim of stealing private data, such as bank account information and login credentials.</a:t>
            </a:r>
            <a:endParaRPr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GB" dirty="0">
                <a:solidFill>
                  <a:schemeClr val="dk1"/>
                </a:solidFill>
              </a:rPr>
              <a:t>One of the ways to prevent phishing email is to </a:t>
            </a:r>
            <a:r>
              <a:rPr lang="en-GB" dirty="0">
                <a:solidFill>
                  <a:schemeClr val="dk1"/>
                </a:solidFill>
                <a:latin typeface="Calibri"/>
                <a:ea typeface="Calibri"/>
                <a:cs typeface="Calibri"/>
                <a:sym typeface="Calibri"/>
              </a:rPr>
              <a:t>Extract meaningful patterns of the phishing email, including subjects, bodies and attachments. Then implement real-time detection in the email gateway.</a:t>
            </a:r>
            <a:endParaRPr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GB" dirty="0">
                <a:solidFill>
                  <a:schemeClr val="dk1"/>
                </a:solidFill>
              </a:rPr>
              <a:t>We talked about the patterns, but how to extract them? </a:t>
            </a:r>
            <a:r>
              <a:rPr lang="en-GB" dirty="0">
                <a:solidFill>
                  <a:schemeClr val="dk1"/>
                </a:solidFill>
                <a:latin typeface="Calibri"/>
                <a:ea typeface="Calibri"/>
                <a:cs typeface="Calibri"/>
                <a:sym typeface="Calibri"/>
              </a:rPr>
              <a:t>The effective solution is to use a combination of machine learning (ML) and deep neural network (DNN) techniques. ML and DNN could handle unstructured, complex data.</a:t>
            </a:r>
            <a:endParaRPr dirty="0">
              <a:solidFill>
                <a:schemeClr val="dk1"/>
              </a:solidFill>
              <a:latin typeface="Calibri"/>
              <a:ea typeface="Calibri"/>
              <a:cs typeface="Calibri"/>
              <a:sym typeface="Calibri"/>
            </a:endParaRPr>
          </a:p>
          <a:p>
            <a:pPr marL="0" lvl="0" indent="0" algn="l" rtl="0">
              <a:lnSpc>
                <a:spcPct val="115000"/>
              </a:lnSpc>
              <a:spcBef>
                <a:spcPts val="0"/>
              </a:spcBef>
              <a:spcAft>
                <a:spcPts val="0"/>
              </a:spcAft>
              <a:buClr>
                <a:schemeClr val="dk1"/>
              </a:buClr>
              <a:buSzPts val="1100"/>
              <a:buFont typeface="Arial"/>
              <a:buNone/>
            </a:pPr>
            <a:r>
              <a:rPr lang="en-GB" dirty="0">
                <a:solidFill>
                  <a:schemeClr val="dk1"/>
                </a:solidFill>
                <a:latin typeface="Calibri"/>
                <a:ea typeface="Calibri"/>
                <a:cs typeface="Calibri"/>
                <a:sym typeface="Calibri"/>
              </a:rPr>
              <a:t>ML and DNN’s advantages include high accuracy and automation, making them </a:t>
            </a:r>
            <a:r>
              <a:rPr lang="en-GB">
                <a:solidFill>
                  <a:schemeClr val="dk1"/>
                </a:solidFill>
                <a:latin typeface="Calibri"/>
                <a:ea typeface="Calibri"/>
                <a:cs typeface="Calibri"/>
                <a:sym typeface="Calibri"/>
              </a:rPr>
              <a:t>more effective </a:t>
            </a:r>
            <a:r>
              <a:rPr lang="en-GB" dirty="0">
                <a:solidFill>
                  <a:schemeClr val="dk1"/>
                </a:solidFill>
                <a:latin typeface="Calibri"/>
                <a:ea typeface="Calibri"/>
                <a:cs typeface="Calibri"/>
                <a:sym typeface="Calibri"/>
              </a:rPr>
              <a:t>to traditional methods for extract the phishing email patterns.</a:t>
            </a:r>
            <a:endParaRPr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05" name="Google Shape;105;g3521bf09d94_4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21bf09d94_4_6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Machine learning? - </a:t>
            </a:r>
            <a:r>
              <a:rPr lang="en-GB" sz="1400" b="1">
                <a:solidFill>
                  <a:srgbClr val="005FBE"/>
                </a:solidFill>
                <a:latin typeface="Calibri"/>
                <a:ea typeface="Calibri"/>
                <a:cs typeface="Calibri"/>
                <a:sym typeface="Calibri"/>
              </a:rPr>
              <a:t>Machine learning (ML) </a:t>
            </a:r>
            <a:r>
              <a:rPr lang="en-GB" sz="1400">
                <a:solidFill>
                  <a:srgbClr val="005FBE"/>
                </a:solidFill>
                <a:latin typeface="Calibri"/>
                <a:ea typeface="Calibri"/>
                <a:cs typeface="Calibri"/>
                <a:sym typeface="Calibri"/>
              </a:rPr>
              <a:t>enables computers to learn from data and make predictions or decisions without explicit programming.</a:t>
            </a:r>
            <a:endParaRPr>
              <a:solidFill>
                <a:schemeClr val="dk1"/>
              </a:solidFill>
            </a:endParaRPr>
          </a:p>
          <a:p>
            <a:pPr marL="0" lvl="0" indent="0" algn="l" rtl="0">
              <a:spcBef>
                <a:spcPts val="0"/>
              </a:spcBef>
              <a:spcAft>
                <a:spcPts val="0"/>
              </a:spcAft>
              <a:buNone/>
            </a:pPr>
            <a:r>
              <a:rPr lang="en-GB"/>
              <a:t>And DNN </a:t>
            </a:r>
            <a:r>
              <a:rPr lang="en-GB" sz="1400">
                <a:solidFill>
                  <a:srgbClr val="005FBE"/>
                </a:solidFill>
                <a:latin typeface="Calibri"/>
                <a:ea typeface="Calibri"/>
                <a:cs typeface="Calibri"/>
                <a:sym typeface="Calibri"/>
              </a:rPr>
              <a:t>onsisting of multiple interconnected layers of artificial neurons that process data to uncover complex patterns and representations. - which can automatically extract features from the emails.</a:t>
            </a:r>
            <a:endParaRPr sz="1400">
              <a:solidFill>
                <a:srgbClr val="005FBE"/>
              </a:solidFill>
              <a:latin typeface="Calibri"/>
              <a:ea typeface="Calibri"/>
              <a:cs typeface="Calibri"/>
              <a:sym typeface="Calibri"/>
            </a:endParaRPr>
          </a:p>
          <a:p>
            <a:pPr marL="0" lvl="0" indent="0" algn="l" rtl="0">
              <a:spcBef>
                <a:spcPts val="0"/>
              </a:spcBef>
              <a:spcAft>
                <a:spcPts val="0"/>
              </a:spcAft>
              <a:buNone/>
            </a:pPr>
            <a:r>
              <a:rPr lang="en-GB" sz="1400">
                <a:solidFill>
                  <a:srgbClr val="005FBE"/>
                </a:solidFill>
                <a:latin typeface="Calibri"/>
                <a:ea typeface="Calibri"/>
                <a:cs typeface="Calibri"/>
                <a:sym typeface="Calibri"/>
              </a:rPr>
              <a:t>Why ML and DNN is suitable for pattern extraction?</a:t>
            </a:r>
            <a:endParaRPr sz="1400">
              <a:solidFill>
                <a:srgbClr val="005FBE"/>
              </a:solidFill>
              <a:latin typeface="Calibri"/>
              <a:ea typeface="Calibri"/>
              <a:cs typeface="Calibri"/>
              <a:sym typeface="Calibri"/>
            </a:endParaRPr>
          </a:p>
          <a:p>
            <a:pPr marL="215900" lvl="0" indent="-215900" algn="just" rtl="0">
              <a:spcBef>
                <a:spcPts val="0"/>
              </a:spcBef>
              <a:spcAft>
                <a:spcPts val="0"/>
              </a:spcAft>
              <a:buClr>
                <a:srgbClr val="005FBE"/>
              </a:buClr>
              <a:buSzPts val="1400"/>
              <a:buFont typeface="Noto Sans Symbols"/>
              <a:buChar char="⮚"/>
            </a:pPr>
            <a:r>
              <a:rPr lang="en-GB" sz="1400" b="1">
                <a:solidFill>
                  <a:srgbClr val="005FBE"/>
                </a:solidFill>
                <a:latin typeface="Calibri"/>
                <a:ea typeface="Calibri"/>
                <a:cs typeface="Calibri"/>
                <a:sym typeface="Calibri"/>
              </a:rPr>
              <a:t>Handling Unstructured and Complex Data</a:t>
            </a:r>
            <a:endParaRPr sz="1400">
              <a:solidFill>
                <a:srgbClr val="005FBE"/>
              </a:solidFill>
              <a:latin typeface="Calibri"/>
              <a:ea typeface="Calibri"/>
              <a:cs typeface="Calibri"/>
              <a:sym typeface="Calibri"/>
            </a:endParaRPr>
          </a:p>
          <a:p>
            <a:pPr marL="215900" lvl="0" indent="-215900" algn="just" rtl="0">
              <a:spcBef>
                <a:spcPts val="0"/>
              </a:spcBef>
              <a:spcAft>
                <a:spcPts val="0"/>
              </a:spcAft>
              <a:buClr>
                <a:srgbClr val="005FBE"/>
              </a:buClr>
              <a:buSzPts val="1400"/>
              <a:buFont typeface="Noto Sans Symbols"/>
              <a:buChar char="⮚"/>
            </a:pPr>
            <a:r>
              <a:rPr lang="en-GB" sz="1400" b="1">
                <a:solidFill>
                  <a:srgbClr val="005FBE"/>
                </a:solidFill>
                <a:latin typeface="Calibri"/>
                <a:ea typeface="Calibri"/>
                <a:cs typeface="Calibri"/>
                <a:sym typeface="Calibri"/>
              </a:rPr>
              <a:t>Adapting to Evolving Threats</a:t>
            </a:r>
            <a:endParaRPr sz="1400" b="1">
              <a:solidFill>
                <a:srgbClr val="005FBE"/>
              </a:solidFill>
              <a:latin typeface="Calibri"/>
              <a:ea typeface="Calibri"/>
              <a:cs typeface="Calibri"/>
              <a:sym typeface="Calibri"/>
            </a:endParaRPr>
          </a:p>
          <a:p>
            <a:pPr marL="215900" lvl="0" indent="-215900" algn="just" rtl="0">
              <a:spcBef>
                <a:spcPts val="0"/>
              </a:spcBef>
              <a:spcAft>
                <a:spcPts val="0"/>
              </a:spcAft>
              <a:buClr>
                <a:srgbClr val="005FBE"/>
              </a:buClr>
              <a:buSzPts val="1400"/>
              <a:buFont typeface="Calibri"/>
              <a:buChar char="⮚"/>
            </a:pPr>
            <a:r>
              <a:rPr lang="en-GB" sz="1400" b="1">
                <a:solidFill>
                  <a:srgbClr val="005FBE"/>
                </a:solidFill>
                <a:latin typeface="Calibri"/>
                <a:ea typeface="Calibri"/>
                <a:cs typeface="Calibri"/>
                <a:sym typeface="Calibri"/>
              </a:rPr>
              <a:t>Scalability for Large Volumes</a:t>
            </a:r>
            <a:endParaRPr sz="1400" b="1">
              <a:solidFill>
                <a:srgbClr val="005FBE"/>
              </a:solidFill>
              <a:latin typeface="Calibri"/>
              <a:ea typeface="Calibri"/>
              <a:cs typeface="Calibri"/>
              <a:sym typeface="Calibri"/>
            </a:endParaRPr>
          </a:p>
          <a:p>
            <a:pPr marL="0" lvl="0" indent="0" algn="l" rtl="0">
              <a:spcBef>
                <a:spcPts val="0"/>
              </a:spcBef>
              <a:spcAft>
                <a:spcPts val="0"/>
              </a:spcAft>
              <a:buNone/>
            </a:pPr>
            <a:endParaRPr sz="1400">
              <a:solidFill>
                <a:srgbClr val="005FBE"/>
              </a:solidFill>
              <a:latin typeface="Calibri"/>
              <a:ea typeface="Calibri"/>
              <a:cs typeface="Calibri"/>
              <a:sym typeface="Calibri"/>
            </a:endParaRPr>
          </a:p>
        </p:txBody>
      </p:sp>
      <p:sp>
        <p:nvSpPr>
          <p:cNvPr id="119" name="Google Shape;119;g3521bf09d94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21bf09d94_4_7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6 steps in our workflow.</a:t>
            </a:r>
            <a:endParaRPr/>
          </a:p>
          <a:p>
            <a:pPr marL="0" lvl="0" indent="0" algn="l" rtl="0">
              <a:spcBef>
                <a:spcPts val="0"/>
              </a:spcBef>
              <a:spcAft>
                <a:spcPts val="0"/>
              </a:spcAft>
              <a:buNone/>
            </a:pPr>
            <a:r>
              <a:rPr lang="en-GB"/>
              <a:t>Ingest data - which is to collect raw data, including subjects and bodies, from sources like organizational mail servers</a:t>
            </a:r>
            <a:endParaRPr/>
          </a:p>
          <a:p>
            <a:pPr marL="0" lvl="0" indent="0" algn="l" rtl="0">
              <a:spcBef>
                <a:spcPts val="0"/>
              </a:spcBef>
              <a:spcAft>
                <a:spcPts val="0"/>
              </a:spcAft>
              <a:buNone/>
            </a:pPr>
            <a:endParaRPr/>
          </a:p>
          <a:p>
            <a:pPr marL="0" lvl="0" indent="0" algn="l" rtl="0">
              <a:spcBef>
                <a:spcPts val="0"/>
              </a:spcBef>
              <a:spcAft>
                <a:spcPts val="0"/>
              </a:spcAft>
              <a:buNone/>
            </a:pPr>
            <a:r>
              <a:rPr lang="en-GB"/>
              <a:t>Preprocess - Clean and normalize email text, removing stop words, and handling special characters or HTML tags.</a:t>
            </a:r>
            <a:endParaRPr/>
          </a:p>
          <a:p>
            <a:pPr marL="0" lvl="0" indent="0" algn="l" rtl="0">
              <a:spcBef>
                <a:spcPts val="0"/>
              </a:spcBef>
              <a:spcAft>
                <a:spcPts val="0"/>
              </a:spcAft>
              <a:buNone/>
            </a:pPr>
            <a:endParaRPr/>
          </a:p>
          <a:p>
            <a:pPr marL="0" lvl="0" indent="0" algn="l" rtl="0">
              <a:spcBef>
                <a:spcPts val="0"/>
              </a:spcBef>
              <a:spcAft>
                <a:spcPts val="0"/>
              </a:spcAft>
              <a:buNone/>
            </a:pPr>
            <a:r>
              <a:rPr lang="en-GB"/>
              <a:t>Extract features - </a:t>
            </a:r>
            <a:r>
              <a:rPr lang="en-GB" sz="1500">
                <a:solidFill>
                  <a:srgbClr val="005FBE"/>
                </a:solidFill>
                <a:latin typeface="Times New Roman"/>
                <a:ea typeface="Times New Roman"/>
                <a:cs typeface="Times New Roman"/>
                <a:sym typeface="Times New Roman"/>
              </a:rPr>
              <a:t>Transform text into numerical representations like TF-IDF vectors or word embeddings to capture phishing indicators.</a:t>
            </a: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r>
              <a:rPr lang="en-GB" sz="1500">
                <a:solidFill>
                  <a:srgbClr val="005FBE"/>
                </a:solidFill>
                <a:latin typeface="Times New Roman"/>
                <a:ea typeface="Times New Roman"/>
                <a:cs typeface="Times New Roman"/>
                <a:sym typeface="Times New Roman"/>
              </a:rPr>
              <a:t>Train model - Train a machine learning model with labeled phishing and legitimate email data.</a:t>
            </a: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r>
              <a:rPr lang="en-GB" sz="1500">
                <a:solidFill>
                  <a:srgbClr val="005FBE"/>
                </a:solidFill>
                <a:latin typeface="Times New Roman"/>
                <a:ea typeface="Times New Roman"/>
                <a:cs typeface="Times New Roman"/>
                <a:sym typeface="Times New Roman"/>
              </a:rPr>
              <a:t>Deploy - Integrate the trained model into a production environment, such as a SIEM system or email filter, for real-time phishing detection.</a:t>
            </a: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r>
              <a:rPr lang="en-GB" sz="1500">
                <a:solidFill>
                  <a:srgbClr val="005FBE"/>
                </a:solidFill>
                <a:latin typeface="Times New Roman"/>
                <a:ea typeface="Times New Roman"/>
                <a:cs typeface="Times New Roman"/>
                <a:sym typeface="Times New Roman"/>
              </a:rPr>
              <a:t>The last step is monitor - we need to Continuously evaluate the model’s accuracy, false positives, and detection rates, retraining as needed to adapt to new phishing tactics.</a:t>
            </a: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rgbClr val="005FBE"/>
              </a:solidFill>
              <a:latin typeface="Times New Roman"/>
              <a:ea typeface="Times New Roman"/>
              <a:cs typeface="Times New Roman"/>
              <a:sym typeface="Times New Roman"/>
            </a:endParaRPr>
          </a:p>
        </p:txBody>
      </p:sp>
      <p:sp>
        <p:nvSpPr>
          <p:cNvPr id="131" name="Google Shape;131;g3521bf09d94_4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21bf09d94_12_3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Talking about the phishing email dataset we got.</a:t>
            </a:r>
            <a:endParaRPr/>
          </a:p>
        </p:txBody>
      </p:sp>
      <p:sp>
        <p:nvSpPr>
          <p:cNvPr id="154" name="Google Shape;154;g3521bf09d94_12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ec17f40c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4ec17f40c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21bf09d94_12_6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3521bf09d94_12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21bf09d94_12_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3521bf09d94_12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1143000" y="841772"/>
            <a:ext cx="6858000" cy="1790700"/>
          </a:xfrm>
          <a:prstGeom prst="rect">
            <a:avLst/>
          </a:prstGeom>
          <a:noFill/>
          <a:ln>
            <a:noFill/>
          </a:ln>
        </p:spPr>
        <p:txBody>
          <a:bodyPr spcFirstLastPara="1" wrap="square" lIns="0" tIns="0" rIns="0" bIns="0" anchor="b" anchorCtr="0">
            <a:noAutofit/>
          </a:bodyPr>
          <a:lstStyle>
            <a:lvl1pPr lvl="0" algn="ctr">
              <a:lnSpc>
                <a:spcPct val="68333"/>
              </a:lnSpc>
              <a:spcBef>
                <a:spcPts val="0"/>
              </a:spcBef>
              <a:spcAft>
                <a:spcPts val="0"/>
              </a:spcAft>
              <a:buClr>
                <a:schemeClr val="dk2"/>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4"/>
          <p:cNvSpPr txBox="1">
            <a:spLocks noGrp="1"/>
          </p:cNvSpPr>
          <p:nvPr>
            <p:ph type="subTitle" idx="1"/>
          </p:nvPr>
        </p:nvSpPr>
        <p:spPr>
          <a:xfrm>
            <a:off x="1143000" y="2701528"/>
            <a:ext cx="6858000" cy="1241821"/>
          </a:xfrm>
          <a:prstGeom prst="rect">
            <a:avLst/>
          </a:prstGeom>
          <a:noFill/>
          <a:ln>
            <a:noFill/>
          </a:ln>
        </p:spPr>
        <p:txBody>
          <a:bodyPr spcFirstLastPara="1" wrap="square" lIns="0" tIns="0" rIns="0" bIns="0" anchor="t" anchorCtr="0">
            <a:noAutofit/>
          </a:bodyPr>
          <a:lstStyle>
            <a:lvl1pPr lvl="0" algn="ctr">
              <a:lnSpc>
                <a:spcPct val="90000"/>
              </a:lnSpc>
              <a:spcBef>
                <a:spcPts val="600"/>
              </a:spcBef>
              <a:spcAft>
                <a:spcPts val="0"/>
              </a:spcAft>
              <a:buClr>
                <a:schemeClr val="dk2"/>
              </a:buClr>
              <a:buSzPts val="1500"/>
              <a:buFont typeface="Calibri"/>
              <a:buNone/>
              <a:defRPr sz="1800"/>
            </a:lvl1pPr>
            <a:lvl2pPr lvl="1" algn="ctr">
              <a:lnSpc>
                <a:spcPct val="90000"/>
              </a:lnSpc>
              <a:spcBef>
                <a:spcPts val="300"/>
              </a:spcBef>
              <a:spcAft>
                <a:spcPts val="0"/>
              </a:spcAft>
              <a:buClr>
                <a:schemeClr val="dk2"/>
              </a:buClr>
              <a:buSzPts val="1300"/>
              <a:buNone/>
              <a:defRPr sz="1500"/>
            </a:lvl2pPr>
            <a:lvl3pPr lvl="2" algn="ctr">
              <a:lnSpc>
                <a:spcPct val="90000"/>
              </a:lnSpc>
              <a:spcBef>
                <a:spcPts val="300"/>
              </a:spcBef>
              <a:spcAft>
                <a:spcPts val="0"/>
              </a:spcAft>
              <a:buClr>
                <a:schemeClr val="dk2"/>
              </a:buClr>
              <a:buSzPts val="1100"/>
              <a:buNone/>
              <a:defRPr sz="1400"/>
            </a:lvl3pPr>
            <a:lvl4pPr lvl="3" algn="ctr">
              <a:lnSpc>
                <a:spcPct val="90000"/>
              </a:lnSpc>
              <a:spcBef>
                <a:spcPts val="300"/>
              </a:spcBef>
              <a:spcAft>
                <a:spcPts val="0"/>
              </a:spcAft>
              <a:buClr>
                <a:schemeClr val="dk2"/>
              </a:buClr>
              <a:buSzPts val="1000"/>
              <a:buNone/>
              <a:defRPr sz="1200"/>
            </a:lvl4pPr>
            <a:lvl5pPr lvl="4" algn="ctr">
              <a:lnSpc>
                <a:spcPct val="90000"/>
              </a:lnSpc>
              <a:spcBef>
                <a:spcPts val="300"/>
              </a:spcBef>
              <a:spcAft>
                <a:spcPts val="0"/>
              </a:spcAft>
              <a:buClr>
                <a:schemeClr val="dk2"/>
              </a:buClr>
              <a:buSzPts val="1000"/>
              <a:buNone/>
              <a:defRPr sz="1200"/>
            </a:lvl5pPr>
            <a:lvl6pPr lvl="5" algn="ctr">
              <a:lnSpc>
                <a:spcPct val="90000"/>
              </a:lnSpc>
              <a:spcBef>
                <a:spcPts val="300"/>
              </a:spcBef>
              <a:spcAft>
                <a:spcPts val="0"/>
              </a:spcAft>
              <a:buClr>
                <a:schemeClr val="dk1"/>
              </a:buClr>
              <a:buSzPts val="1200"/>
              <a:buNone/>
              <a:defRPr sz="1200"/>
            </a:lvl6pPr>
            <a:lvl7pPr lvl="6" algn="ctr">
              <a:lnSpc>
                <a:spcPct val="90000"/>
              </a:lnSpc>
              <a:spcBef>
                <a:spcPts val="300"/>
              </a:spcBef>
              <a:spcAft>
                <a:spcPts val="0"/>
              </a:spcAft>
              <a:buClr>
                <a:schemeClr val="dk1"/>
              </a:buClr>
              <a:buSzPts val="1200"/>
              <a:buNone/>
              <a:defRPr sz="1200"/>
            </a:lvl7pPr>
            <a:lvl8pPr lvl="7" algn="ctr">
              <a:lnSpc>
                <a:spcPct val="90000"/>
              </a:lnSpc>
              <a:spcBef>
                <a:spcPts val="300"/>
              </a:spcBef>
              <a:spcAft>
                <a:spcPts val="0"/>
              </a:spcAft>
              <a:buClr>
                <a:schemeClr val="dk1"/>
              </a:buClr>
              <a:buSzPts val="1200"/>
              <a:buNone/>
              <a:defRPr sz="1200"/>
            </a:lvl8pPr>
            <a:lvl9pPr lvl="8" algn="ctr">
              <a:lnSpc>
                <a:spcPct val="90000"/>
              </a:lnSpc>
              <a:spcBef>
                <a:spcPts val="300"/>
              </a:spcBef>
              <a:spcAft>
                <a:spcPts val="0"/>
              </a:spcAft>
              <a:buClr>
                <a:schemeClr val="dk1"/>
              </a:buClr>
              <a:buSzPts val="1200"/>
              <a:buNone/>
              <a:defRPr sz="1200"/>
            </a:lvl9pPr>
          </a:lstStyle>
          <a:p>
            <a:endParaRPr/>
          </a:p>
        </p:txBody>
      </p:sp>
      <p:sp>
        <p:nvSpPr>
          <p:cNvPr id="60" name="Google Shape;60;p14"/>
          <p:cNvSpPr txBox="1">
            <a:spLocks noGrp="1"/>
          </p:cNvSpPr>
          <p:nvPr>
            <p:ph type="dt" idx="10"/>
          </p:nvPr>
        </p:nvSpPr>
        <p:spPr>
          <a:xfrm>
            <a:off x="6998596" y="4725330"/>
            <a:ext cx="873401" cy="143150"/>
          </a:xfrm>
          <a:prstGeom prst="rect">
            <a:avLst/>
          </a:prstGeom>
          <a:noFill/>
          <a:ln>
            <a:noFill/>
          </a:ln>
        </p:spPr>
        <p:txBody>
          <a:bodyPr spcFirstLastPara="1" wrap="square" lIns="0" tIns="0" rIns="0" bIns="0" anchor="b"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ftr" idx="11"/>
          </p:nvPr>
        </p:nvSpPr>
        <p:spPr>
          <a:xfrm>
            <a:off x="628650" y="4738647"/>
            <a:ext cx="5486401" cy="141196"/>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ldNum" idx="12"/>
          </p:nvPr>
        </p:nvSpPr>
        <p:spPr>
          <a:xfrm>
            <a:off x="7967180" y="4725329"/>
            <a:ext cx="564045" cy="147979"/>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幻灯片">
  <p:cSld name="标题幻灯片">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611188" y="2539281"/>
            <a:ext cx="7921625" cy="431949"/>
          </a:xfrm>
          <a:prstGeom prst="rect">
            <a:avLst/>
          </a:prstGeom>
          <a:noFill/>
          <a:ln>
            <a:noFill/>
          </a:ln>
        </p:spPr>
        <p:txBody>
          <a:bodyPr spcFirstLastPara="1" wrap="square" lIns="0" tIns="0" rIns="0" bIns="0" anchor="t" anchorCtr="0">
            <a:noAutofit/>
          </a:bodyPr>
          <a:lstStyle>
            <a:lvl1pPr lvl="0" algn="ctr">
              <a:lnSpc>
                <a:spcPct val="113888"/>
              </a:lnSpc>
              <a:spcBef>
                <a:spcPts val="0"/>
              </a:spcBef>
              <a:spcAft>
                <a:spcPts val="0"/>
              </a:spcAft>
              <a:buClr>
                <a:schemeClr val="dk2"/>
              </a:buClr>
              <a:buSzPts val="2700"/>
              <a:buFont typeface="Calibri"/>
              <a:buNone/>
              <a:defRPr sz="2700" b="0" i="0">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自定义版式">
  <p:cSld name="自定义版式">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628649" y="411957"/>
            <a:ext cx="7904163" cy="513160"/>
          </a:xfrm>
          <a:prstGeom prst="rect">
            <a:avLst/>
          </a:prstGeom>
          <a:noFill/>
          <a:ln>
            <a:noFill/>
          </a:ln>
        </p:spPr>
        <p:txBody>
          <a:bodyPr spcFirstLastPara="1" wrap="square" lIns="0" tIns="0" rIns="0" bIns="0" anchor="t" anchorCtr="0">
            <a:noAutofit/>
          </a:bodyPr>
          <a:lstStyle>
            <a:lvl1pPr lvl="0" algn="l">
              <a:lnSpc>
                <a:spcPct val="227777"/>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8" name="Google Shape;68;p17"/>
          <p:cNvSpPr txBox="1">
            <a:spLocks noGrp="1"/>
          </p:cNvSpPr>
          <p:nvPr>
            <p:ph type="body" idx="1"/>
          </p:nvPr>
        </p:nvSpPr>
        <p:spPr>
          <a:xfrm>
            <a:off x="628649" y="1339401"/>
            <a:ext cx="7904163" cy="307465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Clr>
                <a:schemeClr val="dk2"/>
              </a:buClr>
              <a:buSzPts val="1100"/>
              <a:buNone/>
              <a:defRPr/>
            </a:lvl1pPr>
            <a:lvl2pPr marL="914400" lvl="1" indent="-298450" algn="l">
              <a:lnSpc>
                <a:spcPct val="90000"/>
              </a:lnSpc>
              <a:spcBef>
                <a:spcPts val="300"/>
              </a:spcBef>
              <a:spcAft>
                <a:spcPts val="0"/>
              </a:spcAft>
              <a:buClr>
                <a:schemeClr val="dk2"/>
              </a:buClr>
              <a:buSzPts val="1100"/>
              <a:buChar char="▪"/>
              <a:defRPr/>
            </a:lvl2pPr>
            <a:lvl3pPr marL="1371600" lvl="2" indent="-298450" algn="l">
              <a:lnSpc>
                <a:spcPct val="90000"/>
              </a:lnSpc>
              <a:spcBef>
                <a:spcPts val="300"/>
              </a:spcBef>
              <a:spcAft>
                <a:spcPts val="0"/>
              </a:spcAft>
              <a:buClr>
                <a:schemeClr val="dk2"/>
              </a:buClr>
              <a:buSzPts val="1100"/>
              <a:buChar char="▪"/>
              <a:defRPr/>
            </a:lvl3pPr>
            <a:lvl4pPr marL="1828800" lvl="3" indent="-298450" algn="l">
              <a:lnSpc>
                <a:spcPct val="90000"/>
              </a:lnSpc>
              <a:spcBef>
                <a:spcPts val="300"/>
              </a:spcBef>
              <a:spcAft>
                <a:spcPts val="0"/>
              </a:spcAft>
              <a:buClr>
                <a:schemeClr val="dk2"/>
              </a:buClr>
              <a:buSzPts val="1100"/>
              <a:buChar char="▪"/>
              <a:defRPr/>
            </a:lvl4pPr>
            <a:lvl5pPr marL="2286000" lvl="4" indent="-298450" algn="l">
              <a:lnSpc>
                <a:spcPct val="90000"/>
              </a:lnSpc>
              <a:spcBef>
                <a:spcPts val="300"/>
              </a:spcBef>
              <a:spcAft>
                <a:spcPts val="0"/>
              </a:spcAft>
              <a:buClr>
                <a:schemeClr val="dk2"/>
              </a:buClr>
              <a:buSzPts val="1100"/>
              <a:buChar char="▪"/>
              <a:defRPr/>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两栏内容">
  <p:cSld name="两栏内容">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628649" y="411957"/>
            <a:ext cx="7904163" cy="513160"/>
          </a:xfrm>
          <a:prstGeom prst="rect">
            <a:avLst/>
          </a:prstGeom>
          <a:noFill/>
          <a:ln>
            <a:noFill/>
          </a:ln>
        </p:spPr>
        <p:txBody>
          <a:bodyPr spcFirstLastPara="1" wrap="square" lIns="0" tIns="0" rIns="0" bIns="0" anchor="t" anchorCtr="0">
            <a:noAutofit/>
          </a:bodyPr>
          <a:lstStyle>
            <a:lvl1pPr lvl="0" algn="l">
              <a:lnSpc>
                <a:spcPct val="227777"/>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8"/>
          <p:cNvSpPr txBox="1">
            <a:spLocks noGrp="1"/>
          </p:cNvSpPr>
          <p:nvPr>
            <p:ph type="body" idx="1"/>
          </p:nvPr>
        </p:nvSpPr>
        <p:spPr>
          <a:xfrm>
            <a:off x="628650" y="1331947"/>
            <a:ext cx="3600000" cy="31033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Clr>
                <a:schemeClr val="dk2"/>
              </a:buClr>
              <a:buSzPts val="1500"/>
              <a:buFont typeface="Calibri"/>
              <a:buNone/>
              <a:defRPr sz="1800"/>
            </a:lvl1pPr>
            <a:lvl2pPr marL="914400" lvl="1" indent="-311150" algn="l">
              <a:lnSpc>
                <a:spcPct val="90000"/>
              </a:lnSpc>
              <a:spcBef>
                <a:spcPts val="300"/>
              </a:spcBef>
              <a:spcAft>
                <a:spcPts val="0"/>
              </a:spcAft>
              <a:buClr>
                <a:schemeClr val="dk2"/>
              </a:buClr>
              <a:buSzPts val="1300"/>
              <a:buChar char="▪"/>
              <a:defRPr sz="1500"/>
            </a:lvl2pPr>
            <a:lvl3pPr marL="1371600" lvl="2" indent="-298450" algn="l">
              <a:lnSpc>
                <a:spcPct val="90000"/>
              </a:lnSpc>
              <a:spcBef>
                <a:spcPts val="300"/>
              </a:spcBef>
              <a:spcAft>
                <a:spcPts val="0"/>
              </a:spcAft>
              <a:buClr>
                <a:schemeClr val="dk2"/>
              </a:buClr>
              <a:buSzPts val="1100"/>
              <a:buChar char="▪"/>
              <a:defRPr sz="1400"/>
            </a:lvl3pPr>
            <a:lvl4pPr marL="1828800" lvl="3" indent="-298450" algn="l">
              <a:lnSpc>
                <a:spcPct val="90000"/>
              </a:lnSpc>
              <a:spcBef>
                <a:spcPts val="300"/>
              </a:spcBef>
              <a:spcAft>
                <a:spcPts val="0"/>
              </a:spcAft>
              <a:buClr>
                <a:schemeClr val="dk2"/>
              </a:buClr>
              <a:buSzPts val="1100"/>
              <a:buChar char="▪"/>
              <a:defRPr/>
            </a:lvl4pPr>
            <a:lvl5pPr marL="2286000" lvl="4" indent="-285750" algn="l">
              <a:lnSpc>
                <a:spcPct val="90000"/>
              </a:lnSpc>
              <a:spcBef>
                <a:spcPts val="300"/>
              </a:spcBef>
              <a:spcAft>
                <a:spcPts val="0"/>
              </a:spcAft>
              <a:buClr>
                <a:schemeClr val="dk2"/>
              </a:buClr>
              <a:buSzPts val="900"/>
              <a:buChar char="▪"/>
              <a:defRPr sz="1100"/>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
        <p:nvSpPr>
          <p:cNvPr id="72" name="Google Shape;72;p18"/>
          <p:cNvSpPr txBox="1">
            <a:spLocks noGrp="1"/>
          </p:cNvSpPr>
          <p:nvPr>
            <p:ph type="body" idx="2"/>
          </p:nvPr>
        </p:nvSpPr>
        <p:spPr>
          <a:xfrm>
            <a:off x="4935545" y="1339402"/>
            <a:ext cx="3600000" cy="310339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600"/>
              </a:spcBef>
              <a:spcAft>
                <a:spcPts val="0"/>
              </a:spcAft>
              <a:buClr>
                <a:schemeClr val="dk2"/>
              </a:buClr>
              <a:buSzPts val="1500"/>
              <a:buFont typeface="Calibri"/>
              <a:buNone/>
              <a:defRPr sz="1800"/>
            </a:lvl1pPr>
            <a:lvl2pPr marL="914400" lvl="1" indent="-311150" algn="l">
              <a:lnSpc>
                <a:spcPct val="90000"/>
              </a:lnSpc>
              <a:spcBef>
                <a:spcPts val="300"/>
              </a:spcBef>
              <a:spcAft>
                <a:spcPts val="0"/>
              </a:spcAft>
              <a:buClr>
                <a:schemeClr val="dk2"/>
              </a:buClr>
              <a:buSzPts val="1300"/>
              <a:buChar char="▪"/>
              <a:defRPr sz="1500"/>
            </a:lvl2pPr>
            <a:lvl3pPr marL="1371600" lvl="2" indent="-298450" algn="l">
              <a:lnSpc>
                <a:spcPct val="90000"/>
              </a:lnSpc>
              <a:spcBef>
                <a:spcPts val="300"/>
              </a:spcBef>
              <a:spcAft>
                <a:spcPts val="0"/>
              </a:spcAft>
              <a:buClr>
                <a:schemeClr val="dk2"/>
              </a:buClr>
              <a:buSzPts val="1100"/>
              <a:buChar char="▪"/>
              <a:defRPr sz="1400"/>
            </a:lvl3pPr>
            <a:lvl4pPr marL="1828800" lvl="3" indent="-298450" algn="l">
              <a:lnSpc>
                <a:spcPct val="90000"/>
              </a:lnSpc>
              <a:spcBef>
                <a:spcPts val="300"/>
              </a:spcBef>
              <a:spcAft>
                <a:spcPts val="0"/>
              </a:spcAft>
              <a:buClr>
                <a:schemeClr val="dk2"/>
              </a:buClr>
              <a:buSzPts val="1100"/>
              <a:buChar char="▪"/>
              <a:defRPr/>
            </a:lvl4pPr>
            <a:lvl5pPr marL="2286000" lvl="4" indent="-285750" algn="l">
              <a:lnSpc>
                <a:spcPct val="90000"/>
              </a:lnSpc>
              <a:spcBef>
                <a:spcPts val="300"/>
              </a:spcBef>
              <a:spcAft>
                <a:spcPts val="0"/>
              </a:spcAft>
              <a:buClr>
                <a:schemeClr val="dk2"/>
              </a:buClr>
              <a:buSzPts val="900"/>
              <a:buChar char="▪"/>
              <a:defRPr sz="1100"/>
            </a:lvl5pPr>
            <a:lvl6pPr marL="2743200" lvl="5" indent="-317500" algn="l">
              <a:lnSpc>
                <a:spcPct val="90000"/>
              </a:lnSpc>
              <a:spcBef>
                <a:spcPts val="300"/>
              </a:spcBef>
              <a:spcAft>
                <a:spcPts val="0"/>
              </a:spcAft>
              <a:buClr>
                <a:schemeClr val="dk1"/>
              </a:buClr>
              <a:buSzPts val="1400"/>
              <a:buChar char="•"/>
              <a:defRPr/>
            </a:lvl6pPr>
            <a:lvl7pPr marL="3200400" lvl="6" indent="-317500" algn="l">
              <a:lnSpc>
                <a:spcPct val="90000"/>
              </a:lnSpc>
              <a:spcBef>
                <a:spcPts val="300"/>
              </a:spcBef>
              <a:spcAft>
                <a:spcPts val="0"/>
              </a:spcAft>
              <a:buClr>
                <a:schemeClr val="dk1"/>
              </a:buClr>
              <a:buSzPts val="1400"/>
              <a:buChar char="•"/>
              <a:defRPr/>
            </a:lvl7pPr>
            <a:lvl8pPr marL="3657600" lvl="7" indent="-317500" algn="l">
              <a:lnSpc>
                <a:spcPct val="90000"/>
              </a:lnSpc>
              <a:spcBef>
                <a:spcPts val="300"/>
              </a:spcBef>
              <a:spcAft>
                <a:spcPts val="0"/>
              </a:spcAft>
              <a:buClr>
                <a:schemeClr val="dk1"/>
              </a:buClr>
              <a:buSzPts val="1400"/>
              <a:buChar char="•"/>
              <a:defRPr/>
            </a:lvl8pPr>
            <a:lvl9pPr marL="4114800" lvl="8" indent="-317500" algn="l">
              <a:lnSpc>
                <a:spcPct val="9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73"/>
        <p:cNvGrpSpPr/>
        <p:nvPr/>
      </p:nvGrpSpPr>
      <p:grpSpPr>
        <a:xfrm>
          <a:off x="0" y="0"/>
          <a:ext cx="0" cy="0"/>
          <a:chOff x="0" y="0"/>
          <a:chExt cx="0" cy="0"/>
        </a:xfrm>
      </p:grpSpPr>
      <p:sp>
        <p:nvSpPr>
          <p:cNvPr id="74" name="Google Shape;74;p19"/>
          <p:cNvSpPr>
            <a:spLocks noGrp="1"/>
          </p:cNvSpPr>
          <p:nvPr>
            <p:ph type="pic" idx="2"/>
          </p:nvPr>
        </p:nvSpPr>
        <p:spPr>
          <a:xfrm>
            <a:off x="0" y="0"/>
            <a:ext cx="9144000" cy="489585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75"/>
        <p:cNvGrpSpPr/>
        <p:nvPr/>
      </p:nvGrpSpPr>
      <p:grpSpPr>
        <a:xfrm>
          <a:off x="0" y="0"/>
          <a:ext cx="0" cy="0"/>
          <a:chOff x="0" y="0"/>
          <a:chExt cx="0" cy="0"/>
        </a:xfrm>
      </p:grpSpPr>
      <p:sp>
        <p:nvSpPr>
          <p:cNvPr id="76" name="Google Shape;76;p20"/>
          <p:cNvSpPr>
            <a:spLocks noGrp="1"/>
          </p:cNvSpPr>
          <p:nvPr>
            <p:ph type="pic" idx="2"/>
          </p:nvPr>
        </p:nvSpPr>
        <p:spPr>
          <a:xfrm>
            <a:off x="0" y="0"/>
            <a:ext cx="5616000" cy="4895850"/>
          </a:xfrm>
          <a:prstGeom prst="rect">
            <a:avLst/>
          </a:prstGeom>
          <a:noFill/>
          <a:ln>
            <a:noFill/>
          </a:ln>
        </p:spPr>
      </p:sp>
      <p:sp>
        <p:nvSpPr>
          <p:cNvPr id="77" name="Google Shape;77;p20"/>
          <p:cNvSpPr>
            <a:spLocks noGrp="1"/>
          </p:cNvSpPr>
          <p:nvPr>
            <p:ph type="pic" idx="3"/>
          </p:nvPr>
        </p:nvSpPr>
        <p:spPr>
          <a:xfrm>
            <a:off x="5748337" y="-1"/>
            <a:ext cx="3384000" cy="2403000"/>
          </a:xfrm>
          <a:prstGeom prst="rect">
            <a:avLst/>
          </a:prstGeom>
          <a:noFill/>
          <a:ln>
            <a:noFill/>
          </a:ln>
        </p:spPr>
      </p:sp>
      <p:sp>
        <p:nvSpPr>
          <p:cNvPr id="78" name="Google Shape;78;p20"/>
          <p:cNvSpPr>
            <a:spLocks noGrp="1"/>
          </p:cNvSpPr>
          <p:nvPr>
            <p:ph type="pic" idx="4"/>
          </p:nvPr>
        </p:nvSpPr>
        <p:spPr>
          <a:xfrm>
            <a:off x="5764212" y="2498507"/>
            <a:ext cx="3384000" cy="2403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jpg"/><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628649" y="1339401"/>
            <a:ext cx="7904163" cy="270831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600"/>
              </a:spcBef>
              <a:spcAft>
                <a:spcPts val="0"/>
              </a:spcAft>
              <a:buClr>
                <a:schemeClr val="dk2"/>
              </a:buClr>
              <a:buSzPts val="1500"/>
              <a:buFont typeface="Calibri"/>
              <a:buNone/>
              <a:defRPr sz="1800" b="0" i="0" u="none" strike="noStrike" cap="none">
                <a:solidFill>
                  <a:schemeClr val="dk2"/>
                </a:solidFill>
                <a:latin typeface="Calibri"/>
                <a:ea typeface="Calibri"/>
                <a:cs typeface="Calibri"/>
                <a:sym typeface="Calibri"/>
              </a:defRPr>
            </a:lvl1pPr>
            <a:lvl2pPr marL="914400" marR="0" lvl="1" indent="-311150" algn="l" rtl="0">
              <a:lnSpc>
                <a:spcPct val="90000"/>
              </a:lnSpc>
              <a:spcBef>
                <a:spcPts val="300"/>
              </a:spcBef>
              <a:spcAft>
                <a:spcPts val="0"/>
              </a:spcAft>
              <a:buClr>
                <a:schemeClr val="dk2"/>
              </a:buClr>
              <a:buSzPts val="1300"/>
              <a:buFont typeface="Noto Sans Symbols"/>
              <a:buChar char="▪"/>
              <a:defRPr sz="1500" b="0" i="0" u="none" strike="noStrike" cap="none">
                <a:solidFill>
                  <a:schemeClr val="dk2"/>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dk2"/>
              </a:buClr>
              <a:buSzPts val="1100"/>
              <a:buFont typeface="Noto Sans Symbols"/>
              <a:buChar char="▪"/>
              <a:defRPr sz="1400" b="0" i="0" u="none" strike="noStrike" cap="none">
                <a:solidFill>
                  <a:schemeClr val="dk2"/>
                </a:solidFill>
                <a:latin typeface="Calibri"/>
                <a:ea typeface="Calibri"/>
                <a:cs typeface="Calibri"/>
                <a:sym typeface="Calibri"/>
              </a:defRPr>
            </a:lvl3pPr>
            <a:lvl4pPr marL="1828800" marR="0" lvl="3" indent="-292100" algn="l" rtl="0">
              <a:lnSpc>
                <a:spcPct val="90000"/>
              </a:lnSpc>
              <a:spcBef>
                <a:spcPts val="300"/>
              </a:spcBef>
              <a:spcAft>
                <a:spcPts val="0"/>
              </a:spcAft>
              <a:buClr>
                <a:schemeClr val="dk2"/>
              </a:buClr>
              <a:buSzPts val="1000"/>
              <a:buFont typeface="Noto Sans Symbols"/>
              <a:buChar char="▪"/>
              <a:defRPr sz="1200" b="0" i="0" u="none" strike="noStrike" cap="none">
                <a:solidFill>
                  <a:schemeClr val="dk2"/>
                </a:solidFill>
                <a:latin typeface="Calibri"/>
                <a:ea typeface="Calibri"/>
                <a:cs typeface="Calibri"/>
                <a:sym typeface="Calibri"/>
              </a:defRPr>
            </a:lvl4pPr>
            <a:lvl5pPr marL="2286000" marR="0" lvl="4" indent="-285750" algn="l" rtl="0">
              <a:lnSpc>
                <a:spcPct val="90000"/>
              </a:lnSpc>
              <a:spcBef>
                <a:spcPts val="300"/>
              </a:spcBef>
              <a:spcAft>
                <a:spcPts val="0"/>
              </a:spcAft>
              <a:buClr>
                <a:schemeClr val="dk2"/>
              </a:buClr>
              <a:buSzPts val="900"/>
              <a:buFont typeface="Noto Sans Symbols"/>
              <a:buChar char="▪"/>
              <a:defRPr sz="1100" b="0" i="0" u="none" strike="noStrike" cap="none">
                <a:solidFill>
                  <a:schemeClr val="dk2"/>
                </a:solidFill>
                <a:latin typeface="Calibri"/>
                <a:ea typeface="Calibri"/>
                <a:cs typeface="Calibri"/>
                <a:sym typeface="Calibri"/>
              </a:defRPr>
            </a:lvl5pPr>
            <a:lvl6pPr marL="2743200" marR="0" lvl="5"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lnSpc>
                <a:spcPct val="90000"/>
              </a:lnSpc>
              <a:spcBef>
                <a:spcPts val="3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dt" idx="10"/>
          </p:nvPr>
        </p:nvSpPr>
        <p:spPr>
          <a:xfrm>
            <a:off x="6998596" y="4725330"/>
            <a:ext cx="873401" cy="143150"/>
          </a:xfrm>
          <a:prstGeom prst="rect">
            <a:avLst/>
          </a:prstGeom>
          <a:noFill/>
          <a:ln>
            <a:noFill/>
          </a:ln>
        </p:spPr>
        <p:txBody>
          <a:bodyPr spcFirstLastPara="1" wrap="square" lIns="0" tIns="0" rIns="0" bIns="0" anchor="b" anchorCtr="0">
            <a:noAutofit/>
          </a:bodyPr>
          <a:lstStyle>
            <a:lvl1pPr marR="0" lvl="0" algn="r" rtl="0">
              <a:spcBef>
                <a:spcPts val="0"/>
              </a:spcBef>
              <a:spcAft>
                <a:spcPts val="0"/>
              </a:spcAft>
              <a:buSzPts val="1100"/>
              <a:buNone/>
              <a:defRPr sz="8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sldNum" idx="12"/>
          </p:nvPr>
        </p:nvSpPr>
        <p:spPr>
          <a:xfrm>
            <a:off x="7967180" y="4725329"/>
            <a:ext cx="564045" cy="147979"/>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800" b="0" i="0" u="none" strike="noStrike" cap="none">
                <a:solidFill>
                  <a:schemeClr val="dk2"/>
                </a:solidFill>
                <a:latin typeface="Calibri"/>
                <a:ea typeface="Calibri"/>
                <a:cs typeface="Calibri"/>
                <a:sym typeface="Calibri"/>
              </a:defRPr>
            </a:lvl1pPr>
            <a:lvl2pPr marL="0" marR="0" lvl="1" indent="0" algn="r" rtl="0">
              <a:spcBef>
                <a:spcPts val="0"/>
              </a:spcBef>
              <a:buNone/>
              <a:defRPr sz="800" b="0" i="0" u="none" strike="noStrike" cap="none">
                <a:solidFill>
                  <a:schemeClr val="dk2"/>
                </a:solidFill>
                <a:latin typeface="Calibri"/>
                <a:ea typeface="Calibri"/>
                <a:cs typeface="Calibri"/>
                <a:sym typeface="Calibri"/>
              </a:defRPr>
            </a:lvl2pPr>
            <a:lvl3pPr marL="0" marR="0" lvl="2" indent="0" algn="r" rtl="0">
              <a:spcBef>
                <a:spcPts val="0"/>
              </a:spcBef>
              <a:buNone/>
              <a:defRPr sz="800" b="0" i="0" u="none" strike="noStrike" cap="none">
                <a:solidFill>
                  <a:schemeClr val="dk2"/>
                </a:solidFill>
                <a:latin typeface="Calibri"/>
                <a:ea typeface="Calibri"/>
                <a:cs typeface="Calibri"/>
                <a:sym typeface="Calibri"/>
              </a:defRPr>
            </a:lvl3pPr>
            <a:lvl4pPr marL="0" marR="0" lvl="3" indent="0" algn="r" rtl="0">
              <a:spcBef>
                <a:spcPts val="0"/>
              </a:spcBef>
              <a:buNone/>
              <a:defRPr sz="800" b="0" i="0" u="none" strike="noStrike" cap="none">
                <a:solidFill>
                  <a:schemeClr val="dk2"/>
                </a:solidFill>
                <a:latin typeface="Calibri"/>
                <a:ea typeface="Calibri"/>
                <a:cs typeface="Calibri"/>
                <a:sym typeface="Calibri"/>
              </a:defRPr>
            </a:lvl4pPr>
            <a:lvl5pPr marL="0" marR="0" lvl="4" indent="0" algn="r" rtl="0">
              <a:spcBef>
                <a:spcPts val="0"/>
              </a:spcBef>
              <a:buNone/>
              <a:defRPr sz="800" b="0" i="0" u="none" strike="noStrike" cap="none">
                <a:solidFill>
                  <a:schemeClr val="dk2"/>
                </a:solidFill>
                <a:latin typeface="Calibri"/>
                <a:ea typeface="Calibri"/>
                <a:cs typeface="Calibri"/>
                <a:sym typeface="Calibri"/>
              </a:defRPr>
            </a:lvl5pPr>
            <a:lvl6pPr marL="0" marR="0" lvl="5" indent="0" algn="r" rtl="0">
              <a:spcBef>
                <a:spcPts val="0"/>
              </a:spcBef>
              <a:buNone/>
              <a:defRPr sz="800" b="0" i="0" u="none" strike="noStrike" cap="none">
                <a:solidFill>
                  <a:schemeClr val="dk2"/>
                </a:solidFill>
                <a:latin typeface="Calibri"/>
                <a:ea typeface="Calibri"/>
                <a:cs typeface="Calibri"/>
                <a:sym typeface="Calibri"/>
              </a:defRPr>
            </a:lvl6pPr>
            <a:lvl7pPr marL="0" marR="0" lvl="6" indent="0" algn="r" rtl="0">
              <a:spcBef>
                <a:spcPts val="0"/>
              </a:spcBef>
              <a:buNone/>
              <a:defRPr sz="800" b="0" i="0" u="none" strike="noStrike" cap="none">
                <a:solidFill>
                  <a:schemeClr val="dk2"/>
                </a:solidFill>
                <a:latin typeface="Calibri"/>
                <a:ea typeface="Calibri"/>
                <a:cs typeface="Calibri"/>
                <a:sym typeface="Calibri"/>
              </a:defRPr>
            </a:lvl7pPr>
            <a:lvl8pPr marL="0" marR="0" lvl="7" indent="0" algn="r" rtl="0">
              <a:spcBef>
                <a:spcPts val="0"/>
              </a:spcBef>
              <a:buNone/>
              <a:defRPr sz="800" b="0" i="0" u="none" strike="noStrike" cap="none">
                <a:solidFill>
                  <a:schemeClr val="dk2"/>
                </a:solidFill>
                <a:latin typeface="Calibri"/>
                <a:ea typeface="Calibri"/>
                <a:cs typeface="Calibri"/>
                <a:sym typeface="Calibri"/>
              </a:defRPr>
            </a:lvl8pPr>
            <a:lvl9pPr marL="0" marR="0" lvl="8" indent="0" algn="r" rtl="0">
              <a:spcBef>
                <a:spcPts val="0"/>
              </a:spcBef>
              <a:buNone/>
              <a:defRPr sz="80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54" name="Google Shape;54;p13"/>
          <p:cNvPicPr preferRelativeResize="0"/>
          <p:nvPr/>
        </p:nvPicPr>
        <p:blipFill rotWithShape="1">
          <a:blip r:embed="rId10">
            <a:alphaModFix/>
          </a:blip>
          <a:srcRect/>
          <a:stretch/>
        </p:blipFill>
        <p:spPr>
          <a:xfrm>
            <a:off x="0" y="-153699"/>
            <a:ext cx="0" cy="0"/>
          </a:xfrm>
          <a:prstGeom prst="rect">
            <a:avLst/>
          </a:prstGeom>
          <a:noFill/>
          <a:ln>
            <a:noFill/>
          </a:ln>
        </p:spPr>
      </p:pic>
      <p:sp>
        <p:nvSpPr>
          <p:cNvPr id="55" name="Google Shape;55;p13"/>
          <p:cNvSpPr txBox="1">
            <a:spLocks noGrp="1"/>
          </p:cNvSpPr>
          <p:nvPr>
            <p:ph type="title"/>
          </p:nvPr>
        </p:nvSpPr>
        <p:spPr>
          <a:xfrm>
            <a:off x="628650" y="411957"/>
            <a:ext cx="7886700" cy="513160"/>
          </a:xfrm>
          <a:prstGeom prst="rect">
            <a:avLst/>
          </a:prstGeom>
          <a:noFill/>
          <a:ln>
            <a:noFill/>
          </a:ln>
        </p:spPr>
        <p:txBody>
          <a:bodyPr spcFirstLastPara="1" wrap="square" lIns="0" tIns="0" rIns="0" bIns="0" anchor="t" anchorCtr="0">
            <a:noAutofit/>
          </a:bodyPr>
          <a:lstStyle>
            <a:lvl1pPr marR="0" lvl="0" algn="l" rtl="0">
              <a:lnSpc>
                <a:spcPct val="107894"/>
              </a:lnSpc>
              <a:spcBef>
                <a:spcPts val="0"/>
              </a:spcBef>
              <a:spcAft>
                <a:spcPts val="0"/>
              </a:spcAft>
              <a:buClr>
                <a:schemeClr val="dk2"/>
              </a:buClr>
              <a:buSzPts val="2900"/>
              <a:buFont typeface="Calibri"/>
              <a:buNone/>
              <a:defRPr sz="2900" b="0" i="0" u="none" strike="noStrike" cap="none">
                <a:solidFill>
                  <a:schemeClr val="dk2"/>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6" name="Google Shape;56;p13"/>
          <p:cNvSpPr txBox="1">
            <a:spLocks noGrp="1"/>
          </p:cNvSpPr>
          <p:nvPr>
            <p:ph type="ftr" idx="11"/>
          </p:nvPr>
        </p:nvSpPr>
        <p:spPr>
          <a:xfrm>
            <a:off x="628650" y="4738647"/>
            <a:ext cx="5486401" cy="141196"/>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100"/>
              <a:buNone/>
              <a:defRPr sz="8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160">
          <p15:clr>
            <a:srgbClr val="F26B43"/>
          </p15:clr>
        </p15:guide>
        <p15:guide id="3" orient="horz" pos="259">
          <p15:clr>
            <a:srgbClr val="F26B43"/>
          </p15:clr>
        </p15:guide>
        <p15:guide id="4" orient="horz" pos="3049">
          <p15:clr>
            <a:srgbClr val="F26B43"/>
          </p15:clr>
        </p15:guide>
        <p15:guide id="5" pos="289">
          <p15:clr>
            <a:srgbClr val="F26B43"/>
          </p15:clr>
        </p15:guide>
        <p15:guide id="6" pos="4031">
          <p15:clr>
            <a:srgbClr val="F26B43"/>
          </p15:clr>
        </p15:guide>
        <p15:guide id="7" orient="horz" pos="583">
          <p15:clr>
            <a:srgbClr val="F26B43"/>
          </p15:clr>
        </p15:guide>
        <p15:guide id="8" orient="horz" pos="83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21" descr="徽标&#10;&#10;描述已自动生成"/>
          <p:cNvPicPr preferRelativeResize="0"/>
          <p:nvPr/>
        </p:nvPicPr>
        <p:blipFill rotWithShape="1">
          <a:blip r:embed="rId3">
            <a:alphaModFix/>
          </a:blip>
          <a:srcRect/>
          <a:stretch/>
        </p:blipFill>
        <p:spPr>
          <a:xfrm>
            <a:off x="4031456" y="338818"/>
            <a:ext cx="1081088" cy="1649117"/>
          </a:xfrm>
          <a:prstGeom prst="rect">
            <a:avLst/>
          </a:prstGeom>
          <a:noFill/>
          <a:ln>
            <a:noFill/>
          </a:ln>
        </p:spPr>
      </p:pic>
      <p:sp>
        <p:nvSpPr>
          <p:cNvPr id="84" name="Google Shape;84;p21"/>
          <p:cNvSpPr txBox="1">
            <a:spLocks noGrp="1"/>
          </p:cNvSpPr>
          <p:nvPr>
            <p:ph type="ctrTitle"/>
          </p:nvPr>
        </p:nvSpPr>
        <p:spPr>
          <a:xfrm>
            <a:off x="285750" y="2347859"/>
            <a:ext cx="8572500" cy="2124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Clr>
                <a:schemeClr val="dk2"/>
              </a:buClr>
              <a:buSzPts val="4500"/>
              <a:buFont typeface="Times New Roman"/>
              <a:buNone/>
            </a:pPr>
            <a:r>
              <a:rPr lang="en-GB" dirty="0">
                <a:latin typeface="Calibri" panose="020F0502020204030204" pitchFamily="34" charset="0"/>
                <a:ea typeface="Calibri" panose="020F0502020204030204" pitchFamily="34" charset="0"/>
                <a:cs typeface="Calibri" panose="020F0502020204030204" pitchFamily="34" charset="0"/>
                <a:sym typeface="Times New Roman"/>
              </a:rPr>
              <a:t>ECE 591 CAPSTONE PROJECT</a:t>
            </a:r>
            <a:endParaRPr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ctr" rtl="0">
              <a:lnSpc>
                <a:spcPct val="100000"/>
              </a:lnSpc>
              <a:spcBef>
                <a:spcPts val="0"/>
              </a:spcBef>
              <a:spcAft>
                <a:spcPts val="0"/>
              </a:spcAft>
              <a:buClr>
                <a:schemeClr val="dk2"/>
              </a:buClr>
              <a:buSzPts val="4500"/>
              <a:buFont typeface="Times New Roman"/>
              <a:buNone/>
            </a:pPr>
            <a:endParaRPr sz="3400" dirty="0">
              <a:latin typeface="Calibri" panose="020F0502020204030204" pitchFamily="34" charset="0"/>
              <a:ea typeface="Calibri" panose="020F0502020204030204" pitchFamily="34" charset="0"/>
              <a:cs typeface="Calibri" panose="020F0502020204030204" pitchFamily="34" charset="0"/>
              <a:sym typeface="Times New Roman"/>
            </a:endParaRPr>
          </a:p>
          <a:p>
            <a:pPr marL="0" lvl="0" indent="0" algn="ctr" rtl="0">
              <a:lnSpc>
                <a:spcPct val="100000"/>
              </a:lnSpc>
              <a:spcBef>
                <a:spcPts val="0"/>
              </a:spcBef>
              <a:spcAft>
                <a:spcPts val="0"/>
              </a:spcAft>
              <a:buClr>
                <a:schemeClr val="dk2"/>
              </a:buClr>
              <a:buSzPts val="4500"/>
              <a:buFont typeface="Times New Roman"/>
              <a:buNone/>
            </a:pPr>
            <a:r>
              <a:rPr lang="en-GB" sz="3400" dirty="0">
                <a:latin typeface="Calibri" panose="020F0502020204030204" pitchFamily="34" charset="0"/>
                <a:ea typeface="Calibri" panose="020F0502020204030204" pitchFamily="34" charset="0"/>
                <a:cs typeface="Calibri" panose="020F0502020204030204" pitchFamily="34" charset="0"/>
                <a:sym typeface="Times New Roman"/>
              </a:rPr>
              <a:t>Team 7</a:t>
            </a:r>
            <a:endParaRPr sz="3400" dirty="0">
              <a:latin typeface="Calibri" panose="020F0502020204030204" pitchFamily="34" charset="0"/>
              <a:ea typeface="Calibri" panose="020F0502020204030204" pitchFamily="34" charset="0"/>
              <a:cs typeface="Calibri" panose="020F0502020204030204" pitchFamily="34"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0" title="body_top20_keywords.png"/>
          <p:cNvPicPr preferRelativeResize="0"/>
          <p:nvPr/>
        </p:nvPicPr>
        <p:blipFill>
          <a:blip r:embed="rId3">
            <a:alphaModFix/>
          </a:blip>
          <a:stretch>
            <a:fillRect/>
          </a:stretch>
        </p:blipFill>
        <p:spPr>
          <a:xfrm>
            <a:off x="1651875" y="865938"/>
            <a:ext cx="5925975" cy="341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1"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199" name="Google Shape;199;p31"/>
          <p:cNvSpPr txBox="1"/>
          <p:nvPr/>
        </p:nvSpPr>
        <p:spPr>
          <a:xfrm>
            <a:off x="2054025" y="241175"/>
            <a:ext cx="6433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dk1"/>
                </a:solidFill>
                <a:latin typeface="Times New Roman"/>
                <a:ea typeface="Times New Roman"/>
                <a:cs typeface="Times New Roman"/>
                <a:sym typeface="Times New Roman"/>
              </a:rPr>
              <a:t>Descriptive Analysis - Text Length Analysis </a:t>
            </a:r>
            <a:endParaRPr sz="2100" b="1">
              <a:solidFill>
                <a:schemeClr val="dk1"/>
              </a:solidFill>
              <a:latin typeface="Times New Roman"/>
              <a:ea typeface="Times New Roman"/>
              <a:cs typeface="Times New Roman"/>
              <a:sym typeface="Times New Roman"/>
            </a:endParaRPr>
          </a:p>
        </p:txBody>
      </p:sp>
      <p:pic>
        <p:nvPicPr>
          <p:cNvPr id="200" name="Google Shape;200;p31"/>
          <p:cNvPicPr preferRelativeResize="0"/>
          <p:nvPr/>
        </p:nvPicPr>
        <p:blipFill>
          <a:blip r:embed="rId4">
            <a:alphaModFix/>
          </a:blip>
          <a:stretch>
            <a:fillRect/>
          </a:stretch>
        </p:blipFill>
        <p:spPr>
          <a:xfrm>
            <a:off x="45150" y="925125"/>
            <a:ext cx="5160350" cy="4020775"/>
          </a:xfrm>
          <a:prstGeom prst="rect">
            <a:avLst/>
          </a:prstGeom>
          <a:noFill/>
          <a:ln>
            <a:noFill/>
          </a:ln>
        </p:spPr>
      </p:pic>
      <p:pic>
        <p:nvPicPr>
          <p:cNvPr id="201" name="Google Shape;201;p31"/>
          <p:cNvPicPr preferRelativeResize="0"/>
          <p:nvPr/>
        </p:nvPicPr>
        <p:blipFill>
          <a:blip r:embed="rId5">
            <a:alphaModFix/>
          </a:blip>
          <a:stretch>
            <a:fillRect/>
          </a:stretch>
        </p:blipFill>
        <p:spPr>
          <a:xfrm>
            <a:off x="5406550" y="2192300"/>
            <a:ext cx="3633700" cy="2102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ctrTitle"/>
          </p:nvPr>
        </p:nvSpPr>
        <p:spPr>
          <a:xfrm>
            <a:off x="824750" y="1165050"/>
            <a:ext cx="7695300" cy="2813400"/>
          </a:xfrm>
          <a:prstGeom prst="rect">
            <a:avLst/>
          </a:prstGeom>
        </p:spPr>
        <p:txBody>
          <a:bodyPr spcFirstLastPara="1" wrap="square" lIns="0" tIns="0" rIns="0" bIns="0" anchor="b" anchorCtr="0">
            <a:noAutofit/>
          </a:bodyPr>
          <a:lstStyle/>
          <a:p>
            <a:pPr marL="0" lvl="0" indent="0" algn="l" rtl="0">
              <a:lnSpc>
                <a:spcPct val="115000"/>
              </a:lnSpc>
              <a:spcBef>
                <a:spcPts val="1400"/>
              </a:spcBef>
              <a:spcAft>
                <a:spcPts val="0"/>
              </a:spcAft>
              <a:buNone/>
            </a:pPr>
            <a:endParaRPr sz="1300" b="1">
              <a:solidFill>
                <a:srgbClr val="000000"/>
              </a:solidFill>
              <a:latin typeface="Arial"/>
              <a:ea typeface="Arial"/>
              <a:cs typeface="Arial"/>
              <a:sym typeface="Arial"/>
            </a:endParaRPr>
          </a:p>
          <a:p>
            <a:pPr marL="0" lvl="0" indent="0" algn="l" rtl="0">
              <a:lnSpc>
                <a:spcPct val="115000"/>
              </a:lnSpc>
              <a:spcBef>
                <a:spcPts val="1400"/>
              </a:spcBef>
              <a:spcAft>
                <a:spcPts val="0"/>
              </a:spcAft>
              <a:buNone/>
            </a:pPr>
            <a:endParaRPr sz="1300" b="1">
              <a:solidFill>
                <a:srgbClr val="000000"/>
              </a:solidFill>
              <a:latin typeface="Arial"/>
              <a:ea typeface="Arial"/>
              <a:cs typeface="Arial"/>
              <a:sym typeface="Arial"/>
            </a:endParaRPr>
          </a:p>
          <a:p>
            <a:pPr marL="0" lvl="0" indent="0" algn="l" rtl="0">
              <a:lnSpc>
                <a:spcPct val="115000"/>
              </a:lnSpc>
              <a:spcBef>
                <a:spcPts val="1400"/>
              </a:spcBef>
              <a:spcAft>
                <a:spcPts val="0"/>
              </a:spcAft>
              <a:buNone/>
            </a:pPr>
            <a:r>
              <a:rPr lang="en-GB" sz="1500" b="1">
                <a:solidFill>
                  <a:srgbClr val="000000"/>
                </a:solidFill>
                <a:latin typeface="Arial"/>
                <a:ea typeface="Arial"/>
                <a:cs typeface="Arial"/>
                <a:sym typeface="Arial"/>
              </a:rPr>
              <a:t>Observations:</a:t>
            </a:r>
            <a:endParaRPr sz="1500" b="1">
              <a:solidFill>
                <a:srgbClr val="000000"/>
              </a:solidFill>
              <a:latin typeface="Arial"/>
              <a:ea typeface="Arial"/>
              <a:cs typeface="Arial"/>
              <a:sym typeface="Arial"/>
            </a:endParaRPr>
          </a:p>
          <a:p>
            <a:pPr marL="457200" lvl="0" indent="-311150" algn="l" rtl="0">
              <a:lnSpc>
                <a:spcPct val="115000"/>
              </a:lnSpc>
              <a:spcBef>
                <a:spcPts val="1200"/>
              </a:spcBef>
              <a:spcAft>
                <a:spcPts val="0"/>
              </a:spcAft>
              <a:buClr>
                <a:srgbClr val="000000"/>
              </a:buClr>
              <a:buSzPts val="1300"/>
              <a:buFont typeface="Arial"/>
              <a:buChar char="●"/>
            </a:pPr>
            <a:r>
              <a:rPr lang="en-GB" sz="1300">
                <a:solidFill>
                  <a:srgbClr val="000000"/>
                </a:solidFill>
                <a:latin typeface="Arial"/>
                <a:ea typeface="Arial"/>
                <a:cs typeface="Arial"/>
                <a:sym typeface="Arial"/>
              </a:rPr>
              <a:t>Most email </a:t>
            </a:r>
            <a:r>
              <a:rPr lang="en-GB" sz="1300" b="1">
                <a:solidFill>
                  <a:srgbClr val="000000"/>
                </a:solidFill>
                <a:latin typeface="Arial"/>
                <a:ea typeface="Arial"/>
                <a:cs typeface="Arial"/>
                <a:sym typeface="Arial"/>
              </a:rPr>
              <a:t>subjects are relatively short</a:t>
            </a:r>
            <a:r>
              <a:rPr lang="en-GB" sz="1300">
                <a:solidFill>
                  <a:srgbClr val="000000"/>
                </a:solidFill>
                <a:latin typeface="Arial"/>
                <a:ea typeface="Arial"/>
                <a:cs typeface="Arial"/>
                <a:sym typeface="Arial"/>
              </a:rPr>
              <a:t>, with over 75% under 50 characters.</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GB" sz="1300" b="1">
                <a:solidFill>
                  <a:srgbClr val="000000"/>
                </a:solidFill>
                <a:latin typeface="Arial"/>
                <a:ea typeface="Arial"/>
                <a:cs typeface="Arial"/>
                <a:sym typeface="Arial"/>
              </a:rPr>
              <a:t>Email bodies show high variability</a:t>
            </a:r>
            <a:r>
              <a:rPr lang="en-GB" sz="1300">
                <a:solidFill>
                  <a:srgbClr val="000000"/>
                </a:solidFill>
                <a:latin typeface="Arial"/>
                <a:ea typeface="Arial"/>
                <a:cs typeface="Arial"/>
                <a:sym typeface="Arial"/>
              </a:rPr>
              <a:t>, with some reaching extremely large lengths—up to over 16,000 characters.</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The boxplot for body length shows many outliers, indicating some emails may contain unusually verbose content, which could be auto-generated or intentionally overwhelming.</a:t>
            </a:r>
            <a:endParaRPr sz="1300">
              <a:solidFill>
                <a:srgbClr val="000000"/>
              </a:solidFill>
              <a:latin typeface="Arial"/>
              <a:ea typeface="Arial"/>
              <a:cs typeface="Arial"/>
              <a:sym typeface="Arial"/>
            </a:endParaRPr>
          </a:p>
          <a:p>
            <a:pPr marL="0" lvl="0" indent="0" algn="ctr" rtl="0">
              <a:spcBef>
                <a:spcPts val="1200"/>
              </a:spcBef>
              <a:spcAft>
                <a:spcPts val="0"/>
              </a:spcAft>
              <a:buNone/>
            </a:pPr>
            <a:endParaRPr/>
          </a:p>
        </p:txBody>
      </p:sp>
      <p:pic>
        <p:nvPicPr>
          <p:cNvPr id="207" name="Google Shape;207;p32"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208" name="Google Shape;208;p32"/>
          <p:cNvSpPr txBox="1"/>
          <p:nvPr/>
        </p:nvSpPr>
        <p:spPr>
          <a:xfrm>
            <a:off x="2103075" y="190325"/>
            <a:ext cx="63120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dk1"/>
                </a:solidFill>
                <a:latin typeface="Times New Roman"/>
                <a:ea typeface="Times New Roman"/>
                <a:cs typeface="Times New Roman"/>
                <a:sym typeface="Times New Roman"/>
              </a:rPr>
              <a:t>Descriptive Analysis - Text Length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subTitle" idx="1"/>
          </p:nvPr>
        </p:nvSpPr>
        <p:spPr>
          <a:xfrm>
            <a:off x="4784175" y="1167763"/>
            <a:ext cx="3603900" cy="3194100"/>
          </a:xfrm>
          <a:prstGeom prst="rect">
            <a:avLst/>
          </a:prstGeom>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GB" sz="1600" b="1">
                <a:solidFill>
                  <a:srgbClr val="000000"/>
                </a:solidFill>
                <a:latin typeface="Arial"/>
                <a:ea typeface="Arial"/>
                <a:cs typeface="Arial"/>
                <a:sym typeface="Arial"/>
              </a:rPr>
              <a:t>Observations:</a:t>
            </a:r>
            <a:endParaRPr sz="1600" b="1">
              <a:solidFill>
                <a:srgbClr val="000000"/>
              </a:solidFill>
              <a:latin typeface="Arial"/>
              <a:ea typeface="Arial"/>
              <a:cs typeface="Arial"/>
              <a:sym typeface="Arial"/>
            </a:endParaRPr>
          </a:p>
          <a:p>
            <a:pPr marL="457200" lvl="0" indent="-317500" algn="l" rtl="0">
              <a:lnSpc>
                <a:spcPct val="115000"/>
              </a:lnSpc>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Nearly </a:t>
            </a:r>
            <a:r>
              <a:rPr lang="en-GB" sz="1400" b="1">
                <a:solidFill>
                  <a:srgbClr val="000000"/>
                </a:solidFill>
                <a:latin typeface="Arial"/>
                <a:ea typeface="Arial"/>
                <a:cs typeface="Arial"/>
                <a:sym typeface="Arial"/>
              </a:rPr>
              <a:t>half of all emails include hyperlinks</a:t>
            </a:r>
            <a:r>
              <a:rPr lang="en-GB" sz="1400">
                <a:solidFill>
                  <a:srgbClr val="000000"/>
                </a:solidFill>
                <a:latin typeface="Arial"/>
                <a:ea typeface="Arial"/>
                <a:cs typeface="Arial"/>
                <a:sym typeface="Arial"/>
              </a:rPr>
              <a:t>, which is a common characteristic of phishing emails.</a:t>
            </a:r>
            <a:br>
              <a:rPr lang="en-GB"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This suggests that </a:t>
            </a:r>
            <a:r>
              <a:rPr lang="en-GB" sz="1400" b="1">
                <a:solidFill>
                  <a:srgbClr val="000000"/>
                </a:solidFill>
                <a:latin typeface="Arial"/>
                <a:ea typeface="Arial"/>
                <a:cs typeface="Arial"/>
                <a:sym typeface="Arial"/>
              </a:rPr>
              <a:t>link presence is a strong candidate feature</a:t>
            </a:r>
            <a:r>
              <a:rPr lang="en-GB" sz="1400">
                <a:solidFill>
                  <a:srgbClr val="000000"/>
                </a:solidFill>
                <a:latin typeface="Arial"/>
                <a:ea typeface="Arial"/>
                <a:cs typeface="Arial"/>
                <a:sym typeface="Arial"/>
              </a:rPr>
              <a:t> for downstream classification models or detection rules.</a:t>
            </a:r>
            <a:endParaRPr sz="1400">
              <a:solidFill>
                <a:srgbClr val="000000"/>
              </a:solidFill>
              <a:latin typeface="Arial"/>
              <a:ea typeface="Arial"/>
              <a:cs typeface="Arial"/>
              <a:sym typeface="Arial"/>
            </a:endParaRPr>
          </a:p>
          <a:p>
            <a:pPr marL="0" lvl="0" indent="0" algn="l" rtl="0">
              <a:spcBef>
                <a:spcPts val="1200"/>
              </a:spcBef>
              <a:spcAft>
                <a:spcPts val="0"/>
              </a:spcAft>
              <a:buNone/>
            </a:pPr>
            <a:endParaRPr/>
          </a:p>
        </p:txBody>
      </p:sp>
      <p:pic>
        <p:nvPicPr>
          <p:cNvPr id="214" name="Google Shape;214;p33"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215" name="Google Shape;215;p33"/>
          <p:cNvSpPr txBox="1"/>
          <p:nvPr/>
        </p:nvSpPr>
        <p:spPr>
          <a:xfrm>
            <a:off x="1916850" y="158000"/>
            <a:ext cx="5866500" cy="5079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GB" sz="2100" b="1">
                <a:solidFill>
                  <a:schemeClr val="dk1"/>
                </a:solidFill>
                <a:latin typeface="Times New Roman"/>
                <a:ea typeface="Times New Roman"/>
                <a:cs typeface="Times New Roman"/>
                <a:sym typeface="Times New Roman"/>
              </a:rPr>
              <a:t>Descriptive Analysis - Link Presence Analysis</a:t>
            </a:r>
            <a:endParaRPr/>
          </a:p>
        </p:txBody>
      </p:sp>
      <p:pic>
        <p:nvPicPr>
          <p:cNvPr id="216" name="Google Shape;216;p33"/>
          <p:cNvPicPr preferRelativeResize="0"/>
          <p:nvPr/>
        </p:nvPicPr>
        <p:blipFill>
          <a:blip r:embed="rId4">
            <a:alphaModFix/>
          </a:blip>
          <a:stretch>
            <a:fillRect/>
          </a:stretch>
        </p:blipFill>
        <p:spPr>
          <a:xfrm>
            <a:off x="656899" y="1022849"/>
            <a:ext cx="3359175" cy="348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4" descr="图片包含 徽标&#10;&#10;描述已自动生成"/>
          <p:cNvPicPr preferRelativeResize="0"/>
          <p:nvPr/>
        </p:nvPicPr>
        <p:blipFill rotWithShape="1">
          <a:blip r:embed="rId3">
            <a:alphaModFix/>
          </a:blip>
          <a:srcRect/>
          <a:stretch/>
        </p:blipFill>
        <p:spPr>
          <a:xfrm>
            <a:off x="169409" y="139473"/>
            <a:ext cx="1571625" cy="609600"/>
          </a:xfrm>
          <a:prstGeom prst="rect">
            <a:avLst/>
          </a:prstGeom>
          <a:noFill/>
          <a:ln>
            <a:noFill/>
          </a:ln>
        </p:spPr>
      </p:pic>
      <p:sp>
        <p:nvSpPr>
          <p:cNvPr id="222" name="Google Shape;222;p34"/>
          <p:cNvSpPr txBox="1"/>
          <p:nvPr/>
        </p:nvSpPr>
        <p:spPr>
          <a:xfrm>
            <a:off x="1870871" y="252375"/>
            <a:ext cx="5717700" cy="392400"/>
          </a:xfrm>
          <a:prstGeom prst="rect">
            <a:avLst/>
          </a:prstGeom>
          <a:noFill/>
          <a:ln>
            <a:noFill/>
          </a:ln>
        </p:spPr>
        <p:txBody>
          <a:bodyPr spcFirstLastPara="1" wrap="square" lIns="68575" tIns="34275" rIns="68575" bIns="34275" anchor="t" anchorCtr="0">
            <a:spAutoFit/>
          </a:bodyPr>
          <a:lstStyle/>
          <a:p>
            <a:pPr marL="1828800" marR="0" lvl="0" indent="0" algn="l" rtl="0">
              <a:spcBef>
                <a:spcPts val="0"/>
              </a:spcBef>
              <a:spcAft>
                <a:spcPts val="0"/>
              </a:spcAft>
              <a:buNone/>
            </a:pPr>
            <a:r>
              <a:rPr lang="en-GB" sz="2100" b="1">
                <a:solidFill>
                  <a:schemeClr val="dk1"/>
                </a:solidFill>
                <a:latin typeface="Calibri"/>
                <a:ea typeface="Calibri"/>
                <a:cs typeface="Calibri"/>
                <a:sym typeface="Calibri"/>
              </a:rPr>
              <a:t>References</a:t>
            </a:r>
            <a:endParaRPr sz="1800" b="1"/>
          </a:p>
        </p:txBody>
      </p:sp>
      <p:sp>
        <p:nvSpPr>
          <p:cNvPr id="223" name="Google Shape;223;p34"/>
          <p:cNvSpPr txBox="1"/>
          <p:nvPr/>
        </p:nvSpPr>
        <p:spPr>
          <a:xfrm>
            <a:off x="576072" y="1036930"/>
            <a:ext cx="8097900" cy="3117000"/>
          </a:xfrm>
          <a:prstGeom prst="rect">
            <a:avLst/>
          </a:prstGeom>
          <a:noFill/>
          <a:ln>
            <a:noFill/>
          </a:ln>
        </p:spPr>
        <p:txBody>
          <a:bodyPr spcFirstLastPara="1" wrap="square" lIns="68575" tIns="34275" rIns="68575" bIns="34275" anchor="t" anchorCtr="0">
            <a:spAutoFit/>
          </a:bodyPr>
          <a:lstStyle/>
          <a:p>
            <a:pPr marL="254000" marR="0" lvl="0" indent="-279400" algn="l" rtl="0">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Team, I. C. (2024, March 25). Cyberthreats types. Types of cyberthreats. https://www.ibm.com/think/topics/cyberthreats-types</a:t>
            </a:r>
            <a:endParaRPr sz="1500"/>
          </a:p>
          <a:p>
            <a:pPr marL="254000" marR="0" lvl="0" indent="-279400" algn="l" rtl="0">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V. Zeng, S. Baki, A. El Aassal, R. Verma, L. F. T. De Moraes, and A. Das, ―Diverse datasets and a customizable benchmarking framework for phishing,‖ IWSPA 2020 - Proc. 6th Int. Work. Secur. Priv. Anal., no. Section 3, pp. 35–41, 2020, doi: 10.1145/3375708.3380313.</a:t>
            </a:r>
            <a:endParaRPr sz="1500"/>
          </a:p>
          <a:p>
            <a:pPr marL="254000" marR="0" lvl="0" indent="-279400" algn="l" rtl="0">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Abraham, Achsah. Comparative Analysis of Deep Learning Models for Predictive Phishing Attacks and Virus Message Forecasting. Diss. The George Washington University, 2024.</a:t>
            </a:r>
            <a:endParaRPr sz="1500"/>
          </a:p>
          <a:p>
            <a:pPr marL="254000" marR="0" lvl="0" indent="-279400" algn="l" rtl="0">
              <a:spcBef>
                <a:spcPts val="0"/>
              </a:spcBef>
              <a:spcAft>
                <a:spcPts val="0"/>
              </a:spcAft>
              <a:buClr>
                <a:schemeClr val="dk1"/>
              </a:buClr>
              <a:buSzPts val="1800"/>
              <a:buFont typeface="Calibri"/>
              <a:buAutoNum type="arabicPeriod"/>
            </a:pPr>
            <a:r>
              <a:rPr lang="en-GB" sz="1800">
                <a:solidFill>
                  <a:schemeClr val="dk1"/>
                </a:solidFill>
                <a:latin typeface="Calibri"/>
                <a:ea typeface="Calibri"/>
                <a:cs typeface="Calibri"/>
                <a:sym typeface="Calibri"/>
              </a:rPr>
              <a:t>Sarker, Iqbal H., et al. "Cybersecurity data science: an overview from machine learning perspective." Journal of Big data 7 (2020): 1-29.</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2"/>
          <p:cNvSpPr/>
          <p:nvPr/>
        </p:nvSpPr>
        <p:spPr>
          <a:xfrm>
            <a:off x="660779" y="3181224"/>
            <a:ext cx="7894930" cy="888797"/>
          </a:xfrm>
          <a:prstGeom prst="roundRect">
            <a:avLst>
              <a:gd name="adj" fmla="val 16667"/>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91" name="Google Shape;91;p22" descr="图片包含 徽标&#10;&#10;描述已自动生成"/>
          <p:cNvPicPr preferRelativeResize="0"/>
          <p:nvPr/>
        </p:nvPicPr>
        <p:blipFill rotWithShape="1">
          <a:blip r:embed="rId3">
            <a:alphaModFix/>
          </a:blip>
          <a:srcRect/>
          <a:stretch/>
        </p:blipFill>
        <p:spPr>
          <a:xfrm>
            <a:off x="169409" y="139473"/>
            <a:ext cx="1571625" cy="609600"/>
          </a:xfrm>
          <a:prstGeom prst="rect">
            <a:avLst/>
          </a:prstGeom>
          <a:noFill/>
          <a:ln>
            <a:noFill/>
          </a:ln>
        </p:spPr>
      </p:pic>
      <p:sp>
        <p:nvSpPr>
          <p:cNvPr id="92" name="Google Shape;92;p22"/>
          <p:cNvSpPr txBox="1"/>
          <p:nvPr/>
        </p:nvSpPr>
        <p:spPr>
          <a:xfrm>
            <a:off x="3522908" y="754698"/>
            <a:ext cx="1689900" cy="71555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Cyber </a:t>
            </a:r>
          </a:p>
          <a:p>
            <a:pPr marL="0" marR="0" lvl="0" indent="0" algn="ctr" rtl="0">
              <a:spcBef>
                <a:spcPts val="0"/>
              </a:spcBef>
              <a:spcAft>
                <a:spcPts val="0"/>
              </a:spcAft>
              <a:buNone/>
            </a:pPr>
            <a:r>
              <a:rPr lang="en-GB" sz="2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Threats</a:t>
            </a:r>
            <a:endParaRPr sz="1100" dirty="0">
              <a:latin typeface="Calibri" panose="020F0502020204030204" pitchFamily="34" charset="0"/>
              <a:ea typeface="Calibri" panose="020F0502020204030204" pitchFamily="34" charset="0"/>
              <a:cs typeface="Calibri" panose="020F0502020204030204" pitchFamily="34" charset="0"/>
            </a:endParaRPr>
          </a:p>
        </p:txBody>
      </p:sp>
      <p:pic>
        <p:nvPicPr>
          <p:cNvPr id="93" name="Google Shape;93;p22" descr="臭虫 轮廓"/>
          <p:cNvPicPr preferRelativeResize="0"/>
          <p:nvPr/>
        </p:nvPicPr>
        <p:blipFill rotWithShape="1">
          <a:blip r:embed="rId4">
            <a:alphaModFix/>
          </a:blip>
          <a:srcRect/>
          <a:stretch/>
        </p:blipFill>
        <p:spPr>
          <a:xfrm>
            <a:off x="4854550" y="769706"/>
            <a:ext cx="685800" cy="685800"/>
          </a:xfrm>
          <a:prstGeom prst="rect">
            <a:avLst/>
          </a:prstGeom>
          <a:noFill/>
          <a:ln>
            <a:noFill/>
          </a:ln>
        </p:spPr>
      </p:pic>
      <p:sp>
        <p:nvSpPr>
          <p:cNvPr id="94" name="Google Shape;94;p22"/>
          <p:cNvSpPr txBox="1"/>
          <p:nvPr/>
        </p:nvSpPr>
        <p:spPr>
          <a:xfrm>
            <a:off x="2182671" y="1897436"/>
            <a:ext cx="16898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Systems</a:t>
            </a:r>
            <a:endParaRPr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5" name="Google Shape;95;p22"/>
          <p:cNvSpPr txBox="1"/>
          <p:nvPr/>
        </p:nvSpPr>
        <p:spPr>
          <a:xfrm>
            <a:off x="5271518" y="1861346"/>
            <a:ext cx="16898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Network</a:t>
            </a:r>
            <a:endParaRPr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6" name="Google Shape;96;p22"/>
          <p:cNvSpPr txBox="1"/>
          <p:nvPr/>
        </p:nvSpPr>
        <p:spPr>
          <a:xfrm>
            <a:off x="1033271" y="3429416"/>
            <a:ext cx="16898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Malware</a:t>
            </a:r>
            <a:endParaRPr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7" name="Google Shape;97;p22"/>
          <p:cNvSpPr txBox="1"/>
          <p:nvPr/>
        </p:nvSpPr>
        <p:spPr>
          <a:xfrm>
            <a:off x="3763339" y="3429416"/>
            <a:ext cx="16898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Phishing</a:t>
            </a:r>
            <a:endParaRPr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98" name="Google Shape;98;p22"/>
          <p:cNvSpPr txBox="1"/>
          <p:nvPr/>
        </p:nvSpPr>
        <p:spPr>
          <a:xfrm>
            <a:off x="6349595" y="3429416"/>
            <a:ext cx="1689811"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Ransomware</a:t>
            </a:r>
            <a:endParaRPr sz="21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pic>
        <p:nvPicPr>
          <p:cNvPr id="99" name="Google Shape;99;p22" descr="远程工作 轮廓"/>
          <p:cNvPicPr preferRelativeResize="0"/>
          <p:nvPr/>
        </p:nvPicPr>
        <p:blipFill rotWithShape="1">
          <a:blip r:embed="rId5">
            <a:alphaModFix/>
          </a:blip>
          <a:srcRect/>
          <a:stretch/>
        </p:blipFill>
        <p:spPr>
          <a:xfrm>
            <a:off x="5856275" y="2161484"/>
            <a:ext cx="685800" cy="685800"/>
          </a:xfrm>
          <a:prstGeom prst="rect">
            <a:avLst/>
          </a:prstGeom>
          <a:noFill/>
          <a:ln>
            <a:noFill/>
          </a:ln>
        </p:spPr>
      </p:pic>
      <p:pic>
        <p:nvPicPr>
          <p:cNvPr id="100" name="Google Shape;100;p22" descr="计算机 轮廓"/>
          <p:cNvPicPr preferRelativeResize="0"/>
          <p:nvPr/>
        </p:nvPicPr>
        <p:blipFill rotWithShape="1">
          <a:blip r:embed="rId6">
            <a:alphaModFix/>
          </a:blip>
          <a:srcRect/>
          <a:stretch/>
        </p:blipFill>
        <p:spPr>
          <a:xfrm>
            <a:off x="2723082" y="2226768"/>
            <a:ext cx="685800" cy="685800"/>
          </a:xfrm>
          <a:prstGeom prst="rect">
            <a:avLst/>
          </a:prstGeom>
          <a:noFill/>
          <a:ln>
            <a:noFill/>
          </a:ln>
        </p:spPr>
      </p:pic>
      <p:sp>
        <p:nvSpPr>
          <p:cNvPr id="101" name="Google Shape;101;p22"/>
          <p:cNvSpPr/>
          <p:nvPr/>
        </p:nvSpPr>
        <p:spPr>
          <a:xfrm rot="1761380">
            <a:off x="3414702" y="1442665"/>
            <a:ext cx="246888" cy="479765"/>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02" name="Google Shape;102;p22"/>
          <p:cNvSpPr/>
          <p:nvPr/>
        </p:nvSpPr>
        <p:spPr>
          <a:xfrm rot="-2441103">
            <a:off x="5255054" y="1464454"/>
            <a:ext cx="246888" cy="479765"/>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3" descr="图片包含 徽标&#10;&#10;描述已自动生成"/>
          <p:cNvPicPr preferRelativeResize="0"/>
          <p:nvPr/>
        </p:nvPicPr>
        <p:blipFill rotWithShape="1">
          <a:blip r:embed="rId3">
            <a:alphaModFix/>
          </a:blip>
          <a:srcRect/>
          <a:stretch/>
        </p:blipFill>
        <p:spPr>
          <a:xfrm>
            <a:off x="169409" y="139473"/>
            <a:ext cx="1571625" cy="609600"/>
          </a:xfrm>
          <a:prstGeom prst="rect">
            <a:avLst/>
          </a:prstGeom>
          <a:noFill/>
          <a:ln>
            <a:noFill/>
          </a:ln>
        </p:spPr>
      </p:pic>
      <p:sp>
        <p:nvSpPr>
          <p:cNvPr id="108" name="Google Shape;108;p23"/>
          <p:cNvSpPr txBox="1"/>
          <p:nvPr/>
        </p:nvSpPr>
        <p:spPr>
          <a:xfrm>
            <a:off x="2674618" y="932151"/>
            <a:ext cx="58479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Use fraudulent emails, texts, or websites to steal private data, such as bank account information and login credentials.</a:t>
            </a:r>
            <a:endParaRPr sz="1200"/>
          </a:p>
        </p:txBody>
      </p:sp>
      <p:sp>
        <p:nvSpPr>
          <p:cNvPr id="109" name="Google Shape;109;p23"/>
          <p:cNvSpPr txBox="1"/>
          <p:nvPr/>
        </p:nvSpPr>
        <p:spPr>
          <a:xfrm>
            <a:off x="1878193" y="235921"/>
            <a:ext cx="4069563" cy="3924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Phishing Email and Prevent</a:t>
            </a:r>
            <a:endParaRPr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110" name="Google Shape;110;p23"/>
          <p:cNvSpPr txBox="1"/>
          <p:nvPr/>
        </p:nvSpPr>
        <p:spPr>
          <a:xfrm>
            <a:off x="361641" y="935878"/>
            <a:ext cx="2312979"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What’s </a:t>
            </a: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phishing</a:t>
            </a:r>
            <a:r>
              <a:rPr lang="en-GB" sz="2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rPr>
              <a:t>?</a:t>
            </a:r>
            <a:endParaRPr sz="2100" b="1" dirty="0">
              <a:solidFill>
                <a:schemeClr val="dk1"/>
              </a:solidFill>
              <a:latin typeface="Calibri" panose="020F0502020204030204" pitchFamily="34" charset="0"/>
              <a:ea typeface="Calibri" panose="020F0502020204030204" pitchFamily="34" charset="0"/>
              <a:cs typeface="Calibri" panose="020F0502020204030204" pitchFamily="34" charset="0"/>
              <a:sym typeface="Times New Roman"/>
            </a:endParaRPr>
          </a:p>
        </p:txBody>
      </p:sp>
      <p:sp>
        <p:nvSpPr>
          <p:cNvPr id="111" name="Google Shape;111;p23"/>
          <p:cNvSpPr txBox="1"/>
          <p:nvPr/>
        </p:nvSpPr>
        <p:spPr>
          <a:xfrm>
            <a:off x="338298" y="1734265"/>
            <a:ext cx="2312978"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How to prevent?</a:t>
            </a:r>
            <a:endParaRPr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112" name="Google Shape;112;p23"/>
          <p:cNvSpPr txBox="1"/>
          <p:nvPr/>
        </p:nvSpPr>
        <p:spPr>
          <a:xfrm>
            <a:off x="2674618" y="1621156"/>
            <a:ext cx="5847900" cy="854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Extract meaningful patterns to analyze the phishing email subjects, bodies and attachments. Then implement real-time detection in the email gateway.</a:t>
            </a:r>
            <a:endParaRPr sz="1100"/>
          </a:p>
        </p:txBody>
      </p:sp>
      <p:sp>
        <p:nvSpPr>
          <p:cNvPr id="113" name="Google Shape;113;p23"/>
          <p:cNvSpPr txBox="1"/>
          <p:nvPr/>
        </p:nvSpPr>
        <p:spPr>
          <a:xfrm>
            <a:off x="338298" y="2475256"/>
            <a:ext cx="2312978" cy="71558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How to extract patterns?</a:t>
            </a:r>
            <a:endParaRPr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114" name="Google Shape;114;p23"/>
          <p:cNvSpPr txBox="1"/>
          <p:nvPr/>
        </p:nvSpPr>
        <p:spPr>
          <a:xfrm>
            <a:off x="2674619" y="2571750"/>
            <a:ext cx="5847900" cy="85405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dirty="0">
                <a:solidFill>
                  <a:schemeClr val="dk1"/>
                </a:solidFill>
                <a:latin typeface="Calibri"/>
                <a:ea typeface="Calibri"/>
                <a:cs typeface="Calibri"/>
                <a:sym typeface="Calibri"/>
              </a:rPr>
              <a:t>The solution is to use a combination of machine learning (ML) and deep neural network (DNN) techniques. ML and DNN could handle unstructured, complex, and evolving data.</a:t>
            </a:r>
            <a:r>
              <a:rPr lang="en-GB" sz="1400" dirty="0">
                <a:solidFill>
                  <a:schemeClr val="dk1"/>
                </a:solidFill>
                <a:latin typeface="Calibri"/>
                <a:ea typeface="Calibri"/>
                <a:cs typeface="Calibri"/>
                <a:sym typeface="Calibri"/>
              </a:rPr>
              <a:t> </a:t>
            </a:r>
            <a:endParaRPr sz="1100" dirty="0"/>
          </a:p>
        </p:txBody>
      </p:sp>
      <p:sp>
        <p:nvSpPr>
          <p:cNvPr id="115" name="Google Shape;115;p23"/>
          <p:cNvSpPr txBox="1"/>
          <p:nvPr/>
        </p:nvSpPr>
        <p:spPr>
          <a:xfrm>
            <a:off x="338298" y="3654206"/>
            <a:ext cx="2312978" cy="71555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Advantages of ML and DNN?</a:t>
            </a:r>
            <a:endParaRPr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116" name="Google Shape;116;p23"/>
          <p:cNvSpPr txBox="1"/>
          <p:nvPr/>
        </p:nvSpPr>
        <p:spPr>
          <a:xfrm>
            <a:off x="2674618" y="3654206"/>
            <a:ext cx="5847900" cy="8540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700" dirty="0">
                <a:solidFill>
                  <a:schemeClr val="dk1"/>
                </a:solidFill>
                <a:latin typeface="Calibri"/>
                <a:ea typeface="Calibri"/>
                <a:cs typeface="Calibri"/>
                <a:sym typeface="Calibri"/>
              </a:rPr>
              <a:t>ML and DNN’s advantages include high accuracy and automation threat mitigation, making them more effective than traditional methods at identifying phishing email patterns.</a:t>
            </a:r>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4" descr="图片包含 徽标&#10;&#10;描述已自动生成"/>
          <p:cNvPicPr preferRelativeResize="0"/>
          <p:nvPr/>
        </p:nvPicPr>
        <p:blipFill rotWithShape="1">
          <a:blip r:embed="rId3">
            <a:alphaModFix/>
          </a:blip>
          <a:srcRect/>
          <a:stretch/>
        </p:blipFill>
        <p:spPr>
          <a:xfrm>
            <a:off x="169409" y="139473"/>
            <a:ext cx="1571625" cy="609600"/>
          </a:xfrm>
          <a:prstGeom prst="rect">
            <a:avLst/>
          </a:prstGeom>
          <a:noFill/>
          <a:ln>
            <a:noFill/>
          </a:ln>
        </p:spPr>
      </p:pic>
      <p:sp>
        <p:nvSpPr>
          <p:cNvPr id="122" name="Google Shape;122;p24"/>
          <p:cNvSpPr txBox="1"/>
          <p:nvPr/>
        </p:nvSpPr>
        <p:spPr>
          <a:xfrm>
            <a:off x="584544" y="1199975"/>
            <a:ext cx="3800994" cy="1731243"/>
          </a:xfrm>
          <a:prstGeom prst="rect">
            <a:avLst/>
          </a:prstGeom>
          <a:solidFill>
            <a:srgbClr val="F2F2F2"/>
          </a:solid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GB" sz="1400" b="1" dirty="0">
                <a:solidFill>
                  <a:schemeClr val="dk1"/>
                </a:solidFill>
                <a:latin typeface="Calibri"/>
                <a:ea typeface="Calibri"/>
                <a:cs typeface="Calibri"/>
                <a:sym typeface="Calibri"/>
              </a:rPr>
              <a:t>Machine learning (ML) </a:t>
            </a:r>
            <a:r>
              <a:rPr lang="en-GB" sz="1400" dirty="0">
                <a:solidFill>
                  <a:schemeClr val="dk1"/>
                </a:solidFill>
                <a:latin typeface="Calibri"/>
                <a:ea typeface="Calibri"/>
                <a:cs typeface="Calibri"/>
                <a:sym typeface="Calibri"/>
              </a:rPr>
              <a:t>enables computers to learn from data and make predictions or decisions without explicit programming.</a:t>
            </a:r>
            <a:endParaRPr sz="1100" dirty="0"/>
          </a:p>
          <a:p>
            <a:pPr marL="0" marR="0" lvl="0" indent="0" algn="just" rtl="0">
              <a:spcBef>
                <a:spcPts val="0"/>
              </a:spcBef>
              <a:spcAft>
                <a:spcPts val="0"/>
              </a:spcAft>
              <a:buNone/>
            </a:pPr>
            <a:r>
              <a:rPr lang="en-GB" sz="1400" dirty="0">
                <a:solidFill>
                  <a:schemeClr val="dk1"/>
                </a:solidFill>
                <a:latin typeface="Calibri"/>
                <a:ea typeface="Calibri"/>
                <a:cs typeface="Calibri"/>
                <a:sym typeface="Calibri"/>
              </a:rPr>
              <a:t>By identifying patterns and relationships within large datasets, ML algorithms—such as decision trees, support vector machines, or neural networks—can perform tasks like classification, regression, and clustering.</a:t>
            </a:r>
            <a:endParaRPr sz="1100" dirty="0"/>
          </a:p>
        </p:txBody>
      </p:sp>
      <p:sp>
        <p:nvSpPr>
          <p:cNvPr id="123" name="Google Shape;123;p24"/>
          <p:cNvSpPr txBox="1"/>
          <p:nvPr/>
        </p:nvSpPr>
        <p:spPr>
          <a:xfrm>
            <a:off x="584544" y="674141"/>
            <a:ext cx="3800994"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ML-Machine Learning</a:t>
            </a:r>
            <a:endParaRPr sz="1100"/>
          </a:p>
        </p:txBody>
      </p:sp>
      <p:sp>
        <p:nvSpPr>
          <p:cNvPr id="124" name="Google Shape;124;p24"/>
          <p:cNvSpPr txBox="1"/>
          <p:nvPr/>
        </p:nvSpPr>
        <p:spPr>
          <a:xfrm>
            <a:off x="4572001" y="1199975"/>
            <a:ext cx="3799398" cy="1731243"/>
          </a:xfrm>
          <a:prstGeom prst="rect">
            <a:avLst/>
          </a:prstGeom>
          <a:solidFill>
            <a:srgbClr val="F2F2F2"/>
          </a:solid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GB" sz="1400" b="1">
                <a:solidFill>
                  <a:schemeClr val="dk1"/>
                </a:solidFill>
                <a:latin typeface="Calibri"/>
                <a:ea typeface="Calibri"/>
                <a:cs typeface="Calibri"/>
                <a:sym typeface="Calibri"/>
              </a:rPr>
              <a:t>Deep Neural Networks (DNNs) </a:t>
            </a:r>
            <a:r>
              <a:rPr lang="en-GB" sz="1400">
                <a:solidFill>
                  <a:schemeClr val="dk1"/>
                </a:solidFill>
                <a:latin typeface="Calibri"/>
                <a:ea typeface="Calibri"/>
                <a:cs typeface="Calibri"/>
                <a:sym typeface="Calibri"/>
              </a:rPr>
              <a:t>consisting of multiple interconnected layers of artificial neurons that process data to uncover complex patterns and representations. Unlike traditional algorithms, DNNs automatically extract hierarchical features from raw inputs, such detecting phishing emails by analyzing contextual nuances or classifying malware from raw binaries.</a:t>
            </a:r>
            <a:endParaRPr sz="1100"/>
          </a:p>
        </p:txBody>
      </p:sp>
      <p:sp>
        <p:nvSpPr>
          <p:cNvPr id="125" name="Google Shape;125;p24"/>
          <p:cNvSpPr txBox="1"/>
          <p:nvPr/>
        </p:nvSpPr>
        <p:spPr>
          <a:xfrm>
            <a:off x="4572000" y="674141"/>
            <a:ext cx="3800994"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DNN-Deep Neural Network</a:t>
            </a:r>
            <a:endParaRPr sz="1100"/>
          </a:p>
        </p:txBody>
      </p:sp>
      <p:sp>
        <p:nvSpPr>
          <p:cNvPr id="126" name="Google Shape;126;p24"/>
          <p:cNvSpPr txBox="1"/>
          <p:nvPr/>
        </p:nvSpPr>
        <p:spPr>
          <a:xfrm>
            <a:off x="1878193" y="235921"/>
            <a:ext cx="4069563" cy="39241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ML and DNN</a:t>
            </a:r>
            <a:endParaRPr sz="21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endParaRPr>
          </a:p>
        </p:txBody>
      </p:sp>
      <p:sp>
        <p:nvSpPr>
          <p:cNvPr id="127" name="Google Shape;127;p24"/>
          <p:cNvSpPr txBox="1"/>
          <p:nvPr/>
        </p:nvSpPr>
        <p:spPr>
          <a:xfrm>
            <a:off x="584544" y="2965502"/>
            <a:ext cx="7919373" cy="392415"/>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Why ML and DNN is suitable for pattern extraction?</a:t>
            </a:r>
            <a:endParaRPr sz="2100" b="1">
              <a:solidFill>
                <a:schemeClr val="dk1"/>
              </a:solidFill>
              <a:latin typeface="Times New Roman"/>
              <a:ea typeface="Times New Roman"/>
              <a:cs typeface="Times New Roman"/>
              <a:sym typeface="Times New Roman"/>
            </a:endParaRPr>
          </a:p>
        </p:txBody>
      </p:sp>
      <p:sp>
        <p:nvSpPr>
          <p:cNvPr id="128" name="Google Shape;128;p24"/>
          <p:cNvSpPr txBox="1"/>
          <p:nvPr/>
        </p:nvSpPr>
        <p:spPr>
          <a:xfrm>
            <a:off x="584543" y="3357916"/>
            <a:ext cx="7786855" cy="1315745"/>
          </a:xfrm>
          <a:prstGeom prst="rect">
            <a:avLst/>
          </a:prstGeom>
          <a:solidFill>
            <a:srgbClr val="F2F2F2"/>
          </a:solidFill>
          <a:ln>
            <a:noFill/>
          </a:ln>
        </p:spPr>
        <p:txBody>
          <a:bodyPr spcFirstLastPara="1" wrap="square" lIns="68575" tIns="34275" rIns="68575" bIns="34275" anchor="t" anchorCtr="0">
            <a:spAutoFit/>
          </a:bodyPr>
          <a:lstStyle/>
          <a:p>
            <a:pPr marL="215900" marR="0" lvl="0" indent="-215900" algn="just" rtl="0">
              <a:spcBef>
                <a:spcPts val="0"/>
              </a:spcBef>
              <a:spcAft>
                <a:spcPts val="0"/>
              </a:spcAft>
              <a:buClr>
                <a:schemeClr val="dk1"/>
              </a:buClr>
              <a:buSzPts val="1400"/>
              <a:buFont typeface="Noto Sans Symbols"/>
              <a:buChar char="⮚"/>
            </a:pPr>
            <a:r>
              <a:rPr lang="en-GB" sz="1400" b="1">
                <a:solidFill>
                  <a:schemeClr val="dk1"/>
                </a:solidFill>
                <a:latin typeface="Calibri"/>
                <a:ea typeface="Calibri"/>
                <a:cs typeface="Calibri"/>
                <a:sym typeface="Calibri"/>
              </a:rPr>
              <a:t>Handling Unstructured and Complex Data</a:t>
            </a:r>
            <a:r>
              <a:rPr lang="en-GB" sz="1400">
                <a:solidFill>
                  <a:schemeClr val="dk1"/>
                </a:solidFill>
                <a:latin typeface="Calibri"/>
                <a:ea typeface="Calibri"/>
                <a:cs typeface="Calibri"/>
                <a:sym typeface="Calibri"/>
              </a:rPr>
              <a:t>: Phishing emails contain unstructured text (subjects, bodies, URLs) with diverse formats, languages, and obfuscation </a:t>
            </a:r>
            <a:endParaRPr sz="1100"/>
          </a:p>
          <a:p>
            <a:pPr marL="215900" marR="0" lvl="0" indent="-215900" algn="just" rtl="0">
              <a:spcBef>
                <a:spcPts val="0"/>
              </a:spcBef>
              <a:spcAft>
                <a:spcPts val="0"/>
              </a:spcAft>
              <a:buClr>
                <a:schemeClr val="dk1"/>
              </a:buClr>
              <a:buSzPts val="1400"/>
              <a:buFont typeface="Noto Sans Symbols"/>
              <a:buChar char="⮚"/>
            </a:pPr>
            <a:r>
              <a:rPr lang="en-GB" sz="1400" b="1">
                <a:solidFill>
                  <a:schemeClr val="dk1"/>
                </a:solidFill>
                <a:latin typeface="Calibri"/>
                <a:ea typeface="Calibri"/>
                <a:cs typeface="Calibri"/>
                <a:sym typeface="Calibri"/>
              </a:rPr>
              <a:t>Adapting to Evolving Threats</a:t>
            </a:r>
            <a:r>
              <a:rPr lang="en-GB" sz="1400">
                <a:solidFill>
                  <a:schemeClr val="dk1"/>
                </a:solidFill>
                <a:latin typeface="Calibri"/>
                <a:ea typeface="Calibri"/>
                <a:cs typeface="Calibri"/>
                <a:sym typeface="Calibri"/>
              </a:rPr>
              <a:t>: Phishing tactics constantly evolve (e.g., new lures, domains, or spear-phishing), rendering static rules or signatures obsolete.</a:t>
            </a:r>
            <a:endParaRPr sz="1100"/>
          </a:p>
          <a:p>
            <a:pPr marL="215900" marR="0" lvl="0" indent="-215900" algn="just" rtl="0">
              <a:spcBef>
                <a:spcPts val="0"/>
              </a:spcBef>
              <a:spcAft>
                <a:spcPts val="0"/>
              </a:spcAft>
              <a:buClr>
                <a:schemeClr val="dk1"/>
              </a:buClr>
              <a:buSzPts val="1400"/>
              <a:buFont typeface="Noto Sans Symbols"/>
              <a:buChar char="⮚"/>
            </a:pPr>
            <a:r>
              <a:rPr lang="en-GB" sz="1400" b="1">
                <a:solidFill>
                  <a:schemeClr val="dk1"/>
                </a:solidFill>
                <a:latin typeface="Calibri"/>
                <a:ea typeface="Calibri"/>
                <a:cs typeface="Calibri"/>
                <a:sym typeface="Calibri"/>
              </a:rPr>
              <a:t>Scalability for Large Volumes</a:t>
            </a:r>
            <a:r>
              <a:rPr lang="en-GB" sz="1400">
                <a:solidFill>
                  <a:schemeClr val="dk1"/>
                </a:solidFill>
                <a:latin typeface="Calibri"/>
                <a:ea typeface="Calibri"/>
                <a:cs typeface="Calibri"/>
                <a:sym typeface="Calibri"/>
              </a:rPr>
              <a:t>: Organizations receive millions of emails daily, making manual analysis or simple filtering impractical.</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5" descr="图片包含 徽标&#10;&#10;描述已自动生成"/>
          <p:cNvPicPr preferRelativeResize="0"/>
          <p:nvPr/>
        </p:nvPicPr>
        <p:blipFill rotWithShape="1">
          <a:blip r:embed="rId3">
            <a:alphaModFix/>
          </a:blip>
          <a:srcRect/>
          <a:stretch/>
        </p:blipFill>
        <p:spPr>
          <a:xfrm>
            <a:off x="169409" y="139473"/>
            <a:ext cx="1571625" cy="609600"/>
          </a:xfrm>
          <a:prstGeom prst="rect">
            <a:avLst/>
          </a:prstGeom>
          <a:noFill/>
          <a:ln>
            <a:noFill/>
          </a:ln>
        </p:spPr>
      </p:pic>
      <p:sp>
        <p:nvSpPr>
          <p:cNvPr id="134" name="Google Shape;134;p25"/>
          <p:cNvSpPr/>
          <p:nvPr/>
        </p:nvSpPr>
        <p:spPr>
          <a:xfrm>
            <a:off x="636422" y="917146"/>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Ingest data</a:t>
            </a:r>
            <a:endParaRPr sz="1100"/>
          </a:p>
        </p:txBody>
      </p:sp>
      <p:sp>
        <p:nvSpPr>
          <p:cNvPr id="135" name="Google Shape;135;p25"/>
          <p:cNvSpPr txBox="1"/>
          <p:nvPr/>
        </p:nvSpPr>
        <p:spPr>
          <a:xfrm>
            <a:off x="1796731" y="172475"/>
            <a:ext cx="5528861" cy="48474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700" b="1" dirty="0">
                <a:solidFill>
                  <a:schemeClr val="dk1"/>
                </a:solidFill>
                <a:latin typeface="Times New Roman"/>
                <a:ea typeface="Times New Roman"/>
                <a:cs typeface="Times New Roman"/>
                <a:sym typeface="Times New Roman"/>
              </a:rPr>
              <a:t>Pattern Extract Workflow</a:t>
            </a:r>
            <a:endParaRPr sz="1100" dirty="0"/>
          </a:p>
        </p:txBody>
      </p:sp>
      <p:sp>
        <p:nvSpPr>
          <p:cNvPr id="136" name="Google Shape;136;p25"/>
          <p:cNvSpPr/>
          <p:nvPr/>
        </p:nvSpPr>
        <p:spPr>
          <a:xfrm>
            <a:off x="636422" y="2902672"/>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Train model</a:t>
            </a:r>
            <a:endParaRPr sz="1100"/>
          </a:p>
        </p:txBody>
      </p:sp>
      <p:sp>
        <p:nvSpPr>
          <p:cNvPr id="137" name="Google Shape;137;p25"/>
          <p:cNvSpPr/>
          <p:nvPr/>
        </p:nvSpPr>
        <p:spPr>
          <a:xfrm>
            <a:off x="636422" y="3564514"/>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Deploy</a:t>
            </a:r>
            <a:endParaRPr sz="1100"/>
          </a:p>
        </p:txBody>
      </p:sp>
      <p:sp>
        <p:nvSpPr>
          <p:cNvPr id="138" name="Google Shape;138;p25"/>
          <p:cNvSpPr/>
          <p:nvPr/>
        </p:nvSpPr>
        <p:spPr>
          <a:xfrm>
            <a:off x="636422" y="2240830"/>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Extract features</a:t>
            </a:r>
            <a:endParaRPr sz="1100"/>
          </a:p>
        </p:txBody>
      </p:sp>
      <p:sp>
        <p:nvSpPr>
          <p:cNvPr id="139" name="Google Shape;139;p25"/>
          <p:cNvSpPr/>
          <p:nvPr/>
        </p:nvSpPr>
        <p:spPr>
          <a:xfrm>
            <a:off x="636422" y="1578988"/>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Preprocess</a:t>
            </a:r>
            <a:endParaRPr sz="1100"/>
          </a:p>
        </p:txBody>
      </p:sp>
      <p:sp>
        <p:nvSpPr>
          <p:cNvPr id="140" name="Google Shape;140;p25"/>
          <p:cNvSpPr/>
          <p:nvPr/>
        </p:nvSpPr>
        <p:spPr>
          <a:xfrm>
            <a:off x="636422" y="4226354"/>
            <a:ext cx="1890000" cy="432000"/>
          </a:xfrm>
          <a:prstGeom prst="roundRect">
            <a:avLst>
              <a:gd name="adj" fmla="val 16667"/>
            </a:avLst>
          </a:prstGeom>
          <a:solidFill>
            <a:srgbClr val="0072B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800">
                <a:solidFill>
                  <a:schemeClr val="lt1"/>
                </a:solidFill>
                <a:latin typeface="Times New Roman"/>
                <a:ea typeface="Times New Roman"/>
                <a:cs typeface="Times New Roman"/>
                <a:sym typeface="Times New Roman"/>
              </a:rPr>
              <a:t>Monitor</a:t>
            </a:r>
            <a:endParaRPr sz="1100"/>
          </a:p>
        </p:txBody>
      </p:sp>
      <p:sp>
        <p:nvSpPr>
          <p:cNvPr id="141" name="Google Shape;141;p25"/>
          <p:cNvSpPr txBox="1"/>
          <p:nvPr/>
        </p:nvSpPr>
        <p:spPr>
          <a:xfrm>
            <a:off x="2614202" y="867689"/>
            <a:ext cx="5661900" cy="592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700">
                <a:solidFill>
                  <a:schemeClr val="dk1"/>
                </a:solidFill>
                <a:latin typeface="Calibri"/>
                <a:ea typeface="Calibri"/>
                <a:cs typeface="Calibri"/>
                <a:sym typeface="Calibri"/>
              </a:rPr>
              <a:t>Collect raw data, including subjects and bodies, from sources like organizational mail servers.</a:t>
            </a:r>
            <a:endParaRPr sz="1100"/>
          </a:p>
        </p:txBody>
      </p:sp>
      <p:sp>
        <p:nvSpPr>
          <p:cNvPr id="142" name="Google Shape;142;p25"/>
          <p:cNvSpPr txBox="1"/>
          <p:nvPr/>
        </p:nvSpPr>
        <p:spPr>
          <a:xfrm>
            <a:off x="2614202" y="1529531"/>
            <a:ext cx="56619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Clean and normalize email text, removing stop words, and handling special characters or HTML tags.</a:t>
            </a:r>
            <a:endParaRPr sz="1100"/>
          </a:p>
        </p:txBody>
      </p:sp>
      <p:sp>
        <p:nvSpPr>
          <p:cNvPr id="143" name="Google Shape;143;p25"/>
          <p:cNvSpPr txBox="1"/>
          <p:nvPr/>
        </p:nvSpPr>
        <p:spPr>
          <a:xfrm>
            <a:off x="2614202" y="2191373"/>
            <a:ext cx="56619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Transform text into numerical representations like TF-IDF vectors to capture phishing indicators.</a:t>
            </a:r>
            <a:endParaRPr sz="1100"/>
          </a:p>
        </p:txBody>
      </p:sp>
      <p:sp>
        <p:nvSpPr>
          <p:cNvPr id="144" name="Google Shape;144;p25"/>
          <p:cNvSpPr txBox="1"/>
          <p:nvPr/>
        </p:nvSpPr>
        <p:spPr>
          <a:xfrm>
            <a:off x="2614202" y="2853214"/>
            <a:ext cx="56619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Train a machine learning model with labeled phishing and legitimate email data.</a:t>
            </a:r>
            <a:endParaRPr sz="1100"/>
          </a:p>
        </p:txBody>
      </p:sp>
      <p:sp>
        <p:nvSpPr>
          <p:cNvPr id="145" name="Google Shape;145;p25"/>
          <p:cNvSpPr txBox="1"/>
          <p:nvPr/>
        </p:nvSpPr>
        <p:spPr>
          <a:xfrm>
            <a:off x="2614202" y="3515057"/>
            <a:ext cx="56619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Integrate the trained model into a production environment for real-time phishing detection.</a:t>
            </a:r>
            <a:endParaRPr sz="1100"/>
          </a:p>
        </p:txBody>
      </p:sp>
      <p:sp>
        <p:nvSpPr>
          <p:cNvPr id="146" name="Google Shape;146;p25"/>
          <p:cNvSpPr txBox="1"/>
          <p:nvPr/>
        </p:nvSpPr>
        <p:spPr>
          <a:xfrm>
            <a:off x="2614200" y="4176900"/>
            <a:ext cx="6328200" cy="592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700">
                <a:solidFill>
                  <a:schemeClr val="dk1"/>
                </a:solidFill>
                <a:latin typeface="Calibri"/>
                <a:ea typeface="Calibri"/>
                <a:cs typeface="Calibri"/>
                <a:sym typeface="Calibri"/>
              </a:rPr>
              <a:t>Continuously improve the model’s accuracy, false positives, and detection rates, retrain the modelto adapt to new phishing tactics</a:t>
            </a:r>
            <a:r>
              <a:rPr lang="en-GB" sz="1500">
                <a:solidFill>
                  <a:schemeClr val="dk1"/>
                </a:solidFill>
                <a:latin typeface="Times New Roman"/>
                <a:ea typeface="Times New Roman"/>
                <a:cs typeface="Times New Roman"/>
                <a:sym typeface="Times New Roman"/>
              </a:rPr>
              <a:t>.</a:t>
            </a:r>
            <a:endParaRPr sz="1100"/>
          </a:p>
        </p:txBody>
      </p:sp>
      <p:sp>
        <p:nvSpPr>
          <p:cNvPr id="147" name="Google Shape;147;p25"/>
          <p:cNvSpPr/>
          <p:nvPr/>
        </p:nvSpPr>
        <p:spPr>
          <a:xfrm>
            <a:off x="1377086" y="1373874"/>
            <a:ext cx="224942" cy="180383"/>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8" name="Google Shape;148;p25"/>
          <p:cNvSpPr/>
          <p:nvPr/>
        </p:nvSpPr>
        <p:spPr>
          <a:xfrm>
            <a:off x="1377086" y="2038681"/>
            <a:ext cx="224942" cy="180383"/>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49" name="Google Shape;149;p25"/>
          <p:cNvSpPr/>
          <p:nvPr/>
        </p:nvSpPr>
        <p:spPr>
          <a:xfrm>
            <a:off x="1377086" y="2694595"/>
            <a:ext cx="224942" cy="180383"/>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0" name="Google Shape;150;p25"/>
          <p:cNvSpPr/>
          <p:nvPr/>
        </p:nvSpPr>
        <p:spPr>
          <a:xfrm>
            <a:off x="1377086" y="3361124"/>
            <a:ext cx="224942" cy="180383"/>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51" name="Google Shape;151;p25"/>
          <p:cNvSpPr/>
          <p:nvPr/>
        </p:nvSpPr>
        <p:spPr>
          <a:xfrm>
            <a:off x="1377086" y="4019521"/>
            <a:ext cx="224942" cy="180383"/>
          </a:xfrm>
          <a:prstGeom prst="downArrow">
            <a:avLst>
              <a:gd name="adj1" fmla="val 50000"/>
              <a:gd name="adj2" fmla="val 50000"/>
            </a:avLst>
          </a:prstGeom>
          <a:noFill/>
          <a:ln w="28575" cap="flat" cmpd="sng">
            <a:solidFill>
              <a:srgbClr val="0072BC"/>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6"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157" name="Google Shape;157;p26"/>
          <p:cNvSpPr txBox="1"/>
          <p:nvPr/>
        </p:nvSpPr>
        <p:spPr>
          <a:xfrm>
            <a:off x="2674618" y="1275976"/>
            <a:ext cx="58479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p>
        </p:txBody>
      </p:sp>
      <p:sp>
        <p:nvSpPr>
          <p:cNvPr id="158" name="Google Shape;158;p26"/>
          <p:cNvSpPr txBox="1"/>
          <p:nvPr/>
        </p:nvSpPr>
        <p:spPr>
          <a:xfrm>
            <a:off x="1878193" y="235921"/>
            <a:ext cx="4239072" cy="39238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dirty="0">
                <a:solidFill>
                  <a:schemeClr val="dk1"/>
                </a:solidFill>
                <a:latin typeface="Times New Roman"/>
                <a:ea typeface="Times New Roman"/>
                <a:cs typeface="Times New Roman"/>
                <a:sym typeface="Times New Roman"/>
              </a:rPr>
              <a:t>Descriptive Analysis of the Dataset</a:t>
            </a:r>
            <a:endParaRPr sz="2100" b="1" dirty="0">
              <a:solidFill>
                <a:schemeClr val="dk1"/>
              </a:solidFill>
              <a:latin typeface="Times New Roman"/>
              <a:ea typeface="Times New Roman"/>
              <a:cs typeface="Times New Roman"/>
              <a:sym typeface="Times New Roman"/>
            </a:endParaRPr>
          </a:p>
        </p:txBody>
      </p:sp>
      <p:sp>
        <p:nvSpPr>
          <p:cNvPr id="159" name="Google Shape;159;p26"/>
          <p:cNvSpPr txBox="1"/>
          <p:nvPr/>
        </p:nvSpPr>
        <p:spPr>
          <a:xfrm>
            <a:off x="361651" y="1279700"/>
            <a:ext cx="2650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Number of Samples</a:t>
            </a:r>
            <a:endParaRPr sz="2100" b="1">
              <a:solidFill>
                <a:schemeClr val="dk1"/>
              </a:solidFill>
              <a:latin typeface="Times New Roman"/>
              <a:ea typeface="Times New Roman"/>
              <a:cs typeface="Times New Roman"/>
              <a:sym typeface="Times New Roman"/>
            </a:endParaRPr>
          </a:p>
        </p:txBody>
      </p:sp>
      <p:sp>
        <p:nvSpPr>
          <p:cNvPr id="160" name="Google Shape;160;p26"/>
          <p:cNvSpPr txBox="1"/>
          <p:nvPr/>
        </p:nvSpPr>
        <p:spPr>
          <a:xfrm>
            <a:off x="458400" y="2309700"/>
            <a:ext cx="2526300" cy="7158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Email Outside UVic System</a:t>
            </a:r>
            <a:endParaRPr sz="2100" b="1">
              <a:solidFill>
                <a:schemeClr val="dk1"/>
              </a:solidFill>
              <a:latin typeface="Times New Roman"/>
              <a:ea typeface="Times New Roman"/>
              <a:cs typeface="Times New Roman"/>
              <a:sym typeface="Times New Roman"/>
            </a:endParaRPr>
          </a:p>
        </p:txBody>
      </p:sp>
      <p:sp>
        <p:nvSpPr>
          <p:cNvPr id="161" name="Google Shape;161;p26"/>
          <p:cNvSpPr txBox="1"/>
          <p:nvPr/>
        </p:nvSpPr>
        <p:spPr>
          <a:xfrm>
            <a:off x="458392" y="2766453"/>
            <a:ext cx="23130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endParaRPr sz="2100" b="1">
              <a:solidFill>
                <a:schemeClr val="dk1"/>
              </a:solidFill>
              <a:latin typeface="Times New Roman"/>
              <a:ea typeface="Times New Roman"/>
              <a:cs typeface="Times New Roman"/>
              <a:sym typeface="Times New Roman"/>
            </a:endParaRPr>
          </a:p>
        </p:txBody>
      </p:sp>
      <p:sp>
        <p:nvSpPr>
          <p:cNvPr id="162" name="Google Shape;162;p26"/>
          <p:cNvSpPr txBox="1"/>
          <p:nvPr/>
        </p:nvSpPr>
        <p:spPr>
          <a:xfrm>
            <a:off x="3429000" y="1329950"/>
            <a:ext cx="54438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The dataset have 2576 records, with 5 empty subject and 109 empty body emails</a:t>
            </a:r>
            <a:endParaRPr/>
          </a:p>
        </p:txBody>
      </p:sp>
      <p:sp>
        <p:nvSpPr>
          <p:cNvPr id="163" name="Google Shape;163;p26"/>
          <p:cNvSpPr txBox="1"/>
          <p:nvPr/>
        </p:nvSpPr>
        <p:spPr>
          <a:xfrm>
            <a:off x="3429000" y="2463600"/>
            <a:ext cx="4884300" cy="592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There are 993 emails from outside of the UVic email system</a:t>
            </a:r>
            <a:endParaRPr/>
          </a:p>
        </p:txBody>
      </p:sp>
      <p:sp>
        <p:nvSpPr>
          <p:cNvPr id="164" name="Google Shape;164;p26"/>
          <p:cNvSpPr txBox="1"/>
          <p:nvPr/>
        </p:nvSpPr>
        <p:spPr>
          <a:xfrm>
            <a:off x="458400" y="3421275"/>
            <a:ext cx="2650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dk1"/>
                </a:solidFill>
                <a:latin typeface="Times New Roman"/>
                <a:ea typeface="Times New Roman"/>
                <a:cs typeface="Times New Roman"/>
                <a:sym typeface="Times New Roman"/>
              </a:rPr>
              <a:t>Number of Keywords</a:t>
            </a:r>
            <a:endParaRPr sz="2100" b="1">
              <a:solidFill>
                <a:schemeClr val="dk1"/>
              </a:solidFill>
              <a:latin typeface="Times New Roman"/>
              <a:ea typeface="Times New Roman"/>
              <a:cs typeface="Times New Roman"/>
              <a:sym typeface="Times New Roman"/>
            </a:endParaRPr>
          </a:p>
        </p:txBody>
      </p:sp>
      <p:sp>
        <p:nvSpPr>
          <p:cNvPr id="165" name="Google Shape;165;p26"/>
          <p:cNvSpPr txBox="1"/>
          <p:nvPr/>
        </p:nvSpPr>
        <p:spPr>
          <a:xfrm>
            <a:off x="3355450" y="3367425"/>
            <a:ext cx="4884300" cy="854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700">
                <a:solidFill>
                  <a:schemeClr val="dk1"/>
                </a:solidFill>
                <a:latin typeface="Calibri"/>
                <a:ea typeface="Calibri"/>
                <a:cs typeface="Calibri"/>
                <a:sym typeface="Calibri"/>
              </a:rPr>
              <a:t>We use NLTK (Natural Language Toolkit) to remove stopwords, and we got 19166 keywords from the body and 2443 keywords from the subject of emails.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ctrTitle"/>
          </p:nvPr>
        </p:nvSpPr>
        <p:spPr>
          <a:xfrm>
            <a:off x="1069975" y="411948"/>
            <a:ext cx="6858000" cy="79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GB">
                <a:solidFill>
                  <a:schemeClr val="dk1"/>
                </a:solidFill>
              </a:rPr>
              <a:t>STEPS PERFORMED</a:t>
            </a:r>
            <a:endParaRPr>
              <a:solidFill>
                <a:schemeClr val="dk1"/>
              </a:solidFill>
            </a:endParaRPr>
          </a:p>
        </p:txBody>
      </p:sp>
      <p:sp>
        <p:nvSpPr>
          <p:cNvPr id="171" name="Google Shape;171;p27"/>
          <p:cNvSpPr txBox="1">
            <a:spLocks noGrp="1"/>
          </p:cNvSpPr>
          <p:nvPr>
            <p:ph type="subTitle" idx="1"/>
          </p:nvPr>
        </p:nvSpPr>
        <p:spPr>
          <a:xfrm>
            <a:off x="1007375" y="1745800"/>
            <a:ext cx="6858000" cy="2420400"/>
          </a:xfrm>
          <a:prstGeom prst="rect">
            <a:avLst/>
          </a:prstGeom>
        </p:spPr>
        <p:txBody>
          <a:bodyPr spcFirstLastPara="1" wrap="square" lIns="0" tIns="0" rIns="0" bIns="0" anchor="t" anchorCtr="0">
            <a:noAutofit/>
          </a:bodyPr>
          <a:lstStyle/>
          <a:p>
            <a:pPr marL="457200" lvl="0" indent="-323850" algn="l" rtl="0">
              <a:spcBef>
                <a:spcPts val="600"/>
              </a:spcBef>
              <a:spcAft>
                <a:spcPts val="0"/>
              </a:spcAft>
              <a:buClr>
                <a:schemeClr val="dk1"/>
              </a:buClr>
              <a:buSzPts val="1500"/>
              <a:buAutoNum type="arabicParenR"/>
            </a:pPr>
            <a:r>
              <a:rPr lang="en-GB">
                <a:solidFill>
                  <a:schemeClr val="dk1"/>
                </a:solidFill>
              </a:rPr>
              <a:t>Imported and loaded the dataset.</a:t>
            </a:r>
            <a:endParaRPr>
              <a:solidFill>
                <a:schemeClr val="dk1"/>
              </a:solidFill>
            </a:endParaRPr>
          </a:p>
          <a:p>
            <a:pPr marL="457200" lvl="0" indent="-323850" algn="l" rtl="0">
              <a:spcBef>
                <a:spcPts val="0"/>
              </a:spcBef>
              <a:spcAft>
                <a:spcPts val="0"/>
              </a:spcAft>
              <a:buClr>
                <a:schemeClr val="dk1"/>
              </a:buClr>
              <a:buSzPts val="1500"/>
              <a:buAutoNum type="arabicParenR"/>
            </a:pPr>
            <a:r>
              <a:rPr lang="en-GB">
                <a:solidFill>
                  <a:schemeClr val="dk1"/>
                </a:solidFill>
              </a:rPr>
              <a:t>Cleaned and standardized the data.</a:t>
            </a:r>
            <a:endParaRPr>
              <a:solidFill>
                <a:schemeClr val="dk1"/>
              </a:solidFill>
            </a:endParaRPr>
          </a:p>
          <a:p>
            <a:pPr marL="457200" lvl="0" indent="-323850" algn="l" rtl="0">
              <a:spcBef>
                <a:spcPts val="0"/>
              </a:spcBef>
              <a:spcAft>
                <a:spcPts val="0"/>
              </a:spcAft>
              <a:buClr>
                <a:schemeClr val="dk1"/>
              </a:buClr>
              <a:buSzPts val="1500"/>
              <a:buAutoNum type="arabicParenR"/>
            </a:pPr>
            <a:r>
              <a:rPr lang="en-GB">
                <a:solidFill>
                  <a:schemeClr val="dk1"/>
                </a:solidFill>
              </a:rPr>
              <a:t>Analyzed presence of hyperlinks.</a:t>
            </a:r>
            <a:endParaRPr>
              <a:solidFill>
                <a:schemeClr val="dk1"/>
              </a:solidFill>
            </a:endParaRPr>
          </a:p>
          <a:p>
            <a:pPr marL="457200" lvl="0" indent="-323850" algn="l" rtl="0">
              <a:spcBef>
                <a:spcPts val="0"/>
              </a:spcBef>
              <a:spcAft>
                <a:spcPts val="0"/>
              </a:spcAft>
              <a:buClr>
                <a:schemeClr val="dk1"/>
              </a:buClr>
              <a:buSzPts val="1500"/>
              <a:buAutoNum type="arabicParenR"/>
            </a:pPr>
            <a:r>
              <a:rPr lang="en-GB">
                <a:solidFill>
                  <a:schemeClr val="dk1"/>
                </a:solidFill>
              </a:rPr>
              <a:t>Performed descriptive analysis.</a:t>
            </a:r>
            <a:endParaRPr>
              <a:solidFill>
                <a:schemeClr val="dk1"/>
              </a:solidFill>
            </a:endParaRPr>
          </a:p>
          <a:p>
            <a:pPr marL="914400" lvl="0" indent="0" algn="l" rtl="0">
              <a:spcBef>
                <a:spcPts val="600"/>
              </a:spcBef>
              <a:spcAft>
                <a:spcPts val="0"/>
              </a:spcAft>
              <a:buNone/>
            </a:pPr>
            <a:r>
              <a:rPr lang="en-GB">
                <a:solidFill>
                  <a:schemeClr val="dk1"/>
                </a:solidFill>
              </a:rPr>
              <a:t>a) Word Cloud and key-word count</a:t>
            </a:r>
            <a:endParaRPr>
              <a:solidFill>
                <a:schemeClr val="dk1"/>
              </a:solidFill>
            </a:endParaRPr>
          </a:p>
          <a:p>
            <a:pPr marL="914400" lvl="0" indent="0" algn="l" rtl="0">
              <a:spcBef>
                <a:spcPts val="600"/>
              </a:spcBef>
              <a:spcAft>
                <a:spcPts val="0"/>
              </a:spcAft>
              <a:buNone/>
            </a:pPr>
            <a:r>
              <a:rPr lang="en-GB">
                <a:solidFill>
                  <a:schemeClr val="dk1"/>
                </a:solidFill>
              </a:rPr>
              <a:t>b) Text length Analysis</a:t>
            </a:r>
            <a:endParaRPr>
              <a:solidFill>
                <a:schemeClr val="dk1"/>
              </a:solidFill>
            </a:endParaRPr>
          </a:p>
          <a:p>
            <a:pPr marL="914400" lvl="0" indent="0" algn="l" rtl="0">
              <a:spcBef>
                <a:spcPts val="600"/>
              </a:spcBef>
              <a:spcAft>
                <a:spcPts val="0"/>
              </a:spcAft>
              <a:buNone/>
            </a:pPr>
            <a:r>
              <a:rPr lang="en-GB">
                <a:solidFill>
                  <a:schemeClr val="dk1"/>
                </a:solidFill>
              </a:rPr>
              <a:t>c) Link Presence Analysis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177" name="Google Shape;177;p28"/>
          <p:cNvSpPr txBox="1"/>
          <p:nvPr/>
        </p:nvSpPr>
        <p:spPr>
          <a:xfrm>
            <a:off x="1878203" y="235925"/>
            <a:ext cx="5762700" cy="392400"/>
          </a:xfrm>
          <a:prstGeom prst="rect">
            <a:avLst/>
          </a:prstGeom>
          <a:noFill/>
          <a:ln>
            <a:noFill/>
          </a:ln>
        </p:spPr>
        <p:txBody>
          <a:bodyPr spcFirstLastPara="1" wrap="square" lIns="68575" tIns="34275" rIns="68575" bIns="34275" anchor="t" anchorCtr="0">
            <a:spAutoFit/>
          </a:bodyPr>
          <a:lstStyle/>
          <a:p>
            <a:pPr marL="0" marR="0" lvl="0" indent="457200" algn="l" rtl="0">
              <a:spcBef>
                <a:spcPts val="0"/>
              </a:spcBef>
              <a:spcAft>
                <a:spcPts val="0"/>
              </a:spcAft>
              <a:buNone/>
            </a:pPr>
            <a:r>
              <a:rPr lang="en-GB" sz="2100" b="1">
                <a:solidFill>
                  <a:schemeClr val="dk1"/>
                </a:solidFill>
                <a:latin typeface="Times New Roman"/>
                <a:ea typeface="Times New Roman"/>
                <a:cs typeface="Times New Roman"/>
                <a:sym typeface="Times New Roman"/>
              </a:rPr>
              <a:t>Descriptive Analysis - Word Cloud</a:t>
            </a:r>
            <a:endParaRPr sz="2100" b="1">
              <a:solidFill>
                <a:schemeClr val="dk1"/>
              </a:solidFill>
              <a:latin typeface="Times New Roman"/>
              <a:ea typeface="Times New Roman"/>
              <a:cs typeface="Times New Roman"/>
              <a:sym typeface="Times New Roman"/>
            </a:endParaRPr>
          </a:p>
        </p:txBody>
      </p:sp>
      <p:pic>
        <p:nvPicPr>
          <p:cNvPr id="178" name="Google Shape;178;p28" title="body_wordcloud.png"/>
          <p:cNvPicPr preferRelativeResize="0"/>
          <p:nvPr/>
        </p:nvPicPr>
        <p:blipFill>
          <a:blip r:embed="rId4">
            <a:alphaModFix/>
          </a:blip>
          <a:stretch>
            <a:fillRect/>
          </a:stretch>
        </p:blipFill>
        <p:spPr>
          <a:xfrm>
            <a:off x="4636900" y="1329950"/>
            <a:ext cx="4507100" cy="3496000"/>
          </a:xfrm>
          <a:prstGeom prst="rect">
            <a:avLst/>
          </a:prstGeom>
          <a:noFill/>
          <a:ln>
            <a:noFill/>
          </a:ln>
        </p:spPr>
      </p:pic>
      <p:pic>
        <p:nvPicPr>
          <p:cNvPr id="179" name="Google Shape;179;p28" title="subject_wordcloud.png"/>
          <p:cNvPicPr preferRelativeResize="0"/>
          <p:nvPr/>
        </p:nvPicPr>
        <p:blipFill>
          <a:blip r:embed="rId5">
            <a:alphaModFix/>
          </a:blip>
          <a:stretch>
            <a:fillRect/>
          </a:stretch>
        </p:blipFill>
        <p:spPr>
          <a:xfrm>
            <a:off x="167300" y="1315125"/>
            <a:ext cx="4404700" cy="3496000"/>
          </a:xfrm>
          <a:prstGeom prst="rect">
            <a:avLst/>
          </a:prstGeom>
          <a:noFill/>
          <a:ln>
            <a:noFill/>
          </a:ln>
        </p:spPr>
      </p:pic>
      <p:sp>
        <p:nvSpPr>
          <p:cNvPr id="180" name="Google Shape;180;p28"/>
          <p:cNvSpPr txBox="1"/>
          <p:nvPr/>
        </p:nvSpPr>
        <p:spPr>
          <a:xfrm>
            <a:off x="407800" y="925125"/>
            <a:ext cx="39237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Calibri"/>
                <a:ea typeface="Calibri"/>
                <a:cs typeface="Calibri"/>
                <a:sym typeface="Calibri"/>
              </a:rPr>
              <a:t>Word cloud for the Subject of the email</a:t>
            </a:r>
            <a:endParaRPr sz="1800">
              <a:solidFill>
                <a:schemeClr val="dk1"/>
              </a:solidFill>
              <a:latin typeface="Calibri"/>
              <a:ea typeface="Calibri"/>
              <a:cs typeface="Calibri"/>
              <a:sym typeface="Calibri"/>
            </a:endParaRPr>
          </a:p>
        </p:txBody>
      </p:sp>
      <p:sp>
        <p:nvSpPr>
          <p:cNvPr id="181" name="Google Shape;181;p28"/>
          <p:cNvSpPr txBox="1"/>
          <p:nvPr/>
        </p:nvSpPr>
        <p:spPr>
          <a:xfrm>
            <a:off x="4997425" y="925125"/>
            <a:ext cx="3693300" cy="39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1"/>
                </a:solidFill>
                <a:latin typeface="Calibri"/>
                <a:ea typeface="Calibri"/>
                <a:cs typeface="Calibri"/>
                <a:sym typeface="Calibri"/>
              </a:rPr>
              <a:t>Word cloud for the Body of the email</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9" descr="图片包含 徽标&#10;&#10;描述已自动生成"/>
          <p:cNvPicPr preferRelativeResize="0"/>
          <p:nvPr/>
        </p:nvPicPr>
        <p:blipFill rotWithShape="1">
          <a:blip r:embed="rId3">
            <a:alphaModFix/>
          </a:blip>
          <a:srcRect/>
          <a:stretch/>
        </p:blipFill>
        <p:spPr>
          <a:xfrm>
            <a:off x="169409" y="139473"/>
            <a:ext cx="1571624" cy="609600"/>
          </a:xfrm>
          <a:prstGeom prst="rect">
            <a:avLst/>
          </a:prstGeom>
          <a:noFill/>
          <a:ln>
            <a:noFill/>
          </a:ln>
        </p:spPr>
      </p:pic>
      <p:sp>
        <p:nvSpPr>
          <p:cNvPr id="187" name="Google Shape;187;p29"/>
          <p:cNvSpPr txBox="1"/>
          <p:nvPr/>
        </p:nvSpPr>
        <p:spPr>
          <a:xfrm>
            <a:off x="2263451" y="248075"/>
            <a:ext cx="46542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a:solidFill>
                  <a:schemeClr val="dk1"/>
                </a:solidFill>
                <a:latin typeface="Times New Roman"/>
                <a:ea typeface="Times New Roman"/>
                <a:cs typeface="Times New Roman"/>
                <a:sym typeface="Times New Roman"/>
              </a:rPr>
              <a:t>Descriptive Analysis - keyword count</a:t>
            </a:r>
            <a:endParaRPr sz="2100" b="1">
              <a:solidFill>
                <a:schemeClr val="dk1"/>
              </a:solidFill>
              <a:latin typeface="Times New Roman"/>
              <a:ea typeface="Times New Roman"/>
              <a:cs typeface="Times New Roman"/>
              <a:sym typeface="Times New Roman"/>
            </a:endParaRPr>
          </a:p>
        </p:txBody>
      </p:sp>
      <p:pic>
        <p:nvPicPr>
          <p:cNvPr id="188" name="Google Shape;188;p29" title="subject_top20_keywords.png"/>
          <p:cNvPicPr preferRelativeResize="0"/>
          <p:nvPr/>
        </p:nvPicPr>
        <p:blipFill>
          <a:blip r:embed="rId4">
            <a:alphaModFix/>
          </a:blip>
          <a:stretch>
            <a:fillRect/>
          </a:stretch>
        </p:blipFill>
        <p:spPr>
          <a:xfrm>
            <a:off x="1189375" y="1046775"/>
            <a:ext cx="6802350" cy="3294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vic_ppt_theme">
  <a:themeElements>
    <a:clrScheme name="Custom 1">
      <a:dk1>
        <a:srgbClr val="005FBE"/>
      </a:dk1>
      <a:lt1>
        <a:srgbClr val="FFFFFF"/>
      </a:lt1>
      <a:dk2>
        <a:srgbClr val="002F60"/>
      </a:dk2>
      <a:lt2>
        <a:srgbClr val="EAAA00"/>
      </a:lt2>
      <a:accent1>
        <a:srgbClr val="E50024"/>
      </a:accent1>
      <a:accent2>
        <a:srgbClr val="005FBE"/>
      </a:accent2>
      <a:accent3>
        <a:srgbClr val="002F60"/>
      </a:accent3>
      <a:accent4>
        <a:srgbClr val="F5A600"/>
      </a:accent4>
      <a:accent5>
        <a:srgbClr val="005FBE"/>
      </a:accent5>
      <a:accent6>
        <a:srgbClr val="E50024"/>
      </a:accent6>
      <a:hlink>
        <a:srgbClr val="005FBC"/>
      </a:hlink>
      <a:folHlink>
        <a:srgbClr val="005F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1297</Words>
  <Application>Microsoft Office PowerPoint</Application>
  <PresentationFormat>On-screen Show (16:9)</PresentationFormat>
  <Paragraphs>110</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Noto Sans Symbols</vt:lpstr>
      <vt:lpstr>Arial</vt:lpstr>
      <vt:lpstr>Calibri</vt:lpstr>
      <vt:lpstr>Times New Roman</vt:lpstr>
      <vt:lpstr>Simple Light</vt:lpstr>
      <vt:lpstr>uvic_ppt_theme</vt:lpstr>
      <vt:lpstr>ECE 591 CAPSTONE PROJECT  Team 7</vt:lpstr>
      <vt:lpstr>PowerPoint Presentation</vt:lpstr>
      <vt:lpstr>PowerPoint Presentation</vt:lpstr>
      <vt:lpstr>PowerPoint Presentation</vt:lpstr>
      <vt:lpstr>PowerPoint Presentation</vt:lpstr>
      <vt:lpstr>PowerPoint Presentation</vt:lpstr>
      <vt:lpstr>STEPS PERFORMED</vt:lpstr>
      <vt:lpstr>PowerPoint Presentation</vt:lpstr>
      <vt:lpstr>PowerPoint Presentation</vt:lpstr>
      <vt:lpstr>PowerPoint Presentation</vt:lpstr>
      <vt:lpstr>PowerPoint Presentation</vt:lpstr>
      <vt:lpstr>  Observations: Most email subjects are relatively short, with over 75% under 50 characters.  Email bodies show high variability, with some reaching extremely large lengths—up to over 16,000 characters.  The boxplot for body length shows many outliers, indicating some emails may contain unusually verbose content, which could be auto-generated or intentionally overwhelming.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Guangning Li</cp:lastModifiedBy>
  <cp:revision>8</cp:revision>
  <dcterms:modified xsi:type="dcterms:W3CDTF">2025-04-15T18:11:12Z</dcterms:modified>
</cp:coreProperties>
</file>