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9" r:id="rId3"/>
    <p:sldId id="261" r:id="rId4"/>
    <p:sldId id="263" r:id="rId5"/>
    <p:sldId id="264" r:id="rId6"/>
    <p:sldId id="266" r:id="rId7"/>
    <p:sldId id="267" r:id="rId8"/>
    <p:sldId id="268" r:id="rId9"/>
    <p:sldId id="269" r:id="rId10"/>
    <p:sldId id="258" r:id="rId11"/>
    <p:sldId id="262" r:id="rId12"/>
    <p:sldId id="271" r:id="rId13"/>
    <p:sldId id="270"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660"/>
  </p:normalViewPr>
  <p:slideViewPr>
    <p:cSldViewPr snapToGrid="0">
      <p:cViewPr varScale="1">
        <p:scale>
          <a:sx n="113" d="100"/>
          <a:sy n="113" d="100"/>
        </p:scale>
        <p:origin x="3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B6B4-BAD3-4689-A73B-5F8817BBE57E}"/>
              </a:ext>
            </a:extLst>
          </p:cNvPr>
          <p:cNvSpPr>
            <a:spLocks noGrp="1"/>
          </p:cNvSpPr>
          <p:nvPr>
            <p:ph type="ctrTitle"/>
          </p:nvPr>
        </p:nvSpPr>
        <p:spPr/>
        <p:txBody>
          <a:bodyPr/>
          <a:lstStyle/>
          <a:p>
            <a:r>
              <a:rPr lang="en-US" dirty="0"/>
              <a:t>System software</a:t>
            </a:r>
          </a:p>
        </p:txBody>
      </p:sp>
      <p:sp>
        <p:nvSpPr>
          <p:cNvPr id="3" name="Subtitle 2">
            <a:extLst>
              <a:ext uri="{FF2B5EF4-FFF2-40B4-BE49-F238E27FC236}">
                <a16:creationId xmlns:a16="http://schemas.microsoft.com/office/drawing/2014/main" id="{FF09C54B-A58A-475A-ABF5-9A39BBEF825A}"/>
              </a:ext>
            </a:extLst>
          </p:cNvPr>
          <p:cNvSpPr>
            <a:spLocks noGrp="1"/>
          </p:cNvSpPr>
          <p:nvPr>
            <p:ph type="subTitle" idx="1"/>
          </p:nvPr>
        </p:nvSpPr>
        <p:spPr/>
        <p:txBody>
          <a:bodyPr/>
          <a:lstStyle/>
          <a:p>
            <a:r>
              <a:rPr lang="ka-GE" dirty="0"/>
              <a:t>ნიკა ღონღაძე</a:t>
            </a:r>
            <a:endParaRPr lang="en-US" dirty="0"/>
          </a:p>
        </p:txBody>
      </p:sp>
    </p:spTree>
    <p:extLst>
      <p:ext uri="{BB962C8B-B14F-4D97-AF65-F5344CB8AC3E}">
        <p14:creationId xmlns:p14="http://schemas.microsoft.com/office/powerpoint/2010/main" val="315959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43F9B-351E-4125-B12F-C45D2A038DBD}"/>
              </a:ext>
            </a:extLst>
          </p:cNvPr>
          <p:cNvSpPr>
            <a:spLocks noGrp="1"/>
          </p:cNvSpPr>
          <p:nvPr>
            <p:ph idx="1"/>
          </p:nvPr>
        </p:nvSpPr>
        <p:spPr>
          <a:xfrm>
            <a:off x="347729" y="2901785"/>
            <a:ext cx="7160654" cy="3101983"/>
          </a:xfrm>
        </p:spPr>
        <p:txBody>
          <a:bodyPr/>
          <a:lstStyle/>
          <a:p>
            <a:r>
              <a:rPr lang="en-US" dirty="0"/>
              <a:t>C#</a:t>
            </a:r>
            <a:r>
              <a:rPr lang="ka-GE" dirty="0"/>
              <a:t> ზე დაწერილი მოცემული კოდის კომპილაციის შემდეგ,  მივიღეთ მანქანურ ენაზე „გადათარგმნილი“ კოდი, რომელიც მზად არის გასაშვებად.</a:t>
            </a:r>
          </a:p>
          <a:p>
            <a:endParaRPr lang="ka-GE" dirty="0"/>
          </a:p>
          <a:p>
            <a:endParaRPr lang="ka-GE" dirty="0"/>
          </a:p>
          <a:p>
            <a:endParaRPr lang="ka-GE" dirty="0"/>
          </a:p>
          <a:p>
            <a:r>
              <a:rPr lang="ka-GE" dirty="0"/>
              <a:t>მოცემული კოდის დეკომპილაციის შემდეგ მივიღებთ შემდეგ კოდს:</a:t>
            </a:r>
            <a:endParaRPr lang="en-US" dirty="0"/>
          </a:p>
        </p:txBody>
      </p:sp>
      <p:pic>
        <p:nvPicPr>
          <p:cNvPr id="5" name="Picture 4">
            <a:extLst>
              <a:ext uri="{FF2B5EF4-FFF2-40B4-BE49-F238E27FC236}">
                <a16:creationId xmlns:a16="http://schemas.microsoft.com/office/drawing/2014/main" id="{A51C95BA-A9C6-4759-B5A7-FA148D8C3314}"/>
              </a:ext>
            </a:extLst>
          </p:cNvPr>
          <p:cNvPicPr>
            <a:picLocks noChangeAspect="1"/>
          </p:cNvPicPr>
          <p:nvPr/>
        </p:nvPicPr>
        <p:blipFill>
          <a:blip r:embed="rId2"/>
          <a:stretch>
            <a:fillRect/>
          </a:stretch>
        </p:blipFill>
        <p:spPr>
          <a:xfrm>
            <a:off x="890555" y="287561"/>
            <a:ext cx="5022761" cy="2262159"/>
          </a:xfrm>
          <a:prstGeom prst="rect">
            <a:avLst/>
          </a:prstGeom>
        </p:spPr>
      </p:pic>
      <p:pic>
        <p:nvPicPr>
          <p:cNvPr id="8" name="Picture 7">
            <a:extLst>
              <a:ext uri="{FF2B5EF4-FFF2-40B4-BE49-F238E27FC236}">
                <a16:creationId xmlns:a16="http://schemas.microsoft.com/office/drawing/2014/main" id="{34AA163F-5215-45EF-81AB-EEC9C2D3DB16}"/>
              </a:ext>
            </a:extLst>
          </p:cNvPr>
          <p:cNvPicPr>
            <a:picLocks noChangeAspect="1"/>
          </p:cNvPicPr>
          <p:nvPr/>
        </p:nvPicPr>
        <p:blipFill>
          <a:blip r:embed="rId3"/>
          <a:stretch>
            <a:fillRect/>
          </a:stretch>
        </p:blipFill>
        <p:spPr>
          <a:xfrm>
            <a:off x="8051208" y="155363"/>
            <a:ext cx="3250237" cy="6415076"/>
          </a:xfrm>
          <a:prstGeom prst="rect">
            <a:avLst/>
          </a:prstGeom>
        </p:spPr>
      </p:pic>
    </p:spTree>
    <p:extLst>
      <p:ext uri="{BB962C8B-B14F-4D97-AF65-F5344CB8AC3E}">
        <p14:creationId xmlns:p14="http://schemas.microsoft.com/office/powerpoint/2010/main" val="387098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55BD58-9A95-4FC4-B625-4D627F524850}"/>
              </a:ext>
            </a:extLst>
          </p:cNvPr>
          <p:cNvPicPr>
            <a:picLocks noChangeAspect="1"/>
          </p:cNvPicPr>
          <p:nvPr/>
        </p:nvPicPr>
        <p:blipFill>
          <a:blip r:embed="rId2"/>
          <a:stretch>
            <a:fillRect/>
          </a:stretch>
        </p:blipFill>
        <p:spPr>
          <a:xfrm>
            <a:off x="2293937" y="0"/>
            <a:ext cx="7604125" cy="6858000"/>
          </a:xfrm>
          <a:prstGeom prst="rect">
            <a:avLst/>
          </a:prstGeom>
        </p:spPr>
      </p:pic>
    </p:spTree>
    <p:extLst>
      <p:ext uri="{BB962C8B-B14F-4D97-AF65-F5344CB8AC3E}">
        <p14:creationId xmlns:p14="http://schemas.microsoft.com/office/powerpoint/2010/main" val="1154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AF4C-C5E5-4C51-B214-C9728E2CAD63}"/>
              </a:ext>
            </a:extLst>
          </p:cNvPr>
          <p:cNvSpPr>
            <a:spLocks noGrp="1"/>
          </p:cNvSpPr>
          <p:nvPr>
            <p:ph type="title"/>
          </p:nvPr>
        </p:nvSpPr>
        <p:spPr>
          <a:xfrm>
            <a:off x="1808922" y="280876"/>
            <a:ext cx="8574155" cy="1188720"/>
          </a:xfrm>
        </p:spPr>
        <p:txBody>
          <a:bodyPr/>
          <a:lstStyle/>
          <a:p>
            <a:r>
              <a:rPr lang="ka-GE" dirty="0"/>
              <a:t>ინტერპრეტატორი</a:t>
            </a:r>
            <a:endParaRPr lang="en-US" dirty="0"/>
          </a:p>
        </p:txBody>
      </p:sp>
      <p:sp>
        <p:nvSpPr>
          <p:cNvPr id="3" name="Content Placeholder 2">
            <a:extLst>
              <a:ext uri="{FF2B5EF4-FFF2-40B4-BE49-F238E27FC236}">
                <a16:creationId xmlns:a16="http://schemas.microsoft.com/office/drawing/2014/main" id="{5AD84540-DAC6-47A0-94FC-83890F43904A}"/>
              </a:ext>
            </a:extLst>
          </p:cNvPr>
          <p:cNvSpPr>
            <a:spLocks noGrp="1"/>
          </p:cNvSpPr>
          <p:nvPr>
            <p:ph idx="1"/>
          </p:nvPr>
        </p:nvSpPr>
        <p:spPr>
          <a:xfrm>
            <a:off x="558983" y="1716156"/>
            <a:ext cx="11074033" cy="1712844"/>
          </a:xfrm>
        </p:spPr>
        <p:txBody>
          <a:bodyPr>
            <a:normAutofit lnSpcReduction="10000"/>
          </a:bodyPr>
          <a:lstStyle/>
          <a:p>
            <a:pPr marL="0" marR="0" indent="450215">
              <a:spcBef>
                <a:spcPts val="0"/>
              </a:spcBef>
              <a:spcAft>
                <a:spcPts val="0"/>
              </a:spcAft>
            </a:pPr>
            <a:r>
              <a:rPr lang="ka-GE" sz="1800" dirty="0">
                <a:effectLst/>
                <a:latin typeface="Calibri" panose="020F0502020204030204" pitchFamily="34" charset="0"/>
                <a:ea typeface="Noto Serif CJK SC"/>
                <a:cs typeface="Lohit Devanagari"/>
              </a:rPr>
              <a:t>ეს არის კომპიუტერული პროგრამა, რომელიც პირდაპირ უშვებს კოდს, კომპილაციის გარეშე.</a:t>
            </a:r>
          </a:p>
          <a:p>
            <a:pPr marL="0" marR="0" indent="450215">
              <a:spcBef>
                <a:spcPts val="0"/>
              </a:spcBef>
              <a:spcAft>
                <a:spcPts val="0"/>
              </a:spcAft>
            </a:pPr>
            <a:r>
              <a:rPr lang="ka-GE" sz="1800" dirty="0">
                <a:effectLst/>
                <a:latin typeface="Calibri" panose="020F0502020204030204" pitchFamily="34" charset="0"/>
                <a:ea typeface="Noto Serif CJK SC"/>
                <a:cs typeface="Lohit Devanagari"/>
              </a:rPr>
              <a:t>ინტერპრეტატორი </a:t>
            </a:r>
            <a:r>
              <a:rPr lang="ka-GE" sz="1800" dirty="0" err="1">
                <a:effectLst/>
                <a:latin typeface="Calibri" panose="020F0502020204030204" pitchFamily="34" charset="0"/>
                <a:ea typeface="Noto Serif CJK SC"/>
                <a:cs typeface="Lohit Devanagari"/>
              </a:rPr>
              <a:t>კომპილატორისგან</a:t>
            </a:r>
            <a:r>
              <a:rPr lang="ka-GE" sz="1800" dirty="0">
                <a:effectLst/>
                <a:latin typeface="Calibri" panose="020F0502020204030204" pitchFamily="34" charset="0"/>
                <a:ea typeface="Noto Serif CJK SC"/>
                <a:cs typeface="Lohit Devanagari"/>
              </a:rPr>
              <a:t> განსხვავებით კითხულობს ხაზებს სათითაოდ, გადაყავს მანქანურ კოდში და ასრულებს, პრობლემის აღმოჩენისთანავე წყდება პროცესი, თუმცა შეცდომის დაფიქსირებამდე არსებული შედეგები დაიბეჭდება. </a:t>
            </a:r>
          </a:p>
          <a:p>
            <a:pPr marL="0" marR="0" indent="450215">
              <a:spcBef>
                <a:spcPts val="0"/>
              </a:spcBef>
              <a:spcAft>
                <a:spcPts val="0"/>
              </a:spcAft>
            </a:pPr>
            <a:r>
              <a:rPr lang="ka-GE" sz="1800" dirty="0">
                <a:effectLst/>
                <a:latin typeface="Calibri" panose="020F0502020204030204" pitchFamily="34" charset="0"/>
                <a:ea typeface="Noto Serif CJK SC"/>
                <a:cs typeface="Lohit Devanagari"/>
              </a:rPr>
              <a:t>კომპილერს კოდი ჯერ გადაყავს მანქანურ ენაზე და შემდეგ უშვებს, ასე რომ გაშვების სიჩქარე უფრო სწრაფია.</a:t>
            </a:r>
            <a:endParaRPr lang="en-US" sz="1800" kern="150" dirty="0">
              <a:effectLst/>
              <a:latin typeface="Liberation Serif"/>
              <a:ea typeface="Noto Serif CJK SC"/>
              <a:cs typeface="Lohit Devanagari"/>
            </a:endParaRPr>
          </a:p>
        </p:txBody>
      </p:sp>
      <p:pic>
        <p:nvPicPr>
          <p:cNvPr id="4" name="Picture 3">
            <a:extLst>
              <a:ext uri="{FF2B5EF4-FFF2-40B4-BE49-F238E27FC236}">
                <a16:creationId xmlns:a16="http://schemas.microsoft.com/office/drawing/2014/main" id="{2E91EFF4-FC57-4779-AE81-75454C09D9B7}"/>
              </a:ext>
            </a:extLst>
          </p:cNvPr>
          <p:cNvPicPr>
            <a:picLocks noChangeAspect="1"/>
          </p:cNvPicPr>
          <p:nvPr/>
        </p:nvPicPr>
        <p:blipFill>
          <a:blip r:embed="rId2"/>
          <a:stretch>
            <a:fillRect/>
          </a:stretch>
        </p:blipFill>
        <p:spPr>
          <a:xfrm>
            <a:off x="1952624" y="3248622"/>
            <a:ext cx="8286750" cy="3438525"/>
          </a:xfrm>
          <a:prstGeom prst="rect">
            <a:avLst/>
          </a:prstGeom>
        </p:spPr>
      </p:pic>
    </p:spTree>
    <p:extLst>
      <p:ext uri="{BB962C8B-B14F-4D97-AF65-F5344CB8AC3E}">
        <p14:creationId xmlns:p14="http://schemas.microsoft.com/office/powerpoint/2010/main" val="151340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AF4C-C5E5-4C51-B214-C9728E2CAD63}"/>
              </a:ext>
            </a:extLst>
          </p:cNvPr>
          <p:cNvSpPr>
            <a:spLocks noGrp="1"/>
          </p:cNvSpPr>
          <p:nvPr>
            <p:ph type="title"/>
          </p:nvPr>
        </p:nvSpPr>
        <p:spPr>
          <a:xfrm>
            <a:off x="1808922" y="280876"/>
            <a:ext cx="8574155" cy="1188720"/>
          </a:xfrm>
        </p:spPr>
        <p:txBody>
          <a:bodyPr/>
          <a:lstStyle/>
          <a:p>
            <a:r>
              <a:rPr lang="ka-GE" dirty="0"/>
              <a:t>ასემბლერი</a:t>
            </a:r>
            <a:endParaRPr lang="en-US" dirty="0"/>
          </a:p>
        </p:txBody>
      </p:sp>
      <p:sp>
        <p:nvSpPr>
          <p:cNvPr id="3" name="Content Placeholder 2">
            <a:extLst>
              <a:ext uri="{FF2B5EF4-FFF2-40B4-BE49-F238E27FC236}">
                <a16:creationId xmlns:a16="http://schemas.microsoft.com/office/drawing/2014/main" id="{5AD84540-DAC6-47A0-94FC-83890F43904A}"/>
              </a:ext>
            </a:extLst>
          </p:cNvPr>
          <p:cNvSpPr>
            <a:spLocks noGrp="1"/>
          </p:cNvSpPr>
          <p:nvPr>
            <p:ph idx="1"/>
          </p:nvPr>
        </p:nvSpPr>
        <p:spPr>
          <a:xfrm>
            <a:off x="516834" y="1868555"/>
            <a:ext cx="11251833" cy="4261789"/>
          </a:xfrm>
        </p:spPr>
        <p:txBody>
          <a:bodyPr>
            <a:normAutofit/>
          </a:bodyPr>
          <a:lstStyle/>
          <a:p>
            <a:pPr marL="0" marR="0" indent="450215">
              <a:spcBef>
                <a:spcPts val="0"/>
              </a:spcBef>
              <a:spcAft>
                <a:spcPts val="0"/>
              </a:spcAft>
            </a:pPr>
            <a:r>
              <a:rPr lang="ka-GE" sz="1800" dirty="0">
                <a:effectLst/>
                <a:latin typeface="Calibri" panose="020F0502020204030204" pitchFamily="34" charset="0"/>
                <a:ea typeface="Noto Serif CJK SC"/>
                <a:cs typeface="Lohit Devanagari"/>
              </a:rPr>
              <a:t>ეს არის პროგრამა, რომელსაც ასემლერის ენაზე დაწერილი კოდი გადაყავს მანქანურ კოდში. ასემბლერი იღებს მარტივ ბრძანებებს, ოპერაციებს და გადაყავს ორობით კოდში პროცესორის ტიპის მიხედვით, შესაბამისად ასემბლერი არის მოწყობილობაზე დამოკიდებული ენა(</a:t>
            </a:r>
            <a:r>
              <a:rPr lang="en-US" sz="1800" dirty="0">
                <a:effectLst/>
                <a:latin typeface="Calibri" panose="020F0502020204030204" pitchFamily="34" charset="0"/>
                <a:ea typeface="Noto Serif CJK SC"/>
                <a:cs typeface="Lohit Devanagari"/>
              </a:rPr>
              <a:t>machine-dependent</a:t>
            </a:r>
            <a:r>
              <a:rPr lang="ka-GE" sz="1800" dirty="0">
                <a:effectLst/>
                <a:latin typeface="Calibri" panose="020F0502020204030204" pitchFamily="34" charset="0"/>
                <a:ea typeface="Noto Serif CJK SC"/>
                <a:cs typeface="Lohit Devanagari"/>
              </a:rPr>
              <a:t>) მაგალითად </a:t>
            </a:r>
            <a:r>
              <a:rPr lang="en-US" sz="1800" dirty="0">
                <a:effectLst/>
                <a:latin typeface="Calibri" panose="020F0502020204030204" pitchFamily="34" charset="0"/>
                <a:ea typeface="Noto Serif CJK SC"/>
                <a:cs typeface="Lohit Devanagari"/>
              </a:rPr>
              <a:t>Intel 8085 </a:t>
            </a:r>
            <a:r>
              <a:rPr lang="ka-GE" sz="1800" dirty="0">
                <a:effectLst/>
                <a:latin typeface="Calibri" panose="020F0502020204030204" pitchFamily="34" charset="0"/>
                <a:ea typeface="Noto Serif CJK SC"/>
                <a:cs typeface="Lohit Devanagari"/>
              </a:rPr>
              <a:t>და </a:t>
            </a:r>
            <a:r>
              <a:rPr lang="en-US" sz="1800" dirty="0">
                <a:effectLst/>
                <a:latin typeface="Calibri" panose="020F0502020204030204" pitchFamily="34" charset="0"/>
                <a:ea typeface="Noto Serif CJK SC"/>
                <a:cs typeface="Lohit Devanagari"/>
              </a:rPr>
              <a:t>Intel 8086</a:t>
            </a:r>
            <a:r>
              <a:rPr lang="ka-GE" sz="1800" dirty="0">
                <a:effectLst/>
                <a:latin typeface="Calibri" panose="020F0502020204030204" pitchFamily="34" charset="0"/>
                <a:ea typeface="Noto Serif CJK SC"/>
                <a:cs typeface="Lohit Devanagari"/>
              </a:rPr>
              <a:t>-ის არქიტექტურა განსხვავებულია.</a:t>
            </a:r>
            <a:endParaRPr lang="en-US" sz="1800" kern="150" dirty="0">
              <a:effectLst/>
              <a:latin typeface="Liberation Serif"/>
              <a:ea typeface="Noto Serif CJK SC"/>
              <a:cs typeface="Lohit Devanagari"/>
            </a:endParaRPr>
          </a:p>
        </p:txBody>
      </p:sp>
      <p:pic>
        <p:nvPicPr>
          <p:cNvPr id="5" name="Picture 4">
            <a:extLst>
              <a:ext uri="{FF2B5EF4-FFF2-40B4-BE49-F238E27FC236}">
                <a16:creationId xmlns:a16="http://schemas.microsoft.com/office/drawing/2014/main" id="{F46C580B-23C7-4C10-9CE6-519B98711343}"/>
              </a:ext>
            </a:extLst>
          </p:cNvPr>
          <p:cNvPicPr>
            <a:picLocks noChangeAspect="1"/>
          </p:cNvPicPr>
          <p:nvPr/>
        </p:nvPicPr>
        <p:blipFill>
          <a:blip r:embed="rId2"/>
          <a:stretch>
            <a:fillRect/>
          </a:stretch>
        </p:blipFill>
        <p:spPr>
          <a:xfrm>
            <a:off x="2620611" y="3877735"/>
            <a:ext cx="6950777" cy="1852612"/>
          </a:xfrm>
          <a:prstGeom prst="rect">
            <a:avLst/>
          </a:prstGeom>
        </p:spPr>
      </p:pic>
    </p:spTree>
    <p:extLst>
      <p:ext uri="{BB962C8B-B14F-4D97-AF65-F5344CB8AC3E}">
        <p14:creationId xmlns:p14="http://schemas.microsoft.com/office/powerpoint/2010/main" val="271139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AF4C-C5E5-4C51-B214-C9728E2CAD63}"/>
              </a:ext>
            </a:extLst>
          </p:cNvPr>
          <p:cNvSpPr>
            <a:spLocks noGrp="1"/>
          </p:cNvSpPr>
          <p:nvPr>
            <p:ph type="title"/>
          </p:nvPr>
        </p:nvSpPr>
        <p:spPr>
          <a:xfrm>
            <a:off x="1808922" y="280876"/>
            <a:ext cx="8574155" cy="1188720"/>
          </a:xfrm>
        </p:spPr>
        <p:txBody>
          <a:bodyPr/>
          <a:lstStyle/>
          <a:p>
            <a:r>
              <a:rPr lang="ka-GE" dirty="0"/>
              <a:t>მოწყობილობის დრაივერი</a:t>
            </a:r>
            <a:endParaRPr lang="en-US" dirty="0"/>
          </a:p>
        </p:txBody>
      </p:sp>
      <p:sp>
        <p:nvSpPr>
          <p:cNvPr id="3" name="Content Placeholder 2">
            <a:extLst>
              <a:ext uri="{FF2B5EF4-FFF2-40B4-BE49-F238E27FC236}">
                <a16:creationId xmlns:a16="http://schemas.microsoft.com/office/drawing/2014/main" id="{5AD84540-DAC6-47A0-94FC-83890F43904A}"/>
              </a:ext>
            </a:extLst>
          </p:cNvPr>
          <p:cNvSpPr>
            <a:spLocks noGrp="1"/>
          </p:cNvSpPr>
          <p:nvPr>
            <p:ph idx="1"/>
          </p:nvPr>
        </p:nvSpPr>
        <p:spPr>
          <a:xfrm>
            <a:off x="516834" y="1868555"/>
            <a:ext cx="5845329" cy="4261789"/>
          </a:xfrm>
        </p:spPr>
        <p:txBody>
          <a:bodyPr>
            <a:normAutofit/>
          </a:bodyPr>
          <a:lstStyle/>
          <a:p>
            <a:pPr marL="0" marR="0">
              <a:spcBef>
                <a:spcPts val="0"/>
              </a:spcBef>
              <a:spcAft>
                <a:spcPts val="0"/>
              </a:spcAft>
            </a:pPr>
            <a:r>
              <a:rPr lang="ka-GE" sz="1800" kern="150" dirty="0">
                <a:effectLst/>
                <a:latin typeface="Calibri" panose="020F0502020204030204" pitchFamily="34" charset="0"/>
                <a:ea typeface="Noto Serif CJK SC"/>
                <a:cs typeface="Lohit Devanagari"/>
              </a:rPr>
              <a:t>ეს არის ინსტრუქციების ნაკრები რომელიც უზრუნველყოფს კავშირს აპარატურასა და იმ  პროგრამას ან ოპერაციულ სისტემას შორის რომელმაც უნდა გამოიყენოს ის. ყველა ფიზიკურ მოწყობილობას როგორებიცაა პრინტერი, მაუსი, როუტერი და ა.შ. სჭირდება დაივერი რათა დაუკავშირდეს კომპიუტერის სიტემას, ასე რომ ახალი მოწყობილობის დაერთების შემდეგ საჭიროა შესაბამისი დრაივერის ინსტალაცია რათა ოპერაციულმა სისტემამ იცოდეს თუ როგორ იმუშაოს მოცემულ მოწყობილობასთან. </a:t>
            </a:r>
            <a:endParaRPr lang="en-US" sz="1800" kern="150" dirty="0">
              <a:effectLst/>
              <a:latin typeface="Liberation Serif"/>
              <a:ea typeface="Noto Serif CJK SC"/>
              <a:cs typeface="Lohit Devanagari"/>
            </a:endParaRPr>
          </a:p>
          <a:p>
            <a:pPr marL="0" marR="0">
              <a:spcBef>
                <a:spcPts val="0"/>
              </a:spcBef>
              <a:spcAft>
                <a:spcPts val="0"/>
              </a:spcAft>
            </a:pPr>
            <a:r>
              <a:rPr lang="ka-GE" sz="1800" kern="150" dirty="0">
                <a:effectLst/>
                <a:latin typeface="Calibri" panose="020F0502020204030204" pitchFamily="34" charset="0"/>
                <a:ea typeface="Noto Serif CJK SC"/>
                <a:cs typeface="Lohit Devanagari"/>
              </a:rPr>
              <a:t>	მოწყობილობების დრაივერის გამოყენება სხვადასხვაგვარად ხდება ყველა ოპერაციულ სისტემაზე თუმცა ემსახურება ერთი და იმავე მიზანს .</a:t>
            </a:r>
            <a:endParaRPr lang="en-US" sz="1800" kern="150" dirty="0">
              <a:effectLst/>
              <a:latin typeface="Liberation Serif"/>
              <a:ea typeface="Noto Serif CJK SC"/>
              <a:cs typeface="Lohit Devanagari"/>
            </a:endParaRPr>
          </a:p>
        </p:txBody>
      </p:sp>
      <p:pic>
        <p:nvPicPr>
          <p:cNvPr id="4" name="Picture 3">
            <a:extLst>
              <a:ext uri="{FF2B5EF4-FFF2-40B4-BE49-F238E27FC236}">
                <a16:creationId xmlns:a16="http://schemas.microsoft.com/office/drawing/2014/main" id="{AB839737-3244-4104-9853-D47A2C21E5A1}"/>
              </a:ext>
            </a:extLst>
          </p:cNvPr>
          <p:cNvPicPr>
            <a:picLocks noChangeAspect="1"/>
          </p:cNvPicPr>
          <p:nvPr/>
        </p:nvPicPr>
        <p:blipFill>
          <a:blip r:embed="rId2"/>
          <a:stretch>
            <a:fillRect/>
          </a:stretch>
        </p:blipFill>
        <p:spPr>
          <a:xfrm>
            <a:off x="6362163" y="1868555"/>
            <a:ext cx="5051467" cy="4489382"/>
          </a:xfrm>
          <a:prstGeom prst="rect">
            <a:avLst/>
          </a:prstGeom>
        </p:spPr>
      </p:pic>
    </p:spTree>
    <p:extLst>
      <p:ext uri="{BB962C8B-B14F-4D97-AF65-F5344CB8AC3E}">
        <p14:creationId xmlns:p14="http://schemas.microsoft.com/office/powerpoint/2010/main" val="1384693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0E5A-59E0-452E-8BC2-0E7C75ABB100}"/>
              </a:ext>
            </a:extLst>
          </p:cNvPr>
          <p:cNvSpPr>
            <a:spLocks noGrp="1"/>
          </p:cNvSpPr>
          <p:nvPr>
            <p:ph type="title"/>
          </p:nvPr>
        </p:nvSpPr>
        <p:spPr>
          <a:xfrm>
            <a:off x="2231136" y="2834640"/>
            <a:ext cx="7729728" cy="1188720"/>
          </a:xfrm>
        </p:spPr>
        <p:txBody>
          <a:bodyPr/>
          <a:lstStyle/>
          <a:p>
            <a:r>
              <a:rPr lang="ka-GE" dirty="0"/>
              <a:t>მადლობა ყურადღებისთვის!</a:t>
            </a:r>
            <a:endParaRPr lang="en-US" dirty="0"/>
          </a:p>
        </p:txBody>
      </p:sp>
    </p:spTree>
    <p:extLst>
      <p:ext uri="{BB962C8B-B14F-4D97-AF65-F5344CB8AC3E}">
        <p14:creationId xmlns:p14="http://schemas.microsoft.com/office/powerpoint/2010/main" val="103084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AF4C-C5E5-4C51-B214-C9728E2CAD63}"/>
              </a:ext>
            </a:extLst>
          </p:cNvPr>
          <p:cNvSpPr>
            <a:spLocks noGrp="1"/>
          </p:cNvSpPr>
          <p:nvPr>
            <p:ph type="title"/>
          </p:nvPr>
        </p:nvSpPr>
        <p:spPr>
          <a:xfrm>
            <a:off x="2231136" y="315335"/>
            <a:ext cx="7729728" cy="1188720"/>
          </a:xfrm>
        </p:spPr>
        <p:txBody>
          <a:bodyPr/>
          <a:lstStyle/>
          <a:p>
            <a:r>
              <a:rPr lang="ka-GE" dirty="0"/>
              <a:t>პროგრამული უზრუნველყოფა</a:t>
            </a:r>
            <a:endParaRPr lang="en-US" dirty="0"/>
          </a:p>
        </p:txBody>
      </p:sp>
      <p:sp>
        <p:nvSpPr>
          <p:cNvPr id="3" name="Content Placeholder 2">
            <a:extLst>
              <a:ext uri="{FF2B5EF4-FFF2-40B4-BE49-F238E27FC236}">
                <a16:creationId xmlns:a16="http://schemas.microsoft.com/office/drawing/2014/main" id="{5AD84540-DAC6-47A0-94FC-83890F43904A}"/>
              </a:ext>
            </a:extLst>
          </p:cNvPr>
          <p:cNvSpPr>
            <a:spLocks noGrp="1"/>
          </p:cNvSpPr>
          <p:nvPr>
            <p:ph idx="1"/>
          </p:nvPr>
        </p:nvSpPr>
        <p:spPr>
          <a:xfrm>
            <a:off x="530087" y="2399505"/>
            <a:ext cx="11131826" cy="3101983"/>
          </a:xfrm>
        </p:spPr>
        <p:txBody>
          <a:bodyPr/>
          <a:lstStyle/>
          <a:p>
            <a:r>
              <a:rPr lang="ka-GE" sz="1800" kern="150" dirty="0">
                <a:effectLst/>
                <a:latin typeface="Calibri" panose="020F0502020204030204" pitchFamily="34" charset="0"/>
                <a:ea typeface="Noto Serif CJK SC"/>
                <a:cs typeface="Lohit Devanagari"/>
              </a:rPr>
              <a:t>კომპიუტერულ სისტემებში პროგრამული უზრუნველყოფა ძირითადად არის ინსტრუქციების ან ბრძანებების ნაკრები, რომელიც ეუბნება კომპიუტერს თუ რა უნდა გააკეთოს.</a:t>
            </a:r>
            <a:endParaRPr lang="en-US" sz="1800" kern="150" dirty="0">
              <a:effectLst/>
              <a:latin typeface="Liberation Serif"/>
              <a:ea typeface="Noto Serif CJK SC"/>
              <a:cs typeface="Lohit Devanagari"/>
            </a:endParaRPr>
          </a:p>
          <a:p>
            <a:r>
              <a:rPr lang="ka-GE" sz="1800" kern="150" dirty="0">
                <a:effectLst/>
                <a:latin typeface="Calibri" panose="020F0502020204030204" pitchFamily="34" charset="0"/>
                <a:ea typeface="Noto Serif CJK SC"/>
                <a:cs typeface="Lohit Devanagari"/>
              </a:rPr>
              <a:t>არსებობს ორი ტიპის პროგრამული უზრუნველყოფა: </a:t>
            </a:r>
            <a:r>
              <a:rPr lang="ka-GE" sz="1800" b="1" kern="150" dirty="0">
                <a:effectLst/>
                <a:latin typeface="Calibri" panose="020F0502020204030204" pitchFamily="34" charset="0"/>
                <a:ea typeface="Noto Serif CJK SC"/>
                <a:cs typeface="Lohit Devanagari"/>
              </a:rPr>
              <a:t>სისტემური</a:t>
            </a:r>
            <a:r>
              <a:rPr lang="ka-GE" sz="1800" kern="150" dirty="0">
                <a:effectLst/>
                <a:latin typeface="Calibri" panose="020F0502020204030204" pitchFamily="34" charset="0"/>
                <a:ea typeface="Noto Serif CJK SC"/>
                <a:cs typeface="Lohit Devanagari"/>
              </a:rPr>
              <a:t> და </a:t>
            </a:r>
            <a:r>
              <a:rPr lang="ka-GE" sz="1800" b="1" kern="150" dirty="0">
                <a:effectLst/>
                <a:latin typeface="Calibri" panose="020F0502020204030204" pitchFamily="34" charset="0"/>
                <a:ea typeface="Noto Serif CJK SC"/>
                <a:cs typeface="Lohit Devanagari"/>
              </a:rPr>
              <a:t>აპლიკაციური</a:t>
            </a:r>
            <a:r>
              <a:rPr lang="ka-GE" sz="1800" kern="150" dirty="0">
                <a:effectLst/>
                <a:latin typeface="Calibri" panose="020F0502020204030204" pitchFamily="34" charset="0"/>
                <a:ea typeface="Noto Serif CJK SC"/>
                <a:cs typeface="Lohit Devanagari"/>
              </a:rPr>
              <a:t>.</a:t>
            </a:r>
          </a:p>
          <a:p>
            <a:r>
              <a:rPr lang="ka-GE" sz="1800" dirty="0">
                <a:effectLst/>
                <a:latin typeface="Calibri" panose="020F0502020204030204" pitchFamily="34" charset="0"/>
                <a:ea typeface="Noto Serif CJK SC"/>
                <a:cs typeface="Lohit Devanagari"/>
              </a:rPr>
              <a:t>თანდართული პროგრამული უზრუნველყოფისგან განსხვავებით სისტემურ პროგრამებს არ შეუძლიათ პრაქტიკული ამოცანების გადაჭრა, ამის ნაცვლად ისინი უზრუნველყოფენ სხვა პროგრამების მუშაობას, მათთვის მომსახურების ფუნქციების და აპარატურული რესურსების მინიჭების საშუალებით.</a:t>
            </a:r>
            <a:endParaRPr lang="en-US" sz="1800" kern="150" dirty="0">
              <a:effectLst/>
              <a:latin typeface="Liberation Serif"/>
              <a:ea typeface="Noto Serif CJK SC"/>
              <a:cs typeface="Lohit Devanagari"/>
            </a:endParaRPr>
          </a:p>
          <a:p>
            <a:r>
              <a:rPr lang="ka-GE" sz="1800" dirty="0">
                <a:effectLst/>
                <a:latin typeface="Calibri" panose="020F0502020204030204" pitchFamily="34" charset="0"/>
                <a:ea typeface="Noto Serif CJK SC"/>
                <a:cs typeface="Lohit Devanagari"/>
              </a:rPr>
              <a:t>სისტემური პროგრამული უზრუნველყოფა შეიცავს ისეთ პროგრამებს რომელიც გამოიყენება კომპიუტერის სამართავად, როგორებიცაა ოპერაციული სისტემა, ფაილის მართვა და მყარი დისკის მართვის სისტემა. (DOS). </a:t>
            </a:r>
            <a:endParaRPr lang="en-US" dirty="0"/>
          </a:p>
        </p:txBody>
      </p:sp>
    </p:spTree>
    <p:extLst>
      <p:ext uri="{BB962C8B-B14F-4D97-AF65-F5344CB8AC3E}">
        <p14:creationId xmlns:p14="http://schemas.microsoft.com/office/powerpoint/2010/main" val="87753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AF4C-C5E5-4C51-B214-C9728E2CAD63}"/>
              </a:ext>
            </a:extLst>
          </p:cNvPr>
          <p:cNvSpPr>
            <a:spLocks noGrp="1"/>
          </p:cNvSpPr>
          <p:nvPr>
            <p:ph type="title"/>
          </p:nvPr>
        </p:nvSpPr>
        <p:spPr>
          <a:xfrm>
            <a:off x="1808922" y="280876"/>
            <a:ext cx="8574155" cy="1188720"/>
          </a:xfrm>
        </p:spPr>
        <p:txBody>
          <a:bodyPr/>
          <a:lstStyle/>
          <a:p>
            <a:r>
              <a:rPr lang="ka-GE" dirty="0"/>
              <a:t>სისტემური პროგრამული უზრუნველყოფა</a:t>
            </a:r>
            <a:endParaRPr lang="en-US" dirty="0"/>
          </a:p>
        </p:txBody>
      </p:sp>
      <p:sp>
        <p:nvSpPr>
          <p:cNvPr id="3" name="Content Placeholder 2">
            <a:extLst>
              <a:ext uri="{FF2B5EF4-FFF2-40B4-BE49-F238E27FC236}">
                <a16:creationId xmlns:a16="http://schemas.microsoft.com/office/drawing/2014/main" id="{5AD84540-DAC6-47A0-94FC-83890F43904A}"/>
              </a:ext>
            </a:extLst>
          </p:cNvPr>
          <p:cNvSpPr>
            <a:spLocks noGrp="1"/>
          </p:cNvSpPr>
          <p:nvPr>
            <p:ph idx="1"/>
          </p:nvPr>
        </p:nvSpPr>
        <p:spPr>
          <a:xfrm>
            <a:off x="516834" y="1868556"/>
            <a:ext cx="5900027" cy="4589185"/>
          </a:xfrm>
        </p:spPr>
        <p:txBody>
          <a:bodyPr>
            <a:normAutofit/>
          </a:bodyPr>
          <a:lstStyle/>
          <a:p>
            <a:pPr marL="0" marR="0">
              <a:lnSpc>
                <a:spcPct val="115000"/>
              </a:lnSpc>
              <a:spcBef>
                <a:spcPts val="0"/>
              </a:spcBef>
              <a:spcAft>
                <a:spcPts val="0"/>
              </a:spcAft>
            </a:pPr>
            <a:r>
              <a:rPr lang="ka-GE" sz="1800" kern="150" dirty="0">
                <a:effectLst/>
                <a:latin typeface="Calibri" panose="020F0502020204030204" pitchFamily="34" charset="0"/>
                <a:ea typeface="Noto Serif CJK SC"/>
                <a:cs typeface="Lohit Devanagari"/>
              </a:rPr>
              <a:t>System software წარმოადგენს პლატფორმას სხვა software-ებისთვის.</a:t>
            </a:r>
            <a:endParaRPr lang="en-US" sz="1800" kern="150" dirty="0">
              <a:effectLst/>
              <a:latin typeface="Calibri" panose="020F0502020204030204" pitchFamily="34" charset="0"/>
              <a:ea typeface="Noto Serif CJK SC"/>
              <a:cs typeface="Lohit Devanagari"/>
            </a:endParaRPr>
          </a:p>
          <a:p>
            <a:pPr marL="0" marR="0">
              <a:lnSpc>
                <a:spcPct val="115000"/>
              </a:lnSpc>
              <a:spcBef>
                <a:spcPts val="0"/>
              </a:spcBef>
              <a:spcAft>
                <a:spcPts val="0"/>
              </a:spcAft>
            </a:pPr>
            <a:r>
              <a:rPr lang="ka-GE" sz="1800" kern="150" dirty="0">
                <a:effectLst/>
                <a:latin typeface="Calibri" panose="020F0502020204030204" pitchFamily="34" charset="0"/>
                <a:ea typeface="Noto Serif CJK SC"/>
                <a:cs typeface="Lohit Devanagari"/>
              </a:rPr>
              <a:t> მაგალითად შეგვიძლია მოვიყვანოთ: ოპერაციული სისტემა, ანტივირუს software, კომპიუტერის ენის მთარგმნელი და ა. შ.</a:t>
            </a:r>
            <a:endParaRPr lang="en-US" sz="1800" kern="150" dirty="0">
              <a:effectLst/>
              <a:latin typeface="Calibri" panose="020F0502020204030204" pitchFamily="34" charset="0"/>
              <a:ea typeface="Noto Serif CJK SC"/>
              <a:cs typeface="Lohit Devanagari"/>
            </a:endParaRPr>
          </a:p>
          <a:p>
            <a:pPr marL="0" marR="0">
              <a:lnSpc>
                <a:spcPct val="115000"/>
              </a:lnSpc>
              <a:spcBef>
                <a:spcPts val="0"/>
              </a:spcBef>
              <a:spcAft>
                <a:spcPts val="0"/>
              </a:spcAft>
            </a:pPr>
            <a:r>
              <a:rPr lang="ka-GE" sz="1800" kern="150" dirty="0">
                <a:effectLst/>
                <a:latin typeface="Calibri" panose="020F0502020204030204" pitchFamily="34" charset="0"/>
                <a:ea typeface="Noto Serif CJK SC"/>
                <a:cs typeface="Lohit Devanagari"/>
              </a:rPr>
              <a:t> როგორც წესი მსგავსი software ები აღჭურვილია კომპიუტერის მწარმოებლის მიერ და დაწერილია დაბალი დონის ენაზე და გამოიყენება აპარატურულ აღჭურვილობასთან საკომუნიკაციოდ. მარტივარ რომ ვთქვათ system software ემსახურება ინტერფეისის სახით აპარატურულ აღჭურვილობასა და მომხმარებელს შორის კომუნიკაციას.</a:t>
            </a:r>
            <a:endParaRPr lang="en-US" sz="1800" kern="150" dirty="0">
              <a:effectLst/>
              <a:latin typeface="Liberation Serif"/>
              <a:ea typeface="Noto Serif CJK SC"/>
              <a:cs typeface="Lohit Devanagari"/>
            </a:endParaRPr>
          </a:p>
        </p:txBody>
      </p:sp>
      <p:pic>
        <p:nvPicPr>
          <p:cNvPr id="4" name="Picture 3">
            <a:extLst>
              <a:ext uri="{FF2B5EF4-FFF2-40B4-BE49-F238E27FC236}">
                <a16:creationId xmlns:a16="http://schemas.microsoft.com/office/drawing/2014/main" id="{71B19088-2A51-4FF9-9529-A5D5F56D4073}"/>
              </a:ext>
            </a:extLst>
          </p:cNvPr>
          <p:cNvPicPr>
            <a:picLocks noChangeAspect="1"/>
          </p:cNvPicPr>
          <p:nvPr/>
        </p:nvPicPr>
        <p:blipFill>
          <a:blip r:embed="rId2"/>
          <a:stretch>
            <a:fillRect/>
          </a:stretch>
        </p:blipFill>
        <p:spPr>
          <a:xfrm>
            <a:off x="6416862" y="1868557"/>
            <a:ext cx="5476963" cy="3966333"/>
          </a:xfrm>
          <a:prstGeom prst="rect">
            <a:avLst/>
          </a:prstGeom>
        </p:spPr>
      </p:pic>
    </p:spTree>
    <p:extLst>
      <p:ext uri="{BB962C8B-B14F-4D97-AF65-F5344CB8AC3E}">
        <p14:creationId xmlns:p14="http://schemas.microsoft.com/office/powerpoint/2010/main" val="407598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AF4C-C5E5-4C51-B214-C9728E2CAD63}"/>
              </a:ext>
            </a:extLst>
          </p:cNvPr>
          <p:cNvSpPr>
            <a:spLocks noGrp="1"/>
          </p:cNvSpPr>
          <p:nvPr>
            <p:ph type="title"/>
          </p:nvPr>
        </p:nvSpPr>
        <p:spPr>
          <a:xfrm>
            <a:off x="1808922" y="280876"/>
            <a:ext cx="8574155" cy="1188720"/>
          </a:xfrm>
        </p:spPr>
        <p:txBody>
          <a:bodyPr/>
          <a:lstStyle/>
          <a:p>
            <a:r>
              <a:rPr lang="en-US" dirty="0"/>
              <a:t>system Software</a:t>
            </a:r>
            <a:r>
              <a:rPr lang="ka-GE" dirty="0"/>
              <a:t>-ის მახასიათებლები</a:t>
            </a:r>
            <a:endParaRPr lang="en-US" dirty="0"/>
          </a:p>
        </p:txBody>
      </p:sp>
      <p:sp>
        <p:nvSpPr>
          <p:cNvPr id="3" name="Content Placeholder 2">
            <a:extLst>
              <a:ext uri="{FF2B5EF4-FFF2-40B4-BE49-F238E27FC236}">
                <a16:creationId xmlns:a16="http://schemas.microsoft.com/office/drawing/2014/main" id="{5AD84540-DAC6-47A0-94FC-83890F43904A}"/>
              </a:ext>
            </a:extLst>
          </p:cNvPr>
          <p:cNvSpPr>
            <a:spLocks noGrp="1"/>
          </p:cNvSpPr>
          <p:nvPr>
            <p:ph idx="1"/>
          </p:nvPr>
        </p:nvSpPr>
        <p:spPr>
          <a:xfrm>
            <a:off x="516834" y="1868556"/>
            <a:ext cx="6296090" cy="4589185"/>
          </a:xfrm>
        </p:spPr>
        <p:txBody>
          <a:bodyPr>
            <a:normAutofit/>
          </a:bodyPr>
          <a:lstStyle/>
          <a:p>
            <a:pPr marL="0" marR="0">
              <a:lnSpc>
                <a:spcPct val="115000"/>
              </a:lnSpc>
              <a:spcBef>
                <a:spcPts val="0"/>
              </a:spcBef>
              <a:spcAft>
                <a:spcPts val="0"/>
              </a:spcAft>
            </a:pPr>
            <a:r>
              <a:rPr lang="ka-GE" sz="1800" kern="150" dirty="0">
                <a:effectLst/>
                <a:latin typeface="Calibri" panose="020F0502020204030204" pitchFamily="34" charset="0"/>
                <a:ea typeface="Noto Serif CJK SC"/>
                <a:cs typeface="Lohit Devanagari"/>
              </a:rPr>
              <a:t>ყველაზე მნიშვნელოვან მახასიათებელს </a:t>
            </a:r>
            <a:r>
              <a:rPr lang="en-US" sz="1800" b="1" kern="150" dirty="0">
                <a:effectLst/>
                <a:latin typeface="Calibri" panose="020F0502020204030204" pitchFamily="34" charset="0"/>
                <a:ea typeface="Noto Serif CJK SC"/>
                <a:cs typeface="Lohit Devanagari"/>
              </a:rPr>
              <a:t>system software</a:t>
            </a:r>
            <a:r>
              <a:rPr lang="ka-GE" sz="1800" kern="150" dirty="0">
                <a:effectLst/>
                <a:latin typeface="Calibri" panose="020F0502020204030204" pitchFamily="34" charset="0"/>
                <a:ea typeface="Noto Serif CJK SC"/>
                <a:cs typeface="Lohit Devanagari"/>
              </a:rPr>
              <a:t>-ის წარმოადგენს:</a:t>
            </a:r>
            <a:endParaRPr lang="en-US" sz="1800" kern="150" dirty="0">
              <a:effectLst/>
              <a:latin typeface="Liberation Serif"/>
              <a:ea typeface="Noto Serif CJK SC"/>
              <a:cs typeface="Lohit Devanagari"/>
            </a:endParaRPr>
          </a:p>
          <a:p>
            <a:pPr marL="0" marR="0">
              <a:lnSpc>
                <a:spcPct val="115000"/>
              </a:lnSpc>
              <a:spcBef>
                <a:spcPts val="0"/>
              </a:spcBef>
              <a:spcAft>
                <a:spcPts val="0"/>
              </a:spcAft>
            </a:pPr>
            <a:r>
              <a:rPr lang="ka-GE" sz="1800" kern="150" dirty="0">
                <a:effectLst/>
                <a:latin typeface="Calibri" panose="020F0502020204030204" pitchFamily="34" charset="0"/>
                <a:ea typeface="Noto Serif CJK SC"/>
                <a:cs typeface="Lohit Devanagari"/>
              </a:rPr>
              <a:t>1) </a:t>
            </a:r>
            <a:r>
              <a:rPr lang="ka-GE" sz="1800" b="1" kern="150" dirty="0">
                <a:effectLst/>
                <a:latin typeface="Calibri" panose="020F0502020204030204" pitchFamily="34" charset="0"/>
                <a:ea typeface="Noto Serif CJK SC"/>
                <a:cs typeface="Lohit Devanagari"/>
              </a:rPr>
              <a:t>სწრაფქმედება</a:t>
            </a:r>
            <a:r>
              <a:rPr lang="en-US" sz="1800" kern="150" dirty="0">
                <a:effectLst/>
                <a:latin typeface="Calibri" panose="020F0502020204030204" pitchFamily="34" charset="0"/>
                <a:ea typeface="Noto Serif CJK SC"/>
                <a:cs typeface="Lohit Devanagari"/>
              </a:rPr>
              <a:t>(</a:t>
            </a:r>
            <a:r>
              <a:rPr lang="ka-GE" sz="1800" kern="150" dirty="0">
                <a:effectLst/>
                <a:latin typeface="Calibri" panose="020F0502020204030204" pitchFamily="34" charset="0"/>
                <a:ea typeface="Noto Serif CJK SC"/>
                <a:cs typeface="Lohit Devanagari"/>
              </a:rPr>
              <a:t>უნდა იყოს მაქსიმალურად სწრაფი რათა უზრუნველყოს ეფექტური გარემო შესაბამისი </a:t>
            </a:r>
            <a:r>
              <a:rPr lang="en-US" sz="1800" kern="150" dirty="0">
                <a:effectLst/>
                <a:latin typeface="Calibri" panose="020F0502020204030204" pitchFamily="34" charset="0"/>
                <a:ea typeface="Noto Serif CJK SC"/>
                <a:cs typeface="Lohit Devanagari"/>
              </a:rPr>
              <a:t>software </a:t>
            </a:r>
            <a:r>
              <a:rPr lang="ka-GE" sz="1800" kern="150" dirty="0">
                <a:effectLst/>
                <a:latin typeface="Calibri" panose="020F0502020204030204" pitchFamily="34" charset="0"/>
                <a:ea typeface="Noto Serif CJK SC"/>
                <a:cs typeface="Lohit Devanagari"/>
              </a:rPr>
              <a:t>ისთვის.)</a:t>
            </a:r>
            <a:endParaRPr lang="en-US" sz="1800" kern="150" dirty="0">
              <a:effectLst/>
              <a:latin typeface="Liberation Serif"/>
              <a:ea typeface="Noto Serif CJK SC"/>
              <a:cs typeface="Lohit Devanagari"/>
            </a:endParaRPr>
          </a:p>
          <a:p>
            <a:pPr marL="0" marR="0">
              <a:lnSpc>
                <a:spcPct val="115000"/>
              </a:lnSpc>
              <a:spcBef>
                <a:spcPts val="0"/>
              </a:spcBef>
              <a:spcAft>
                <a:spcPts val="0"/>
              </a:spcAft>
            </a:pPr>
            <a:r>
              <a:rPr lang="ka-GE" sz="1800" kern="150" dirty="0">
                <a:effectLst/>
                <a:latin typeface="Calibri" panose="020F0502020204030204" pitchFamily="34" charset="0"/>
                <a:ea typeface="Noto Serif CJK SC"/>
                <a:cs typeface="Lohit Devanagari"/>
              </a:rPr>
              <a:t>2) </a:t>
            </a:r>
            <a:r>
              <a:rPr lang="ka-GE" sz="1800" b="1" kern="150" dirty="0">
                <a:effectLst/>
                <a:latin typeface="Calibri" panose="020F0502020204030204" pitchFamily="34" charset="0"/>
                <a:ea typeface="Noto Serif CJK SC"/>
                <a:cs typeface="Lohit Devanagari"/>
              </a:rPr>
              <a:t>სისტემასთან სიახლოვე </a:t>
            </a:r>
            <a:r>
              <a:rPr lang="ka-GE" sz="1800" kern="150" dirty="0">
                <a:effectLst/>
                <a:latin typeface="Calibri" panose="020F0502020204030204" pitchFamily="34" charset="0"/>
                <a:ea typeface="Noto Serif CJK SC"/>
                <a:cs typeface="Lohit Devanagari"/>
              </a:rPr>
              <a:t>(უნდა იყოს უშუალო კავშირში აპარატურულ აღჭურვილობასთან.)</a:t>
            </a:r>
            <a:endParaRPr lang="en-US" sz="1800" kern="150" dirty="0">
              <a:effectLst/>
              <a:latin typeface="Liberation Serif"/>
              <a:ea typeface="Noto Serif CJK SC"/>
              <a:cs typeface="Lohit Devanagari"/>
            </a:endParaRPr>
          </a:p>
          <a:p>
            <a:pPr marL="0" marR="0">
              <a:lnSpc>
                <a:spcPct val="115000"/>
              </a:lnSpc>
              <a:spcBef>
                <a:spcPts val="0"/>
              </a:spcBef>
              <a:spcAft>
                <a:spcPts val="0"/>
              </a:spcAft>
            </a:pPr>
            <a:r>
              <a:rPr lang="ka-GE" sz="1800" kern="150" dirty="0">
                <a:effectLst/>
                <a:latin typeface="Calibri" panose="020F0502020204030204" pitchFamily="34" charset="0"/>
                <a:ea typeface="Noto Serif CJK SC"/>
                <a:cs typeface="Lohit Devanagari"/>
              </a:rPr>
              <a:t>3</a:t>
            </a:r>
            <a:r>
              <a:rPr lang="en-US" sz="1800" kern="150" dirty="0">
                <a:effectLst/>
                <a:latin typeface="Calibri" panose="020F0502020204030204" pitchFamily="34" charset="0"/>
                <a:ea typeface="Noto Serif CJK SC"/>
                <a:cs typeface="Lohit Devanagari"/>
              </a:rPr>
              <a:t>)</a:t>
            </a:r>
            <a:r>
              <a:rPr lang="ka-GE" sz="1800" b="1" kern="150" dirty="0">
                <a:effectLst/>
                <a:latin typeface="Calibri" panose="020F0502020204030204" pitchFamily="34" charset="0"/>
                <a:ea typeface="Noto Serif CJK SC"/>
                <a:cs typeface="Lohit Devanagari"/>
              </a:rPr>
              <a:t>დაბალი დონის ენაზე დაწერილი</a:t>
            </a:r>
            <a:r>
              <a:rPr lang="ka-GE" sz="1800" kern="150" dirty="0">
                <a:effectLst/>
                <a:latin typeface="Calibri" panose="020F0502020204030204" pitchFamily="34" charset="0"/>
                <a:ea typeface="Noto Serif CJK SC"/>
                <a:cs typeface="Lohit Devanagari"/>
              </a:rPr>
              <a:t>(რათა პროცესორმა და სხვა აპარატურულმა აღჭურვილობამ შეძლოს წაკითხვა)</a:t>
            </a:r>
            <a:endParaRPr lang="en-US" sz="1800" kern="150" dirty="0">
              <a:effectLst/>
              <a:latin typeface="Liberation Serif"/>
              <a:ea typeface="Noto Serif CJK SC"/>
              <a:cs typeface="Lohit Devanagari"/>
            </a:endParaRPr>
          </a:p>
          <a:p>
            <a:pPr marL="0" marR="0">
              <a:lnSpc>
                <a:spcPct val="115000"/>
              </a:lnSpc>
              <a:spcBef>
                <a:spcPts val="0"/>
              </a:spcBef>
              <a:spcAft>
                <a:spcPts val="0"/>
              </a:spcAft>
            </a:pPr>
            <a:r>
              <a:rPr lang="en-US" sz="1800" kern="150" dirty="0">
                <a:effectLst/>
                <a:latin typeface="Calibri" panose="020F0502020204030204" pitchFamily="34" charset="0"/>
                <a:ea typeface="Noto Serif CJK SC"/>
                <a:cs typeface="Lohit Devanagari"/>
              </a:rPr>
              <a:t>4)</a:t>
            </a:r>
            <a:r>
              <a:rPr lang="ka-GE" sz="1800" b="1" kern="150" dirty="0">
                <a:effectLst/>
                <a:latin typeface="Calibri" panose="020F0502020204030204" pitchFamily="34" charset="0"/>
                <a:ea typeface="Noto Serif CJK SC"/>
                <a:cs typeface="Lohit Devanagari"/>
              </a:rPr>
              <a:t>მრავალმხრივი</a:t>
            </a:r>
            <a:r>
              <a:rPr lang="ka-GE" sz="1800" kern="150" dirty="0">
                <a:effectLst/>
                <a:latin typeface="Calibri" panose="020F0502020204030204" pitchFamily="34" charset="0"/>
                <a:ea typeface="Noto Serif CJK SC"/>
                <a:cs typeface="Lohit Devanagari"/>
              </a:rPr>
              <a:t> (უნდა ქონდეს კავშირი როგორც აპარატურულ ისე პროგრამულ უზრუნველყოფასთან)</a:t>
            </a:r>
            <a:endParaRPr lang="en-US" sz="1800" kern="150" dirty="0">
              <a:effectLst/>
              <a:latin typeface="Liberation Serif"/>
              <a:ea typeface="Noto Serif CJK SC"/>
              <a:cs typeface="Lohit Devanagari"/>
            </a:endParaRPr>
          </a:p>
          <a:p>
            <a:pPr marL="0" marR="0">
              <a:lnSpc>
                <a:spcPct val="115000"/>
              </a:lnSpc>
              <a:spcBef>
                <a:spcPts val="0"/>
              </a:spcBef>
              <a:spcAft>
                <a:spcPts val="0"/>
              </a:spcAft>
            </a:pPr>
            <a:r>
              <a:rPr lang="ka-GE" sz="1800" kern="150" dirty="0">
                <a:effectLst/>
                <a:latin typeface="Calibri" panose="020F0502020204030204" pitchFamily="34" charset="0"/>
                <a:ea typeface="Noto Serif CJK SC"/>
                <a:cs typeface="Lohit Devanagari"/>
              </a:rPr>
              <a:t>5)</a:t>
            </a:r>
            <a:r>
              <a:rPr lang="ka-GE" sz="1800" b="1" kern="150" dirty="0">
                <a:effectLst/>
                <a:latin typeface="Calibri" panose="020F0502020204030204" pitchFamily="34" charset="0"/>
                <a:ea typeface="Noto Serif CJK SC"/>
                <a:cs typeface="Lohit Devanagari"/>
              </a:rPr>
              <a:t>დაცული</a:t>
            </a:r>
            <a:r>
              <a:rPr lang="ka-GE" sz="1800" kern="150" dirty="0">
                <a:effectLst/>
                <a:latin typeface="Calibri" panose="020F0502020204030204" pitchFamily="34" charset="0"/>
                <a:ea typeface="Noto Serif CJK SC"/>
                <a:cs typeface="Lohit Devanagari"/>
              </a:rPr>
              <a:t> (რთული უნდა იყოს მასზე მანიპულირება, როგორც წესი მის შესაცვლელად საჭიროა პროგრამული ენა და მომხმარებლის ინტერფეისში შეუძლებელია.)</a:t>
            </a:r>
            <a:endParaRPr lang="en-US" sz="1800" kern="150" dirty="0">
              <a:effectLst/>
              <a:latin typeface="Liberation Serif"/>
              <a:ea typeface="Noto Serif CJK SC"/>
              <a:cs typeface="Lohit Devanagari"/>
            </a:endParaRPr>
          </a:p>
        </p:txBody>
      </p:sp>
      <p:pic>
        <p:nvPicPr>
          <p:cNvPr id="5" name="Picture 4">
            <a:extLst>
              <a:ext uri="{FF2B5EF4-FFF2-40B4-BE49-F238E27FC236}">
                <a16:creationId xmlns:a16="http://schemas.microsoft.com/office/drawing/2014/main" id="{2B4C9482-8E1B-4EDA-BBD1-0231E7D19240}"/>
              </a:ext>
            </a:extLst>
          </p:cNvPr>
          <p:cNvPicPr>
            <a:picLocks noChangeAspect="1"/>
          </p:cNvPicPr>
          <p:nvPr/>
        </p:nvPicPr>
        <p:blipFill>
          <a:blip r:embed="rId2"/>
          <a:stretch>
            <a:fillRect/>
          </a:stretch>
        </p:blipFill>
        <p:spPr>
          <a:xfrm>
            <a:off x="6812924" y="2339807"/>
            <a:ext cx="4862242" cy="3646682"/>
          </a:xfrm>
          <a:prstGeom prst="rect">
            <a:avLst/>
          </a:prstGeom>
        </p:spPr>
      </p:pic>
    </p:spTree>
    <p:extLst>
      <p:ext uri="{BB962C8B-B14F-4D97-AF65-F5344CB8AC3E}">
        <p14:creationId xmlns:p14="http://schemas.microsoft.com/office/powerpoint/2010/main" val="258097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AF4C-C5E5-4C51-B214-C9728E2CAD63}"/>
              </a:ext>
            </a:extLst>
          </p:cNvPr>
          <p:cNvSpPr>
            <a:spLocks noGrp="1"/>
          </p:cNvSpPr>
          <p:nvPr>
            <p:ph type="title"/>
          </p:nvPr>
        </p:nvSpPr>
        <p:spPr>
          <a:xfrm>
            <a:off x="1808922" y="280876"/>
            <a:ext cx="8574155" cy="1188720"/>
          </a:xfrm>
        </p:spPr>
        <p:txBody>
          <a:bodyPr/>
          <a:lstStyle/>
          <a:p>
            <a:r>
              <a:rPr lang="ka-GE" dirty="0"/>
              <a:t>ოპერაციულის სიტემა</a:t>
            </a:r>
            <a:r>
              <a:rPr lang="en-US" dirty="0"/>
              <a:t> (OS)</a:t>
            </a:r>
          </a:p>
        </p:txBody>
      </p:sp>
      <p:sp>
        <p:nvSpPr>
          <p:cNvPr id="3" name="Content Placeholder 2">
            <a:extLst>
              <a:ext uri="{FF2B5EF4-FFF2-40B4-BE49-F238E27FC236}">
                <a16:creationId xmlns:a16="http://schemas.microsoft.com/office/drawing/2014/main" id="{5AD84540-DAC6-47A0-94FC-83890F43904A}"/>
              </a:ext>
            </a:extLst>
          </p:cNvPr>
          <p:cNvSpPr>
            <a:spLocks noGrp="1"/>
          </p:cNvSpPr>
          <p:nvPr>
            <p:ph idx="1"/>
          </p:nvPr>
        </p:nvSpPr>
        <p:spPr>
          <a:xfrm>
            <a:off x="516834" y="1868555"/>
            <a:ext cx="5162749" cy="3542229"/>
          </a:xfrm>
        </p:spPr>
        <p:txBody>
          <a:bodyPr>
            <a:normAutofit/>
          </a:bodyPr>
          <a:lstStyle/>
          <a:p>
            <a:pPr marL="0" marR="0">
              <a:lnSpc>
                <a:spcPts val="2400"/>
              </a:lnSpc>
              <a:spcBef>
                <a:spcPts val="0"/>
              </a:spcBef>
              <a:spcAft>
                <a:spcPts val="0"/>
              </a:spcAft>
            </a:pPr>
            <a:r>
              <a:rPr lang="en-US" b="1" kern="150" dirty="0">
                <a:effectLst/>
                <a:latin typeface="Liberation Serif"/>
                <a:ea typeface="Noto Serif CJK SC"/>
                <a:cs typeface="Lohit Devanagari"/>
              </a:rPr>
              <a:t>System software </a:t>
            </a:r>
            <a:r>
              <a:rPr lang="ka-GE" kern="150" dirty="0">
                <a:effectLst/>
                <a:latin typeface="Calibri" panose="020F0502020204030204" pitchFamily="34" charset="0"/>
                <a:ea typeface="Noto Serif CJK SC"/>
                <a:cs typeface="Lohit Devanagari"/>
              </a:rPr>
              <a:t>ის ერთ-ერთ მაგალითს წარმოადგენს </a:t>
            </a:r>
            <a:r>
              <a:rPr lang="ka-GE" b="1" kern="150" dirty="0">
                <a:effectLst/>
                <a:latin typeface="Calibri" panose="020F0502020204030204" pitchFamily="34" charset="0"/>
                <a:ea typeface="Noto Serif CJK SC"/>
                <a:cs typeface="Lohit Devanagari"/>
              </a:rPr>
              <a:t>ოპერაციული სისტემა</a:t>
            </a:r>
            <a:r>
              <a:rPr lang="en-US" b="1" kern="150" dirty="0">
                <a:effectLst/>
                <a:latin typeface="Calibri" panose="020F0502020204030204" pitchFamily="34" charset="0"/>
                <a:ea typeface="Noto Serif CJK SC"/>
                <a:cs typeface="Lohit Devanagari"/>
              </a:rPr>
              <a:t> (OS) </a:t>
            </a:r>
            <a:r>
              <a:rPr lang="ka-GE" kern="150" dirty="0">
                <a:effectLst/>
                <a:latin typeface="Calibri" panose="020F0502020204030204" pitchFamily="34" charset="0"/>
                <a:ea typeface="Noto Serif CJK SC"/>
                <a:cs typeface="Lohit Devanagari"/>
              </a:rPr>
              <a:t>რომელიც მართავს კომპიუტერის პროგრამულ და აპარატურულ რესურსებს.</a:t>
            </a:r>
            <a:endParaRPr lang="en-US" kern="150" dirty="0">
              <a:effectLst/>
              <a:latin typeface="Calibri" panose="020F0502020204030204" pitchFamily="34" charset="0"/>
              <a:ea typeface="Noto Serif CJK SC"/>
              <a:cs typeface="Lohit Devanagari"/>
            </a:endParaRPr>
          </a:p>
          <a:p>
            <a:pPr marL="0" marR="0">
              <a:lnSpc>
                <a:spcPts val="2400"/>
              </a:lnSpc>
              <a:spcBef>
                <a:spcPts val="0"/>
              </a:spcBef>
              <a:spcAft>
                <a:spcPts val="0"/>
              </a:spcAft>
            </a:pPr>
            <a:r>
              <a:rPr lang="ka-GE" kern="150" dirty="0">
                <a:effectLst/>
                <a:latin typeface="Calibri" panose="020F0502020204030204" pitchFamily="34" charset="0"/>
                <a:ea typeface="Noto Serif CJK SC"/>
                <a:cs typeface="Lohit Devanagari"/>
              </a:rPr>
              <a:t> როდესაც კომპიუტერი ირთვება პირველ რიგში ხდება ოპერაციული სისტემის ჩატვირთვა.</a:t>
            </a:r>
            <a:endParaRPr lang="en-US" kern="150" dirty="0">
              <a:effectLst/>
              <a:latin typeface="Calibri" panose="020F0502020204030204" pitchFamily="34" charset="0"/>
              <a:ea typeface="Noto Serif CJK SC"/>
              <a:cs typeface="Lohit Devanagari"/>
            </a:endParaRPr>
          </a:p>
          <a:p>
            <a:pPr marL="0" marR="0">
              <a:lnSpc>
                <a:spcPts val="2400"/>
              </a:lnSpc>
              <a:spcBef>
                <a:spcPts val="0"/>
              </a:spcBef>
              <a:spcAft>
                <a:spcPts val="0"/>
              </a:spcAft>
            </a:pPr>
            <a:r>
              <a:rPr lang="ka-GE" dirty="0">
                <a:latin typeface="Calibri" panose="020F0502020204030204" pitchFamily="34" charset="0"/>
                <a:ea typeface="Noto Serif CJK SC"/>
                <a:cs typeface="Lohit Devanagari"/>
              </a:rPr>
              <a:t>ოპერაციული სისტემა</a:t>
            </a:r>
            <a:r>
              <a:rPr lang="ka-GE" dirty="0">
                <a:effectLst/>
                <a:latin typeface="Calibri" panose="020F0502020204030204" pitchFamily="34" charset="0"/>
                <a:ea typeface="Noto Serif CJK SC"/>
                <a:cs typeface="Lohit Devanagari"/>
              </a:rPr>
              <a:t> უზრუნველყოფს პლატფორმას(აპარატურული უზრუნველყოფის აბსტრაქციის ფენას) მაღალი დონის პროგრამული უზრუნველყოფისა და გამოყენებითი პროგრამებისთვის.</a:t>
            </a:r>
            <a:endParaRPr lang="en-US" kern="150" dirty="0">
              <a:effectLst/>
              <a:latin typeface="Liberation Serif"/>
              <a:ea typeface="Noto Serif CJK SC"/>
              <a:cs typeface="Lohit Devanagari"/>
            </a:endParaRPr>
          </a:p>
        </p:txBody>
      </p:sp>
      <p:pic>
        <p:nvPicPr>
          <p:cNvPr id="4" name="Picture 3">
            <a:extLst>
              <a:ext uri="{FF2B5EF4-FFF2-40B4-BE49-F238E27FC236}">
                <a16:creationId xmlns:a16="http://schemas.microsoft.com/office/drawing/2014/main" id="{DB40BB00-3117-431B-8D94-DBE583B05EF8}"/>
              </a:ext>
            </a:extLst>
          </p:cNvPr>
          <p:cNvPicPr>
            <a:picLocks noChangeAspect="1"/>
          </p:cNvPicPr>
          <p:nvPr/>
        </p:nvPicPr>
        <p:blipFill>
          <a:blip r:embed="rId2"/>
          <a:stretch>
            <a:fillRect/>
          </a:stretch>
        </p:blipFill>
        <p:spPr>
          <a:xfrm>
            <a:off x="5679583" y="2000796"/>
            <a:ext cx="5995583" cy="3409988"/>
          </a:xfrm>
          <a:prstGeom prst="rect">
            <a:avLst/>
          </a:prstGeom>
        </p:spPr>
      </p:pic>
    </p:spTree>
    <p:extLst>
      <p:ext uri="{BB962C8B-B14F-4D97-AF65-F5344CB8AC3E}">
        <p14:creationId xmlns:p14="http://schemas.microsoft.com/office/powerpoint/2010/main" val="44788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AF4C-C5E5-4C51-B214-C9728E2CAD63}"/>
              </a:ext>
            </a:extLst>
          </p:cNvPr>
          <p:cNvSpPr>
            <a:spLocks noGrp="1"/>
          </p:cNvSpPr>
          <p:nvPr>
            <p:ph type="title"/>
          </p:nvPr>
        </p:nvSpPr>
        <p:spPr>
          <a:xfrm>
            <a:off x="1808922" y="280876"/>
            <a:ext cx="8574155" cy="1188720"/>
          </a:xfrm>
        </p:spPr>
        <p:txBody>
          <a:bodyPr/>
          <a:lstStyle/>
          <a:p>
            <a:r>
              <a:rPr lang="ka-GE" dirty="0"/>
              <a:t>ოპერაციული სისტემის მოვალეობები</a:t>
            </a:r>
            <a:endParaRPr lang="en-US" dirty="0"/>
          </a:p>
        </p:txBody>
      </p:sp>
      <p:sp>
        <p:nvSpPr>
          <p:cNvPr id="3" name="Content Placeholder 2">
            <a:extLst>
              <a:ext uri="{FF2B5EF4-FFF2-40B4-BE49-F238E27FC236}">
                <a16:creationId xmlns:a16="http://schemas.microsoft.com/office/drawing/2014/main" id="{5AD84540-DAC6-47A0-94FC-83890F43904A}"/>
              </a:ext>
            </a:extLst>
          </p:cNvPr>
          <p:cNvSpPr>
            <a:spLocks noGrp="1"/>
          </p:cNvSpPr>
          <p:nvPr>
            <p:ph idx="1"/>
          </p:nvPr>
        </p:nvSpPr>
        <p:spPr>
          <a:xfrm>
            <a:off x="516834" y="1868555"/>
            <a:ext cx="5433205" cy="4261789"/>
          </a:xfrm>
        </p:spPr>
        <p:txBody>
          <a:bodyPr>
            <a:normAutofit/>
          </a:bodyPr>
          <a:lstStyle/>
          <a:p>
            <a:pPr marL="0" marR="0">
              <a:spcBef>
                <a:spcPts val="0"/>
              </a:spcBef>
              <a:spcAft>
                <a:spcPts val="0"/>
              </a:spcAft>
            </a:pPr>
            <a:r>
              <a:rPr lang="ka-GE" sz="1800" b="1" kern="150" dirty="0">
                <a:effectLst/>
                <a:latin typeface="Calibri" panose="020F0502020204030204" pitchFamily="34" charset="0"/>
                <a:ea typeface="Noto Serif CJK SC"/>
                <a:cs typeface="Lohit Devanagari"/>
              </a:rPr>
              <a:t>1)მეხსიერების მართვა:</a:t>
            </a:r>
            <a:r>
              <a:rPr lang="ka-GE" sz="1800" kern="150" dirty="0">
                <a:effectLst/>
                <a:latin typeface="Calibri" panose="020F0502020204030204" pitchFamily="34" charset="0"/>
                <a:ea typeface="Noto Serif CJK SC"/>
                <a:cs typeface="Lohit Devanagari"/>
              </a:rPr>
              <a:t> უზრუნველყოფს მეხსიერების მიწოდებას პროცესის მიერ მოთხოვნის შესაბამისად.</a:t>
            </a:r>
            <a:endParaRPr lang="en-US" sz="1800" kern="150" dirty="0">
              <a:effectLst/>
              <a:latin typeface="Liberation Serif"/>
              <a:ea typeface="Noto Serif CJK SC"/>
              <a:cs typeface="Lohit Devanagari"/>
            </a:endParaRPr>
          </a:p>
          <a:p>
            <a:pPr marL="0" marR="0">
              <a:spcBef>
                <a:spcPts val="0"/>
              </a:spcBef>
              <a:spcAft>
                <a:spcPts val="0"/>
              </a:spcAft>
            </a:pPr>
            <a:r>
              <a:rPr lang="ka-GE" sz="1800" b="1" kern="150" dirty="0">
                <a:effectLst/>
                <a:latin typeface="Calibri" panose="020F0502020204030204" pitchFamily="34" charset="0"/>
                <a:ea typeface="Noto Serif CJK SC"/>
                <a:cs typeface="Lohit Devanagari"/>
              </a:rPr>
              <a:t>3)ფაილის მართვა: </a:t>
            </a:r>
            <a:r>
              <a:rPr lang="ka-GE" sz="1800" kern="150" dirty="0">
                <a:effectLst/>
                <a:latin typeface="Sylfaen" panose="010A0502050306030303" pitchFamily="18" charset="0"/>
                <a:ea typeface="Noto Serif CJK SC"/>
                <a:cs typeface="Lohit Devanagari"/>
              </a:rPr>
              <a:t>განსაზღვრავს თუ რას რომელი რესურსი ჭირდება და ამის მიხედვით აწვდის.</a:t>
            </a:r>
            <a:endParaRPr lang="en-US" sz="1800" kern="150" dirty="0">
              <a:effectLst/>
              <a:latin typeface="Liberation Serif"/>
              <a:ea typeface="Noto Serif CJK SC"/>
              <a:cs typeface="Lohit Devanagari"/>
            </a:endParaRPr>
          </a:p>
          <a:p>
            <a:pPr marL="0" marR="0">
              <a:spcBef>
                <a:spcPts val="0"/>
              </a:spcBef>
              <a:spcAft>
                <a:spcPts val="0"/>
              </a:spcAft>
            </a:pPr>
            <a:r>
              <a:rPr lang="ka-GE" sz="1800" b="1" kern="150" dirty="0">
                <a:effectLst/>
                <a:latin typeface="Calibri" panose="020F0502020204030204" pitchFamily="34" charset="0"/>
                <a:ea typeface="Noto Serif CJK SC"/>
                <a:cs typeface="Lohit Devanagari"/>
              </a:rPr>
              <a:t>4)უსაფრთხოება: </a:t>
            </a:r>
            <a:r>
              <a:rPr lang="ka-GE" sz="1800" kern="150" dirty="0">
                <a:effectLst/>
                <a:latin typeface="Calibri" panose="020F0502020204030204" pitchFamily="34" charset="0"/>
                <a:ea typeface="Noto Serif CJK SC"/>
                <a:cs typeface="Lohit Devanagari"/>
              </a:rPr>
              <a:t>ფაილებსა თუ პროგრამებზე წვდომის უფლებების კონტროლი.</a:t>
            </a:r>
            <a:endParaRPr lang="en-US" sz="1800" kern="150" dirty="0">
              <a:effectLst/>
              <a:latin typeface="Liberation Serif"/>
              <a:ea typeface="Noto Serif CJK SC"/>
              <a:cs typeface="Lohit Devanagari"/>
            </a:endParaRPr>
          </a:p>
          <a:p>
            <a:pPr marL="0" marR="0">
              <a:spcBef>
                <a:spcPts val="0"/>
              </a:spcBef>
              <a:spcAft>
                <a:spcPts val="0"/>
              </a:spcAft>
            </a:pPr>
            <a:r>
              <a:rPr lang="ka-GE" sz="1800" b="1" kern="150" dirty="0">
                <a:effectLst/>
                <a:latin typeface="Calibri" panose="020F0502020204030204" pitchFamily="34" charset="0"/>
                <a:ea typeface="Noto Serif CJK SC"/>
                <a:cs typeface="Lohit Devanagari"/>
              </a:rPr>
              <a:t>5)შეცდომების დაფიქსირება: </a:t>
            </a:r>
            <a:r>
              <a:rPr lang="en-US" sz="1800" kern="150" dirty="0">
                <a:effectLst/>
                <a:latin typeface="Calibri" panose="020F0502020204030204" pitchFamily="34" charset="0"/>
                <a:ea typeface="Noto Serif CJK SC"/>
                <a:cs typeface="Lohit Devanagari"/>
              </a:rPr>
              <a:t>error </a:t>
            </a:r>
            <a:r>
              <a:rPr lang="ka-GE" sz="1800" kern="150" dirty="0">
                <a:effectLst/>
                <a:latin typeface="Calibri" panose="020F0502020204030204" pitchFamily="34" charset="0"/>
                <a:ea typeface="Noto Serif CJK SC"/>
                <a:cs typeface="Lohit Devanagari"/>
              </a:rPr>
              <a:t>მესიჯები</a:t>
            </a:r>
            <a:r>
              <a:rPr lang="en-US" sz="1800" kern="150" dirty="0">
                <a:effectLst/>
                <a:latin typeface="Calibri" panose="020F0502020204030204" pitchFamily="34" charset="0"/>
                <a:ea typeface="Noto Serif CJK SC"/>
                <a:cs typeface="Lohit Devanagari"/>
              </a:rPr>
              <a:t>.</a:t>
            </a:r>
            <a:endParaRPr lang="en-US" sz="1800" kern="150" dirty="0">
              <a:effectLst/>
              <a:latin typeface="Liberation Serif"/>
              <a:ea typeface="Noto Serif CJK SC"/>
              <a:cs typeface="Lohit Devanagari"/>
            </a:endParaRPr>
          </a:p>
          <a:p>
            <a:pPr marL="0">
              <a:spcBef>
                <a:spcPts val="0"/>
              </a:spcBef>
            </a:pPr>
            <a:r>
              <a:rPr lang="ka-GE" sz="1800" b="1" kern="150" dirty="0">
                <a:effectLst/>
                <a:latin typeface="Calibri" panose="020F0502020204030204" pitchFamily="34" charset="0"/>
                <a:ea typeface="Noto Serif CJK SC"/>
                <a:cs typeface="Lohit Devanagari"/>
              </a:rPr>
              <a:t>6)პროცესების განრიგი: </a:t>
            </a:r>
            <a:r>
              <a:rPr lang="ka-GE" sz="1800" kern="150" dirty="0">
                <a:effectLst/>
                <a:latin typeface="Calibri" panose="020F0502020204030204" pitchFamily="34" charset="0"/>
                <a:ea typeface="Noto Serif CJK SC"/>
                <a:cs typeface="Lohit Devanagari"/>
              </a:rPr>
              <a:t>ოპერაციული სისტემა ადგენს განრიგს, კონკრეტული ალგორითმის მიხედვით, პროცესების სამართავად</a:t>
            </a:r>
            <a:r>
              <a:rPr lang="en-US" sz="1800" kern="150" dirty="0">
                <a:effectLst/>
                <a:latin typeface="Calibri" panose="020F0502020204030204" pitchFamily="34" charset="0"/>
                <a:ea typeface="Noto Serif CJK SC"/>
                <a:cs typeface="Lohit Devanagari"/>
              </a:rPr>
              <a:t>, </a:t>
            </a:r>
            <a:r>
              <a:rPr lang="ka-GE" sz="1800" kern="150" dirty="0">
                <a:effectLst/>
                <a:latin typeface="Calibri" panose="020F0502020204030204" pitchFamily="34" charset="0"/>
                <a:ea typeface="Noto Serif CJK SC"/>
                <a:cs typeface="Lohit Devanagari"/>
              </a:rPr>
              <a:t>გამოყოფს მეხსიერებას </a:t>
            </a:r>
            <a:r>
              <a:rPr lang="en-US" sz="1800" kern="150" dirty="0">
                <a:effectLst/>
                <a:latin typeface="Calibri" panose="020F0502020204030204" pitchFamily="34" charset="0"/>
                <a:ea typeface="Noto Serif CJK SC"/>
                <a:cs typeface="Lohit Devanagari"/>
              </a:rPr>
              <a:t>(RAM) </a:t>
            </a:r>
            <a:r>
              <a:rPr lang="ka-GE" sz="1800" kern="150" dirty="0">
                <a:effectLst/>
                <a:latin typeface="Calibri" panose="020F0502020204030204" pitchFamily="34" charset="0"/>
                <a:ea typeface="Noto Serif CJK SC"/>
                <a:cs typeface="Lohit Devanagari"/>
              </a:rPr>
              <a:t>პროცესისთვის, სანამ პროცესს სჭირდება.</a:t>
            </a:r>
            <a:endParaRPr lang="en-US" sz="1800" kern="150" dirty="0">
              <a:effectLst/>
              <a:latin typeface="Liberation Serif"/>
              <a:ea typeface="Noto Serif CJK SC"/>
              <a:cs typeface="Lohit Devanagari"/>
            </a:endParaRPr>
          </a:p>
          <a:p>
            <a:pPr marL="0" marR="0">
              <a:spcBef>
                <a:spcPts val="0"/>
              </a:spcBef>
              <a:spcAft>
                <a:spcPts val="0"/>
              </a:spcAft>
            </a:pPr>
            <a:endParaRPr lang="en-US" sz="1800" kern="150" dirty="0">
              <a:effectLst/>
              <a:latin typeface="Liberation Serif"/>
              <a:ea typeface="Noto Serif CJK SC"/>
              <a:cs typeface="Lohit Devanagari"/>
            </a:endParaRPr>
          </a:p>
        </p:txBody>
      </p:sp>
      <p:pic>
        <p:nvPicPr>
          <p:cNvPr id="5" name="Picture 4">
            <a:extLst>
              <a:ext uri="{FF2B5EF4-FFF2-40B4-BE49-F238E27FC236}">
                <a16:creationId xmlns:a16="http://schemas.microsoft.com/office/drawing/2014/main" id="{3BFE4A9F-CF28-4331-ADDE-98F2AF1E7419}"/>
              </a:ext>
            </a:extLst>
          </p:cNvPr>
          <p:cNvPicPr>
            <a:picLocks noChangeAspect="1"/>
          </p:cNvPicPr>
          <p:nvPr/>
        </p:nvPicPr>
        <p:blipFill>
          <a:blip r:embed="rId2"/>
          <a:stretch>
            <a:fillRect/>
          </a:stretch>
        </p:blipFill>
        <p:spPr>
          <a:xfrm>
            <a:off x="5950039" y="1868555"/>
            <a:ext cx="5553075" cy="4152900"/>
          </a:xfrm>
          <a:prstGeom prst="rect">
            <a:avLst/>
          </a:prstGeom>
        </p:spPr>
      </p:pic>
    </p:spTree>
    <p:extLst>
      <p:ext uri="{BB962C8B-B14F-4D97-AF65-F5344CB8AC3E}">
        <p14:creationId xmlns:p14="http://schemas.microsoft.com/office/powerpoint/2010/main" val="329837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AF4C-C5E5-4C51-B214-C9728E2CAD63}"/>
              </a:ext>
            </a:extLst>
          </p:cNvPr>
          <p:cNvSpPr>
            <a:spLocks noGrp="1"/>
          </p:cNvSpPr>
          <p:nvPr>
            <p:ph type="title"/>
          </p:nvPr>
        </p:nvSpPr>
        <p:spPr>
          <a:xfrm>
            <a:off x="1808922" y="280876"/>
            <a:ext cx="8574155" cy="1188720"/>
          </a:xfrm>
        </p:spPr>
        <p:txBody>
          <a:bodyPr/>
          <a:lstStyle/>
          <a:p>
            <a:r>
              <a:rPr lang="en-US" dirty="0"/>
              <a:t>Language Processor</a:t>
            </a:r>
          </a:p>
        </p:txBody>
      </p:sp>
      <p:sp>
        <p:nvSpPr>
          <p:cNvPr id="3" name="Content Placeholder 2">
            <a:extLst>
              <a:ext uri="{FF2B5EF4-FFF2-40B4-BE49-F238E27FC236}">
                <a16:creationId xmlns:a16="http://schemas.microsoft.com/office/drawing/2014/main" id="{5AD84540-DAC6-47A0-94FC-83890F43904A}"/>
              </a:ext>
            </a:extLst>
          </p:cNvPr>
          <p:cNvSpPr>
            <a:spLocks noGrp="1"/>
          </p:cNvSpPr>
          <p:nvPr>
            <p:ph idx="1"/>
          </p:nvPr>
        </p:nvSpPr>
        <p:spPr>
          <a:xfrm>
            <a:off x="516834" y="1868555"/>
            <a:ext cx="5433205" cy="4261789"/>
          </a:xfrm>
        </p:spPr>
        <p:txBody>
          <a:bodyPr>
            <a:normAutofit/>
          </a:bodyPr>
          <a:lstStyle/>
          <a:p>
            <a:pPr marL="0" marR="0">
              <a:spcBef>
                <a:spcPts val="0"/>
              </a:spcBef>
              <a:spcAft>
                <a:spcPts val="0"/>
              </a:spcAft>
            </a:pPr>
            <a:r>
              <a:rPr lang="ka-GE" sz="1800" dirty="0">
                <a:effectLst/>
                <a:latin typeface="Calibri" panose="020F0502020204030204" pitchFamily="34" charset="0"/>
                <a:ea typeface="Noto Serif CJK SC"/>
                <a:cs typeface="Lohit Devanagari"/>
              </a:rPr>
              <a:t>როგორც ვიცით </a:t>
            </a:r>
            <a:r>
              <a:rPr lang="en-US" sz="1800" dirty="0">
                <a:effectLst/>
                <a:latin typeface="Calibri" panose="020F0502020204030204" pitchFamily="34" charset="0"/>
                <a:ea typeface="Noto Serif CJK SC"/>
                <a:cs typeface="Lohit Devanagari"/>
              </a:rPr>
              <a:t>system software</a:t>
            </a:r>
            <a:r>
              <a:rPr lang="ka-GE" sz="1800" dirty="0">
                <a:effectLst/>
                <a:latin typeface="Calibri" panose="020F0502020204030204" pitchFamily="34" charset="0"/>
                <a:ea typeface="Noto Serif CJK SC"/>
                <a:cs typeface="Lohit Devanagari"/>
              </a:rPr>
              <a:t>-ს რომელიმე ენაზე დაწერილი კოდი გადაყავს მანქანურ კოდში და პირიქით. ეს </a:t>
            </a:r>
            <a:r>
              <a:rPr lang="ka-GE" dirty="0">
                <a:latin typeface="Calibri" panose="020F0502020204030204" pitchFamily="34" charset="0"/>
                <a:ea typeface="Noto Serif CJK SC"/>
                <a:cs typeface="Lohit Devanagari"/>
              </a:rPr>
              <a:t>პროცესი</a:t>
            </a:r>
            <a:r>
              <a:rPr lang="ka-GE" sz="1800" dirty="0">
                <a:effectLst/>
                <a:latin typeface="Calibri" panose="020F0502020204030204" pitchFamily="34" charset="0"/>
                <a:ea typeface="Noto Serif CJK SC"/>
                <a:cs typeface="Lohit Devanagari"/>
              </a:rPr>
              <a:t> ხორციელდება </a:t>
            </a:r>
            <a:r>
              <a:rPr lang="en-US" sz="1800" dirty="0">
                <a:effectLst/>
                <a:latin typeface="Calibri" panose="020F0502020204030204" pitchFamily="34" charset="0"/>
                <a:ea typeface="Noto Serif CJK SC"/>
                <a:cs typeface="Lohit Devanagari"/>
              </a:rPr>
              <a:t>language processor</a:t>
            </a:r>
            <a:r>
              <a:rPr lang="ka-GE" sz="1800" dirty="0">
                <a:effectLst/>
                <a:latin typeface="Calibri" panose="020F0502020204030204" pitchFamily="34" charset="0"/>
                <a:ea typeface="Noto Serif CJK SC"/>
                <a:cs typeface="Lohit Devanagari"/>
              </a:rPr>
              <a:t>-ის მიერ. </a:t>
            </a:r>
            <a:endParaRPr lang="en-US" sz="1800" dirty="0">
              <a:effectLst/>
              <a:latin typeface="Calibri" panose="020F0502020204030204" pitchFamily="34" charset="0"/>
              <a:ea typeface="Noto Serif CJK SC"/>
              <a:cs typeface="Lohit Devanagari"/>
            </a:endParaRPr>
          </a:p>
          <a:p>
            <a:pPr marL="0" marR="0">
              <a:spcBef>
                <a:spcPts val="0"/>
              </a:spcBef>
              <a:spcAft>
                <a:spcPts val="0"/>
              </a:spcAft>
            </a:pPr>
            <a:r>
              <a:rPr lang="ka-GE" sz="1800" dirty="0">
                <a:effectLst/>
                <a:latin typeface="Calibri" panose="020F0502020204030204" pitchFamily="34" charset="0"/>
                <a:ea typeface="Noto Serif CJK SC"/>
                <a:cs typeface="Lohit Devanagari"/>
              </a:rPr>
              <a:t>არსებობს 3 ტიპის </a:t>
            </a:r>
            <a:r>
              <a:rPr lang="en-US" sz="1800" dirty="0">
                <a:effectLst/>
                <a:latin typeface="Calibri" panose="020F0502020204030204" pitchFamily="34" charset="0"/>
                <a:ea typeface="Noto Serif CJK SC"/>
                <a:cs typeface="Lohit Devanagari"/>
              </a:rPr>
              <a:t>language processor</a:t>
            </a:r>
            <a:r>
              <a:rPr lang="ka-GE" sz="1800" dirty="0">
                <a:effectLst/>
                <a:latin typeface="Calibri" panose="020F0502020204030204" pitchFamily="34" charset="0"/>
                <a:ea typeface="Noto Serif CJK SC"/>
                <a:cs typeface="Lohit Devanagari"/>
              </a:rPr>
              <a:t>-ი: </a:t>
            </a:r>
            <a:endParaRPr lang="en-US" sz="1800" dirty="0">
              <a:effectLst/>
              <a:latin typeface="Calibri" panose="020F0502020204030204" pitchFamily="34" charset="0"/>
              <a:ea typeface="Noto Serif CJK SC"/>
              <a:cs typeface="Lohit Devanagari"/>
            </a:endParaRPr>
          </a:p>
          <a:p>
            <a:pPr marL="0" marR="0">
              <a:spcBef>
                <a:spcPts val="0"/>
              </a:spcBef>
              <a:spcAft>
                <a:spcPts val="0"/>
              </a:spcAft>
            </a:pPr>
            <a:r>
              <a:rPr lang="ka-GE" sz="1800" b="1" dirty="0">
                <a:effectLst/>
                <a:latin typeface="Calibri" panose="020F0502020204030204" pitchFamily="34" charset="0"/>
                <a:ea typeface="Noto Serif CJK SC"/>
                <a:cs typeface="Lohit Devanagari"/>
              </a:rPr>
              <a:t>ასემბლერი</a:t>
            </a:r>
            <a:endParaRPr lang="en-US" b="1" dirty="0">
              <a:latin typeface="Calibri" panose="020F0502020204030204" pitchFamily="34" charset="0"/>
              <a:ea typeface="Noto Serif CJK SC"/>
              <a:cs typeface="Lohit Devanagari"/>
            </a:endParaRPr>
          </a:p>
          <a:p>
            <a:pPr marL="0" marR="0">
              <a:spcBef>
                <a:spcPts val="0"/>
              </a:spcBef>
              <a:spcAft>
                <a:spcPts val="0"/>
              </a:spcAft>
            </a:pPr>
            <a:r>
              <a:rPr lang="ka-GE" sz="1800" b="1" dirty="0">
                <a:effectLst/>
                <a:latin typeface="Calibri" panose="020F0502020204030204" pitchFamily="34" charset="0"/>
                <a:ea typeface="Noto Serif CJK SC"/>
                <a:cs typeface="Lohit Devanagari"/>
              </a:rPr>
              <a:t>კომპილერი</a:t>
            </a:r>
            <a:endParaRPr lang="en-US" b="1" dirty="0">
              <a:latin typeface="Calibri" panose="020F0502020204030204" pitchFamily="34" charset="0"/>
              <a:ea typeface="Noto Serif CJK SC"/>
              <a:cs typeface="Lohit Devanagari"/>
            </a:endParaRPr>
          </a:p>
          <a:p>
            <a:pPr marL="0" marR="0">
              <a:spcBef>
                <a:spcPts val="0"/>
              </a:spcBef>
              <a:spcAft>
                <a:spcPts val="0"/>
              </a:spcAft>
            </a:pPr>
            <a:r>
              <a:rPr lang="ka-GE" sz="1800" b="1" dirty="0">
                <a:effectLst/>
                <a:latin typeface="Calibri" panose="020F0502020204030204" pitchFamily="34" charset="0"/>
                <a:ea typeface="Noto Serif CJK SC"/>
                <a:cs typeface="Lohit Devanagari"/>
              </a:rPr>
              <a:t>ინტერპრეტატორი</a:t>
            </a:r>
            <a:endParaRPr lang="en-US" sz="1800" b="1" kern="150" dirty="0">
              <a:effectLst/>
              <a:latin typeface="Liberation Serif"/>
              <a:ea typeface="Noto Serif CJK SC"/>
              <a:cs typeface="Lohit Devanagari"/>
            </a:endParaRPr>
          </a:p>
        </p:txBody>
      </p:sp>
      <p:pic>
        <p:nvPicPr>
          <p:cNvPr id="4" name="Picture 3">
            <a:extLst>
              <a:ext uri="{FF2B5EF4-FFF2-40B4-BE49-F238E27FC236}">
                <a16:creationId xmlns:a16="http://schemas.microsoft.com/office/drawing/2014/main" id="{F341F626-D3AD-4F12-9501-07731E9B9342}"/>
              </a:ext>
            </a:extLst>
          </p:cNvPr>
          <p:cNvPicPr>
            <a:picLocks noChangeAspect="1"/>
          </p:cNvPicPr>
          <p:nvPr/>
        </p:nvPicPr>
        <p:blipFill>
          <a:blip r:embed="rId2"/>
          <a:stretch>
            <a:fillRect/>
          </a:stretch>
        </p:blipFill>
        <p:spPr>
          <a:xfrm>
            <a:off x="5950039" y="1868555"/>
            <a:ext cx="4791075" cy="2724150"/>
          </a:xfrm>
          <a:prstGeom prst="rect">
            <a:avLst/>
          </a:prstGeom>
        </p:spPr>
      </p:pic>
      <p:sp>
        <p:nvSpPr>
          <p:cNvPr id="6" name="TextBox 5">
            <a:extLst>
              <a:ext uri="{FF2B5EF4-FFF2-40B4-BE49-F238E27FC236}">
                <a16:creationId xmlns:a16="http://schemas.microsoft.com/office/drawing/2014/main" id="{AF54AFCD-CB61-4CD9-A7E5-2A37ED523C2C}"/>
              </a:ext>
            </a:extLst>
          </p:cNvPr>
          <p:cNvSpPr txBox="1"/>
          <p:nvPr/>
        </p:nvSpPr>
        <p:spPr>
          <a:xfrm>
            <a:off x="515155" y="4592705"/>
            <a:ext cx="10225959" cy="1200329"/>
          </a:xfrm>
          <a:prstGeom prst="rect">
            <a:avLst/>
          </a:prstGeom>
          <a:noFill/>
        </p:spPr>
        <p:txBody>
          <a:bodyPr wrap="square" rtlCol="0">
            <a:spAutoFit/>
          </a:bodyPr>
          <a:lstStyle/>
          <a:p>
            <a:r>
              <a:rPr lang="ka-GE" dirty="0"/>
              <a:t>კომპილერს და ინტერპრეტატორს მაღალი დონის ენაზე დაწერილი კოდი გადაყავს მანქანურ კოდში, რასაც კითხულობს კომპიუტერი.</a:t>
            </a:r>
          </a:p>
          <a:p>
            <a:r>
              <a:rPr lang="ka-GE" dirty="0"/>
              <a:t>ასემბლერს დაბალი დონის ენაზე ან ასემბლერულ ენაზე დაწერილი პროგრამა გადაყავს მანქანურ კოდში.</a:t>
            </a:r>
            <a:endParaRPr lang="en-US" dirty="0"/>
          </a:p>
        </p:txBody>
      </p:sp>
    </p:spTree>
    <p:extLst>
      <p:ext uri="{BB962C8B-B14F-4D97-AF65-F5344CB8AC3E}">
        <p14:creationId xmlns:p14="http://schemas.microsoft.com/office/powerpoint/2010/main" val="106644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AF4C-C5E5-4C51-B214-C9728E2CAD63}"/>
              </a:ext>
            </a:extLst>
          </p:cNvPr>
          <p:cNvSpPr>
            <a:spLocks noGrp="1"/>
          </p:cNvSpPr>
          <p:nvPr>
            <p:ph type="title"/>
          </p:nvPr>
        </p:nvSpPr>
        <p:spPr>
          <a:xfrm>
            <a:off x="1808922" y="280876"/>
            <a:ext cx="8574155" cy="1188720"/>
          </a:xfrm>
        </p:spPr>
        <p:txBody>
          <a:bodyPr/>
          <a:lstStyle/>
          <a:p>
            <a:r>
              <a:rPr lang="ka-GE" dirty="0"/>
              <a:t>კომპილატორი</a:t>
            </a:r>
            <a:endParaRPr lang="en-US" dirty="0"/>
          </a:p>
        </p:txBody>
      </p:sp>
      <p:sp>
        <p:nvSpPr>
          <p:cNvPr id="3" name="Content Placeholder 2">
            <a:extLst>
              <a:ext uri="{FF2B5EF4-FFF2-40B4-BE49-F238E27FC236}">
                <a16:creationId xmlns:a16="http://schemas.microsoft.com/office/drawing/2014/main" id="{5AD84540-DAC6-47A0-94FC-83890F43904A}"/>
              </a:ext>
            </a:extLst>
          </p:cNvPr>
          <p:cNvSpPr>
            <a:spLocks noGrp="1"/>
          </p:cNvSpPr>
          <p:nvPr>
            <p:ph idx="1"/>
          </p:nvPr>
        </p:nvSpPr>
        <p:spPr>
          <a:xfrm>
            <a:off x="516834" y="1868555"/>
            <a:ext cx="5845329" cy="4261789"/>
          </a:xfrm>
        </p:spPr>
        <p:txBody>
          <a:bodyPr>
            <a:normAutofit/>
          </a:bodyPr>
          <a:lstStyle/>
          <a:p>
            <a:pPr marL="0" marR="0">
              <a:spcBef>
                <a:spcPts val="0"/>
              </a:spcBef>
              <a:spcAft>
                <a:spcPts val="0"/>
              </a:spcAft>
            </a:pPr>
            <a:r>
              <a:rPr lang="ka-GE" sz="1800" dirty="0">
                <a:effectLst/>
                <a:latin typeface="Calibri" panose="020F0502020204030204" pitchFamily="34" charset="0"/>
                <a:ea typeface="Noto Serif CJK SC"/>
                <a:cs typeface="Lohit Devanagari"/>
              </a:rPr>
              <a:t>ეს არის კომპიუტერული პროგრამა, რომელიც ერთი ენიდან მეორე ენაზე </a:t>
            </a:r>
            <a:r>
              <a:rPr lang="ka-GE" dirty="0">
                <a:latin typeface="Calibri" panose="020F0502020204030204" pitchFamily="34" charset="0"/>
                <a:ea typeface="Noto Serif CJK SC"/>
                <a:cs typeface="Lohit Devanagari"/>
              </a:rPr>
              <a:t>გარდაქმნის</a:t>
            </a:r>
            <a:r>
              <a:rPr lang="ka-GE" sz="1800" dirty="0">
                <a:effectLst/>
                <a:latin typeface="Calibri" panose="020F0502020204030204" pitchFamily="34" charset="0"/>
                <a:ea typeface="Noto Serif CJK SC"/>
                <a:cs typeface="Lohit Devanagari"/>
              </a:rPr>
              <a:t> კოდს, ისე რომ კოდის შინაარსი არ იცვლება.</a:t>
            </a:r>
          </a:p>
          <a:p>
            <a:pPr marL="0" marR="0">
              <a:spcBef>
                <a:spcPts val="0"/>
              </a:spcBef>
              <a:spcAft>
                <a:spcPts val="0"/>
              </a:spcAft>
            </a:pPr>
            <a:r>
              <a:rPr lang="ka-GE" sz="1800" dirty="0">
                <a:effectLst/>
                <a:latin typeface="Calibri" panose="020F0502020204030204" pitchFamily="34" charset="0"/>
                <a:ea typeface="Noto Serif CJK SC"/>
                <a:cs typeface="Lohit Devanagari"/>
              </a:rPr>
              <a:t>კომპილატორის ერთერთი მთავრი თვისებაა მოცემულ კოდში შეცდომების პოვნა და მათი გამოსწორება ან მითითება.</a:t>
            </a:r>
          </a:p>
          <a:p>
            <a:pPr marL="0" marR="0">
              <a:spcBef>
                <a:spcPts val="0"/>
              </a:spcBef>
              <a:spcAft>
                <a:spcPts val="0"/>
              </a:spcAft>
            </a:pPr>
            <a:r>
              <a:rPr lang="ka-GE" sz="1800" dirty="0">
                <a:effectLst/>
                <a:latin typeface="Calibri" panose="020F0502020204030204" pitchFamily="34" charset="0"/>
                <a:ea typeface="Noto Serif CJK SC"/>
                <a:cs typeface="Lohit Devanagari"/>
              </a:rPr>
              <a:t>არსებობს სხვადასხვა ტიპის კომპილერები მაგალითად:</a:t>
            </a:r>
            <a:endParaRPr lang="en-US" sz="1800" b="1" kern="150" dirty="0">
              <a:effectLst/>
              <a:latin typeface="Liberation Serif"/>
              <a:ea typeface="Noto Serif CJK SC"/>
              <a:cs typeface="Lohit Devanagari"/>
            </a:endParaRPr>
          </a:p>
        </p:txBody>
      </p:sp>
      <p:sp>
        <p:nvSpPr>
          <p:cNvPr id="6" name="TextBox 5">
            <a:extLst>
              <a:ext uri="{FF2B5EF4-FFF2-40B4-BE49-F238E27FC236}">
                <a16:creationId xmlns:a16="http://schemas.microsoft.com/office/drawing/2014/main" id="{AF54AFCD-CB61-4CD9-A7E5-2A37ED523C2C}"/>
              </a:ext>
            </a:extLst>
          </p:cNvPr>
          <p:cNvSpPr txBox="1"/>
          <p:nvPr/>
        </p:nvSpPr>
        <p:spPr>
          <a:xfrm>
            <a:off x="516834" y="4105683"/>
            <a:ext cx="10347974" cy="2031325"/>
          </a:xfrm>
          <a:prstGeom prst="rect">
            <a:avLst/>
          </a:prstGeom>
          <a:noFill/>
        </p:spPr>
        <p:txBody>
          <a:bodyPr wrap="square" rtlCol="0">
            <a:spAutoFit/>
          </a:bodyPr>
          <a:lstStyle/>
          <a:p>
            <a:pPr marL="0" marR="0" indent="450215">
              <a:spcBef>
                <a:spcPts val="0"/>
              </a:spcBef>
              <a:spcAft>
                <a:spcPts val="0"/>
              </a:spcAft>
            </a:pPr>
            <a:r>
              <a:rPr lang="en-US" sz="1800" kern="150" dirty="0">
                <a:effectLst/>
                <a:latin typeface="Calibri" panose="020F0502020204030204" pitchFamily="34" charset="0"/>
                <a:ea typeface="Noto Serif CJK SC"/>
                <a:cs typeface="Lohit Devanagari"/>
              </a:rPr>
              <a:t>cross-compiler (</a:t>
            </a:r>
            <a:r>
              <a:rPr lang="ka-GE" sz="1800" kern="150" dirty="0">
                <a:effectLst/>
                <a:latin typeface="Calibri" panose="020F0502020204030204" pitchFamily="34" charset="0"/>
                <a:ea typeface="Noto Serif CJK SC"/>
                <a:cs typeface="Lohit Devanagari"/>
              </a:rPr>
              <a:t>აწარმოებს სამუშაოს სხვა </a:t>
            </a:r>
            <a:r>
              <a:rPr lang="en-US" sz="1800" kern="150" dirty="0">
                <a:effectLst/>
                <a:latin typeface="Calibri" panose="020F0502020204030204" pitchFamily="34" charset="0"/>
                <a:ea typeface="Noto Serif CJK SC"/>
                <a:cs typeface="Lohit Devanagari"/>
              </a:rPr>
              <a:t>CPU</a:t>
            </a:r>
            <a:r>
              <a:rPr lang="ka-GE" sz="1800" kern="150" dirty="0">
                <a:effectLst/>
                <a:latin typeface="Calibri" panose="020F0502020204030204" pitchFamily="34" charset="0"/>
                <a:ea typeface="Noto Serif CJK SC"/>
                <a:cs typeface="Lohit Devanagari"/>
              </a:rPr>
              <a:t>-სთვის ან განსხვავებული ოპერაციული სისტემისთვის და არა იმაზე რაზეც თავად მუშაობს, მაგალითად კომპილერი შეიძლება მუშაობდეს კომპიუტერში მაგრამ ასრულებდეს კოდს რომელიც განკუთვნილია ანდროიდ სმარტფონისთვის).</a:t>
            </a:r>
            <a:endParaRPr lang="en-US" sz="1800" kern="150" dirty="0">
              <a:effectLst/>
              <a:latin typeface="Liberation Serif"/>
              <a:ea typeface="Noto Serif CJK SC"/>
              <a:cs typeface="Lohit Devanagari"/>
            </a:endParaRPr>
          </a:p>
          <a:p>
            <a:pPr marL="0" marR="0" indent="450215">
              <a:spcBef>
                <a:spcPts val="0"/>
              </a:spcBef>
              <a:spcAft>
                <a:spcPts val="0"/>
              </a:spcAft>
            </a:pPr>
            <a:r>
              <a:rPr lang="en-US" sz="1800" kern="150" dirty="0">
                <a:effectLst/>
                <a:latin typeface="Calibri" panose="020F0502020204030204" pitchFamily="34" charset="0"/>
                <a:ea typeface="Noto Serif CJK SC"/>
                <a:cs typeface="Lohit Devanagari"/>
              </a:rPr>
              <a:t>Source-to-source compiler (</a:t>
            </a:r>
            <a:r>
              <a:rPr lang="ka-GE" sz="1800" kern="150" dirty="0">
                <a:effectLst/>
                <a:latin typeface="Calibri" panose="020F0502020204030204" pitchFamily="34" charset="0"/>
                <a:ea typeface="Noto Serif CJK SC"/>
                <a:cs typeface="Lohit Devanagari"/>
              </a:rPr>
              <a:t>თარგმნის მაღალი დონის ენიდან ისევ მაღალ დონის ენაზე, მაგალითად პითონიდან ჯავაზე. ასევე იყენებენ კოდის ძველი ვერსიის გასანახლებლად</a:t>
            </a:r>
            <a:r>
              <a:rPr lang="en-US" sz="1800" kern="150" dirty="0">
                <a:effectLst/>
                <a:latin typeface="Calibri" panose="020F0502020204030204" pitchFamily="34" charset="0"/>
                <a:ea typeface="Noto Serif CJK SC"/>
                <a:cs typeface="Lohit Devanagari"/>
              </a:rPr>
              <a:t>, </a:t>
            </a:r>
            <a:r>
              <a:rPr lang="ka-GE" sz="1800" kern="150" dirty="0">
                <a:effectLst/>
                <a:latin typeface="Calibri" panose="020F0502020204030204" pitchFamily="34" charset="0"/>
                <a:ea typeface="Noto Serif CJK SC"/>
                <a:cs typeface="Lohit Devanagari"/>
              </a:rPr>
              <a:t>მაგალითად თუ გადავაწოდებთ </a:t>
            </a:r>
            <a:r>
              <a:rPr lang="en-US" sz="1800" kern="150" dirty="0">
                <a:effectLst/>
                <a:latin typeface="Calibri" panose="020F0502020204030204" pitchFamily="34" charset="0"/>
                <a:ea typeface="Noto Serif CJK SC"/>
                <a:cs typeface="Lohit Devanagari"/>
              </a:rPr>
              <a:t>c++</a:t>
            </a:r>
            <a:r>
              <a:rPr lang="ka-GE" sz="1800" kern="150" dirty="0">
                <a:effectLst/>
                <a:latin typeface="Calibri" panose="020F0502020204030204" pitchFamily="34" charset="0"/>
                <a:ea typeface="Noto Serif CJK SC"/>
                <a:cs typeface="Lohit Devanagari"/>
              </a:rPr>
              <a:t>-ის რომელიმე ძველი ვერსიის კოდს, შესაძლებელია ამ კოდის უახლეს ვერსიაზე გადაყვანა.)</a:t>
            </a:r>
            <a:endParaRPr lang="en-US" sz="1800" kern="150" dirty="0">
              <a:effectLst/>
              <a:latin typeface="Liberation Serif"/>
              <a:ea typeface="Noto Serif CJK SC"/>
              <a:cs typeface="Lohit Devanagari"/>
            </a:endParaRPr>
          </a:p>
        </p:txBody>
      </p:sp>
      <p:pic>
        <p:nvPicPr>
          <p:cNvPr id="5" name="Picture 4">
            <a:extLst>
              <a:ext uri="{FF2B5EF4-FFF2-40B4-BE49-F238E27FC236}">
                <a16:creationId xmlns:a16="http://schemas.microsoft.com/office/drawing/2014/main" id="{BC9ED1BC-1A51-46C0-8BDA-BED6DDA17CBC}"/>
              </a:ext>
            </a:extLst>
          </p:cNvPr>
          <p:cNvPicPr>
            <a:picLocks noChangeAspect="1"/>
          </p:cNvPicPr>
          <p:nvPr/>
        </p:nvPicPr>
        <p:blipFill>
          <a:blip r:embed="rId2"/>
          <a:stretch>
            <a:fillRect/>
          </a:stretch>
        </p:blipFill>
        <p:spPr>
          <a:xfrm>
            <a:off x="6473783" y="2054214"/>
            <a:ext cx="4391025" cy="1466850"/>
          </a:xfrm>
          <a:prstGeom prst="rect">
            <a:avLst/>
          </a:prstGeom>
        </p:spPr>
      </p:pic>
    </p:spTree>
    <p:extLst>
      <p:ext uri="{BB962C8B-B14F-4D97-AF65-F5344CB8AC3E}">
        <p14:creationId xmlns:p14="http://schemas.microsoft.com/office/powerpoint/2010/main" val="214464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AF4C-C5E5-4C51-B214-C9728E2CAD63}"/>
              </a:ext>
            </a:extLst>
          </p:cNvPr>
          <p:cNvSpPr>
            <a:spLocks noGrp="1"/>
          </p:cNvSpPr>
          <p:nvPr>
            <p:ph type="title"/>
          </p:nvPr>
        </p:nvSpPr>
        <p:spPr>
          <a:xfrm>
            <a:off x="1808922" y="280876"/>
            <a:ext cx="8574155" cy="1188720"/>
          </a:xfrm>
        </p:spPr>
        <p:txBody>
          <a:bodyPr/>
          <a:lstStyle/>
          <a:p>
            <a:r>
              <a:rPr lang="en-US" dirty="0"/>
              <a:t>Decompiler</a:t>
            </a:r>
          </a:p>
        </p:txBody>
      </p:sp>
      <p:sp>
        <p:nvSpPr>
          <p:cNvPr id="3" name="Content Placeholder 2">
            <a:extLst>
              <a:ext uri="{FF2B5EF4-FFF2-40B4-BE49-F238E27FC236}">
                <a16:creationId xmlns:a16="http://schemas.microsoft.com/office/drawing/2014/main" id="{5AD84540-DAC6-47A0-94FC-83890F43904A}"/>
              </a:ext>
            </a:extLst>
          </p:cNvPr>
          <p:cNvSpPr>
            <a:spLocks noGrp="1"/>
          </p:cNvSpPr>
          <p:nvPr>
            <p:ph idx="1"/>
          </p:nvPr>
        </p:nvSpPr>
        <p:spPr>
          <a:xfrm>
            <a:off x="516834" y="1868555"/>
            <a:ext cx="5845329" cy="4261789"/>
          </a:xfrm>
        </p:spPr>
        <p:txBody>
          <a:bodyPr>
            <a:normAutofit/>
          </a:bodyPr>
          <a:lstStyle/>
          <a:p>
            <a:pPr marL="0" marR="0" indent="450215">
              <a:spcBef>
                <a:spcPts val="0"/>
              </a:spcBef>
              <a:spcAft>
                <a:spcPts val="0"/>
              </a:spcAft>
            </a:pPr>
            <a:r>
              <a:rPr lang="en-US" sz="1800" kern="150" dirty="0">
                <a:effectLst/>
                <a:latin typeface="Calibri" panose="020F0502020204030204" pitchFamily="34" charset="0"/>
                <a:ea typeface="Noto Serif CJK SC"/>
                <a:cs typeface="Lohit Devanagari"/>
              </a:rPr>
              <a:t>Decompiler</a:t>
            </a:r>
            <a:r>
              <a:rPr lang="ka-GE" sz="1800" kern="150" dirty="0">
                <a:effectLst/>
                <a:latin typeface="Calibri" panose="020F0502020204030204" pitchFamily="34" charset="0"/>
                <a:ea typeface="Noto Serif CJK SC"/>
                <a:cs typeface="Lohit Devanagari"/>
              </a:rPr>
              <a:t> (არის კომპილატორის საწინააღმდეგო, ანუ დაბალი დონის კოდი გადაყავს მაღალი დონის კოდზე, დეკომპილატორის მიერ შესრულებული ეს მოქმედება საკმაოდ კომპლექსურია და როგორც წესი არშეუძლია კოდის რეკონსტრუქცია ზუსტად გადმოიტანოს.</a:t>
            </a:r>
            <a:endParaRPr lang="en-US" sz="1800" kern="150" dirty="0">
              <a:effectLst/>
              <a:latin typeface="Calibri" panose="020F0502020204030204" pitchFamily="34" charset="0"/>
              <a:ea typeface="Noto Serif CJK SC"/>
              <a:cs typeface="Lohit Devanagari"/>
            </a:endParaRPr>
          </a:p>
          <a:p>
            <a:pPr marL="0" marR="0" indent="450215">
              <a:spcBef>
                <a:spcPts val="0"/>
              </a:spcBef>
              <a:spcAft>
                <a:spcPts val="0"/>
              </a:spcAft>
            </a:pPr>
            <a:endParaRPr lang="en-US" kern="150" dirty="0">
              <a:latin typeface="Calibri" panose="020F0502020204030204" pitchFamily="34" charset="0"/>
              <a:ea typeface="Noto Serif CJK SC"/>
              <a:cs typeface="Lohit Devanagari"/>
            </a:endParaRPr>
          </a:p>
          <a:p>
            <a:pPr marL="0" marR="0" indent="450215">
              <a:spcBef>
                <a:spcPts val="0"/>
              </a:spcBef>
              <a:spcAft>
                <a:spcPts val="0"/>
              </a:spcAft>
            </a:pPr>
            <a:r>
              <a:rPr lang="ka-GE" kern="150" dirty="0">
                <a:latin typeface="Calibri" panose="020F0502020204030204" pitchFamily="34" charset="0"/>
                <a:ea typeface="Noto Serif CJK SC"/>
                <a:cs typeface="Lohit Devanagari"/>
              </a:rPr>
              <a:t>მაღალი დონის კოდი კომპილაციის შემდეგ გვაძლევს </a:t>
            </a:r>
            <a:r>
              <a:rPr lang="en-US" kern="150" dirty="0">
                <a:latin typeface="Calibri" panose="020F0502020204030204" pitchFamily="34" charset="0"/>
                <a:ea typeface="Noto Serif CJK SC"/>
                <a:cs typeface="Lohit Devanagari"/>
              </a:rPr>
              <a:t>exe</a:t>
            </a:r>
            <a:r>
              <a:rPr lang="ka-GE" kern="150" dirty="0">
                <a:latin typeface="Calibri" panose="020F0502020204030204" pitchFamily="34" charset="0"/>
                <a:ea typeface="Noto Serif CJK SC"/>
                <a:cs typeface="Lohit Devanagari"/>
              </a:rPr>
              <a:t> გაფართოების ფაილს რომელიც შესაძლებელია გაეშვას ვირტუალური მანქანის მიერ.</a:t>
            </a:r>
          </a:p>
          <a:p>
            <a:pPr marL="0" marR="0" indent="450215">
              <a:spcBef>
                <a:spcPts val="0"/>
              </a:spcBef>
              <a:spcAft>
                <a:spcPts val="0"/>
              </a:spcAft>
            </a:pPr>
            <a:r>
              <a:rPr lang="en-US" sz="1800" kern="150" dirty="0">
                <a:effectLst/>
                <a:latin typeface="Calibri" panose="020F0502020204030204" pitchFamily="34" charset="0"/>
                <a:ea typeface="Noto Serif CJK SC"/>
                <a:cs typeface="Lohit Devanagari"/>
              </a:rPr>
              <a:t>JIT/Native</a:t>
            </a:r>
            <a:r>
              <a:rPr lang="ka-GE" sz="1800" kern="150" dirty="0">
                <a:effectLst/>
                <a:latin typeface="Calibri" panose="020F0502020204030204" pitchFamily="34" charset="0"/>
                <a:ea typeface="Noto Serif CJK SC"/>
                <a:cs typeface="Lohit Devanagari"/>
              </a:rPr>
              <a:t> კომპილატორის მიერ ხდება მანქანური კოდის გენერირება რომელიც უშუალოდ პროცესორზე შეიძლება გაიშვას.</a:t>
            </a:r>
            <a:endParaRPr lang="en-US" sz="1800" kern="150" dirty="0">
              <a:effectLst/>
              <a:latin typeface="Liberation Serif"/>
              <a:ea typeface="Noto Serif CJK SC"/>
              <a:cs typeface="Lohit Devanagari"/>
            </a:endParaRPr>
          </a:p>
        </p:txBody>
      </p:sp>
      <p:pic>
        <p:nvPicPr>
          <p:cNvPr id="4" name="Picture 3">
            <a:extLst>
              <a:ext uri="{FF2B5EF4-FFF2-40B4-BE49-F238E27FC236}">
                <a16:creationId xmlns:a16="http://schemas.microsoft.com/office/drawing/2014/main" id="{A20D7AF9-F913-4B5C-9362-B73B4903CD36}"/>
              </a:ext>
            </a:extLst>
          </p:cNvPr>
          <p:cNvPicPr>
            <a:picLocks noChangeAspect="1"/>
          </p:cNvPicPr>
          <p:nvPr/>
        </p:nvPicPr>
        <p:blipFill>
          <a:blip r:embed="rId2"/>
          <a:stretch>
            <a:fillRect/>
          </a:stretch>
        </p:blipFill>
        <p:spPr>
          <a:xfrm>
            <a:off x="6362163" y="1971456"/>
            <a:ext cx="5530065" cy="4268453"/>
          </a:xfrm>
          <a:prstGeom prst="rect">
            <a:avLst/>
          </a:prstGeom>
        </p:spPr>
      </p:pic>
    </p:spTree>
    <p:extLst>
      <p:ext uri="{BB962C8B-B14F-4D97-AF65-F5344CB8AC3E}">
        <p14:creationId xmlns:p14="http://schemas.microsoft.com/office/powerpoint/2010/main" val="274080511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231</TotalTime>
  <Words>834</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Liberation Serif</vt:lpstr>
      <vt:lpstr>Sylfaen</vt:lpstr>
      <vt:lpstr>Parcel</vt:lpstr>
      <vt:lpstr>System software</vt:lpstr>
      <vt:lpstr>პროგრამული უზრუნველყოფა</vt:lpstr>
      <vt:lpstr>სისტემური პროგრამული უზრუნველყოფა</vt:lpstr>
      <vt:lpstr>system Software-ის მახასიათებლები</vt:lpstr>
      <vt:lpstr>ოპერაციულის სიტემა (OS)</vt:lpstr>
      <vt:lpstr>ოპერაციული სისტემის მოვალეობები</vt:lpstr>
      <vt:lpstr>Language Processor</vt:lpstr>
      <vt:lpstr>კომპილატორი</vt:lpstr>
      <vt:lpstr>Decompiler</vt:lpstr>
      <vt:lpstr>PowerPoint Presentation</vt:lpstr>
      <vt:lpstr>PowerPoint Presentation</vt:lpstr>
      <vt:lpstr>ინტერპრეტატორი</vt:lpstr>
      <vt:lpstr>ასემბლერი</vt:lpstr>
      <vt:lpstr>მოწყობილობის დრაივერი</vt:lpstr>
      <vt:lpstr>მადლობა ყურადღებისთვის!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software</dc:title>
  <dc:creator>NIKA</dc:creator>
  <cp:lastModifiedBy>NIKA</cp:lastModifiedBy>
  <cp:revision>25</cp:revision>
  <dcterms:created xsi:type="dcterms:W3CDTF">2022-11-15T06:39:19Z</dcterms:created>
  <dcterms:modified xsi:type="dcterms:W3CDTF">2022-12-01T08:48:10Z</dcterms:modified>
</cp:coreProperties>
</file>