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4" r:id="rId3"/>
    <p:sldId id="269" r:id="rId4"/>
    <p:sldId id="270" r:id="rId5"/>
    <p:sldId id="272" r:id="rId6"/>
    <p:sldId id="276" r:id="rId7"/>
    <p:sldId id="265" r:id="rId8"/>
    <p:sldId id="277" r:id="rId9"/>
    <p:sldId id="259" r:id="rId10"/>
    <p:sldId id="261" r:id="rId11"/>
    <p:sldId id="262" r:id="rId12"/>
    <p:sldId id="263" r:id="rId13"/>
    <p:sldId id="275" r:id="rId14"/>
    <p:sldId id="273" r:id="rId15"/>
    <p:sldId id="258" r:id="rId16"/>
    <p:sldId id="25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E2B"/>
    <a:srgbClr val="E8EFEB"/>
    <a:srgbClr val="FEF9C1"/>
    <a:srgbClr val="C5BFDF"/>
    <a:srgbClr val="BEC461"/>
    <a:srgbClr val="BA88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18"/>
    <p:restoredTop sz="84804"/>
  </p:normalViewPr>
  <p:slideViewPr>
    <p:cSldViewPr snapToGrid="0" snapToObjects="1">
      <p:cViewPr varScale="1">
        <p:scale>
          <a:sx n="88" d="100"/>
          <a:sy n="88" d="100"/>
        </p:scale>
        <p:origin x="5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1FE6-60AE-684B-8033-1BC99600F29A}" type="datetimeFigureOut">
              <a:rPr lang="en-US" smtClean="0"/>
              <a:t>1/31/22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5D5CD-0119-F447-8879-9F098BBEBCEA}" type="slidenum">
              <a:rPr lang="en-US" smtClean="0"/>
              <a:t>‹#›</a:t>
            </a:fld>
            <a:endParaRPr lang="en-US"/>
          </a:p>
        </p:txBody>
      </p:sp>
    </p:spTree>
    <p:extLst>
      <p:ext uri="{BB962C8B-B14F-4D97-AF65-F5344CB8AC3E}">
        <p14:creationId xmlns:p14="http://schemas.microsoft.com/office/powerpoint/2010/main" val="2061404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was inspired by my previous career as a scholar of ancient languages; it uses deep learning to help solve a </a:t>
            </a:r>
            <a:r>
              <a:rPr lang="en-US" dirty="0" err="1"/>
              <a:t>persisent</a:t>
            </a:r>
            <a:r>
              <a:rPr lang="en-US" dirty="0"/>
              <a:t> problem in the study of ancient Hebrew</a:t>
            </a:r>
          </a:p>
        </p:txBody>
      </p:sp>
      <p:sp>
        <p:nvSpPr>
          <p:cNvPr id="4" name="Slide Number Placeholder 3"/>
          <p:cNvSpPr>
            <a:spLocks noGrp="1"/>
          </p:cNvSpPr>
          <p:nvPr>
            <p:ph type="sldNum" sz="quarter" idx="5"/>
          </p:nvPr>
        </p:nvSpPr>
        <p:spPr/>
        <p:txBody>
          <a:bodyPr/>
          <a:lstStyle/>
          <a:p>
            <a:fld id="{2D35D5CD-0119-F447-8879-9F098BBEBCEA}" type="slidenum">
              <a:rPr lang="en-US" smtClean="0"/>
              <a:t>1</a:t>
            </a:fld>
            <a:endParaRPr lang="en-US"/>
          </a:p>
        </p:txBody>
      </p:sp>
    </p:spTree>
    <p:extLst>
      <p:ext uri="{BB962C8B-B14F-4D97-AF65-F5344CB8AC3E}">
        <p14:creationId xmlns:p14="http://schemas.microsoft.com/office/powerpoint/2010/main" val="2048685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To check whether this was the case, I plotted the first two principal components of the labeled verse embeddings to see whether they formed (relatively) discrete clusters)</a:t>
            </a:r>
          </a:p>
          <a:p>
            <a:pPr rtl="0"/>
            <a:r>
              <a:rPr lang="en-US" dirty="0"/>
              <a:t>The groupings are not as clear as I would have hoped. Although ABH, CBH, and to a lesser extent LBH cluster in distinct regions of the graph, TBH is much more diffuse, overlapping significantly with ABH and CBH. It is important to remember, however, that language change is a slow, </a:t>
            </a:r>
            <a:r>
              <a:rPr lang="en-US" dirty="0" err="1"/>
              <a:t>continous</a:t>
            </a:r>
            <a:r>
              <a:rPr lang="en-US" dirty="0"/>
              <a:t> process. For every linguistic feature that changes, many others remain the same. Areas of overlap between the different stages may represent verses that contain fewer distinctive chronological features. It's also possible that the four groups are more easily distinguishable in higher dimensions. </a:t>
            </a:r>
          </a:p>
          <a:p>
            <a:pPr rtl="0"/>
            <a:r>
              <a:rPr lang="en-US" dirty="0"/>
              <a:t>The position of TBH is </a:t>
            </a:r>
            <a:r>
              <a:rPr lang="en-US" dirty="0" err="1"/>
              <a:t>particulalry</a:t>
            </a:r>
            <a:r>
              <a:rPr lang="en-US" dirty="0"/>
              <a:t> strange because TBH represents the transitional phase between CBH and LBH and so we would expect it to overlap with these groups. One possible explanation for this outcome is that TBH texts contains a mixture of poetry and prose, while CBH and ABH texts are predominantly written in either poetry (ABH) or prose (CBH). But such a hypothesis does not not explain why TBH does not overlap as much with LBH, which is also written primarily in prose. </a:t>
            </a:r>
          </a:p>
          <a:p>
            <a:pPr rtl="0"/>
            <a:r>
              <a:rPr lang="en-US" dirty="0"/>
              <a:t>As a final test, let's see how the actual grouping compares to the clusters generated by an </a:t>
            </a:r>
            <a:r>
              <a:rPr lang="en-US" dirty="0" err="1"/>
              <a:t>unsupersived</a:t>
            </a:r>
            <a:r>
              <a:rPr lang="en-US" dirty="0"/>
              <a:t> learning algorithm. </a:t>
            </a:r>
          </a:p>
          <a:p>
            <a:endParaRPr lang="en-US" dirty="0"/>
          </a:p>
        </p:txBody>
      </p:sp>
      <p:sp>
        <p:nvSpPr>
          <p:cNvPr id="4" name="Slide Number Placeholder 3"/>
          <p:cNvSpPr>
            <a:spLocks noGrp="1"/>
          </p:cNvSpPr>
          <p:nvPr>
            <p:ph type="sldNum" sz="quarter" idx="5"/>
          </p:nvPr>
        </p:nvSpPr>
        <p:spPr/>
        <p:txBody>
          <a:bodyPr/>
          <a:lstStyle/>
          <a:p>
            <a:fld id="{2D35D5CD-0119-F447-8879-9F098BBEBCEA}" type="slidenum">
              <a:rPr lang="en-US" smtClean="0"/>
              <a:t>10</a:t>
            </a:fld>
            <a:endParaRPr lang="en-US"/>
          </a:p>
        </p:txBody>
      </p:sp>
    </p:spTree>
    <p:extLst>
      <p:ext uri="{BB962C8B-B14F-4D97-AF65-F5344CB8AC3E}">
        <p14:creationId xmlns:p14="http://schemas.microsoft.com/office/powerpoint/2010/main" val="1318641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agglomerative clustering of the same data; it’s hard to tell visually how far off the actual data is from this ideal clustering; to get a better sense of this, I created a heatmap of predicted vs actual label</a:t>
            </a:r>
          </a:p>
        </p:txBody>
      </p:sp>
      <p:sp>
        <p:nvSpPr>
          <p:cNvPr id="4" name="Slide Number Placeholder 3"/>
          <p:cNvSpPr>
            <a:spLocks noGrp="1"/>
          </p:cNvSpPr>
          <p:nvPr>
            <p:ph type="sldNum" sz="quarter" idx="5"/>
          </p:nvPr>
        </p:nvSpPr>
        <p:spPr/>
        <p:txBody>
          <a:bodyPr/>
          <a:lstStyle/>
          <a:p>
            <a:fld id="{2D35D5CD-0119-F447-8879-9F098BBEBCEA}" type="slidenum">
              <a:rPr lang="en-US" smtClean="0"/>
              <a:t>11</a:t>
            </a:fld>
            <a:endParaRPr lang="en-US"/>
          </a:p>
        </p:txBody>
      </p:sp>
    </p:spTree>
    <p:extLst>
      <p:ext uri="{BB962C8B-B14F-4D97-AF65-F5344CB8AC3E}">
        <p14:creationId xmlns:p14="http://schemas.microsoft.com/office/powerpoint/2010/main" val="535657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that's a relief! The actual grouping matches the clusters generated by unsupervised learning remarkably well for ABH, CBH, and TBH. LBH remain problematic, having lost nearly half of its datapoints to CBH. But I felt more confident now that the verse embeddings capture chronological information and could move on to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I needed to do a little preprocessing: dividing the data into predictor and response variables (i.e., sentence embeddings and chronological data), encode the categorical data, and divide both into a .8-.2 train/test split. </a:t>
            </a:r>
          </a:p>
          <a:p>
            <a:endParaRPr lang="en-US" dirty="0"/>
          </a:p>
        </p:txBody>
      </p:sp>
      <p:sp>
        <p:nvSpPr>
          <p:cNvPr id="4" name="Slide Number Placeholder 3"/>
          <p:cNvSpPr>
            <a:spLocks noGrp="1"/>
          </p:cNvSpPr>
          <p:nvPr>
            <p:ph type="sldNum" sz="quarter" idx="5"/>
          </p:nvPr>
        </p:nvSpPr>
        <p:spPr/>
        <p:txBody>
          <a:bodyPr/>
          <a:lstStyle/>
          <a:p>
            <a:fld id="{2D35D5CD-0119-F447-8879-9F098BBEBCEA}" type="slidenum">
              <a:rPr lang="en-US" smtClean="0"/>
              <a:t>12</a:t>
            </a:fld>
            <a:endParaRPr lang="en-US"/>
          </a:p>
        </p:txBody>
      </p:sp>
    </p:spTree>
    <p:extLst>
      <p:ext uri="{BB962C8B-B14F-4D97-AF65-F5344CB8AC3E}">
        <p14:creationId xmlns:p14="http://schemas.microsoft.com/office/powerpoint/2010/main" val="1587609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with a dense layer followed by a dropout layer and </a:t>
            </a:r>
            <a:r>
              <a:rPr lang="en-US" dirty="0" err="1"/>
              <a:t>softmax</a:t>
            </a:r>
            <a:r>
              <a:rPr lang="en-US" dirty="0"/>
              <a:t> output layers</a:t>
            </a:r>
          </a:p>
          <a:p>
            <a:r>
              <a:rPr lang="en-US" dirty="0"/>
              <a:t>I used Bayesian optimization to tune the following hyperparameters over 50 epochs with early stopping (training was much faster with a shallow neural net than the Roberta model, so I could afford to train for longer); I used accuracy at the optimization metric since I would like the model to be able to preform equally well on each class (no special concern for TPR or FPR).</a:t>
            </a:r>
          </a:p>
          <a:p>
            <a:r>
              <a:rPr lang="en-US" dirty="0"/>
              <a:t>using dense layers that are larger than the input can lead to overfitting, so it’s important to adjust the dropout rate to compensate for that</a:t>
            </a:r>
          </a:p>
          <a:p>
            <a:r>
              <a:rPr lang="en-US" dirty="0"/>
              <a:t>He normal initialization can prevent exploding or vanishing gradients in deep </a:t>
            </a:r>
            <a:r>
              <a:rPr lang="en-US" dirty="0" err="1"/>
              <a:t>nns</a:t>
            </a:r>
            <a:r>
              <a:rPr lang="en-US" dirty="0"/>
              <a:t> that use the </a:t>
            </a:r>
            <a:r>
              <a:rPr lang="en-US" dirty="0" err="1"/>
              <a:t>relu</a:t>
            </a:r>
            <a:r>
              <a:rPr lang="en-US" dirty="0"/>
              <a:t> activation function, but my model was too shallow for it to have a significant effect over the default </a:t>
            </a:r>
            <a:r>
              <a:rPr lang="en-US" dirty="0" err="1"/>
              <a:t>Glorot</a:t>
            </a:r>
            <a:r>
              <a:rPr lang="en-US" dirty="0"/>
              <a:t> initialization</a:t>
            </a:r>
          </a:p>
        </p:txBody>
      </p:sp>
      <p:sp>
        <p:nvSpPr>
          <p:cNvPr id="4" name="Slide Number Placeholder 3"/>
          <p:cNvSpPr>
            <a:spLocks noGrp="1"/>
          </p:cNvSpPr>
          <p:nvPr>
            <p:ph type="sldNum" sz="quarter" idx="5"/>
          </p:nvPr>
        </p:nvSpPr>
        <p:spPr/>
        <p:txBody>
          <a:bodyPr/>
          <a:lstStyle/>
          <a:p>
            <a:fld id="{2D35D5CD-0119-F447-8879-9F098BBEBCEA}" type="slidenum">
              <a:rPr lang="en-US" smtClean="0"/>
              <a:t>13</a:t>
            </a:fld>
            <a:endParaRPr lang="en-US"/>
          </a:p>
        </p:txBody>
      </p:sp>
    </p:spTree>
    <p:extLst>
      <p:ext uri="{BB962C8B-B14F-4D97-AF65-F5344CB8AC3E}">
        <p14:creationId xmlns:p14="http://schemas.microsoft.com/office/powerpoint/2010/main" val="4113299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final model looked like</a:t>
            </a:r>
          </a:p>
        </p:txBody>
      </p:sp>
      <p:sp>
        <p:nvSpPr>
          <p:cNvPr id="4" name="Slide Number Placeholder 3"/>
          <p:cNvSpPr>
            <a:spLocks noGrp="1"/>
          </p:cNvSpPr>
          <p:nvPr>
            <p:ph type="sldNum" sz="quarter" idx="5"/>
          </p:nvPr>
        </p:nvSpPr>
        <p:spPr/>
        <p:txBody>
          <a:bodyPr/>
          <a:lstStyle/>
          <a:p>
            <a:fld id="{2D35D5CD-0119-F447-8879-9F098BBEBCEA}" type="slidenum">
              <a:rPr lang="en-US" smtClean="0"/>
              <a:t>14</a:t>
            </a:fld>
            <a:endParaRPr lang="en-US"/>
          </a:p>
        </p:txBody>
      </p:sp>
    </p:spTree>
    <p:extLst>
      <p:ext uri="{BB962C8B-B14F-4D97-AF65-F5344CB8AC3E}">
        <p14:creationId xmlns:p14="http://schemas.microsoft.com/office/powerpoint/2010/main" val="3693848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model achieved 71.2% accuracy on the labeled training data, which is pretty impressive considering the size of the data set (1228) (and my limited computational resources for hyperparameter tuning </a:t>
            </a:r>
            <a:r>
              <a:rPr lang="en-US" dirty="0">
                <a:sym typeface="Wingdings" pitchFamily="2" charset="2"/>
              </a:rPr>
              <a:t>)</a:t>
            </a:r>
          </a:p>
          <a:p>
            <a:endParaRPr lang="en-US" dirty="0"/>
          </a:p>
          <a:p>
            <a:r>
              <a:rPr lang="en-US" dirty="0"/>
              <a:t>I created a heatmap to see where the model was struggling</a:t>
            </a:r>
          </a:p>
          <a:p>
            <a:endParaRPr lang="en-US" dirty="0"/>
          </a:p>
          <a:p>
            <a:r>
              <a:rPr lang="en-US" dirty="0"/>
              <a:t>Very good at identifying ABH; not as good at identifying CBH and LBH; struggles the most with TBH as we saw with the clustering of the principal components </a:t>
            </a:r>
          </a:p>
        </p:txBody>
      </p:sp>
      <p:sp>
        <p:nvSpPr>
          <p:cNvPr id="4" name="Slide Number Placeholder 3"/>
          <p:cNvSpPr>
            <a:spLocks noGrp="1"/>
          </p:cNvSpPr>
          <p:nvPr>
            <p:ph type="sldNum" sz="quarter" idx="5"/>
          </p:nvPr>
        </p:nvSpPr>
        <p:spPr/>
        <p:txBody>
          <a:bodyPr/>
          <a:lstStyle/>
          <a:p>
            <a:fld id="{2D35D5CD-0119-F447-8879-9F098BBEBCEA}" type="slidenum">
              <a:rPr lang="en-US" smtClean="0"/>
              <a:t>15</a:t>
            </a:fld>
            <a:endParaRPr lang="en-US"/>
          </a:p>
        </p:txBody>
      </p:sp>
    </p:spTree>
    <p:extLst>
      <p:ext uri="{BB962C8B-B14F-4D97-AF65-F5344CB8AC3E}">
        <p14:creationId xmlns:p14="http://schemas.microsoft.com/office/powerpoint/2010/main" val="1573348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curious whether I could improve the models performance by training it on the full labeled data set rather than the subsampled one; doing so resulted in a 2.6% increase in accuracy at the expense of being able to distinguish ABH; this isn’t a great trade off in my opinion</a:t>
            </a:r>
          </a:p>
        </p:txBody>
      </p:sp>
      <p:sp>
        <p:nvSpPr>
          <p:cNvPr id="4" name="Slide Number Placeholder 3"/>
          <p:cNvSpPr>
            <a:spLocks noGrp="1"/>
          </p:cNvSpPr>
          <p:nvPr>
            <p:ph type="sldNum" sz="quarter" idx="5"/>
          </p:nvPr>
        </p:nvSpPr>
        <p:spPr/>
        <p:txBody>
          <a:bodyPr/>
          <a:lstStyle/>
          <a:p>
            <a:fld id="{2D35D5CD-0119-F447-8879-9F098BBEBCEA}" type="slidenum">
              <a:rPr lang="en-US" smtClean="0"/>
              <a:t>16</a:t>
            </a:fld>
            <a:endParaRPr lang="en-US"/>
          </a:p>
        </p:txBody>
      </p:sp>
    </p:spTree>
    <p:extLst>
      <p:ext uri="{BB962C8B-B14F-4D97-AF65-F5344CB8AC3E}">
        <p14:creationId xmlns:p14="http://schemas.microsoft.com/office/powerpoint/2010/main" val="1390830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improve performance by training for more than 10 epochs; try additional configurations of the classification algorithm to try and boost accuracy further; </a:t>
            </a:r>
            <a:r>
              <a:rPr lang="en-US" dirty="0" err="1"/>
              <a:t>upsample</a:t>
            </a:r>
            <a:r>
              <a:rPr lang="en-US" dirty="0"/>
              <a:t> the ABH data or drop it entirely so that it is possible to use more data at a time</a:t>
            </a:r>
          </a:p>
        </p:txBody>
      </p:sp>
      <p:sp>
        <p:nvSpPr>
          <p:cNvPr id="4" name="Slide Number Placeholder 3"/>
          <p:cNvSpPr>
            <a:spLocks noGrp="1"/>
          </p:cNvSpPr>
          <p:nvPr>
            <p:ph type="sldNum" sz="quarter" idx="5"/>
          </p:nvPr>
        </p:nvSpPr>
        <p:spPr/>
        <p:txBody>
          <a:bodyPr/>
          <a:lstStyle/>
          <a:p>
            <a:fld id="{2D35D5CD-0119-F447-8879-9F098BBEBCEA}" type="slidenum">
              <a:rPr lang="en-US" smtClean="0"/>
              <a:t>17</a:t>
            </a:fld>
            <a:endParaRPr lang="en-US"/>
          </a:p>
        </p:txBody>
      </p:sp>
    </p:spTree>
    <p:extLst>
      <p:ext uri="{BB962C8B-B14F-4D97-AF65-F5344CB8AC3E}">
        <p14:creationId xmlns:p14="http://schemas.microsoft.com/office/powerpoint/2010/main" val="417273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a few texts in the Hebrew Bible / Old Testament refer to historical events and can be securely dated, most do not. </a:t>
            </a:r>
            <a:r>
              <a:rPr lang="en-US" sz="1200" kern="1200" dirty="0">
                <a:solidFill>
                  <a:schemeClr val="tx1"/>
                </a:solidFill>
                <a:effectLst/>
                <a:latin typeface="+mn-lt"/>
                <a:ea typeface="+mn-ea"/>
                <a:cs typeface="+mn-cs"/>
              </a:rPr>
              <a:t>As a result, biblical scholars like </a:t>
            </a:r>
            <a:r>
              <a:rPr lang="en-US" sz="1200" kern="1200" dirty="0" err="1">
                <a:solidFill>
                  <a:schemeClr val="tx1"/>
                </a:solidFill>
                <a:effectLst/>
                <a:latin typeface="+mn-lt"/>
                <a:ea typeface="+mn-ea"/>
                <a:cs typeface="+mn-cs"/>
              </a:rPr>
              <a:t>Avi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Hurvitz</a:t>
            </a:r>
            <a:r>
              <a:rPr lang="en-US" sz="1200" kern="1200" dirty="0">
                <a:solidFill>
                  <a:schemeClr val="tx1"/>
                </a:solidFill>
                <a:effectLst/>
                <a:latin typeface="+mn-lt"/>
                <a:ea typeface="+mn-ea"/>
                <a:cs typeface="+mn-cs"/>
              </a:rPr>
              <a:t> have used linguistic dating in order to establish a chronological horizon for undated texts. So far these scholars have largely worked “by hand,” laboriously sifting and weighing individual linguistic features. Their research suggests that the Hebrew language passed through four phases. In many texts, however, the chronological signals are too faint for human researchers to detect and so these texts remain unassigned.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we have here is a combination o two problems: NLU and classification; the goals of the project, therefore, were to develop a robust language model for biblical Hebrew and a classification algorithm that could sort the texts of the Hebrew bible into chronological phases automatically. </a:t>
            </a:r>
          </a:p>
          <a:p>
            <a:endParaRPr lang="en-US" dirty="0"/>
          </a:p>
        </p:txBody>
      </p:sp>
      <p:sp>
        <p:nvSpPr>
          <p:cNvPr id="4" name="Slide Number Placeholder 3"/>
          <p:cNvSpPr>
            <a:spLocks noGrp="1"/>
          </p:cNvSpPr>
          <p:nvPr>
            <p:ph type="sldNum" sz="quarter" idx="5"/>
          </p:nvPr>
        </p:nvSpPr>
        <p:spPr/>
        <p:txBody>
          <a:bodyPr/>
          <a:lstStyle/>
          <a:p>
            <a:fld id="{2D35D5CD-0119-F447-8879-9F098BBEBCEA}" type="slidenum">
              <a:rPr lang="en-US" smtClean="0"/>
              <a:t>2</a:t>
            </a:fld>
            <a:endParaRPr lang="en-US"/>
          </a:p>
        </p:txBody>
      </p:sp>
    </p:spTree>
    <p:extLst>
      <p:ext uri="{BB962C8B-B14F-4D97-AF65-F5344CB8AC3E}">
        <p14:creationId xmlns:p14="http://schemas.microsoft.com/office/powerpoint/2010/main" val="27035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python package created by scholars at the Vrije Universiteit Amsterdam for preforming statistical analysis of the bible and other ancient texts; it is organized as a network of interlocking nodes representing words, clauses, sentences, verses, and chapters, which makes it very different than a structured . The transcription system that they used was idiosyncratic and included unneeded elements like accent marks and section breaks. So I needed to preform a lot of data cleaning before I could begin EDA. </a:t>
            </a:r>
          </a:p>
        </p:txBody>
      </p:sp>
      <p:sp>
        <p:nvSpPr>
          <p:cNvPr id="4" name="Slide Number Placeholder 3"/>
          <p:cNvSpPr>
            <a:spLocks noGrp="1"/>
          </p:cNvSpPr>
          <p:nvPr>
            <p:ph type="sldNum" sz="quarter" idx="5"/>
          </p:nvPr>
        </p:nvSpPr>
        <p:spPr/>
        <p:txBody>
          <a:bodyPr/>
          <a:lstStyle/>
          <a:p>
            <a:fld id="{2D35D5CD-0119-F447-8879-9F098BBEBCEA}" type="slidenum">
              <a:rPr lang="en-US" smtClean="0"/>
              <a:t>3</a:t>
            </a:fld>
            <a:endParaRPr lang="en-US"/>
          </a:p>
        </p:txBody>
      </p:sp>
    </p:spTree>
    <p:extLst>
      <p:ext uri="{BB962C8B-B14F-4D97-AF65-F5344CB8AC3E}">
        <p14:creationId xmlns:p14="http://schemas.microsoft.com/office/powerpoint/2010/main" val="1303916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extracted the text of each verse into its own row; fixed the transcription system; added a column for chapter and verse numbers; updated the chapter names to fit scholarly convention; set verses as an index to make the </a:t>
            </a:r>
            <a:r>
              <a:rPr lang="en-US" dirty="0" err="1"/>
              <a:t>DataFrame</a:t>
            </a:r>
            <a:r>
              <a:rPr lang="en-US" dirty="0"/>
              <a:t> easier to navigate; fixed a problem (1 kgs 16:26-27 treated as a single verse); remove Aramaic texts</a:t>
            </a:r>
          </a:p>
        </p:txBody>
      </p:sp>
      <p:sp>
        <p:nvSpPr>
          <p:cNvPr id="4" name="Slide Number Placeholder 3"/>
          <p:cNvSpPr>
            <a:spLocks noGrp="1"/>
          </p:cNvSpPr>
          <p:nvPr>
            <p:ph type="sldNum" sz="quarter" idx="5"/>
          </p:nvPr>
        </p:nvSpPr>
        <p:spPr/>
        <p:txBody>
          <a:bodyPr/>
          <a:lstStyle/>
          <a:p>
            <a:fld id="{2D35D5CD-0119-F447-8879-9F098BBEBCEA}" type="slidenum">
              <a:rPr lang="en-US" smtClean="0"/>
              <a:t>4</a:t>
            </a:fld>
            <a:endParaRPr lang="en-US"/>
          </a:p>
        </p:txBody>
      </p:sp>
    </p:spTree>
    <p:extLst>
      <p:ext uri="{BB962C8B-B14F-4D97-AF65-F5344CB8AC3E}">
        <p14:creationId xmlns:p14="http://schemas.microsoft.com/office/powerpoint/2010/main" val="728018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created labeled and unlabeled data sets; I applied the labels myself using my own expertise in the field; it was here that I ran into a problem, however. The number of ABH verses was a whole order of magnitude smaller than the other samples. So to avoid having unbalanced data, I down sampled the other three groups. In theory, I could have generated artificial  data points for ABH, but that may have led to overfitting. </a:t>
            </a:r>
          </a:p>
          <a:p>
            <a:endParaRPr lang="en-US" dirty="0"/>
          </a:p>
        </p:txBody>
      </p:sp>
      <p:sp>
        <p:nvSpPr>
          <p:cNvPr id="4" name="Slide Number Placeholder 3"/>
          <p:cNvSpPr>
            <a:spLocks noGrp="1"/>
          </p:cNvSpPr>
          <p:nvPr>
            <p:ph type="sldNum" sz="quarter" idx="5"/>
          </p:nvPr>
        </p:nvSpPr>
        <p:spPr/>
        <p:txBody>
          <a:bodyPr/>
          <a:lstStyle/>
          <a:p>
            <a:fld id="{2D35D5CD-0119-F447-8879-9F098BBEBCEA}" type="slidenum">
              <a:rPr lang="en-US" smtClean="0"/>
              <a:t>5</a:t>
            </a:fld>
            <a:endParaRPr lang="en-US"/>
          </a:p>
        </p:txBody>
      </p:sp>
    </p:spTree>
    <p:extLst>
      <p:ext uri="{BB962C8B-B14F-4D97-AF65-F5344CB8AC3E}">
        <p14:creationId xmlns:p14="http://schemas.microsoft.com/office/powerpoint/2010/main" val="82189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Computers cannot understand natural language, but they can understand numbers. Much of NLP involves finding ever better ways to translate language into vectors. One area where language models have really improved is contextual semantics.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meaning of words is contextual; that is, it depends on surrounding words; the earliest word embedding algorithms (such as bag of words or TFID), however, could not capture this contextual information. Subsequent embedding algorithms like Word2Vec and LSTMs were able to capture some of this contextual information, but had a limited range (5-20 words)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latest language models are able to (in theory at least) capture an unlimited amount of contextual data by using the Attention mechanism; it all depends on </a:t>
            </a:r>
          </a:p>
        </p:txBody>
      </p:sp>
      <p:sp>
        <p:nvSpPr>
          <p:cNvPr id="4" name="Slide Number Placeholder 3"/>
          <p:cNvSpPr>
            <a:spLocks noGrp="1"/>
          </p:cNvSpPr>
          <p:nvPr>
            <p:ph type="sldNum" sz="quarter" idx="5"/>
          </p:nvPr>
        </p:nvSpPr>
        <p:spPr/>
        <p:txBody>
          <a:bodyPr/>
          <a:lstStyle/>
          <a:p>
            <a:fld id="{2D35D5CD-0119-F447-8879-9F098BBEBCEA}" type="slidenum">
              <a:rPr lang="en-US" smtClean="0"/>
              <a:t>6</a:t>
            </a:fld>
            <a:endParaRPr lang="en-US"/>
          </a:p>
        </p:txBody>
      </p:sp>
    </p:spTree>
    <p:extLst>
      <p:ext uri="{BB962C8B-B14F-4D97-AF65-F5344CB8AC3E}">
        <p14:creationId xmlns:p14="http://schemas.microsoft.com/office/powerpoint/2010/main" val="3988497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encodes the position of each token in the sentence; each token is represented by three vectors, a query vector, a key vector and a value vector; the </a:t>
            </a:r>
            <a:r>
              <a:rPr lang="en-US" dirty="0" err="1"/>
              <a:t>softmax</a:t>
            </a:r>
            <a:r>
              <a:rPr lang="en-US" dirty="0"/>
              <a:t> function tells us which other words are most relevant for understanding a given word; the value vector represents theses words’ contribution to the meaning of the given word</a:t>
            </a:r>
          </a:p>
          <a:p>
            <a:endParaRPr lang="en-US" dirty="0"/>
          </a:p>
          <a:p>
            <a:r>
              <a:rPr lang="en-US" dirty="0"/>
              <a:t>multiple attention layers working in parallel (12); each layer learns something slightly different about the sentence; finally, the outputs of the attention layers are concatenated and passed to a forward feed layer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training 15% of words are “masked” and the algorithm learns to predict the masked words</a:t>
            </a:r>
          </a:p>
          <a:p>
            <a:endParaRPr lang="en-US" dirty="0"/>
          </a:p>
          <a:p>
            <a:endParaRPr lang="en-US" dirty="0"/>
          </a:p>
        </p:txBody>
      </p:sp>
      <p:sp>
        <p:nvSpPr>
          <p:cNvPr id="4" name="Slide Number Placeholder 3"/>
          <p:cNvSpPr>
            <a:spLocks noGrp="1"/>
          </p:cNvSpPr>
          <p:nvPr>
            <p:ph type="sldNum" sz="quarter" idx="5"/>
          </p:nvPr>
        </p:nvSpPr>
        <p:spPr/>
        <p:txBody>
          <a:bodyPr/>
          <a:lstStyle/>
          <a:p>
            <a:fld id="{2D35D5CD-0119-F447-8879-9F098BBEBCEA}" type="slidenum">
              <a:rPr lang="en-US" smtClean="0"/>
              <a:t>7</a:t>
            </a:fld>
            <a:endParaRPr lang="en-US"/>
          </a:p>
        </p:txBody>
      </p:sp>
    </p:spTree>
    <p:extLst>
      <p:ext uri="{BB962C8B-B14F-4D97-AF65-F5344CB8AC3E}">
        <p14:creationId xmlns:p14="http://schemas.microsoft.com/office/powerpoint/2010/main" val="1246713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wanted to use a Transformers architecture for my Biblical Hebrew language model; but there are many options to choose from: autoencoding, autoregressive and sequence2sequence. The choice of language model depends in part on the task you want to accomplish: autoencoding models are good for natural language understanding, autoregressive are good for natural language generation, and sequence2sequence models are good for translation. My project involves natural language understanding, so an </a:t>
            </a:r>
            <a:r>
              <a:rPr lang="en-US" dirty="0" err="1"/>
              <a:t>autencoder</a:t>
            </a:r>
            <a:r>
              <a:rPr lang="en-US" dirty="0"/>
              <a:t> is the best choice. But that still leaves plenty of options.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ultimately opted for a </a:t>
            </a:r>
            <a:r>
              <a:rPr lang="en-US" dirty="0" err="1"/>
              <a:t>RoBERTa</a:t>
            </a:r>
            <a:r>
              <a:rPr lang="en-US" dirty="0"/>
              <a:t> architecture because </a:t>
            </a:r>
            <a:r>
              <a:rPr lang="en-US" dirty="0" err="1"/>
              <a:t>RoBERTa</a:t>
            </a:r>
            <a:r>
              <a:rPr lang="en-US" dirty="0"/>
              <a:t> uses a byte level Byte-Pair Encoding tokenizer which can handle non-standard characters better than workpiece or unigram tokenizers. Like </a:t>
            </a:r>
            <a:r>
              <a:rPr lang="en-US" dirty="0" err="1"/>
              <a:t>RoBERTa</a:t>
            </a:r>
            <a:r>
              <a:rPr lang="en-US" dirty="0"/>
              <a:t>, the names of most autoencoding algorithms contain a play on BERT, the name of the first autoencoding algorithm. I named my language model </a:t>
            </a:r>
            <a:r>
              <a:rPr lang="en-US" dirty="0" err="1"/>
              <a:t>BERiT</a:t>
            </a:r>
            <a:r>
              <a:rPr lang="en-US" dirty="0"/>
              <a:t> after the biblical Hebrew word for covenant.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I had chosen an appropriate architecture, I used the </a:t>
            </a:r>
            <a:r>
              <a:rPr lang="en-US" dirty="0" err="1"/>
              <a:t>huggingface</a:t>
            </a:r>
            <a:r>
              <a:rPr lang="en-US" dirty="0"/>
              <a:t> transformers library to train my model for 10 epochs on a </a:t>
            </a:r>
            <a:r>
              <a:rPr lang="en-US" dirty="0" err="1"/>
              <a:t>Telsa</a:t>
            </a:r>
            <a:r>
              <a:rPr lang="en-US" dirty="0"/>
              <a:t> P100 GPU using Google </a:t>
            </a:r>
            <a:r>
              <a:rPr lang="en-US" dirty="0" err="1"/>
              <a:t>Colab</a:t>
            </a:r>
            <a:r>
              <a:rPr lang="en-US" dirty="0"/>
              <a:t>. The model can be accessed through the </a:t>
            </a:r>
            <a:r>
              <a:rPr lang="en-US" dirty="0" err="1"/>
              <a:t>huggingface</a:t>
            </a:r>
            <a:r>
              <a:rPr lang="en-US" dirty="0"/>
              <a:t> hub or using the transformers API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outputs of the model are 768 dimensional embedding vectors</a:t>
            </a:r>
          </a:p>
          <a:p>
            <a:endParaRPr lang="en-US" dirty="0"/>
          </a:p>
        </p:txBody>
      </p:sp>
      <p:sp>
        <p:nvSpPr>
          <p:cNvPr id="4" name="Slide Number Placeholder 3"/>
          <p:cNvSpPr>
            <a:spLocks noGrp="1"/>
          </p:cNvSpPr>
          <p:nvPr>
            <p:ph type="sldNum" sz="quarter" idx="5"/>
          </p:nvPr>
        </p:nvSpPr>
        <p:spPr/>
        <p:txBody>
          <a:bodyPr/>
          <a:lstStyle/>
          <a:p>
            <a:fld id="{2D35D5CD-0119-F447-8879-9F098BBEBCEA}" type="slidenum">
              <a:rPr lang="en-US" smtClean="0"/>
              <a:t>8</a:t>
            </a:fld>
            <a:endParaRPr lang="en-US"/>
          </a:p>
        </p:txBody>
      </p:sp>
    </p:spTree>
    <p:extLst>
      <p:ext uri="{BB962C8B-B14F-4D97-AF65-F5344CB8AC3E}">
        <p14:creationId xmlns:p14="http://schemas.microsoft.com/office/powerpoint/2010/main" val="576685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training, I performed a couple of sanity checks on the model. The slide shows the outcome of asking </a:t>
            </a:r>
            <a:r>
              <a:rPr lang="en-US" dirty="0" err="1"/>
              <a:t>BERiT</a:t>
            </a:r>
            <a:r>
              <a:rPr lang="en-US" dirty="0"/>
              <a:t> to predict the next word in the phrase ha </a:t>
            </a:r>
            <a:r>
              <a:rPr lang="en-US" dirty="0" err="1"/>
              <a:t>māqôm</a:t>
            </a:r>
            <a:r>
              <a:rPr lang="en-US" dirty="0"/>
              <a:t> ha &lt;mas&gt;. </a:t>
            </a:r>
          </a:p>
          <a:p>
            <a:r>
              <a:rPr lang="en-US" dirty="0"/>
              <a:t>The top two options are incredibly common in the Hebrew Bible, and in two of the remaining cases, the model correctly identifies the masked word as an adjective. So the model has a pretty good understanding of Biblical Hebrew as a language; but does it capture any chronological information?</a:t>
            </a:r>
          </a:p>
        </p:txBody>
      </p:sp>
      <p:sp>
        <p:nvSpPr>
          <p:cNvPr id="4" name="Slide Number Placeholder 3"/>
          <p:cNvSpPr>
            <a:spLocks noGrp="1"/>
          </p:cNvSpPr>
          <p:nvPr>
            <p:ph type="sldNum" sz="quarter" idx="5"/>
          </p:nvPr>
        </p:nvSpPr>
        <p:spPr/>
        <p:txBody>
          <a:bodyPr/>
          <a:lstStyle/>
          <a:p>
            <a:fld id="{2D35D5CD-0119-F447-8879-9F098BBEBCEA}" type="slidenum">
              <a:rPr lang="en-US" smtClean="0"/>
              <a:t>9</a:t>
            </a:fld>
            <a:endParaRPr lang="en-US"/>
          </a:p>
        </p:txBody>
      </p:sp>
    </p:spTree>
    <p:extLst>
      <p:ext uri="{BB962C8B-B14F-4D97-AF65-F5344CB8AC3E}">
        <p14:creationId xmlns:p14="http://schemas.microsoft.com/office/powerpoint/2010/main" val="28882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F259-C772-6343-B5D8-DCC4B68ABD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EAA13D-0D8F-B44A-9AEE-AF2AA7B36E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BE7E1C-6E92-2E44-8777-CA8568334CC1}"/>
              </a:ext>
            </a:extLst>
          </p:cNvPr>
          <p:cNvSpPr>
            <a:spLocks noGrp="1"/>
          </p:cNvSpPr>
          <p:nvPr>
            <p:ph type="dt" sz="half" idx="10"/>
          </p:nvPr>
        </p:nvSpPr>
        <p:spPr/>
        <p:txBody>
          <a:bodyPr/>
          <a:lstStyle/>
          <a:p>
            <a:fld id="{87C5DD30-7020-794F-8B5E-780C95D41717}" type="datetimeFigureOut">
              <a:rPr lang="en-US" smtClean="0"/>
              <a:t>1/31/22</a:t>
            </a:fld>
            <a:endParaRPr lang="en-US"/>
          </a:p>
        </p:txBody>
      </p:sp>
      <p:sp>
        <p:nvSpPr>
          <p:cNvPr id="5" name="Footer Placeholder 4">
            <a:extLst>
              <a:ext uri="{FF2B5EF4-FFF2-40B4-BE49-F238E27FC236}">
                <a16:creationId xmlns:a16="http://schemas.microsoft.com/office/drawing/2014/main" id="{E271FF1D-29F9-6E42-98D1-F74550DA1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9AE75-CA9C-5944-87AA-FDA240C7BF2F}"/>
              </a:ext>
            </a:extLst>
          </p:cNvPr>
          <p:cNvSpPr>
            <a:spLocks noGrp="1"/>
          </p:cNvSpPr>
          <p:nvPr>
            <p:ph type="sldNum" sz="quarter" idx="12"/>
          </p:nvPr>
        </p:nvSpPr>
        <p:spPr/>
        <p:txBody>
          <a:bodyPr/>
          <a:lstStyle/>
          <a:p>
            <a:fld id="{169E2DF4-A6D1-8A45-9553-D6B7D29DDE82}" type="slidenum">
              <a:rPr lang="en-US" smtClean="0"/>
              <a:t>‹#›</a:t>
            </a:fld>
            <a:endParaRPr lang="en-US"/>
          </a:p>
        </p:txBody>
      </p:sp>
    </p:spTree>
    <p:extLst>
      <p:ext uri="{BB962C8B-B14F-4D97-AF65-F5344CB8AC3E}">
        <p14:creationId xmlns:p14="http://schemas.microsoft.com/office/powerpoint/2010/main" val="1509869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4BEA-2DCD-4B44-8B14-21AAEE41A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0D57AC-2517-A949-A31F-DD3E4B3F57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98087-866C-8649-9646-A2D782D77D72}"/>
              </a:ext>
            </a:extLst>
          </p:cNvPr>
          <p:cNvSpPr>
            <a:spLocks noGrp="1"/>
          </p:cNvSpPr>
          <p:nvPr>
            <p:ph type="dt" sz="half" idx="10"/>
          </p:nvPr>
        </p:nvSpPr>
        <p:spPr/>
        <p:txBody>
          <a:bodyPr/>
          <a:lstStyle/>
          <a:p>
            <a:fld id="{87C5DD30-7020-794F-8B5E-780C95D41717}" type="datetimeFigureOut">
              <a:rPr lang="en-US" smtClean="0"/>
              <a:t>1/31/22</a:t>
            </a:fld>
            <a:endParaRPr lang="en-US"/>
          </a:p>
        </p:txBody>
      </p:sp>
      <p:sp>
        <p:nvSpPr>
          <p:cNvPr id="5" name="Footer Placeholder 4">
            <a:extLst>
              <a:ext uri="{FF2B5EF4-FFF2-40B4-BE49-F238E27FC236}">
                <a16:creationId xmlns:a16="http://schemas.microsoft.com/office/drawing/2014/main" id="{6EDFBBC3-40D1-1C49-85CE-0D24D4DBA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05DE0-B87B-9646-8CA1-4EACBD4E53F9}"/>
              </a:ext>
            </a:extLst>
          </p:cNvPr>
          <p:cNvSpPr>
            <a:spLocks noGrp="1"/>
          </p:cNvSpPr>
          <p:nvPr>
            <p:ph type="sldNum" sz="quarter" idx="12"/>
          </p:nvPr>
        </p:nvSpPr>
        <p:spPr/>
        <p:txBody>
          <a:bodyPr/>
          <a:lstStyle/>
          <a:p>
            <a:fld id="{169E2DF4-A6D1-8A45-9553-D6B7D29DDE82}" type="slidenum">
              <a:rPr lang="en-US" smtClean="0"/>
              <a:t>‹#›</a:t>
            </a:fld>
            <a:endParaRPr lang="en-US"/>
          </a:p>
        </p:txBody>
      </p:sp>
    </p:spTree>
    <p:extLst>
      <p:ext uri="{BB962C8B-B14F-4D97-AF65-F5344CB8AC3E}">
        <p14:creationId xmlns:p14="http://schemas.microsoft.com/office/powerpoint/2010/main" val="333488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B89D1-7EF7-8643-8C02-3AB8EE7AC2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9ECF79-87CA-084E-8D7B-F7F035C666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84103-33D2-9545-BF67-E42909AFCADD}"/>
              </a:ext>
            </a:extLst>
          </p:cNvPr>
          <p:cNvSpPr>
            <a:spLocks noGrp="1"/>
          </p:cNvSpPr>
          <p:nvPr>
            <p:ph type="dt" sz="half" idx="10"/>
          </p:nvPr>
        </p:nvSpPr>
        <p:spPr/>
        <p:txBody>
          <a:bodyPr/>
          <a:lstStyle/>
          <a:p>
            <a:fld id="{87C5DD30-7020-794F-8B5E-780C95D41717}" type="datetimeFigureOut">
              <a:rPr lang="en-US" smtClean="0"/>
              <a:t>1/31/22</a:t>
            </a:fld>
            <a:endParaRPr lang="en-US"/>
          </a:p>
        </p:txBody>
      </p:sp>
      <p:sp>
        <p:nvSpPr>
          <p:cNvPr id="5" name="Footer Placeholder 4">
            <a:extLst>
              <a:ext uri="{FF2B5EF4-FFF2-40B4-BE49-F238E27FC236}">
                <a16:creationId xmlns:a16="http://schemas.microsoft.com/office/drawing/2014/main" id="{F00CA211-72D0-4848-82B3-089D7867B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8798A-F6BA-E04D-B396-24AD391FDEBF}"/>
              </a:ext>
            </a:extLst>
          </p:cNvPr>
          <p:cNvSpPr>
            <a:spLocks noGrp="1"/>
          </p:cNvSpPr>
          <p:nvPr>
            <p:ph type="sldNum" sz="quarter" idx="12"/>
          </p:nvPr>
        </p:nvSpPr>
        <p:spPr/>
        <p:txBody>
          <a:bodyPr/>
          <a:lstStyle/>
          <a:p>
            <a:fld id="{169E2DF4-A6D1-8A45-9553-D6B7D29DDE82}" type="slidenum">
              <a:rPr lang="en-US" smtClean="0"/>
              <a:t>‹#›</a:t>
            </a:fld>
            <a:endParaRPr lang="en-US"/>
          </a:p>
        </p:txBody>
      </p:sp>
    </p:spTree>
    <p:extLst>
      <p:ext uri="{BB962C8B-B14F-4D97-AF65-F5344CB8AC3E}">
        <p14:creationId xmlns:p14="http://schemas.microsoft.com/office/powerpoint/2010/main" val="157463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A973-0004-4C48-9B07-6E892A0AC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F7C15-988B-4747-9214-FA8D80738C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DB04C-9E97-374A-8086-558ECDFD12C9}"/>
              </a:ext>
            </a:extLst>
          </p:cNvPr>
          <p:cNvSpPr>
            <a:spLocks noGrp="1"/>
          </p:cNvSpPr>
          <p:nvPr>
            <p:ph type="dt" sz="half" idx="10"/>
          </p:nvPr>
        </p:nvSpPr>
        <p:spPr/>
        <p:txBody>
          <a:bodyPr/>
          <a:lstStyle/>
          <a:p>
            <a:fld id="{87C5DD30-7020-794F-8B5E-780C95D41717}" type="datetimeFigureOut">
              <a:rPr lang="en-US" smtClean="0"/>
              <a:t>1/31/22</a:t>
            </a:fld>
            <a:endParaRPr lang="en-US"/>
          </a:p>
        </p:txBody>
      </p:sp>
      <p:sp>
        <p:nvSpPr>
          <p:cNvPr id="5" name="Footer Placeholder 4">
            <a:extLst>
              <a:ext uri="{FF2B5EF4-FFF2-40B4-BE49-F238E27FC236}">
                <a16:creationId xmlns:a16="http://schemas.microsoft.com/office/drawing/2014/main" id="{499B8559-81AC-0B40-96A9-B64FF66B0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65CFF-D9B5-BD47-AB9E-D0F58E55ECCD}"/>
              </a:ext>
            </a:extLst>
          </p:cNvPr>
          <p:cNvSpPr>
            <a:spLocks noGrp="1"/>
          </p:cNvSpPr>
          <p:nvPr>
            <p:ph type="sldNum" sz="quarter" idx="12"/>
          </p:nvPr>
        </p:nvSpPr>
        <p:spPr/>
        <p:txBody>
          <a:bodyPr/>
          <a:lstStyle/>
          <a:p>
            <a:fld id="{169E2DF4-A6D1-8A45-9553-D6B7D29DDE82}" type="slidenum">
              <a:rPr lang="en-US" smtClean="0"/>
              <a:t>‹#›</a:t>
            </a:fld>
            <a:endParaRPr lang="en-US"/>
          </a:p>
        </p:txBody>
      </p:sp>
    </p:spTree>
    <p:extLst>
      <p:ext uri="{BB962C8B-B14F-4D97-AF65-F5344CB8AC3E}">
        <p14:creationId xmlns:p14="http://schemas.microsoft.com/office/powerpoint/2010/main" val="246448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E832-9151-EA49-8922-496D2F5719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C9BC29-4DAA-8347-BF54-AF62C8E503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084CA8-0BAB-EF4D-95A0-8EE79C16156C}"/>
              </a:ext>
            </a:extLst>
          </p:cNvPr>
          <p:cNvSpPr>
            <a:spLocks noGrp="1"/>
          </p:cNvSpPr>
          <p:nvPr>
            <p:ph type="dt" sz="half" idx="10"/>
          </p:nvPr>
        </p:nvSpPr>
        <p:spPr/>
        <p:txBody>
          <a:bodyPr/>
          <a:lstStyle/>
          <a:p>
            <a:fld id="{87C5DD30-7020-794F-8B5E-780C95D41717}" type="datetimeFigureOut">
              <a:rPr lang="en-US" smtClean="0"/>
              <a:t>1/31/22</a:t>
            </a:fld>
            <a:endParaRPr lang="en-US"/>
          </a:p>
        </p:txBody>
      </p:sp>
      <p:sp>
        <p:nvSpPr>
          <p:cNvPr id="5" name="Footer Placeholder 4">
            <a:extLst>
              <a:ext uri="{FF2B5EF4-FFF2-40B4-BE49-F238E27FC236}">
                <a16:creationId xmlns:a16="http://schemas.microsoft.com/office/drawing/2014/main" id="{EA18EAFF-992F-FC4D-8796-EB4A8E7E3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4B902-6865-D143-9AA2-03B118DB296A}"/>
              </a:ext>
            </a:extLst>
          </p:cNvPr>
          <p:cNvSpPr>
            <a:spLocks noGrp="1"/>
          </p:cNvSpPr>
          <p:nvPr>
            <p:ph type="sldNum" sz="quarter" idx="12"/>
          </p:nvPr>
        </p:nvSpPr>
        <p:spPr/>
        <p:txBody>
          <a:bodyPr/>
          <a:lstStyle/>
          <a:p>
            <a:fld id="{169E2DF4-A6D1-8A45-9553-D6B7D29DDE82}" type="slidenum">
              <a:rPr lang="en-US" smtClean="0"/>
              <a:t>‹#›</a:t>
            </a:fld>
            <a:endParaRPr lang="en-US"/>
          </a:p>
        </p:txBody>
      </p:sp>
    </p:spTree>
    <p:extLst>
      <p:ext uri="{BB962C8B-B14F-4D97-AF65-F5344CB8AC3E}">
        <p14:creationId xmlns:p14="http://schemas.microsoft.com/office/powerpoint/2010/main" val="1076942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AA02-AA25-1048-B452-2FB82F1E3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1FA42D-6AF3-DA48-930A-AE7EA4EF72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CA21D5-8DB4-1746-8CD0-86CE3675DF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401485-E0DF-8D46-B010-0DBEDFA895A6}"/>
              </a:ext>
            </a:extLst>
          </p:cNvPr>
          <p:cNvSpPr>
            <a:spLocks noGrp="1"/>
          </p:cNvSpPr>
          <p:nvPr>
            <p:ph type="dt" sz="half" idx="10"/>
          </p:nvPr>
        </p:nvSpPr>
        <p:spPr/>
        <p:txBody>
          <a:bodyPr/>
          <a:lstStyle/>
          <a:p>
            <a:fld id="{87C5DD30-7020-794F-8B5E-780C95D41717}" type="datetimeFigureOut">
              <a:rPr lang="en-US" smtClean="0"/>
              <a:t>1/31/22</a:t>
            </a:fld>
            <a:endParaRPr lang="en-US"/>
          </a:p>
        </p:txBody>
      </p:sp>
      <p:sp>
        <p:nvSpPr>
          <p:cNvPr id="6" name="Footer Placeholder 5">
            <a:extLst>
              <a:ext uri="{FF2B5EF4-FFF2-40B4-BE49-F238E27FC236}">
                <a16:creationId xmlns:a16="http://schemas.microsoft.com/office/drawing/2014/main" id="{98DB4241-3417-8848-9DBF-BBF2D5E79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F1D15-B265-1744-A309-8029B03C8EA8}"/>
              </a:ext>
            </a:extLst>
          </p:cNvPr>
          <p:cNvSpPr>
            <a:spLocks noGrp="1"/>
          </p:cNvSpPr>
          <p:nvPr>
            <p:ph type="sldNum" sz="quarter" idx="12"/>
          </p:nvPr>
        </p:nvSpPr>
        <p:spPr/>
        <p:txBody>
          <a:bodyPr/>
          <a:lstStyle/>
          <a:p>
            <a:fld id="{169E2DF4-A6D1-8A45-9553-D6B7D29DDE82}" type="slidenum">
              <a:rPr lang="en-US" smtClean="0"/>
              <a:t>‹#›</a:t>
            </a:fld>
            <a:endParaRPr lang="en-US"/>
          </a:p>
        </p:txBody>
      </p:sp>
    </p:spTree>
    <p:extLst>
      <p:ext uri="{BB962C8B-B14F-4D97-AF65-F5344CB8AC3E}">
        <p14:creationId xmlns:p14="http://schemas.microsoft.com/office/powerpoint/2010/main" val="3454257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97F5-84F7-F24F-872D-B3BD120E12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1F7CD4-6C14-6C4A-8518-08ED25C2DA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8D9D22-5D1F-3340-929E-527FCFD838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A2269B-5D3F-9341-BFF5-DB0422819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19313A-358A-D74C-90AF-E4A1D4F8C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2A7683-8E95-F44C-AEBA-3DAFC265E232}"/>
              </a:ext>
            </a:extLst>
          </p:cNvPr>
          <p:cNvSpPr>
            <a:spLocks noGrp="1"/>
          </p:cNvSpPr>
          <p:nvPr>
            <p:ph type="dt" sz="half" idx="10"/>
          </p:nvPr>
        </p:nvSpPr>
        <p:spPr/>
        <p:txBody>
          <a:bodyPr/>
          <a:lstStyle/>
          <a:p>
            <a:fld id="{87C5DD30-7020-794F-8B5E-780C95D41717}" type="datetimeFigureOut">
              <a:rPr lang="en-US" smtClean="0"/>
              <a:t>1/31/22</a:t>
            </a:fld>
            <a:endParaRPr lang="en-US"/>
          </a:p>
        </p:txBody>
      </p:sp>
      <p:sp>
        <p:nvSpPr>
          <p:cNvPr id="8" name="Footer Placeholder 7">
            <a:extLst>
              <a:ext uri="{FF2B5EF4-FFF2-40B4-BE49-F238E27FC236}">
                <a16:creationId xmlns:a16="http://schemas.microsoft.com/office/drawing/2014/main" id="{33C06862-6AFC-8848-9A2A-FBD9474562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8EC31B-C3FA-9A40-99FD-D01407844E48}"/>
              </a:ext>
            </a:extLst>
          </p:cNvPr>
          <p:cNvSpPr>
            <a:spLocks noGrp="1"/>
          </p:cNvSpPr>
          <p:nvPr>
            <p:ph type="sldNum" sz="quarter" idx="12"/>
          </p:nvPr>
        </p:nvSpPr>
        <p:spPr/>
        <p:txBody>
          <a:bodyPr/>
          <a:lstStyle/>
          <a:p>
            <a:fld id="{169E2DF4-A6D1-8A45-9553-D6B7D29DDE82}" type="slidenum">
              <a:rPr lang="en-US" smtClean="0"/>
              <a:t>‹#›</a:t>
            </a:fld>
            <a:endParaRPr lang="en-US"/>
          </a:p>
        </p:txBody>
      </p:sp>
    </p:spTree>
    <p:extLst>
      <p:ext uri="{BB962C8B-B14F-4D97-AF65-F5344CB8AC3E}">
        <p14:creationId xmlns:p14="http://schemas.microsoft.com/office/powerpoint/2010/main" val="148206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BF8D-2072-544C-A198-B6A0B6ED70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F7040F-E225-5247-96EC-BB717632249E}"/>
              </a:ext>
            </a:extLst>
          </p:cNvPr>
          <p:cNvSpPr>
            <a:spLocks noGrp="1"/>
          </p:cNvSpPr>
          <p:nvPr>
            <p:ph type="dt" sz="half" idx="10"/>
          </p:nvPr>
        </p:nvSpPr>
        <p:spPr/>
        <p:txBody>
          <a:bodyPr/>
          <a:lstStyle/>
          <a:p>
            <a:fld id="{87C5DD30-7020-794F-8B5E-780C95D41717}" type="datetimeFigureOut">
              <a:rPr lang="en-US" smtClean="0"/>
              <a:t>1/31/22</a:t>
            </a:fld>
            <a:endParaRPr lang="en-US"/>
          </a:p>
        </p:txBody>
      </p:sp>
      <p:sp>
        <p:nvSpPr>
          <p:cNvPr id="4" name="Footer Placeholder 3">
            <a:extLst>
              <a:ext uri="{FF2B5EF4-FFF2-40B4-BE49-F238E27FC236}">
                <a16:creationId xmlns:a16="http://schemas.microsoft.com/office/drawing/2014/main" id="{B161B1ED-1B68-2B4A-ABDA-79F504057A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2CD96E-43CA-F540-8178-D611F9138817}"/>
              </a:ext>
            </a:extLst>
          </p:cNvPr>
          <p:cNvSpPr>
            <a:spLocks noGrp="1"/>
          </p:cNvSpPr>
          <p:nvPr>
            <p:ph type="sldNum" sz="quarter" idx="12"/>
          </p:nvPr>
        </p:nvSpPr>
        <p:spPr/>
        <p:txBody>
          <a:bodyPr/>
          <a:lstStyle/>
          <a:p>
            <a:fld id="{169E2DF4-A6D1-8A45-9553-D6B7D29DDE82}" type="slidenum">
              <a:rPr lang="en-US" smtClean="0"/>
              <a:t>‹#›</a:t>
            </a:fld>
            <a:endParaRPr lang="en-US"/>
          </a:p>
        </p:txBody>
      </p:sp>
    </p:spTree>
    <p:extLst>
      <p:ext uri="{BB962C8B-B14F-4D97-AF65-F5344CB8AC3E}">
        <p14:creationId xmlns:p14="http://schemas.microsoft.com/office/powerpoint/2010/main" val="200435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7F5BA8-610B-5146-BFD2-6AD0CE7DC773}"/>
              </a:ext>
            </a:extLst>
          </p:cNvPr>
          <p:cNvSpPr>
            <a:spLocks noGrp="1"/>
          </p:cNvSpPr>
          <p:nvPr>
            <p:ph type="dt" sz="half" idx="10"/>
          </p:nvPr>
        </p:nvSpPr>
        <p:spPr/>
        <p:txBody>
          <a:bodyPr/>
          <a:lstStyle/>
          <a:p>
            <a:fld id="{87C5DD30-7020-794F-8B5E-780C95D41717}" type="datetimeFigureOut">
              <a:rPr lang="en-US" smtClean="0"/>
              <a:t>1/31/22</a:t>
            </a:fld>
            <a:endParaRPr lang="en-US"/>
          </a:p>
        </p:txBody>
      </p:sp>
      <p:sp>
        <p:nvSpPr>
          <p:cNvPr id="3" name="Footer Placeholder 2">
            <a:extLst>
              <a:ext uri="{FF2B5EF4-FFF2-40B4-BE49-F238E27FC236}">
                <a16:creationId xmlns:a16="http://schemas.microsoft.com/office/drawing/2014/main" id="{C91820B3-5FB0-904A-A23B-38FA2F6507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9F942A-18E8-A145-A03A-CE4330945BA1}"/>
              </a:ext>
            </a:extLst>
          </p:cNvPr>
          <p:cNvSpPr>
            <a:spLocks noGrp="1"/>
          </p:cNvSpPr>
          <p:nvPr>
            <p:ph type="sldNum" sz="quarter" idx="12"/>
          </p:nvPr>
        </p:nvSpPr>
        <p:spPr/>
        <p:txBody>
          <a:bodyPr/>
          <a:lstStyle/>
          <a:p>
            <a:fld id="{169E2DF4-A6D1-8A45-9553-D6B7D29DDE82}" type="slidenum">
              <a:rPr lang="en-US" smtClean="0"/>
              <a:t>‹#›</a:t>
            </a:fld>
            <a:endParaRPr lang="en-US"/>
          </a:p>
        </p:txBody>
      </p:sp>
    </p:spTree>
    <p:extLst>
      <p:ext uri="{BB962C8B-B14F-4D97-AF65-F5344CB8AC3E}">
        <p14:creationId xmlns:p14="http://schemas.microsoft.com/office/powerpoint/2010/main" val="68290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EEB6E-3E84-1246-A097-98FF8DD25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3B8CBB-1143-974A-951A-AB00E46D0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FC0310-B21B-2E49-906E-B80335D05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F6EEE-2081-A345-9892-0D3F3DE3C229}"/>
              </a:ext>
            </a:extLst>
          </p:cNvPr>
          <p:cNvSpPr>
            <a:spLocks noGrp="1"/>
          </p:cNvSpPr>
          <p:nvPr>
            <p:ph type="dt" sz="half" idx="10"/>
          </p:nvPr>
        </p:nvSpPr>
        <p:spPr/>
        <p:txBody>
          <a:bodyPr/>
          <a:lstStyle/>
          <a:p>
            <a:fld id="{87C5DD30-7020-794F-8B5E-780C95D41717}" type="datetimeFigureOut">
              <a:rPr lang="en-US" smtClean="0"/>
              <a:t>1/31/22</a:t>
            </a:fld>
            <a:endParaRPr lang="en-US"/>
          </a:p>
        </p:txBody>
      </p:sp>
      <p:sp>
        <p:nvSpPr>
          <p:cNvPr id="6" name="Footer Placeholder 5">
            <a:extLst>
              <a:ext uri="{FF2B5EF4-FFF2-40B4-BE49-F238E27FC236}">
                <a16:creationId xmlns:a16="http://schemas.microsoft.com/office/drawing/2014/main" id="{494F0EB7-E65E-7441-B9C7-0E16CB710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E69685-0372-F149-897C-8F1AFF4814D4}"/>
              </a:ext>
            </a:extLst>
          </p:cNvPr>
          <p:cNvSpPr>
            <a:spLocks noGrp="1"/>
          </p:cNvSpPr>
          <p:nvPr>
            <p:ph type="sldNum" sz="quarter" idx="12"/>
          </p:nvPr>
        </p:nvSpPr>
        <p:spPr/>
        <p:txBody>
          <a:bodyPr/>
          <a:lstStyle/>
          <a:p>
            <a:fld id="{169E2DF4-A6D1-8A45-9553-D6B7D29DDE82}" type="slidenum">
              <a:rPr lang="en-US" smtClean="0"/>
              <a:t>‹#›</a:t>
            </a:fld>
            <a:endParaRPr lang="en-US"/>
          </a:p>
        </p:txBody>
      </p:sp>
    </p:spTree>
    <p:extLst>
      <p:ext uri="{BB962C8B-B14F-4D97-AF65-F5344CB8AC3E}">
        <p14:creationId xmlns:p14="http://schemas.microsoft.com/office/powerpoint/2010/main" val="35368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6045-EFA4-4449-B3EF-B83869049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CD20AB-241D-824C-92BB-56E094BED5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A0567C-6208-784F-AFF7-DD46946EA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5FDCC-1D85-C243-98D0-C866FDC99F4C}"/>
              </a:ext>
            </a:extLst>
          </p:cNvPr>
          <p:cNvSpPr>
            <a:spLocks noGrp="1"/>
          </p:cNvSpPr>
          <p:nvPr>
            <p:ph type="dt" sz="half" idx="10"/>
          </p:nvPr>
        </p:nvSpPr>
        <p:spPr/>
        <p:txBody>
          <a:bodyPr/>
          <a:lstStyle/>
          <a:p>
            <a:fld id="{87C5DD30-7020-794F-8B5E-780C95D41717}" type="datetimeFigureOut">
              <a:rPr lang="en-US" smtClean="0"/>
              <a:t>1/31/22</a:t>
            </a:fld>
            <a:endParaRPr lang="en-US"/>
          </a:p>
        </p:txBody>
      </p:sp>
      <p:sp>
        <p:nvSpPr>
          <p:cNvPr id="6" name="Footer Placeholder 5">
            <a:extLst>
              <a:ext uri="{FF2B5EF4-FFF2-40B4-BE49-F238E27FC236}">
                <a16:creationId xmlns:a16="http://schemas.microsoft.com/office/drawing/2014/main" id="{82958D17-4337-A641-A4EC-0350B83E2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241AE-3962-2D42-831E-C180FE71D4AC}"/>
              </a:ext>
            </a:extLst>
          </p:cNvPr>
          <p:cNvSpPr>
            <a:spLocks noGrp="1"/>
          </p:cNvSpPr>
          <p:nvPr>
            <p:ph type="sldNum" sz="quarter" idx="12"/>
          </p:nvPr>
        </p:nvSpPr>
        <p:spPr/>
        <p:txBody>
          <a:bodyPr/>
          <a:lstStyle/>
          <a:p>
            <a:fld id="{169E2DF4-A6D1-8A45-9553-D6B7D29DDE82}" type="slidenum">
              <a:rPr lang="en-US" smtClean="0"/>
              <a:t>‹#›</a:t>
            </a:fld>
            <a:endParaRPr lang="en-US"/>
          </a:p>
        </p:txBody>
      </p:sp>
    </p:spTree>
    <p:extLst>
      <p:ext uri="{BB962C8B-B14F-4D97-AF65-F5344CB8AC3E}">
        <p14:creationId xmlns:p14="http://schemas.microsoft.com/office/powerpoint/2010/main" val="317438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A54839-07EE-A04F-A325-275325EFC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13E485-E1BB-8D4D-AB96-509B2CF72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54504-4D4E-6C4D-8A6C-CF847E303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5DD30-7020-794F-8B5E-780C95D41717}" type="datetimeFigureOut">
              <a:rPr lang="en-US" smtClean="0"/>
              <a:t>1/31/22</a:t>
            </a:fld>
            <a:endParaRPr lang="en-US"/>
          </a:p>
        </p:txBody>
      </p:sp>
      <p:sp>
        <p:nvSpPr>
          <p:cNvPr id="5" name="Footer Placeholder 4">
            <a:extLst>
              <a:ext uri="{FF2B5EF4-FFF2-40B4-BE49-F238E27FC236}">
                <a16:creationId xmlns:a16="http://schemas.microsoft.com/office/drawing/2014/main" id="{8BA7D5E1-3FF7-C841-BF74-467EDD112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AE649B-7EAE-8D47-A3D7-7998AED38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E2DF4-A6D1-8A45-9553-D6B7D29DDE82}" type="slidenum">
              <a:rPr lang="en-US" smtClean="0"/>
              <a:t>‹#›</a:t>
            </a:fld>
            <a:endParaRPr lang="en-US"/>
          </a:p>
        </p:txBody>
      </p:sp>
    </p:spTree>
    <p:extLst>
      <p:ext uri="{BB962C8B-B14F-4D97-AF65-F5344CB8AC3E}">
        <p14:creationId xmlns:p14="http://schemas.microsoft.com/office/powerpoint/2010/main" val="2652850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9DDE6602-F569-3C4A-8354-7AF64389F3F9}"/>
              </a:ext>
            </a:extLst>
          </p:cNvPr>
          <p:cNvPicPr>
            <a:picLocks noChangeAspect="1"/>
          </p:cNvPicPr>
          <p:nvPr/>
        </p:nvPicPr>
        <p:blipFill rotWithShape="1">
          <a:blip r:embed="rId3">
            <a:alphaModFix amt="50000"/>
          </a:blip>
          <a:srcRect t="23526" b="20224"/>
          <a:stretch/>
        </p:blipFill>
        <p:spPr>
          <a:xfrm>
            <a:off x="20" y="1"/>
            <a:ext cx="12191980" cy="6857999"/>
          </a:xfrm>
          <a:prstGeom prst="rect">
            <a:avLst/>
          </a:prstGeom>
          <a:solidFill>
            <a:srgbClr val="151E2B"/>
          </a:solidFill>
        </p:spPr>
      </p:pic>
      <p:sp>
        <p:nvSpPr>
          <p:cNvPr id="2" name="Title 1">
            <a:extLst>
              <a:ext uri="{FF2B5EF4-FFF2-40B4-BE49-F238E27FC236}">
                <a16:creationId xmlns:a16="http://schemas.microsoft.com/office/drawing/2014/main" id="{F61C68DD-F4E4-AA49-88BF-E1B131BF3CE2}"/>
              </a:ext>
            </a:extLst>
          </p:cNvPr>
          <p:cNvSpPr>
            <a:spLocks noGrp="1"/>
          </p:cNvSpPr>
          <p:nvPr>
            <p:ph type="ctrTitle"/>
          </p:nvPr>
        </p:nvSpPr>
        <p:spPr>
          <a:xfrm>
            <a:off x="1524000" y="1122362"/>
            <a:ext cx="9144000" cy="2900518"/>
          </a:xfrm>
        </p:spPr>
        <p:txBody>
          <a:bodyPr>
            <a:normAutofit/>
          </a:bodyPr>
          <a:lstStyle/>
          <a:p>
            <a:r>
              <a:rPr lang="en-US">
                <a:solidFill>
                  <a:srgbClr val="FFFFFF"/>
                </a:solidFill>
              </a:rPr>
              <a:t>Linguistic Dating of the Hebrew Bible</a:t>
            </a:r>
          </a:p>
        </p:txBody>
      </p:sp>
      <p:sp>
        <p:nvSpPr>
          <p:cNvPr id="3" name="Subtitle 2">
            <a:extLst>
              <a:ext uri="{FF2B5EF4-FFF2-40B4-BE49-F238E27FC236}">
                <a16:creationId xmlns:a16="http://schemas.microsoft.com/office/drawing/2014/main" id="{8CA14F79-8854-364A-A334-14DD9E1CBDB6}"/>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Aren Wilson-Wright</a:t>
            </a:r>
          </a:p>
        </p:txBody>
      </p:sp>
    </p:spTree>
    <p:extLst>
      <p:ext uri="{BB962C8B-B14F-4D97-AF65-F5344CB8AC3E}">
        <p14:creationId xmlns:p14="http://schemas.microsoft.com/office/powerpoint/2010/main" val="23148820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FD19-8769-C34F-BF57-D5E9A24640BC}"/>
              </a:ext>
            </a:extLst>
          </p:cNvPr>
          <p:cNvSpPr>
            <a:spLocks noGrp="1"/>
          </p:cNvSpPr>
          <p:nvPr>
            <p:ph type="title"/>
          </p:nvPr>
        </p:nvSpPr>
        <p:spPr/>
        <p:txBody>
          <a:bodyPr/>
          <a:lstStyle/>
          <a:p>
            <a:r>
              <a:rPr lang="en-US" dirty="0">
                <a:solidFill>
                  <a:schemeClr val="bg1"/>
                </a:solidFill>
              </a:rPr>
              <a:t>Exploratory Data Analysis 1</a:t>
            </a:r>
          </a:p>
        </p:txBody>
      </p:sp>
      <p:sp>
        <p:nvSpPr>
          <p:cNvPr id="3" name="Rectangle 2">
            <a:extLst>
              <a:ext uri="{FF2B5EF4-FFF2-40B4-BE49-F238E27FC236}">
                <a16:creationId xmlns:a16="http://schemas.microsoft.com/office/drawing/2014/main" id="{CA7D0F37-D339-884A-A7CA-1F80254FF8F4}"/>
              </a:ext>
            </a:extLst>
          </p:cNvPr>
          <p:cNvSpPr/>
          <p:nvPr/>
        </p:nvSpPr>
        <p:spPr>
          <a:xfrm>
            <a:off x="2044700" y="1355725"/>
            <a:ext cx="8343900" cy="52355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03BA2529-FA8E-1C44-9F68-6F3533B17E65}"/>
              </a:ext>
            </a:extLst>
          </p:cNvPr>
          <p:cNvPicPr>
            <a:picLocks noGrp="1" noChangeAspect="1"/>
          </p:cNvPicPr>
          <p:nvPr>
            <p:ph idx="1"/>
          </p:nvPr>
        </p:nvPicPr>
        <p:blipFill>
          <a:blip r:embed="rId3"/>
          <a:stretch>
            <a:fillRect/>
          </a:stretch>
        </p:blipFill>
        <p:spPr>
          <a:xfrm>
            <a:off x="1593623" y="1257299"/>
            <a:ext cx="8975269" cy="5235575"/>
          </a:xfrm>
        </p:spPr>
      </p:pic>
    </p:spTree>
    <p:extLst>
      <p:ext uri="{BB962C8B-B14F-4D97-AF65-F5344CB8AC3E}">
        <p14:creationId xmlns:p14="http://schemas.microsoft.com/office/powerpoint/2010/main" val="393961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A832-4522-5246-B1CE-83B33F1CAE05}"/>
              </a:ext>
            </a:extLst>
          </p:cNvPr>
          <p:cNvSpPr>
            <a:spLocks noGrp="1"/>
          </p:cNvSpPr>
          <p:nvPr>
            <p:ph type="title"/>
          </p:nvPr>
        </p:nvSpPr>
        <p:spPr/>
        <p:txBody>
          <a:bodyPr/>
          <a:lstStyle/>
          <a:p>
            <a:r>
              <a:rPr lang="en-US" dirty="0">
                <a:solidFill>
                  <a:schemeClr val="bg1"/>
                </a:solidFill>
              </a:rPr>
              <a:t>Exploratory Data Analysis 2</a:t>
            </a:r>
          </a:p>
        </p:txBody>
      </p:sp>
      <p:sp>
        <p:nvSpPr>
          <p:cNvPr id="3" name="Rectangle 2">
            <a:extLst>
              <a:ext uri="{FF2B5EF4-FFF2-40B4-BE49-F238E27FC236}">
                <a16:creationId xmlns:a16="http://schemas.microsoft.com/office/drawing/2014/main" id="{B9C2D619-A2F9-204F-A0AD-562EFC20DC56}"/>
              </a:ext>
            </a:extLst>
          </p:cNvPr>
          <p:cNvSpPr/>
          <p:nvPr/>
        </p:nvSpPr>
        <p:spPr>
          <a:xfrm>
            <a:off x="2095500" y="1358899"/>
            <a:ext cx="8204200" cy="5133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0FB0AF5F-55D7-3644-9DE8-4F065F5A0485}"/>
              </a:ext>
            </a:extLst>
          </p:cNvPr>
          <p:cNvPicPr>
            <a:picLocks noGrp="1" noChangeAspect="1"/>
          </p:cNvPicPr>
          <p:nvPr>
            <p:ph idx="1"/>
          </p:nvPr>
        </p:nvPicPr>
        <p:blipFill>
          <a:blip r:embed="rId3"/>
          <a:stretch>
            <a:fillRect/>
          </a:stretch>
        </p:blipFill>
        <p:spPr>
          <a:xfrm>
            <a:off x="1606296" y="1254887"/>
            <a:ext cx="8979408" cy="5237988"/>
          </a:xfrm>
        </p:spPr>
      </p:pic>
    </p:spTree>
    <p:extLst>
      <p:ext uri="{BB962C8B-B14F-4D97-AF65-F5344CB8AC3E}">
        <p14:creationId xmlns:p14="http://schemas.microsoft.com/office/powerpoint/2010/main" val="7456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3D7B-436E-0142-8782-2E6997308E2E}"/>
              </a:ext>
            </a:extLst>
          </p:cNvPr>
          <p:cNvSpPr>
            <a:spLocks noGrp="1"/>
          </p:cNvSpPr>
          <p:nvPr>
            <p:ph type="title"/>
          </p:nvPr>
        </p:nvSpPr>
        <p:spPr/>
        <p:txBody>
          <a:bodyPr/>
          <a:lstStyle/>
          <a:p>
            <a:r>
              <a:rPr lang="en-US" dirty="0">
                <a:solidFill>
                  <a:schemeClr val="bg1"/>
                </a:solidFill>
              </a:rPr>
              <a:t>Exploratory Data Analysis 3</a:t>
            </a:r>
          </a:p>
        </p:txBody>
      </p:sp>
      <p:sp>
        <p:nvSpPr>
          <p:cNvPr id="4" name="Rectangle 3">
            <a:extLst>
              <a:ext uri="{FF2B5EF4-FFF2-40B4-BE49-F238E27FC236}">
                <a16:creationId xmlns:a16="http://schemas.microsoft.com/office/drawing/2014/main" id="{1E12E10E-7880-7345-8D7D-3D263C54A6DB}"/>
              </a:ext>
            </a:extLst>
          </p:cNvPr>
          <p:cNvSpPr/>
          <p:nvPr/>
        </p:nvSpPr>
        <p:spPr>
          <a:xfrm>
            <a:off x="2730500" y="1574800"/>
            <a:ext cx="6235700" cy="4813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149324E-5776-2B48-AC7B-3F19AE1CDF1E}"/>
              </a:ext>
            </a:extLst>
          </p:cNvPr>
          <p:cNvSpPr txBox="1"/>
          <p:nvPr/>
        </p:nvSpPr>
        <p:spPr>
          <a:xfrm>
            <a:off x="3974633" y="1780381"/>
            <a:ext cx="5105400" cy="369332"/>
          </a:xfrm>
          <a:prstGeom prst="rect">
            <a:avLst/>
          </a:prstGeom>
          <a:noFill/>
        </p:spPr>
        <p:txBody>
          <a:bodyPr wrap="square" rtlCol="0">
            <a:spAutoFit/>
          </a:bodyPr>
          <a:lstStyle/>
          <a:p>
            <a:r>
              <a:rPr lang="en-US" dirty="0"/>
              <a:t>Heatmap of Actual and Predicted Label</a:t>
            </a:r>
          </a:p>
        </p:txBody>
      </p:sp>
      <p:pic>
        <p:nvPicPr>
          <p:cNvPr id="5" name="Content Placeholder 4" descr="Chart, treemap chart&#10;&#10;Description automatically generated">
            <a:extLst>
              <a:ext uri="{FF2B5EF4-FFF2-40B4-BE49-F238E27FC236}">
                <a16:creationId xmlns:a16="http://schemas.microsoft.com/office/drawing/2014/main" id="{518CEC16-3C3E-134A-9B80-130443754ED6}"/>
              </a:ext>
            </a:extLst>
          </p:cNvPr>
          <p:cNvPicPr>
            <a:picLocks noGrp="1" noChangeAspect="1"/>
          </p:cNvPicPr>
          <p:nvPr>
            <p:ph idx="1"/>
          </p:nvPr>
        </p:nvPicPr>
        <p:blipFill>
          <a:blip r:embed="rId3"/>
          <a:stretch>
            <a:fillRect/>
          </a:stretch>
        </p:blipFill>
        <p:spPr>
          <a:xfrm>
            <a:off x="2857033" y="1804194"/>
            <a:ext cx="6705599" cy="4470399"/>
          </a:xfrm>
        </p:spPr>
      </p:pic>
    </p:spTree>
    <p:extLst>
      <p:ext uri="{BB962C8B-B14F-4D97-AF65-F5344CB8AC3E}">
        <p14:creationId xmlns:p14="http://schemas.microsoft.com/office/powerpoint/2010/main" val="229852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3D7B-436E-0142-8782-2E6997308E2E}"/>
              </a:ext>
            </a:extLst>
          </p:cNvPr>
          <p:cNvSpPr>
            <a:spLocks noGrp="1"/>
          </p:cNvSpPr>
          <p:nvPr>
            <p:ph type="title"/>
          </p:nvPr>
        </p:nvSpPr>
        <p:spPr/>
        <p:txBody>
          <a:bodyPr/>
          <a:lstStyle/>
          <a:p>
            <a:r>
              <a:rPr lang="en-US" dirty="0">
                <a:solidFill>
                  <a:schemeClr val="bg1"/>
                </a:solidFill>
              </a:rPr>
              <a:t>Building the Classification Model</a:t>
            </a:r>
          </a:p>
        </p:txBody>
      </p:sp>
      <p:sp>
        <p:nvSpPr>
          <p:cNvPr id="4" name="Content Placeholder 3">
            <a:extLst>
              <a:ext uri="{FF2B5EF4-FFF2-40B4-BE49-F238E27FC236}">
                <a16:creationId xmlns:a16="http://schemas.microsoft.com/office/drawing/2014/main" id="{F6F38818-B212-8D4F-BDCE-A89C96C7E535}"/>
              </a:ext>
            </a:extLst>
          </p:cNvPr>
          <p:cNvSpPr>
            <a:spLocks noGrp="1"/>
          </p:cNvSpPr>
          <p:nvPr>
            <p:ph idx="1"/>
          </p:nvPr>
        </p:nvSpPr>
        <p:spPr/>
        <p:txBody>
          <a:bodyPr/>
          <a:lstStyle/>
          <a:p>
            <a:pPr marL="0" indent="0">
              <a:buNone/>
            </a:pPr>
            <a:r>
              <a:rPr lang="en-US" dirty="0">
                <a:solidFill>
                  <a:schemeClr val="bg1"/>
                </a:solidFill>
              </a:rPr>
              <a:t>Number of nodes in each dense layer (32–1152)</a:t>
            </a:r>
          </a:p>
          <a:p>
            <a:pPr marL="0" indent="0">
              <a:buNone/>
            </a:pPr>
            <a:r>
              <a:rPr lang="en-US" dirty="0">
                <a:solidFill>
                  <a:schemeClr val="bg1"/>
                </a:solidFill>
              </a:rPr>
              <a:t>Dropout rate (15–25%)</a:t>
            </a:r>
          </a:p>
          <a:p>
            <a:pPr marL="0" indent="0">
              <a:buNone/>
            </a:pPr>
            <a:r>
              <a:rPr lang="en-US" dirty="0">
                <a:solidFill>
                  <a:schemeClr val="bg1"/>
                </a:solidFill>
              </a:rPr>
              <a:t>Number of Layers (1–4)</a:t>
            </a:r>
          </a:p>
          <a:p>
            <a:pPr marL="0" indent="0">
              <a:buNone/>
            </a:pPr>
            <a:r>
              <a:rPr lang="en-US" dirty="0">
                <a:solidFill>
                  <a:schemeClr val="bg1"/>
                </a:solidFill>
              </a:rPr>
              <a:t>Activation function (tanh, </a:t>
            </a:r>
            <a:r>
              <a:rPr lang="en-US" dirty="0" err="1">
                <a:solidFill>
                  <a:schemeClr val="bg1"/>
                </a:solidFill>
              </a:rPr>
              <a:t>relu</a:t>
            </a:r>
            <a:r>
              <a:rPr lang="en-US" dirty="0">
                <a:solidFill>
                  <a:schemeClr val="bg1"/>
                </a:solidFill>
              </a:rPr>
              <a:t>, </a:t>
            </a:r>
            <a:r>
              <a:rPr lang="en-US" dirty="0" err="1">
                <a:solidFill>
                  <a:schemeClr val="bg1"/>
                </a:solidFill>
              </a:rPr>
              <a:t>selu</a:t>
            </a:r>
            <a:r>
              <a:rPr lang="en-US" dirty="0">
                <a:solidFill>
                  <a:schemeClr val="bg1"/>
                </a:solidFill>
              </a:rPr>
              <a:t>, and </a:t>
            </a:r>
            <a:r>
              <a:rPr lang="en-US" dirty="0" err="1">
                <a:solidFill>
                  <a:schemeClr val="bg1"/>
                </a:solidFill>
              </a:rPr>
              <a:t>softsign</a:t>
            </a:r>
            <a:r>
              <a:rPr lang="en-US" dirty="0">
                <a:solidFill>
                  <a:schemeClr val="bg1"/>
                </a:solidFill>
              </a:rPr>
              <a:t>)</a:t>
            </a:r>
          </a:p>
          <a:p>
            <a:pPr marL="0" indent="0">
              <a:buNone/>
            </a:pPr>
            <a:r>
              <a:rPr lang="en-US" dirty="0">
                <a:solidFill>
                  <a:schemeClr val="bg1"/>
                </a:solidFill>
              </a:rPr>
              <a:t>Weight initialization function (</a:t>
            </a:r>
            <a:r>
              <a:rPr lang="en-US" dirty="0" err="1">
                <a:solidFill>
                  <a:schemeClr val="bg1"/>
                </a:solidFill>
              </a:rPr>
              <a:t>Glorot</a:t>
            </a:r>
            <a:r>
              <a:rPr lang="en-US" dirty="0">
                <a:solidFill>
                  <a:schemeClr val="bg1"/>
                </a:solidFill>
              </a:rPr>
              <a:t> normal vs He normal)</a:t>
            </a:r>
          </a:p>
        </p:txBody>
      </p:sp>
    </p:spTree>
    <p:extLst>
      <p:ext uri="{BB962C8B-B14F-4D97-AF65-F5344CB8AC3E}">
        <p14:creationId xmlns:p14="http://schemas.microsoft.com/office/powerpoint/2010/main" val="306728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55B5-5A29-9C40-9CA7-7347E46903B5}"/>
              </a:ext>
            </a:extLst>
          </p:cNvPr>
          <p:cNvSpPr>
            <a:spLocks noGrp="1"/>
          </p:cNvSpPr>
          <p:nvPr>
            <p:ph type="title"/>
          </p:nvPr>
        </p:nvSpPr>
        <p:spPr/>
        <p:txBody>
          <a:bodyPr/>
          <a:lstStyle/>
          <a:p>
            <a:r>
              <a:rPr lang="en-US" dirty="0">
                <a:solidFill>
                  <a:schemeClr val="bg1"/>
                </a:solidFill>
              </a:rPr>
              <a:t>Model Architecture</a:t>
            </a:r>
          </a:p>
        </p:txBody>
      </p:sp>
      <p:sp>
        <p:nvSpPr>
          <p:cNvPr id="6" name="Rounded Rectangle 5">
            <a:extLst>
              <a:ext uri="{FF2B5EF4-FFF2-40B4-BE49-F238E27FC236}">
                <a16:creationId xmlns:a16="http://schemas.microsoft.com/office/drawing/2014/main" id="{AC0543FA-D2B1-C147-9626-2B3B5CD2EA4D}"/>
              </a:ext>
            </a:extLst>
          </p:cNvPr>
          <p:cNvSpPr/>
          <p:nvPr/>
        </p:nvSpPr>
        <p:spPr>
          <a:xfrm rot="5400000">
            <a:off x="5354676" y="-10536"/>
            <a:ext cx="641335" cy="4224760"/>
          </a:xfrm>
          <a:prstGeom prst="roundRect">
            <a:avLst/>
          </a:prstGeom>
          <a:solidFill>
            <a:srgbClr val="FEF9C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73AC5A29-6538-5243-ABEE-72FBDB9DD4A9}"/>
              </a:ext>
            </a:extLst>
          </p:cNvPr>
          <p:cNvSpPr/>
          <p:nvPr/>
        </p:nvSpPr>
        <p:spPr>
          <a:xfrm rot="5400000">
            <a:off x="5354675" y="1148983"/>
            <a:ext cx="641335" cy="4224760"/>
          </a:xfrm>
          <a:prstGeom prst="roundRect">
            <a:avLst/>
          </a:prstGeom>
          <a:solidFill>
            <a:srgbClr val="C5BFD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5BFDF"/>
              </a:solidFill>
            </a:endParaRPr>
          </a:p>
        </p:txBody>
      </p:sp>
      <p:sp>
        <p:nvSpPr>
          <p:cNvPr id="13" name="Rounded Rectangle 12">
            <a:extLst>
              <a:ext uri="{FF2B5EF4-FFF2-40B4-BE49-F238E27FC236}">
                <a16:creationId xmlns:a16="http://schemas.microsoft.com/office/drawing/2014/main" id="{082C1A0B-D57C-9A46-A672-25A751A52939}"/>
              </a:ext>
            </a:extLst>
          </p:cNvPr>
          <p:cNvSpPr/>
          <p:nvPr/>
        </p:nvSpPr>
        <p:spPr>
          <a:xfrm rot="16200000">
            <a:off x="5348784" y="2725191"/>
            <a:ext cx="641335" cy="3414531"/>
          </a:xfrm>
          <a:prstGeom prst="roundRect">
            <a:avLst/>
          </a:prstGeom>
          <a:solidFill>
            <a:srgbClr val="E8EFEB"/>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9593DCF-DD72-104E-A93A-2AEA488568BA}"/>
              </a:ext>
            </a:extLst>
          </p:cNvPr>
          <p:cNvSpPr txBox="1"/>
          <p:nvPr/>
        </p:nvSpPr>
        <p:spPr>
          <a:xfrm>
            <a:off x="4419385" y="1929111"/>
            <a:ext cx="3791673" cy="369332"/>
          </a:xfrm>
          <a:prstGeom prst="rect">
            <a:avLst/>
          </a:prstGeom>
          <a:noFill/>
        </p:spPr>
        <p:txBody>
          <a:bodyPr wrap="square" rtlCol="0">
            <a:spAutoFit/>
          </a:bodyPr>
          <a:lstStyle/>
          <a:p>
            <a:r>
              <a:rPr lang="en-US" dirty="0"/>
              <a:t>Dense Layer (576 Nodes) </a:t>
            </a:r>
          </a:p>
        </p:txBody>
      </p:sp>
      <p:sp>
        <p:nvSpPr>
          <p:cNvPr id="15" name="TextBox 14">
            <a:extLst>
              <a:ext uri="{FF2B5EF4-FFF2-40B4-BE49-F238E27FC236}">
                <a16:creationId xmlns:a16="http://schemas.microsoft.com/office/drawing/2014/main" id="{7689CFA4-2F2D-6F4D-8E50-CB87374896BC}"/>
              </a:ext>
            </a:extLst>
          </p:cNvPr>
          <p:cNvSpPr txBox="1"/>
          <p:nvPr/>
        </p:nvSpPr>
        <p:spPr>
          <a:xfrm>
            <a:off x="4589201" y="3076339"/>
            <a:ext cx="2263815" cy="369332"/>
          </a:xfrm>
          <a:prstGeom prst="rect">
            <a:avLst/>
          </a:prstGeom>
          <a:noFill/>
        </p:spPr>
        <p:txBody>
          <a:bodyPr wrap="square" rtlCol="0">
            <a:spAutoFit/>
          </a:bodyPr>
          <a:lstStyle/>
          <a:p>
            <a:r>
              <a:rPr lang="en-US" dirty="0"/>
              <a:t>Dropout Layer (16%)</a:t>
            </a:r>
          </a:p>
        </p:txBody>
      </p:sp>
      <p:sp>
        <p:nvSpPr>
          <p:cNvPr id="16" name="TextBox 15">
            <a:extLst>
              <a:ext uri="{FF2B5EF4-FFF2-40B4-BE49-F238E27FC236}">
                <a16:creationId xmlns:a16="http://schemas.microsoft.com/office/drawing/2014/main" id="{FDC12EC2-A6AD-E243-BC55-94338791ADA8}"/>
              </a:ext>
            </a:extLst>
          </p:cNvPr>
          <p:cNvSpPr txBox="1"/>
          <p:nvPr/>
        </p:nvSpPr>
        <p:spPr>
          <a:xfrm>
            <a:off x="4423966" y="4260639"/>
            <a:ext cx="2490969" cy="369332"/>
          </a:xfrm>
          <a:prstGeom prst="rect">
            <a:avLst/>
          </a:prstGeom>
          <a:noFill/>
        </p:spPr>
        <p:txBody>
          <a:bodyPr wrap="square" rtlCol="0">
            <a:spAutoFit/>
          </a:bodyPr>
          <a:lstStyle/>
          <a:p>
            <a:r>
              <a:rPr lang="en-US" dirty="0"/>
              <a:t>Dense Layer (4 Nodes)</a:t>
            </a:r>
          </a:p>
        </p:txBody>
      </p:sp>
      <p:cxnSp>
        <p:nvCxnSpPr>
          <p:cNvPr id="18" name="Straight Connector 17">
            <a:extLst>
              <a:ext uri="{FF2B5EF4-FFF2-40B4-BE49-F238E27FC236}">
                <a16:creationId xmlns:a16="http://schemas.microsoft.com/office/drawing/2014/main" id="{1247C40E-30BC-314F-B289-1224679288EC}"/>
              </a:ext>
            </a:extLst>
          </p:cNvPr>
          <p:cNvCxnSpPr>
            <a:cxnSpLocks/>
            <a:stCxn id="6" idx="3"/>
          </p:cNvCxnSpPr>
          <p:nvPr/>
        </p:nvCxnSpPr>
        <p:spPr>
          <a:xfrm flipH="1">
            <a:off x="5672398" y="2422512"/>
            <a:ext cx="2946" cy="506608"/>
          </a:xfrm>
          <a:prstGeom prst="line">
            <a:avLst/>
          </a:prstGeom>
          <a:ln w="381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A82716-E75F-4A40-B61F-8916A4707EEB}"/>
              </a:ext>
            </a:extLst>
          </p:cNvPr>
          <p:cNvCxnSpPr>
            <a:cxnSpLocks/>
          </p:cNvCxnSpPr>
          <p:nvPr/>
        </p:nvCxnSpPr>
        <p:spPr>
          <a:xfrm flipH="1">
            <a:off x="5079680" y="4777765"/>
            <a:ext cx="589775" cy="835853"/>
          </a:xfrm>
          <a:prstGeom prst="line">
            <a:avLst/>
          </a:prstGeom>
          <a:ln w="381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9305B39-DE93-F841-8DF9-5534C6250E65}"/>
              </a:ext>
            </a:extLst>
          </p:cNvPr>
          <p:cNvCxnSpPr>
            <a:cxnSpLocks/>
          </p:cNvCxnSpPr>
          <p:nvPr/>
        </p:nvCxnSpPr>
        <p:spPr>
          <a:xfrm flipH="1">
            <a:off x="5669452" y="3593606"/>
            <a:ext cx="2946" cy="506608"/>
          </a:xfrm>
          <a:prstGeom prst="line">
            <a:avLst/>
          </a:prstGeom>
          <a:ln w="381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2DADF17-0074-4B4B-A78E-79137B7DF9EE}"/>
              </a:ext>
            </a:extLst>
          </p:cNvPr>
          <p:cNvCxnSpPr>
            <a:cxnSpLocks/>
          </p:cNvCxnSpPr>
          <p:nvPr/>
        </p:nvCxnSpPr>
        <p:spPr>
          <a:xfrm>
            <a:off x="5669452" y="4777765"/>
            <a:ext cx="645770" cy="811212"/>
          </a:xfrm>
          <a:prstGeom prst="line">
            <a:avLst/>
          </a:prstGeom>
          <a:ln w="381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9F235C9-81B8-A24C-807E-8C5035576E46}"/>
              </a:ext>
            </a:extLst>
          </p:cNvPr>
          <p:cNvSpPr txBox="1"/>
          <p:nvPr/>
        </p:nvSpPr>
        <p:spPr>
          <a:xfrm>
            <a:off x="5824075" y="2502725"/>
            <a:ext cx="2057883" cy="369332"/>
          </a:xfrm>
          <a:prstGeom prst="rect">
            <a:avLst/>
          </a:prstGeom>
          <a:noFill/>
        </p:spPr>
        <p:txBody>
          <a:bodyPr wrap="square" rtlCol="0">
            <a:spAutoFit/>
          </a:bodyPr>
          <a:lstStyle/>
          <a:p>
            <a:r>
              <a:rPr lang="en-US" dirty="0" err="1">
                <a:solidFill>
                  <a:schemeClr val="bg1"/>
                </a:solidFill>
              </a:rPr>
              <a:t>Relu</a:t>
            </a:r>
            <a:endParaRPr lang="en-US" dirty="0">
              <a:solidFill>
                <a:schemeClr val="bg1"/>
              </a:solidFill>
            </a:endParaRPr>
          </a:p>
        </p:txBody>
      </p:sp>
      <p:sp>
        <p:nvSpPr>
          <p:cNvPr id="28" name="TextBox 27">
            <a:extLst>
              <a:ext uri="{FF2B5EF4-FFF2-40B4-BE49-F238E27FC236}">
                <a16:creationId xmlns:a16="http://schemas.microsoft.com/office/drawing/2014/main" id="{C15E77C9-B155-644B-916D-34CF0815A340}"/>
              </a:ext>
            </a:extLst>
          </p:cNvPr>
          <p:cNvSpPr txBox="1"/>
          <p:nvPr/>
        </p:nvSpPr>
        <p:spPr>
          <a:xfrm>
            <a:off x="6812934" y="4913550"/>
            <a:ext cx="1898248" cy="369332"/>
          </a:xfrm>
          <a:prstGeom prst="rect">
            <a:avLst/>
          </a:prstGeom>
          <a:noFill/>
        </p:spPr>
        <p:txBody>
          <a:bodyPr wrap="square" rtlCol="0">
            <a:spAutoFit/>
          </a:bodyPr>
          <a:lstStyle/>
          <a:p>
            <a:r>
              <a:rPr lang="en-US" dirty="0" err="1">
                <a:solidFill>
                  <a:schemeClr val="bg1"/>
                </a:solidFill>
              </a:rPr>
              <a:t>Softmax</a:t>
            </a:r>
            <a:endParaRPr lang="en-US" dirty="0">
              <a:solidFill>
                <a:schemeClr val="bg1"/>
              </a:solidFill>
            </a:endParaRPr>
          </a:p>
        </p:txBody>
      </p:sp>
      <p:sp>
        <p:nvSpPr>
          <p:cNvPr id="29" name="TextBox 28">
            <a:extLst>
              <a:ext uri="{FF2B5EF4-FFF2-40B4-BE49-F238E27FC236}">
                <a16:creationId xmlns:a16="http://schemas.microsoft.com/office/drawing/2014/main" id="{B031EF58-DB3F-024F-9585-EB8DD4485086}"/>
              </a:ext>
            </a:extLst>
          </p:cNvPr>
          <p:cNvSpPr txBox="1"/>
          <p:nvPr/>
        </p:nvSpPr>
        <p:spPr>
          <a:xfrm>
            <a:off x="7917594" y="1874171"/>
            <a:ext cx="781179" cy="1569660"/>
          </a:xfrm>
          <a:prstGeom prst="rect">
            <a:avLst/>
          </a:prstGeom>
          <a:noFill/>
        </p:spPr>
        <p:txBody>
          <a:bodyPr wrap="square" rtlCol="0">
            <a:spAutoFit/>
          </a:bodyPr>
          <a:lstStyle/>
          <a:p>
            <a:r>
              <a:rPr lang="en-US" sz="9600" dirty="0">
                <a:solidFill>
                  <a:schemeClr val="bg1"/>
                </a:solidFill>
              </a:rPr>
              <a:t>}</a:t>
            </a:r>
          </a:p>
        </p:txBody>
      </p:sp>
      <p:sp>
        <p:nvSpPr>
          <p:cNvPr id="30" name="TextBox 29">
            <a:extLst>
              <a:ext uri="{FF2B5EF4-FFF2-40B4-BE49-F238E27FC236}">
                <a16:creationId xmlns:a16="http://schemas.microsoft.com/office/drawing/2014/main" id="{598BFD72-59CC-4741-8B3C-8883DF1693B7}"/>
              </a:ext>
            </a:extLst>
          </p:cNvPr>
          <p:cNvSpPr txBox="1"/>
          <p:nvPr/>
        </p:nvSpPr>
        <p:spPr>
          <a:xfrm>
            <a:off x="8475182" y="2445662"/>
            <a:ext cx="781179" cy="584775"/>
          </a:xfrm>
          <a:prstGeom prst="rect">
            <a:avLst/>
          </a:prstGeom>
          <a:noFill/>
        </p:spPr>
        <p:txBody>
          <a:bodyPr wrap="square" rtlCol="0">
            <a:spAutoFit/>
          </a:bodyPr>
          <a:lstStyle/>
          <a:p>
            <a:r>
              <a:rPr lang="en-US" sz="3200" dirty="0">
                <a:solidFill>
                  <a:schemeClr val="bg1"/>
                </a:solidFill>
              </a:rPr>
              <a:t>3x</a:t>
            </a:r>
          </a:p>
        </p:txBody>
      </p:sp>
      <p:cxnSp>
        <p:nvCxnSpPr>
          <p:cNvPr id="31" name="Straight Connector 30">
            <a:extLst>
              <a:ext uri="{FF2B5EF4-FFF2-40B4-BE49-F238E27FC236}">
                <a16:creationId xmlns:a16="http://schemas.microsoft.com/office/drawing/2014/main" id="{E8941BB9-FB8E-6A44-AA28-C04D8FF226C8}"/>
              </a:ext>
            </a:extLst>
          </p:cNvPr>
          <p:cNvCxnSpPr>
            <a:cxnSpLocks/>
          </p:cNvCxnSpPr>
          <p:nvPr/>
        </p:nvCxnSpPr>
        <p:spPr>
          <a:xfrm flipH="1">
            <a:off x="4257878" y="4753123"/>
            <a:ext cx="1411574" cy="811213"/>
          </a:xfrm>
          <a:prstGeom prst="line">
            <a:avLst/>
          </a:prstGeom>
          <a:ln w="381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FC08AE3-CB60-094D-AB6D-E96893CFD562}"/>
              </a:ext>
            </a:extLst>
          </p:cNvPr>
          <p:cNvCxnSpPr>
            <a:cxnSpLocks/>
          </p:cNvCxnSpPr>
          <p:nvPr/>
        </p:nvCxnSpPr>
        <p:spPr>
          <a:xfrm>
            <a:off x="5669452" y="4777765"/>
            <a:ext cx="1502834" cy="786571"/>
          </a:xfrm>
          <a:prstGeom prst="line">
            <a:avLst/>
          </a:prstGeom>
          <a:ln w="38100">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7DC490-F6F2-BA43-8441-91339E879CEF}"/>
              </a:ext>
            </a:extLst>
          </p:cNvPr>
          <p:cNvSpPr txBox="1"/>
          <p:nvPr/>
        </p:nvSpPr>
        <p:spPr>
          <a:xfrm>
            <a:off x="3885569" y="5627648"/>
            <a:ext cx="1296365" cy="369332"/>
          </a:xfrm>
          <a:prstGeom prst="rect">
            <a:avLst/>
          </a:prstGeom>
          <a:noFill/>
        </p:spPr>
        <p:txBody>
          <a:bodyPr wrap="square" rtlCol="0">
            <a:spAutoFit/>
          </a:bodyPr>
          <a:lstStyle/>
          <a:p>
            <a:r>
              <a:rPr lang="en-US" dirty="0">
                <a:solidFill>
                  <a:schemeClr val="bg1"/>
                </a:solidFill>
              </a:rPr>
              <a:t>ABH</a:t>
            </a:r>
          </a:p>
        </p:txBody>
      </p:sp>
      <p:sp>
        <p:nvSpPr>
          <p:cNvPr id="46" name="TextBox 45">
            <a:extLst>
              <a:ext uri="{FF2B5EF4-FFF2-40B4-BE49-F238E27FC236}">
                <a16:creationId xmlns:a16="http://schemas.microsoft.com/office/drawing/2014/main" id="{3812851B-A946-1746-89E7-5DD2D2797269}"/>
              </a:ext>
            </a:extLst>
          </p:cNvPr>
          <p:cNvSpPr txBox="1"/>
          <p:nvPr/>
        </p:nvSpPr>
        <p:spPr>
          <a:xfrm>
            <a:off x="4761109" y="5613618"/>
            <a:ext cx="1296365" cy="369332"/>
          </a:xfrm>
          <a:prstGeom prst="rect">
            <a:avLst/>
          </a:prstGeom>
          <a:noFill/>
        </p:spPr>
        <p:txBody>
          <a:bodyPr wrap="square" rtlCol="0">
            <a:spAutoFit/>
          </a:bodyPr>
          <a:lstStyle/>
          <a:p>
            <a:r>
              <a:rPr lang="en-US" dirty="0">
                <a:solidFill>
                  <a:schemeClr val="bg1"/>
                </a:solidFill>
              </a:rPr>
              <a:t>CBH</a:t>
            </a:r>
          </a:p>
        </p:txBody>
      </p:sp>
      <p:sp>
        <p:nvSpPr>
          <p:cNvPr id="47" name="TextBox 46">
            <a:extLst>
              <a:ext uri="{FF2B5EF4-FFF2-40B4-BE49-F238E27FC236}">
                <a16:creationId xmlns:a16="http://schemas.microsoft.com/office/drawing/2014/main" id="{06B495C1-2509-714F-AC49-57AF71C62A4E}"/>
              </a:ext>
            </a:extLst>
          </p:cNvPr>
          <p:cNvSpPr txBox="1"/>
          <p:nvPr/>
        </p:nvSpPr>
        <p:spPr>
          <a:xfrm>
            <a:off x="6022749" y="5613088"/>
            <a:ext cx="1296365" cy="369332"/>
          </a:xfrm>
          <a:prstGeom prst="rect">
            <a:avLst/>
          </a:prstGeom>
          <a:noFill/>
        </p:spPr>
        <p:txBody>
          <a:bodyPr wrap="square" rtlCol="0">
            <a:spAutoFit/>
          </a:bodyPr>
          <a:lstStyle/>
          <a:p>
            <a:r>
              <a:rPr lang="en-US" dirty="0">
                <a:solidFill>
                  <a:schemeClr val="bg1"/>
                </a:solidFill>
              </a:rPr>
              <a:t>TBH</a:t>
            </a:r>
          </a:p>
        </p:txBody>
      </p:sp>
      <p:sp>
        <p:nvSpPr>
          <p:cNvPr id="48" name="TextBox 47">
            <a:extLst>
              <a:ext uri="{FF2B5EF4-FFF2-40B4-BE49-F238E27FC236}">
                <a16:creationId xmlns:a16="http://schemas.microsoft.com/office/drawing/2014/main" id="{357B908D-7549-2340-A251-C21C961BD93C}"/>
              </a:ext>
            </a:extLst>
          </p:cNvPr>
          <p:cNvSpPr txBox="1"/>
          <p:nvPr/>
        </p:nvSpPr>
        <p:spPr>
          <a:xfrm>
            <a:off x="6914693" y="5600022"/>
            <a:ext cx="1296365" cy="369332"/>
          </a:xfrm>
          <a:prstGeom prst="rect">
            <a:avLst/>
          </a:prstGeom>
          <a:noFill/>
        </p:spPr>
        <p:txBody>
          <a:bodyPr wrap="square" rtlCol="0">
            <a:spAutoFit/>
          </a:bodyPr>
          <a:lstStyle/>
          <a:p>
            <a:r>
              <a:rPr lang="en-US" dirty="0">
                <a:solidFill>
                  <a:schemeClr val="bg1"/>
                </a:solidFill>
              </a:rPr>
              <a:t>LBH</a:t>
            </a:r>
          </a:p>
        </p:txBody>
      </p:sp>
    </p:spTree>
    <p:extLst>
      <p:ext uri="{BB962C8B-B14F-4D97-AF65-F5344CB8AC3E}">
        <p14:creationId xmlns:p14="http://schemas.microsoft.com/office/powerpoint/2010/main" val="144965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DE15-A792-3849-A7AE-279E46FB76AA}"/>
              </a:ext>
            </a:extLst>
          </p:cNvPr>
          <p:cNvSpPr>
            <a:spLocks noGrp="1"/>
          </p:cNvSpPr>
          <p:nvPr>
            <p:ph type="title"/>
          </p:nvPr>
        </p:nvSpPr>
        <p:spPr/>
        <p:txBody>
          <a:bodyPr/>
          <a:lstStyle/>
          <a:p>
            <a:r>
              <a:rPr lang="en-US" dirty="0">
                <a:solidFill>
                  <a:schemeClr val="bg1"/>
                </a:solidFill>
              </a:rPr>
              <a:t>Results</a:t>
            </a:r>
          </a:p>
        </p:txBody>
      </p:sp>
      <p:pic>
        <p:nvPicPr>
          <p:cNvPr id="5" name="Content Placeholder 4" descr="Chart, treemap chart&#10;&#10;Description automatically generated">
            <a:extLst>
              <a:ext uri="{FF2B5EF4-FFF2-40B4-BE49-F238E27FC236}">
                <a16:creationId xmlns:a16="http://schemas.microsoft.com/office/drawing/2014/main" id="{E8729889-A0FD-174E-A505-4129BBA3D162}"/>
              </a:ext>
            </a:extLst>
          </p:cNvPr>
          <p:cNvPicPr>
            <a:picLocks noGrp="1" noChangeAspect="1"/>
          </p:cNvPicPr>
          <p:nvPr>
            <p:ph idx="1"/>
          </p:nvPr>
        </p:nvPicPr>
        <p:blipFill>
          <a:blip r:embed="rId3"/>
          <a:stretch>
            <a:fillRect/>
          </a:stretch>
        </p:blipFill>
        <p:spPr>
          <a:xfrm>
            <a:off x="5253649" y="1566170"/>
            <a:ext cx="6100151" cy="4371990"/>
          </a:xfrm>
        </p:spPr>
      </p:pic>
      <p:sp>
        <p:nvSpPr>
          <p:cNvPr id="6" name="TextBox 5">
            <a:extLst>
              <a:ext uri="{FF2B5EF4-FFF2-40B4-BE49-F238E27FC236}">
                <a16:creationId xmlns:a16="http://schemas.microsoft.com/office/drawing/2014/main" id="{0766146A-4BD2-E64C-B94D-3528EA89CCB0}"/>
              </a:ext>
            </a:extLst>
          </p:cNvPr>
          <p:cNvSpPr txBox="1"/>
          <p:nvPr/>
        </p:nvSpPr>
        <p:spPr>
          <a:xfrm>
            <a:off x="1352952" y="3105834"/>
            <a:ext cx="6099858" cy="646331"/>
          </a:xfrm>
          <a:prstGeom prst="rect">
            <a:avLst/>
          </a:prstGeom>
          <a:noFill/>
        </p:spPr>
        <p:txBody>
          <a:bodyPr wrap="square">
            <a:spAutoFit/>
          </a:bodyPr>
          <a:lstStyle/>
          <a:p>
            <a:pPr marL="0" indent="0">
              <a:buNone/>
            </a:pPr>
            <a:r>
              <a:rPr lang="en-US" sz="3600" dirty="0">
                <a:solidFill>
                  <a:schemeClr val="bg1"/>
                </a:solidFill>
              </a:rPr>
              <a:t>71.2% accuracy</a:t>
            </a:r>
          </a:p>
        </p:txBody>
      </p:sp>
      <p:sp>
        <p:nvSpPr>
          <p:cNvPr id="4" name="Rectangle 3">
            <a:extLst>
              <a:ext uri="{FF2B5EF4-FFF2-40B4-BE49-F238E27FC236}">
                <a16:creationId xmlns:a16="http://schemas.microsoft.com/office/drawing/2014/main" id="{D6801D4A-7885-884A-980E-6A039CADA4F7}"/>
              </a:ext>
            </a:extLst>
          </p:cNvPr>
          <p:cNvSpPr/>
          <p:nvPr/>
        </p:nvSpPr>
        <p:spPr>
          <a:xfrm>
            <a:off x="5253649" y="927100"/>
            <a:ext cx="6100151" cy="639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B3EA72F-ECE1-3249-9279-E16E6BC7D964}"/>
              </a:ext>
            </a:extLst>
          </p:cNvPr>
          <p:cNvSpPr txBox="1"/>
          <p:nvPr/>
        </p:nvSpPr>
        <p:spPr>
          <a:xfrm>
            <a:off x="6214574" y="1100517"/>
            <a:ext cx="4178300" cy="369332"/>
          </a:xfrm>
          <a:prstGeom prst="rect">
            <a:avLst/>
          </a:prstGeom>
          <a:noFill/>
        </p:spPr>
        <p:txBody>
          <a:bodyPr wrap="square" rtlCol="0">
            <a:spAutoFit/>
          </a:bodyPr>
          <a:lstStyle/>
          <a:p>
            <a:r>
              <a:rPr lang="en-US" dirty="0"/>
              <a:t>Heatmap of Actual vs Predicted Labels</a:t>
            </a:r>
          </a:p>
        </p:txBody>
      </p:sp>
    </p:spTree>
    <p:extLst>
      <p:ext uri="{BB962C8B-B14F-4D97-AF65-F5344CB8AC3E}">
        <p14:creationId xmlns:p14="http://schemas.microsoft.com/office/powerpoint/2010/main" val="376186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7DDE-5683-1541-9050-8855BED59E0C}"/>
              </a:ext>
            </a:extLst>
          </p:cNvPr>
          <p:cNvSpPr>
            <a:spLocks noGrp="1"/>
          </p:cNvSpPr>
          <p:nvPr>
            <p:ph type="title"/>
          </p:nvPr>
        </p:nvSpPr>
        <p:spPr/>
        <p:txBody>
          <a:bodyPr/>
          <a:lstStyle/>
          <a:p>
            <a:r>
              <a:rPr lang="en-US" dirty="0">
                <a:solidFill>
                  <a:schemeClr val="bg1"/>
                </a:solidFill>
              </a:rPr>
              <a:t>Results using All Labeled Data</a:t>
            </a:r>
          </a:p>
        </p:txBody>
      </p:sp>
      <p:pic>
        <p:nvPicPr>
          <p:cNvPr id="5" name="Content Placeholder 4" descr="Chart, treemap chart&#10;&#10;Description automatically generated">
            <a:extLst>
              <a:ext uri="{FF2B5EF4-FFF2-40B4-BE49-F238E27FC236}">
                <a16:creationId xmlns:a16="http://schemas.microsoft.com/office/drawing/2014/main" id="{923C18CB-FE8D-E74A-A009-88606CE1802C}"/>
              </a:ext>
            </a:extLst>
          </p:cNvPr>
          <p:cNvPicPr>
            <a:picLocks noGrp="1" noChangeAspect="1"/>
          </p:cNvPicPr>
          <p:nvPr>
            <p:ph idx="1"/>
          </p:nvPr>
        </p:nvPicPr>
        <p:blipFill>
          <a:blip r:embed="rId3"/>
          <a:stretch>
            <a:fillRect/>
          </a:stretch>
        </p:blipFill>
        <p:spPr>
          <a:xfrm>
            <a:off x="681942" y="2282592"/>
            <a:ext cx="5680758" cy="4042078"/>
          </a:xfrm>
        </p:spPr>
      </p:pic>
      <p:sp>
        <p:nvSpPr>
          <p:cNvPr id="6" name="TextBox 5">
            <a:extLst>
              <a:ext uri="{FF2B5EF4-FFF2-40B4-BE49-F238E27FC236}">
                <a16:creationId xmlns:a16="http://schemas.microsoft.com/office/drawing/2014/main" id="{0FBEC83C-A895-7144-AE9D-0279A2AF73CF}"/>
              </a:ext>
            </a:extLst>
          </p:cNvPr>
          <p:cNvSpPr txBox="1"/>
          <p:nvPr/>
        </p:nvSpPr>
        <p:spPr>
          <a:xfrm>
            <a:off x="7349442" y="3192407"/>
            <a:ext cx="6099858" cy="923330"/>
          </a:xfrm>
          <a:prstGeom prst="rect">
            <a:avLst/>
          </a:prstGeom>
          <a:noFill/>
        </p:spPr>
        <p:txBody>
          <a:bodyPr wrap="square">
            <a:spAutoFit/>
          </a:bodyPr>
          <a:lstStyle/>
          <a:p>
            <a:pPr marL="0" indent="0">
              <a:buNone/>
            </a:pPr>
            <a:r>
              <a:rPr lang="en-US" sz="3600" dirty="0">
                <a:solidFill>
                  <a:schemeClr val="bg1"/>
                </a:solidFill>
              </a:rPr>
              <a:t>73.8% accuracy</a:t>
            </a:r>
          </a:p>
          <a:p>
            <a:pPr marL="0" indent="0">
              <a:buNone/>
            </a:pPr>
            <a:endParaRPr lang="en-US" dirty="0"/>
          </a:p>
        </p:txBody>
      </p:sp>
      <p:sp>
        <p:nvSpPr>
          <p:cNvPr id="7" name="Rectangle 6">
            <a:extLst>
              <a:ext uri="{FF2B5EF4-FFF2-40B4-BE49-F238E27FC236}">
                <a16:creationId xmlns:a16="http://schemas.microsoft.com/office/drawing/2014/main" id="{018C92E6-1E2B-EA48-89D3-4544E4A8D320}"/>
              </a:ext>
            </a:extLst>
          </p:cNvPr>
          <p:cNvSpPr/>
          <p:nvPr/>
        </p:nvSpPr>
        <p:spPr>
          <a:xfrm>
            <a:off x="681942" y="1787222"/>
            <a:ext cx="5680758" cy="495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87840F-4982-9847-9299-4B3EC4D5C45E}"/>
              </a:ext>
            </a:extLst>
          </p:cNvPr>
          <p:cNvSpPr txBox="1"/>
          <p:nvPr/>
        </p:nvSpPr>
        <p:spPr>
          <a:xfrm>
            <a:off x="1486316" y="1899985"/>
            <a:ext cx="3993524" cy="369332"/>
          </a:xfrm>
          <a:prstGeom prst="rect">
            <a:avLst/>
          </a:prstGeom>
          <a:noFill/>
        </p:spPr>
        <p:txBody>
          <a:bodyPr wrap="square" rtlCol="0">
            <a:spAutoFit/>
          </a:bodyPr>
          <a:lstStyle/>
          <a:p>
            <a:r>
              <a:rPr lang="en-US" dirty="0"/>
              <a:t>Heatmap of Actual vs Predicted Labels</a:t>
            </a:r>
          </a:p>
        </p:txBody>
      </p:sp>
    </p:spTree>
    <p:extLst>
      <p:ext uri="{BB962C8B-B14F-4D97-AF65-F5344CB8AC3E}">
        <p14:creationId xmlns:p14="http://schemas.microsoft.com/office/powerpoint/2010/main" val="101879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0621-57E7-2B41-B987-97E1BF2AF58A}"/>
              </a:ext>
            </a:extLst>
          </p:cNvPr>
          <p:cNvSpPr>
            <a:spLocks noGrp="1"/>
          </p:cNvSpPr>
          <p:nvPr>
            <p:ph type="title"/>
          </p:nvPr>
        </p:nvSpPr>
        <p:spPr/>
        <p:txBody>
          <a:bodyPr/>
          <a:lstStyle/>
          <a:p>
            <a:r>
              <a:rPr lang="en-US" dirty="0">
                <a:solidFill>
                  <a:schemeClr val="bg1"/>
                </a:solidFill>
              </a:rPr>
              <a:t>Areas for Improvement</a:t>
            </a:r>
          </a:p>
        </p:txBody>
      </p:sp>
      <p:sp>
        <p:nvSpPr>
          <p:cNvPr id="3" name="Content Placeholder 2">
            <a:extLst>
              <a:ext uri="{FF2B5EF4-FFF2-40B4-BE49-F238E27FC236}">
                <a16:creationId xmlns:a16="http://schemas.microsoft.com/office/drawing/2014/main" id="{5B3AE03A-7C61-0144-953B-42F0EC8B1AEC}"/>
              </a:ext>
            </a:extLst>
          </p:cNvPr>
          <p:cNvSpPr>
            <a:spLocks noGrp="1"/>
          </p:cNvSpPr>
          <p:nvPr>
            <p:ph idx="1"/>
          </p:nvPr>
        </p:nvSpPr>
        <p:spPr/>
        <p:txBody>
          <a:bodyPr/>
          <a:lstStyle/>
          <a:p>
            <a:pPr marL="0" indent="0">
              <a:buNone/>
            </a:pPr>
            <a:r>
              <a:rPr lang="en-US" dirty="0">
                <a:solidFill>
                  <a:schemeClr val="bg1"/>
                </a:solidFill>
              </a:rPr>
              <a:t>Clause level analysis</a:t>
            </a:r>
          </a:p>
          <a:p>
            <a:pPr marL="0" indent="0">
              <a:buNone/>
            </a:pPr>
            <a:r>
              <a:rPr lang="en-US" dirty="0">
                <a:solidFill>
                  <a:schemeClr val="bg1"/>
                </a:solidFill>
              </a:rPr>
              <a:t>Further tuning of </a:t>
            </a:r>
            <a:r>
              <a:rPr lang="en-US" dirty="0" err="1">
                <a:solidFill>
                  <a:schemeClr val="bg1"/>
                </a:solidFill>
              </a:rPr>
              <a:t>BERiT</a:t>
            </a:r>
            <a:endParaRPr lang="en-US" dirty="0">
              <a:solidFill>
                <a:schemeClr val="bg1"/>
              </a:solidFill>
            </a:endParaRPr>
          </a:p>
          <a:p>
            <a:pPr marL="0" indent="0">
              <a:buNone/>
            </a:pPr>
            <a:r>
              <a:rPr lang="en-US" dirty="0">
                <a:solidFill>
                  <a:schemeClr val="bg1"/>
                </a:solidFill>
              </a:rPr>
              <a:t>Further tuning of the classification algorithm</a:t>
            </a:r>
          </a:p>
          <a:p>
            <a:pPr marL="0" indent="0">
              <a:buNone/>
            </a:pPr>
            <a:r>
              <a:rPr lang="en-US" dirty="0">
                <a:solidFill>
                  <a:schemeClr val="bg1"/>
                </a:solidFill>
              </a:rPr>
              <a:t>Up-sampling the ABH data / dropping ABH data</a:t>
            </a:r>
          </a:p>
          <a:p>
            <a:pPr marL="0" indent="0">
              <a:buNone/>
            </a:pPr>
            <a:r>
              <a:rPr lang="en-US" dirty="0">
                <a:solidFill>
                  <a:schemeClr val="bg1"/>
                </a:solidFill>
              </a:rPr>
              <a:t>Interpretability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77435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6337-B34D-C449-9146-3348F238A334}"/>
              </a:ext>
            </a:extLst>
          </p:cNvPr>
          <p:cNvSpPr>
            <a:spLocks noGrp="1"/>
          </p:cNvSpPr>
          <p:nvPr>
            <p:ph type="title"/>
          </p:nvPr>
        </p:nvSpPr>
        <p:spPr/>
        <p:txBody>
          <a:bodyPr/>
          <a:lstStyle/>
          <a:p>
            <a:r>
              <a:rPr lang="en-US" dirty="0">
                <a:solidFill>
                  <a:schemeClr val="bg1"/>
                </a:solidFill>
              </a:rPr>
              <a:t>Problem </a:t>
            </a:r>
            <a:r>
              <a:rPr lang="en-US">
                <a:solidFill>
                  <a:schemeClr val="bg1"/>
                </a:solidFill>
              </a:rPr>
              <a:t>and Rationale</a:t>
            </a:r>
            <a:endParaRPr lang="en-US" dirty="0">
              <a:solidFill>
                <a:schemeClr val="bg1"/>
              </a:solidFill>
            </a:endParaRPr>
          </a:p>
        </p:txBody>
      </p:sp>
      <p:sp>
        <p:nvSpPr>
          <p:cNvPr id="3" name="Content Placeholder 2">
            <a:extLst>
              <a:ext uri="{FF2B5EF4-FFF2-40B4-BE49-F238E27FC236}">
                <a16:creationId xmlns:a16="http://schemas.microsoft.com/office/drawing/2014/main" id="{A1EEFD31-F0F8-DD40-A7B5-A14A20FE46C2}"/>
              </a:ext>
            </a:extLst>
          </p:cNvPr>
          <p:cNvSpPr>
            <a:spLocks noGrp="1"/>
          </p:cNvSpPr>
          <p:nvPr>
            <p:ph idx="1"/>
          </p:nvPr>
        </p:nvSpPr>
        <p:spPr/>
        <p:txBody>
          <a:bodyPr/>
          <a:lstStyle/>
          <a:p>
            <a:pPr marL="0" indent="0">
              <a:buNone/>
            </a:pPr>
            <a:r>
              <a:rPr lang="en-US" dirty="0">
                <a:solidFill>
                  <a:schemeClr val="bg1"/>
                </a:solidFill>
              </a:rPr>
              <a:t>Archaic Biblical Hebrew (ABH)		1200-1000 BCE</a:t>
            </a:r>
          </a:p>
          <a:p>
            <a:pPr marL="0" indent="0">
              <a:buNone/>
            </a:pPr>
            <a:r>
              <a:rPr lang="en-US" dirty="0">
                <a:solidFill>
                  <a:schemeClr val="bg1"/>
                </a:solidFill>
              </a:rPr>
              <a:t>Classical Biblical Hebrew (CBH)		1000-586 BCE	</a:t>
            </a:r>
          </a:p>
          <a:p>
            <a:pPr marL="0" indent="0">
              <a:buNone/>
            </a:pPr>
            <a:r>
              <a:rPr lang="en-US" dirty="0">
                <a:solidFill>
                  <a:schemeClr val="bg1"/>
                </a:solidFill>
              </a:rPr>
              <a:t>Transitional Biblical Hebrew (TBH)	586-539 BCE</a:t>
            </a:r>
          </a:p>
          <a:p>
            <a:pPr marL="0" indent="0">
              <a:buNone/>
            </a:pPr>
            <a:r>
              <a:rPr lang="en-US" dirty="0">
                <a:solidFill>
                  <a:schemeClr val="bg1"/>
                </a:solidFill>
              </a:rPr>
              <a:t>Late Biblical Hebrew (LBH)</a:t>
            </a:r>
            <a:r>
              <a:rPr lang="en-US" dirty="0"/>
              <a:t>		</a:t>
            </a:r>
            <a:r>
              <a:rPr lang="en-US" dirty="0">
                <a:solidFill>
                  <a:schemeClr val="bg1"/>
                </a:solidFill>
              </a:rPr>
              <a:t>539- BCE</a:t>
            </a:r>
          </a:p>
        </p:txBody>
      </p:sp>
    </p:spTree>
    <p:extLst>
      <p:ext uri="{BB962C8B-B14F-4D97-AF65-F5344CB8AC3E}">
        <p14:creationId xmlns:p14="http://schemas.microsoft.com/office/powerpoint/2010/main" val="354360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B262-BF0F-674F-857E-89C83A0DF300}"/>
              </a:ext>
            </a:extLst>
          </p:cNvPr>
          <p:cNvSpPr>
            <a:spLocks noGrp="1"/>
          </p:cNvSpPr>
          <p:nvPr>
            <p:ph type="title"/>
          </p:nvPr>
        </p:nvSpPr>
        <p:spPr/>
        <p:txBody>
          <a:bodyPr/>
          <a:lstStyle/>
          <a:p>
            <a:r>
              <a:rPr lang="en-US" dirty="0">
                <a:solidFill>
                  <a:schemeClr val="bg1"/>
                </a:solidFill>
              </a:rPr>
              <a:t>Sourcing Data: Text-Fabric</a:t>
            </a:r>
          </a:p>
        </p:txBody>
      </p:sp>
      <p:sp>
        <p:nvSpPr>
          <p:cNvPr id="3" name="Content Placeholder 2">
            <a:extLst>
              <a:ext uri="{FF2B5EF4-FFF2-40B4-BE49-F238E27FC236}">
                <a16:creationId xmlns:a16="http://schemas.microsoft.com/office/drawing/2014/main" id="{A1C6C25D-96B7-DA4B-918A-838CD351784D}"/>
              </a:ext>
            </a:extLst>
          </p:cNvPr>
          <p:cNvSpPr>
            <a:spLocks noGrp="1"/>
          </p:cNvSpPr>
          <p:nvPr>
            <p:ph idx="1"/>
          </p:nvPr>
        </p:nvSpPr>
        <p:spPr>
          <a:xfrm>
            <a:off x="548833" y="1825625"/>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bg1"/>
                </a:solidFill>
              </a:rPr>
              <a:t>https://</a:t>
            </a:r>
            <a:r>
              <a:rPr lang="en-US" dirty="0" err="1">
                <a:solidFill>
                  <a:schemeClr val="bg1"/>
                </a:solidFill>
              </a:rPr>
              <a:t>annotation.github.io</a:t>
            </a:r>
            <a:r>
              <a:rPr lang="en-US" dirty="0">
                <a:solidFill>
                  <a:schemeClr val="bg1"/>
                </a:solidFill>
              </a:rPr>
              <a:t>/text-fabric/</a:t>
            </a:r>
            <a:r>
              <a:rPr lang="en-US" dirty="0" err="1">
                <a:solidFill>
                  <a:schemeClr val="bg1"/>
                </a:solidFill>
              </a:rPr>
              <a:t>tf</a:t>
            </a:r>
            <a:r>
              <a:rPr lang="en-US" dirty="0">
                <a:solidFill>
                  <a:schemeClr val="bg1"/>
                </a:solidFill>
              </a:rPr>
              <a:t>/</a:t>
            </a:r>
            <a:r>
              <a:rPr lang="en-US" dirty="0" err="1">
                <a:solidFill>
                  <a:schemeClr val="bg1"/>
                </a:solidFill>
              </a:rPr>
              <a:t>index.html</a:t>
            </a:r>
            <a:endParaRPr lang="en-US" dirty="0">
              <a:solidFill>
                <a:schemeClr val="bg1"/>
              </a:solidFill>
            </a:endParaRPr>
          </a:p>
        </p:txBody>
      </p:sp>
      <p:pic>
        <p:nvPicPr>
          <p:cNvPr id="9" name="Picture 8" descr="Graphical user interface, text&#10;&#10;Description automatically generated">
            <a:extLst>
              <a:ext uri="{FF2B5EF4-FFF2-40B4-BE49-F238E27FC236}">
                <a16:creationId xmlns:a16="http://schemas.microsoft.com/office/drawing/2014/main" id="{F93D56A3-D594-1445-9DCD-43D8611976CA}"/>
              </a:ext>
            </a:extLst>
          </p:cNvPr>
          <p:cNvPicPr>
            <a:picLocks noChangeAspect="1"/>
          </p:cNvPicPr>
          <p:nvPr/>
        </p:nvPicPr>
        <p:blipFill>
          <a:blip r:embed="rId3"/>
          <a:stretch>
            <a:fillRect/>
          </a:stretch>
        </p:blipFill>
        <p:spPr>
          <a:xfrm>
            <a:off x="501495" y="1542628"/>
            <a:ext cx="11141672" cy="2612376"/>
          </a:xfrm>
          <a:prstGeom prst="rect">
            <a:avLst/>
          </a:prstGeom>
        </p:spPr>
      </p:pic>
    </p:spTree>
    <p:extLst>
      <p:ext uri="{BB962C8B-B14F-4D97-AF65-F5344CB8AC3E}">
        <p14:creationId xmlns:p14="http://schemas.microsoft.com/office/powerpoint/2010/main" val="142935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5168-1FAC-684A-B6AA-51EB41014CF0}"/>
              </a:ext>
            </a:extLst>
          </p:cNvPr>
          <p:cNvSpPr>
            <a:spLocks noGrp="1"/>
          </p:cNvSpPr>
          <p:nvPr>
            <p:ph type="title"/>
          </p:nvPr>
        </p:nvSpPr>
        <p:spPr/>
        <p:txBody>
          <a:bodyPr/>
          <a:lstStyle/>
          <a:p>
            <a:r>
              <a:rPr lang="en-US" dirty="0">
                <a:solidFill>
                  <a:schemeClr val="bg1"/>
                </a:solidFill>
              </a:rPr>
              <a:t>Data Wrangling 1</a:t>
            </a:r>
          </a:p>
        </p:txBody>
      </p:sp>
      <p:pic>
        <p:nvPicPr>
          <p:cNvPr id="4" name="Picture 3" descr="Table&#10;&#10;Description automatically generated">
            <a:extLst>
              <a:ext uri="{FF2B5EF4-FFF2-40B4-BE49-F238E27FC236}">
                <a16:creationId xmlns:a16="http://schemas.microsoft.com/office/drawing/2014/main" id="{A22D2102-2A69-5145-8116-720A0C533618}"/>
              </a:ext>
            </a:extLst>
          </p:cNvPr>
          <p:cNvPicPr>
            <a:picLocks noChangeAspect="1"/>
          </p:cNvPicPr>
          <p:nvPr/>
        </p:nvPicPr>
        <p:blipFill>
          <a:blip r:embed="rId3"/>
          <a:stretch>
            <a:fillRect/>
          </a:stretch>
        </p:blipFill>
        <p:spPr>
          <a:xfrm>
            <a:off x="1987550" y="1781605"/>
            <a:ext cx="8216900" cy="4711270"/>
          </a:xfrm>
          <a:prstGeom prst="rect">
            <a:avLst/>
          </a:prstGeom>
        </p:spPr>
      </p:pic>
    </p:spTree>
    <p:extLst>
      <p:ext uri="{BB962C8B-B14F-4D97-AF65-F5344CB8AC3E}">
        <p14:creationId xmlns:p14="http://schemas.microsoft.com/office/powerpoint/2010/main" val="323557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5168-1FAC-684A-B6AA-51EB41014CF0}"/>
              </a:ext>
            </a:extLst>
          </p:cNvPr>
          <p:cNvSpPr>
            <a:spLocks noGrp="1"/>
          </p:cNvSpPr>
          <p:nvPr>
            <p:ph type="title"/>
          </p:nvPr>
        </p:nvSpPr>
        <p:spPr/>
        <p:txBody>
          <a:bodyPr/>
          <a:lstStyle/>
          <a:p>
            <a:r>
              <a:rPr lang="en-US" dirty="0">
                <a:solidFill>
                  <a:schemeClr val="bg1"/>
                </a:solidFill>
              </a:rPr>
              <a:t>Data Wrangling, Part 2</a:t>
            </a:r>
          </a:p>
        </p:txBody>
      </p:sp>
      <p:sp>
        <p:nvSpPr>
          <p:cNvPr id="3" name="Content Placeholder 2">
            <a:extLst>
              <a:ext uri="{FF2B5EF4-FFF2-40B4-BE49-F238E27FC236}">
                <a16:creationId xmlns:a16="http://schemas.microsoft.com/office/drawing/2014/main" id="{735FEC05-9F4B-E443-B85B-D86AD2470376}"/>
              </a:ext>
            </a:extLst>
          </p:cNvPr>
          <p:cNvSpPr>
            <a:spLocks noGrp="1"/>
          </p:cNvSpPr>
          <p:nvPr>
            <p:ph idx="1"/>
          </p:nvPr>
        </p:nvSpPr>
        <p:spPr/>
        <p:txBody>
          <a:bodyPr/>
          <a:lstStyle/>
          <a:p>
            <a:pPr marL="0" indent="0">
              <a:buNone/>
            </a:pPr>
            <a:r>
              <a:rPr lang="en-US" dirty="0">
                <a:solidFill>
                  <a:schemeClr val="bg1"/>
                </a:solidFill>
              </a:rPr>
              <a:t>ABH: 307 Verses </a:t>
            </a:r>
          </a:p>
          <a:p>
            <a:pPr marL="0" indent="0">
              <a:buNone/>
            </a:pPr>
            <a:r>
              <a:rPr lang="en-US" dirty="0">
                <a:solidFill>
                  <a:schemeClr val="bg1"/>
                </a:solidFill>
              </a:rPr>
              <a:t>CBH: 3042 		         307 Verses </a:t>
            </a:r>
          </a:p>
          <a:p>
            <a:pPr marL="0" indent="0">
              <a:buNone/>
            </a:pPr>
            <a:r>
              <a:rPr lang="en-US" dirty="0">
                <a:solidFill>
                  <a:schemeClr val="bg1"/>
                </a:solidFill>
              </a:rPr>
              <a:t>TBH: 2956  		         307 Verses </a:t>
            </a:r>
          </a:p>
          <a:p>
            <a:pPr marL="0" indent="0">
              <a:buNone/>
            </a:pPr>
            <a:r>
              <a:rPr lang="en-US" dirty="0">
                <a:solidFill>
                  <a:schemeClr val="bg1"/>
                </a:solidFill>
              </a:rPr>
              <a:t>LBH: 2087 		         307 Verses</a:t>
            </a:r>
          </a:p>
        </p:txBody>
      </p:sp>
      <p:cxnSp>
        <p:nvCxnSpPr>
          <p:cNvPr id="5" name="Straight Connector 4">
            <a:extLst>
              <a:ext uri="{FF2B5EF4-FFF2-40B4-BE49-F238E27FC236}">
                <a16:creationId xmlns:a16="http://schemas.microsoft.com/office/drawing/2014/main" id="{6FD3F19D-AFE2-1241-8B41-D4BEE7255550}"/>
              </a:ext>
            </a:extLst>
          </p:cNvPr>
          <p:cNvCxnSpPr/>
          <p:nvPr/>
        </p:nvCxnSpPr>
        <p:spPr>
          <a:xfrm>
            <a:off x="2578100" y="2565400"/>
            <a:ext cx="1625600" cy="0"/>
          </a:xfrm>
          <a:prstGeom prst="line">
            <a:avLst/>
          </a:prstGeom>
          <a:ln w="285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4617CF1-873F-7246-B323-B92449AC0512}"/>
              </a:ext>
            </a:extLst>
          </p:cNvPr>
          <p:cNvCxnSpPr/>
          <p:nvPr/>
        </p:nvCxnSpPr>
        <p:spPr>
          <a:xfrm>
            <a:off x="2578100" y="3060700"/>
            <a:ext cx="1625600" cy="0"/>
          </a:xfrm>
          <a:prstGeom prst="line">
            <a:avLst/>
          </a:prstGeom>
          <a:ln w="285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6121FD-AE6D-404D-9C0F-842AE5E2C060}"/>
              </a:ext>
            </a:extLst>
          </p:cNvPr>
          <p:cNvCxnSpPr/>
          <p:nvPr/>
        </p:nvCxnSpPr>
        <p:spPr>
          <a:xfrm>
            <a:off x="2578100" y="3581400"/>
            <a:ext cx="1625600" cy="0"/>
          </a:xfrm>
          <a:prstGeom prst="line">
            <a:avLst/>
          </a:prstGeom>
          <a:ln w="28575">
            <a:solidFill>
              <a:srgbClr val="FF0000"/>
            </a:solidFill>
            <a:tailEnd type="stealth"/>
          </a:ln>
        </p:spPr>
        <p:style>
          <a:lnRef idx="1">
            <a:schemeClr val="accent1"/>
          </a:lnRef>
          <a:fillRef idx="0">
            <a:schemeClr val="accent1"/>
          </a:fillRef>
          <a:effectRef idx="0">
            <a:schemeClr val="accent1"/>
          </a:effectRef>
          <a:fontRef idx="minor">
            <a:schemeClr val="tx1"/>
          </a:fontRef>
        </p:style>
      </p:cxnSp>
      <p:pic>
        <p:nvPicPr>
          <p:cNvPr id="14" name="Picture 13" descr="Table&#10;&#10;Description automatically generated">
            <a:extLst>
              <a:ext uri="{FF2B5EF4-FFF2-40B4-BE49-F238E27FC236}">
                <a16:creationId xmlns:a16="http://schemas.microsoft.com/office/drawing/2014/main" id="{46363605-6DD0-F542-820D-ADBFBF9F8883}"/>
              </a:ext>
            </a:extLst>
          </p:cNvPr>
          <p:cNvPicPr>
            <a:picLocks noChangeAspect="1"/>
          </p:cNvPicPr>
          <p:nvPr/>
        </p:nvPicPr>
        <p:blipFill>
          <a:blip r:embed="rId3"/>
          <a:stretch>
            <a:fillRect/>
          </a:stretch>
        </p:blipFill>
        <p:spPr>
          <a:xfrm>
            <a:off x="5349875" y="4064139"/>
            <a:ext cx="5657850" cy="2428736"/>
          </a:xfrm>
          <a:prstGeom prst="rect">
            <a:avLst/>
          </a:prstGeom>
        </p:spPr>
      </p:pic>
    </p:spTree>
    <p:extLst>
      <p:ext uri="{BB962C8B-B14F-4D97-AF65-F5344CB8AC3E}">
        <p14:creationId xmlns:p14="http://schemas.microsoft.com/office/powerpoint/2010/main" val="233745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8365-A189-7D45-A7A5-E296C9B685F8}"/>
              </a:ext>
            </a:extLst>
          </p:cNvPr>
          <p:cNvSpPr>
            <a:spLocks noGrp="1"/>
          </p:cNvSpPr>
          <p:nvPr>
            <p:ph type="title"/>
          </p:nvPr>
        </p:nvSpPr>
        <p:spPr/>
        <p:txBody>
          <a:bodyPr/>
          <a:lstStyle/>
          <a:p>
            <a:r>
              <a:rPr lang="en-US" dirty="0">
                <a:solidFill>
                  <a:schemeClr val="bg1"/>
                </a:solidFill>
              </a:rPr>
              <a:t>A Brief History of Language Models</a:t>
            </a:r>
          </a:p>
        </p:txBody>
      </p:sp>
      <p:sp>
        <p:nvSpPr>
          <p:cNvPr id="3" name="Content Placeholder 2">
            <a:extLst>
              <a:ext uri="{FF2B5EF4-FFF2-40B4-BE49-F238E27FC236}">
                <a16:creationId xmlns:a16="http://schemas.microsoft.com/office/drawing/2014/main" id="{974F40FC-A33D-DE45-B57C-5C5338ABA837}"/>
              </a:ext>
            </a:extLst>
          </p:cNvPr>
          <p:cNvSpPr>
            <a:spLocks noGrp="1"/>
          </p:cNvSpPr>
          <p:nvPr>
            <p:ph idx="1"/>
          </p:nvPr>
        </p:nvSpPr>
        <p:spPr/>
        <p:txBody>
          <a:bodyPr/>
          <a:lstStyle/>
          <a:p>
            <a:pPr marL="0" indent="0">
              <a:buNone/>
            </a:pPr>
            <a:r>
              <a:rPr lang="en-US" dirty="0">
                <a:solidFill>
                  <a:schemeClr val="bg1"/>
                </a:solidFill>
              </a:rPr>
              <a:t>Bag of Words, </a:t>
            </a:r>
            <a:r>
              <a:rPr lang="en-US" dirty="0" err="1">
                <a:solidFill>
                  <a:schemeClr val="bg1"/>
                </a:solidFill>
              </a:rPr>
              <a:t>TfIdf</a:t>
            </a:r>
            <a:endParaRPr lang="en-US" dirty="0">
              <a:solidFill>
                <a:schemeClr val="bg1"/>
              </a:solidFill>
            </a:endParaRPr>
          </a:p>
          <a:p>
            <a:pPr marL="0" indent="0">
              <a:buNone/>
            </a:pPr>
            <a:r>
              <a:rPr lang="en-US" dirty="0">
                <a:solidFill>
                  <a:schemeClr val="bg1"/>
                </a:solidFill>
              </a:rPr>
              <a:t>Word2Vec, LSTM</a:t>
            </a:r>
          </a:p>
          <a:p>
            <a:pPr marL="0" indent="0">
              <a:buNone/>
            </a:pPr>
            <a:r>
              <a:rPr lang="en-US" dirty="0">
                <a:solidFill>
                  <a:schemeClr val="bg1"/>
                </a:solidFill>
              </a:rPr>
              <a:t>Transformers</a:t>
            </a:r>
          </a:p>
        </p:txBody>
      </p:sp>
      <p:pic>
        <p:nvPicPr>
          <p:cNvPr id="5" name="Picture 4" descr="A close-up of a toy&#10;&#10;Description automatically generated with medium confidence">
            <a:extLst>
              <a:ext uri="{FF2B5EF4-FFF2-40B4-BE49-F238E27FC236}">
                <a16:creationId xmlns:a16="http://schemas.microsoft.com/office/drawing/2014/main" id="{9FB1516B-DC36-5348-9652-8D4A92FB7E45}"/>
              </a:ext>
            </a:extLst>
          </p:cNvPr>
          <p:cNvPicPr>
            <a:picLocks noChangeAspect="1"/>
          </p:cNvPicPr>
          <p:nvPr/>
        </p:nvPicPr>
        <p:blipFill>
          <a:blip r:embed="rId3"/>
          <a:stretch>
            <a:fillRect/>
          </a:stretch>
        </p:blipFill>
        <p:spPr>
          <a:xfrm>
            <a:off x="5740400" y="1953006"/>
            <a:ext cx="3378200" cy="4314444"/>
          </a:xfrm>
          <a:prstGeom prst="rect">
            <a:avLst/>
          </a:prstGeom>
        </p:spPr>
      </p:pic>
    </p:spTree>
    <p:extLst>
      <p:ext uri="{BB962C8B-B14F-4D97-AF65-F5344CB8AC3E}">
        <p14:creationId xmlns:p14="http://schemas.microsoft.com/office/powerpoint/2010/main" val="161686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F70F-F11F-DA44-8813-C41D0D2B8C93}"/>
              </a:ext>
            </a:extLst>
          </p:cNvPr>
          <p:cNvSpPr>
            <a:spLocks noGrp="1"/>
          </p:cNvSpPr>
          <p:nvPr>
            <p:ph type="title"/>
          </p:nvPr>
        </p:nvSpPr>
        <p:spPr/>
        <p:txBody>
          <a:bodyPr/>
          <a:lstStyle/>
          <a:p>
            <a:r>
              <a:rPr lang="en-US" dirty="0">
                <a:solidFill>
                  <a:schemeClr val="bg1"/>
                </a:solidFill>
              </a:rPr>
              <a:t>The Attention Mechanism</a:t>
            </a:r>
          </a:p>
        </p:txBody>
      </p:sp>
      <p:pic>
        <p:nvPicPr>
          <p:cNvPr id="5" name="Content Placeholder 4" descr="Diagram&#10;&#10;Description automatically generated">
            <a:extLst>
              <a:ext uri="{FF2B5EF4-FFF2-40B4-BE49-F238E27FC236}">
                <a16:creationId xmlns:a16="http://schemas.microsoft.com/office/drawing/2014/main" id="{243FEDAB-6A9A-1147-9F1C-9D83DABD37F2}"/>
              </a:ext>
            </a:extLst>
          </p:cNvPr>
          <p:cNvPicPr>
            <a:picLocks noGrp="1" noChangeAspect="1"/>
          </p:cNvPicPr>
          <p:nvPr>
            <p:ph idx="1"/>
          </p:nvPr>
        </p:nvPicPr>
        <p:blipFill>
          <a:blip r:embed="rId3"/>
          <a:stretch>
            <a:fillRect/>
          </a:stretch>
        </p:blipFill>
        <p:spPr>
          <a:xfrm>
            <a:off x="838200" y="1690688"/>
            <a:ext cx="3359746" cy="4351338"/>
          </a:xfrm>
        </p:spPr>
      </p:pic>
      <p:sp>
        <p:nvSpPr>
          <p:cNvPr id="6" name="TextBox 5">
            <a:extLst>
              <a:ext uri="{FF2B5EF4-FFF2-40B4-BE49-F238E27FC236}">
                <a16:creationId xmlns:a16="http://schemas.microsoft.com/office/drawing/2014/main" id="{731C7F81-79F8-794E-B1CF-10E8B2251442}"/>
              </a:ext>
            </a:extLst>
          </p:cNvPr>
          <p:cNvSpPr txBox="1"/>
          <p:nvPr/>
        </p:nvSpPr>
        <p:spPr>
          <a:xfrm>
            <a:off x="4401146" y="3429000"/>
            <a:ext cx="6434667" cy="1477328"/>
          </a:xfrm>
          <a:prstGeom prst="rect">
            <a:avLst/>
          </a:prstGeom>
          <a:noFill/>
        </p:spPr>
        <p:txBody>
          <a:bodyPr wrap="square" rtlCol="0">
            <a:spAutoFit/>
          </a:bodyPr>
          <a:lstStyle/>
          <a:p>
            <a:r>
              <a:rPr lang="en-US" dirty="0" err="1">
                <a:solidFill>
                  <a:schemeClr val="bg1"/>
                </a:solidFill>
              </a:rPr>
              <a:t>softmax</a:t>
            </a:r>
            <a:r>
              <a:rPr lang="en-US" dirty="0">
                <a:solidFill>
                  <a:schemeClr val="bg1"/>
                </a:solidFill>
              </a:rPr>
              <a:t>(QK</a:t>
            </a:r>
            <a:r>
              <a:rPr lang="en-US" baseline="30000" dirty="0">
                <a:solidFill>
                  <a:schemeClr val="bg1"/>
                </a:solidFill>
              </a:rPr>
              <a:t>T</a:t>
            </a:r>
            <a:r>
              <a:rPr lang="en-US" dirty="0">
                <a:solidFill>
                  <a:schemeClr val="bg1"/>
                </a:solidFill>
              </a:rPr>
              <a:t>/√d</a:t>
            </a:r>
            <a:r>
              <a:rPr lang="en-US" baseline="-25000" dirty="0">
                <a:solidFill>
                  <a:schemeClr val="bg1"/>
                </a:solidFill>
              </a:rPr>
              <a:t>k</a:t>
            </a:r>
            <a:r>
              <a:rPr lang="en-US" dirty="0">
                <a:solidFill>
                  <a:schemeClr val="bg1"/>
                </a:solidFill>
              </a:rPr>
              <a:t>)V</a:t>
            </a:r>
          </a:p>
          <a:p>
            <a:endParaRPr lang="en-US" dirty="0">
              <a:solidFill>
                <a:schemeClr val="bg1"/>
              </a:solidFill>
            </a:endParaRPr>
          </a:p>
          <a:p>
            <a:r>
              <a:rPr lang="en-US" dirty="0">
                <a:solidFill>
                  <a:schemeClr val="bg1"/>
                </a:solidFill>
              </a:rPr>
              <a:t>During training 15% of words are “masked” and the algorithm  learns to predict the masked words</a:t>
            </a:r>
          </a:p>
          <a:p>
            <a:endParaRPr lang="en-US" dirty="0"/>
          </a:p>
        </p:txBody>
      </p:sp>
    </p:spTree>
    <p:extLst>
      <p:ext uri="{BB962C8B-B14F-4D97-AF65-F5344CB8AC3E}">
        <p14:creationId xmlns:p14="http://schemas.microsoft.com/office/powerpoint/2010/main" val="405044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35FF-5757-134D-A67F-561D7973E312}"/>
              </a:ext>
            </a:extLst>
          </p:cNvPr>
          <p:cNvSpPr>
            <a:spLocks noGrp="1"/>
          </p:cNvSpPr>
          <p:nvPr>
            <p:ph type="title"/>
          </p:nvPr>
        </p:nvSpPr>
        <p:spPr/>
        <p:txBody>
          <a:bodyPr/>
          <a:lstStyle/>
          <a:p>
            <a:r>
              <a:rPr lang="en-US" dirty="0">
                <a:solidFill>
                  <a:schemeClr val="bg1"/>
                </a:solidFill>
              </a:rPr>
              <a:t>From </a:t>
            </a:r>
            <a:r>
              <a:rPr lang="en-US" dirty="0" err="1">
                <a:solidFill>
                  <a:schemeClr val="bg1"/>
                </a:solidFill>
              </a:rPr>
              <a:t>RoBERTa</a:t>
            </a:r>
            <a:r>
              <a:rPr lang="en-US" dirty="0">
                <a:solidFill>
                  <a:schemeClr val="bg1"/>
                </a:solidFill>
              </a:rPr>
              <a:t> to </a:t>
            </a:r>
            <a:r>
              <a:rPr lang="en-US" dirty="0" err="1">
                <a:solidFill>
                  <a:schemeClr val="bg1"/>
                </a:solidFill>
              </a:rPr>
              <a:t>BERiT</a:t>
            </a:r>
            <a:endParaRPr lang="en-US" dirty="0">
              <a:solidFill>
                <a:schemeClr val="bg1"/>
              </a:solidFill>
            </a:endParaRPr>
          </a:p>
        </p:txBody>
      </p:sp>
      <p:sp>
        <p:nvSpPr>
          <p:cNvPr id="3" name="Content Placeholder 2">
            <a:extLst>
              <a:ext uri="{FF2B5EF4-FFF2-40B4-BE49-F238E27FC236}">
                <a16:creationId xmlns:a16="http://schemas.microsoft.com/office/drawing/2014/main" id="{BA23B2F7-B857-5B42-BDDC-587230E7564E}"/>
              </a:ext>
            </a:extLst>
          </p:cNvPr>
          <p:cNvSpPr>
            <a:spLocks noGrp="1"/>
          </p:cNvSpPr>
          <p:nvPr>
            <p:ph idx="1"/>
          </p:nvPr>
        </p:nvSpPr>
        <p:spPr>
          <a:xfrm>
            <a:off x="1041400" y="4317206"/>
            <a:ext cx="10515600" cy="4351338"/>
          </a:xfrm>
        </p:spPr>
        <p:txBody>
          <a:bodyPr/>
          <a:lstStyle/>
          <a:p>
            <a:pPr marL="0" indent="0">
              <a:buNone/>
            </a:pPr>
            <a:endParaRPr lang="en-US" dirty="0"/>
          </a:p>
          <a:p>
            <a:pPr marL="0" indent="0">
              <a:buNone/>
            </a:pPr>
            <a:endParaRPr lang="en-US" dirty="0"/>
          </a:p>
          <a:p>
            <a:pPr marL="0" indent="0">
              <a:buNone/>
            </a:pPr>
            <a:r>
              <a:rPr lang="en-US" dirty="0">
                <a:solidFill>
                  <a:schemeClr val="bg1"/>
                </a:solidFill>
              </a:rPr>
              <a:t>https://</a:t>
            </a:r>
            <a:r>
              <a:rPr lang="en-US" dirty="0" err="1">
                <a:solidFill>
                  <a:schemeClr val="bg1"/>
                </a:solidFill>
              </a:rPr>
              <a:t>huggingface.co</a:t>
            </a:r>
            <a:r>
              <a:rPr lang="en-US" dirty="0">
                <a:solidFill>
                  <a:schemeClr val="bg1"/>
                </a:solidFill>
              </a:rPr>
              <a:t>/</a:t>
            </a:r>
            <a:r>
              <a:rPr lang="en-US" dirty="0" err="1">
                <a:solidFill>
                  <a:schemeClr val="bg1"/>
                </a:solidFill>
              </a:rPr>
              <a:t>gngpostalsrvc</a:t>
            </a:r>
            <a:r>
              <a:rPr lang="en-US" dirty="0">
                <a:solidFill>
                  <a:schemeClr val="bg1"/>
                </a:solidFill>
              </a:rPr>
              <a:t>/BERiTmodel2</a:t>
            </a:r>
          </a:p>
        </p:txBody>
      </p:sp>
      <p:pic>
        <p:nvPicPr>
          <p:cNvPr id="5" name="Picture 4" descr="Graphical user interface&#10;&#10;Description automatically generated">
            <a:extLst>
              <a:ext uri="{FF2B5EF4-FFF2-40B4-BE49-F238E27FC236}">
                <a16:creationId xmlns:a16="http://schemas.microsoft.com/office/drawing/2014/main" id="{BFEF6B5E-C7F3-4340-9AD9-397169F0A2D8}"/>
              </a:ext>
            </a:extLst>
          </p:cNvPr>
          <p:cNvPicPr>
            <a:picLocks noChangeAspect="1"/>
          </p:cNvPicPr>
          <p:nvPr/>
        </p:nvPicPr>
        <p:blipFill>
          <a:blip r:embed="rId3"/>
          <a:stretch>
            <a:fillRect/>
          </a:stretch>
        </p:blipFill>
        <p:spPr>
          <a:xfrm>
            <a:off x="2647950" y="1952187"/>
            <a:ext cx="6896100" cy="2953625"/>
          </a:xfrm>
          <a:prstGeom prst="rect">
            <a:avLst/>
          </a:prstGeom>
        </p:spPr>
      </p:pic>
    </p:spTree>
    <p:extLst>
      <p:ext uri="{BB962C8B-B14F-4D97-AF65-F5344CB8AC3E}">
        <p14:creationId xmlns:p14="http://schemas.microsoft.com/office/powerpoint/2010/main" val="120701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51E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5681-CBD4-6547-AA7E-0129E5EAA30D}"/>
              </a:ext>
            </a:extLst>
          </p:cNvPr>
          <p:cNvSpPr>
            <a:spLocks noGrp="1"/>
          </p:cNvSpPr>
          <p:nvPr>
            <p:ph type="title"/>
          </p:nvPr>
        </p:nvSpPr>
        <p:spPr/>
        <p:txBody>
          <a:bodyPr/>
          <a:lstStyle/>
          <a:p>
            <a:r>
              <a:rPr lang="en-US" dirty="0">
                <a:solidFill>
                  <a:schemeClr val="bg1"/>
                </a:solidFill>
              </a:rPr>
              <a:t>Outcome of the Training</a:t>
            </a:r>
          </a:p>
        </p:txBody>
      </p:sp>
      <p:pic>
        <p:nvPicPr>
          <p:cNvPr id="5" name="Content Placeholder 4" descr="Text&#10;&#10;Description automatically generated">
            <a:extLst>
              <a:ext uri="{FF2B5EF4-FFF2-40B4-BE49-F238E27FC236}">
                <a16:creationId xmlns:a16="http://schemas.microsoft.com/office/drawing/2014/main" id="{4AA574CF-0404-E441-A4AB-7D97F0026CA1}"/>
              </a:ext>
            </a:extLst>
          </p:cNvPr>
          <p:cNvPicPr>
            <a:picLocks noGrp="1" noChangeAspect="1"/>
          </p:cNvPicPr>
          <p:nvPr>
            <p:ph idx="1"/>
          </p:nvPr>
        </p:nvPicPr>
        <p:blipFill>
          <a:blip r:embed="rId3"/>
          <a:stretch>
            <a:fillRect/>
          </a:stretch>
        </p:blipFill>
        <p:spPr>
          <a:xfrm>
            <a:off x="3754605" y="1829859"/>
            <a:ext cx="3895389" cy="4351338"/>
          </a:xfrm>
        </p:spPr>
      </p:pic>
      <p:sp>
        <p:nvSpPr>
          <p:cNvPr id="3" name="TextBox 2">
            <a:extLst>
              <a:ext uri="{FF2B5EF4-FFF2-40B4-BE49-F238E27FC236}">
                <a16:creationId xmlns:a16="http://schemas.microsoft.com/office/drawing/2014/main" id="{EA44C0F4-C574-FB4C-B7E3-8E1367841E95}"/>
              </a:ext>
            </a:extLst>
          </p:cNvPr>
          <p:cNvSpPr txBox="1"/>
          <p:nvPr/>
        </p:nvSpPr>
        <p:spPr>
          <a:xfrm>
            <a:off x="7987585" y="1842559"/>
            <a:ext cx="2401015" cy="3693319"/>
          </a:xfrm>
          <a:prstGeom prst="rect">
            <a:avLst/>
          </a:prstGeom>
          <a:noFill/>
        </p:spPr>
        <p:txBody>
          <a:bodyPr wrap="square" rtlCol="0">
            <a:spAutoFit/>
          </a:bodyPr>
          <a:lstStyle/>
          <a:p>
            <a:r>
              <a:rPr lang="en-US" dirty="0">
                <a:solidFill>
                  <a:schemeClr val="bg1"/>
                </a:solidFill>
              </a:rPr>
              <a:t>This place</a:t>
            </a:r>
          </a:p>
          <a:p>
            <a:endParaRPr lang="en-US" dirty="0">
              <a:solidFill>
                <a:schemeClr val="bg1"/>
              </a:solidFill>
            </a:endParaRPr>
          </a:p>
          <a:p>
            <a:endParaRPr lang="en-US" dirty="0">
              <a:solidFill>
                <a:schemeClr val="bg1"/>
              </a:solidFill>
            </a:endParaRPr>
          </a:p>
          <a:p>
            <a:r>
              <a:rPr lang="en-US" dirty="0">
                <a:solidFill>
                  <a:schemeClr val="bg1"/>
                </a:solidFill>
              </a:rPr>
              <a:t>That place</a:t>
            </a:r>
          </a:p>
          <a:p>
            <a:endParaRPr lang="en-US" dirty="0">
              <a:solidFill>
                <a:schemeClr val="bg1"/>
              </a:solidFill>
            </a:endParaRPr>
          </a:p>
          <a:p>
            <a:endParaRPr lang="en-US" dirty="0">
              <a:solidFill>
                <a:schemeClr val="bg1"/>
              </a:solidFill>
            </a:endParaRPr>
          </a:p>
          <a:p>
            <a:r>
              <a:rPr lang="en-US" dirty="0">
                <a:solidFill>
                  <a:schemeClr val="bg1"/>
                </a:solidFill>
              </a:rPr>
              <a:t>The seventh place</a:t>
            </a:r>
          </a:p>
          <a:p>
            <a:endParaRPr lang="en-US" dirty="0">
              <a:solidFill>
                <a:schemeClr val="bg1"/>
              </a:solidFill>
            </a:endParaRPr>
          </a:p>
          <a:p>
            <a:endParaRPr lang="en-US" dirty="0">
              <a:solidFill>
                <a:schemeClr val="bg1"/>
              </a:solidFill>
            </a:endParaRPr>
          </a:p>
          <a:p>
            <a:r>
              <a:rPr lang="en-US" dirty="0">
                <a:solidFill>
                  <a:schemeClr val="bg1"/>
                </a:solidFill>
              </a:rPr>
              <a:t>The place today</a:t>
            </a:r>
          </a:p>
          <a:p>
            <a:endParaRPr lang="en-US" dirty="0">
              <a:solidFill>
                <a:schemeClr val="bg1"/>
              </a:solidFill>
            </a:endParaRPr>
          </a:p>
          <a:p>
            <a:endParaRPr lang="en-US" dirty="0">
              <a:solidFill>
                <a:schemeClr val="bg1"/>
              </a:solidFill>
            </a:endParaRPr>
          </a:p>
          <a:p>
            <a:r>
              <a:rPr lang="en-US" dirty="0">
                <a:solidFill>
                  <a:schemeClr val="bg1"/>
                </a:solidFill>
              </a:rPr>
              <a:t>The third place</a:t>
            </a:r>
          </a:p>
        </p:txBody>
      </p:sp>
      <p:sp>
        <p:nvSpPr>
          <p:cNvPr id="4" name="TextBox 3">
            <a:extLst>
              <a:ext uri="{FF2B5EF4-FFF2-40B4-BE49-F238E27FC236}">
                <a16:creationId xmlns:a16="http://schemas.microsoft.com/office/drawing/2014/main" id="{47085D9C-7035-5648-8AB4-A86B249ED646}"/>
              </a:ext>
            </a:extLst>
          </p:cNvPr>
          <p:cNvSpPr txBox="1"/>
          <p:nvPr/>
        </p:nvSpPr>
        <p:spPr>
          <a:xfrm>
            <a:off x="1274410" y="3098800"/>
            <a:ext cx="4622800" cy="1077218"/>
          </a:xfrm>
          <a:prstGeom prst="rect">
            <a:avLst/>
          </a:prstGeom>
          <a:noFill/>
        </p:spPr>
        <p:txBody>
          <a:bodyPr wrap="square" rtlCol="0">
            <a:spAutoFit/>
          </a:bodyPr>
          <a:lstStyle/>
          <a:p>
            <a:r>
              <a:rPr lang="en-US" sz="3200" dirty="0">
                <a:solidFill>
                  <a:schemeClr val="bg1"/>
                </a:solidFill>
              </a:rPr>
              <a:t>ha </a:t>
            </a:r>
            <a:r>
              <a:rPr lang="en-US" sz="3200" dirty="0" err="1">
                <a:solidFill>
                  <a:schemeClr val="bg1"/>
                </a:solidFill>
              </a:rPr>
              <a:t>māqôm</a:t>
            </a:r>
            <a:r>
              <a:rPr lang="en-US" sz="3200" dirty="0">
                <a:solidFill>
                  <a:schemeClr val="bg1"/>
                </a:solidFill>
              </a:rPr>
              <a:t> </a:t>
            </a:r>
          </a:p>
          <a:p>
            <a:r>
              <a:rPr lang="en-US" sz="3200" dirty="0">
                <a:solidFill>
                  <a:schemeClr val="bg1"/>
                </a:solidFill>
              </a:rPr>
              <a:t>ha &lt;mask&gt;</a:t>
            </a:r>
          </a:p>
        </p:txBody>
      </p:sp>
      <p:cxnSp>
        <p:nvCxnSpPr>
          <p:cNvPr id="7" name="Straight Connector 6">
            <a:extLst>
              <a:ext uri="{FF2B5EF4-FFF2-40B4-BE49-F238E27FC236}">
                <a16:creationId xmlns:a16="http://schemas.microsoft.com/office/drawing/2014/main" id="{2D237EC7-73F5-FD41-8AD5-65F437E92425}"/>
              </a:ext>
            </a:extLst>
          </p:cNvPr>
          <p:cNvCxnSpPr>
            <a:cxnSpLocks/>
          </p:cNvCxnSpPr>
          <p:nvPr/>
        </p:nvCxnSpPr>
        <p:spPr>
          <a:xfrm>
            <a:off x="6756400" y="2082800"/>
            <a:ext cx="177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CD736F6-7371-CD48-A5A3-6B8DABB74A48}"/>
              </a:ext>
            </a:extLst>
          </p:cNvPr>
          <p:cNvCxnSpPr>
            <a:cxnSpLocks/>
          </p:cNvCxnSpPr>
          <p:nvPr/>
        </p:nvCxnSpPr>
        <p:spPr>
          <a:xfrm>
            <a:off x="6756400" y="2933700"/>
            <a:ext cx="177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D30C3DB-197C-9C40-BCEF-73B368FCE218}"/>
              </a:ext>
            </a:extLst>
          </p:cNvPr>
          <p:cNvCxnSpPr>
            <a:cxnSpLocks/>
          </p:cNvCxnSpPr>
          <p:nvPr/>
        </p:nvCxnSpPr>
        <p:spPr>
          <a:xfrm>
            <a:off x="6756400" y="3784600"/>
            <a:ext cx="5715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9CBE0A9-B8EF-554D-9757-C09F0E1F1396}"/>
              </a:ext>
            </a:extLst>
          </p:cNvPr>
          <p:cNvCxnSpPr>
            <a:cxnSpLocks/>
          </p:cNvCxnSpPr>
          <p:nvPr/>
        </p:nvCxnSpPr>
        <p:spPr>
          <a:xfrm>
            <a:off x="6756400" y="4610100"/>
            <a:ext cx="3492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04D62F-63B7-3A49-9C34-E7302C9B2361}"/>
              </a:ext>
            </a:extLst>
          </p:cNvPr>
          <p:cNvCxnSpPr>
            <a:cxnSpLocks/>
          </p:cNvCxnSpPr>
          <p:nvPr/>
        </p:nvCxnSpPr>
        <p:spPr>
          <a:xfrm>
            <a:off x="6756400" y="5459678"/>
            <a:ext cx="5715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56A1C1-26A9-3546-8438-EC459B224337}"/>
              </a:ext>
            </a:extLst>
          </p:cNvPr>
          <p:cNvCxnSpPr>
            <a:cxnSpLocks/>
          </p:cNvCxnSpPr>
          <p:nvPr/>
        </p:nvCxnSpPr>
        <p:spPr>
          <a:xfrm>
            <a:off x="8089900" y="2159000"/>
            <a:ext cx="3683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5B09B80-36AA-6947-8F5D-997ED829F571}"/>
              </a:ext>
            </a:extLst>
          </p:cNvPr>
          <p:cNvCxnSpPr>
            <a:cxnSpLocks/>
          </p:cNvCxnSpPr>
          <p:nvPr/>
        </p:nvCxnSpPr>
        <p:spPr>
          <a:xfrm>
            <a:off x="8089900" y="2971800"/>
            <a:ext cx="3683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F6703A9-4192-4A47-BA6D-EB1BCC162CDD}"/>
              </a:ext>
            </a:extLst>
          </p:cNvPr>
          <p:cNvCxnSpPr>
            <a:cxnSpLocks/>
          </p:cNvCxnSpPr>
          <p:nvPr/>
        </p:nvCxnSpPr>
        <p:spPr>
          <a:xfrm>
            <a:off x="8458200" y="3810000"/>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F024666-188D-FB43-9DB3-70500FCA1803}"/>
              </a:ext>
            </a:extLst>
          </p:cNvPr>
          <p:cNvCxnSpPr>
            <a:cxnSpLocks/>
          </p:cNvCxnSpPr>
          <p:nvPr/>
        </p:nvCxnSpPr>
        <p:spPr>
          <a:xfrm>
            <a:off x="9029700" y="4622800"/>
            <a:ext cx="533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D52A929-89F9-A74F-B6FB-505D121D9F4F}"/>
              </a:ext>
            </a:extLst>
          </p:cNvPr>
          <p:cNvCxnSpPr>
            <a:cxnSpLocks/>
          </p:cNvCxnSpPr>
          <p:nvPr/>
        </p:nvCxnSpPr>
        <p:spPr>
          <a:xfrm>
            <a:off x="8458200" y="5459678"/>
            <a:ext cx="4699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352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2059</Words>
  <Application>Microsoft Macintosh PowerPoint</Application>
  <PresentationFormat>Widescreen</PresentationFormat>
  <Paragraphs>140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Linguistic Dating of the Hebrew Bible</vt:lpstr>
      <vt:lpstr>Problem and Rationale</vt:lpstr>
      <vt:lpstr>Sourcing Data: Text-Fabric</vt:lpstr>
      <vt:lpstr>Data Wrangling 1</vt:lpstr>
      <vt:lpstr>Data Wrangling, Part 2</vt:lpstr>
      <vt:lpstr>A Brief History of Language Models</vt:lpstr>
      <vt:lpstr>The Attention Mechanism</vt:lpstr>
      <vt:lpstr>From RoBERTa to BERiT</vt:lpstr>
      <vt:lpstr>Outcome of the Training</vt:lpstr>
      <vt:lpstr>Exploratory Data Analysis 1</vt:lpstr>
      <vt:lpstr>Exploratory Data Analysis 2</vt:lpstr>
      <vt:lpstr>Exploratory Data Analysis 3</vt:lpstr>
      <vt:lpstr>Building the Classification Model</vt:lpstr>
      <vt:lpstr>Model Architecture</vt:lpstr>
      <vt:lpstr>Results</vt:lpstr>
      <vt:lpstr>Results using All Labeled Data</vt:lpstr>
      <vt:lpstr>Areas for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Linguistic Dating of the Hebrew Bible</dc:title>
  <dc:creator>Aren Wilson-Wright</dc:creator>
  <cp:lastModifiedBy>Aren Wilson-Wright</cp:lastModifiedBy>
  <cp:revision>4</cp:revision>
  <dcterms:created xsi:type="dcterms:W3CDTF">2022-01-27T19:55:30Z</dcterms:created>
  <dcterms:modified xsi:type="dcterms:W3CDTF">2022-01-31T18:42:18Z</dcterms:modified>
</cp:coreProperties>
</file>