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26"/>
  </p:notesMasterIdLst>
  <p:handoutMasterIdLst>
    <p:handoutMasterId r:id="rId27"/>
  </p:handoutMasterIdLst>
  <p:sldIdLst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2" r:id="rId12"/>
    <p:sldId id="331" r:id="rId13"/>
    <p:sldId id="311" r:id="rId14"/>
    <p:sldId id="313" r:id="rId15"/>
    <p:sldId id="336" r:id="rId16"/>
    <p:sldId id="333" r:id="rId17"/>
    <p:sldId id="334" r:id="rId18"/>
    <p:sldId id="335" r:id="rId19"/>
    <p:sldId id="337" r:id="rId20"/>
    <p:sldId id="338" r:id="rId21"/>
    <p:sldId id="339" r:id="rId22"/>
    <p:sldId id="340" r:id="rId23"/>
    <p:sldId id="341" r:id="rId24"/>
    <p:sldId id="342" r:id="rId25"/>
  </p:sldIdLst>
  <p:sldSz cx="12188825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581" autoAdjust="0"/>
  </p:normalViewPr>
  <p:slideViewPr>
    <p:cSldViewPr showGuides="1">
      <p:cViewPr varScale="1">
        <p:scale>
          <a:sx n="250" d="100"/>
          <a:sy n="250" d="100"/>
        </p:scale>
        <p:origin x="222" y="384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9/14/2016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dxpowershell/PUGDemo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Demystified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Jobs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5149896"/>
            <a:ext cx="1130954" cy="1250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8213" y="5269468"/>
            <a:ext cx="3276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Presented by: Mike Roberts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059847"/>
            <a:ext cx="947133" cy="770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9111" y="6368527"/>
            <a:ext cx="20282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dirty="0"/>
              <a:t>@</a:t>
            </a:r>
            <a:r>
              <a:rPr lang="en-US" sz="2400" dirty="0" err="1"/>
              <a:t>gngrninja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351212" y="6507197"/>
            <a:ext cx="472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www.gngrninja.com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388" y="3512950"/>
            <a:ext cx="1862398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78552" y="1276281"/>
            <a:ext cx="7391399" cy="33528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Stop-Job stops a job from executing</a:t>
            </a:r>
          </a:p>
          <a:p>
            <a:pPr lvl="1"/>
            <a:r>
              <a:rPr lang="en-US" dirty="0"/>
              <a:t>This can be useful if a job has been running for too long</a:t>
            </a:r>
          </a:p>
          <a:p>
            <a:r>
              <a:rPr lang="en-US" dirty="0"/>
              <a:t>Typical parameters:</a:t>
            </a:r>
          </a:p>
          <a:p>
            <a:pPr lvl="1"/>
            <a:r>
              <a:rPr lang="en-US" dirty="0"/>
              <a:t>-Id </a:t>
            </a:r>
          </a:p>
          <a:p>
            <a:pPr lvl="2"/>
            <a:r>
              <a:rPr lang="en-US" dirty="0"/>
              <a:t>Pass along the job ID you’d like to stop the execution of</a:t>
            </a:r>
          </a:p>
          <a:p>
            <a:pPr lvl="1"/>
            <a:r>
              <a:rPr lang="en-US" dirty="0"/>
              <a:t>-Name</a:t>
            </a:r>
          </a:p>
          <a:p>
            <a:pPr lvl="2"/>
            <a:r>
              <a:rPr lang="en-US" dirty="0"/>
              <a:t>Pass along the job name you’d like to stop the execution of</a:t>
            </a:r>
          </a:p>
          <a:p>
            <a:pPr lvl="1"/>
            <a:r>
              <a:rPr lang="en-US" dirty="0"/>
              <a:t>-State</a:t>
            </a:r>
          </a:p>
          <a:p>
            <a:pPr lvl="2"/>
            <a:r>
              <a:rPr lang="en-US" dirty="0"/>
              <a:t>You can specify a particular job state you’d like to stop the execution of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6212" y="-104774"/>
            <a:ext cx="9144001" cy="1371600"/>
          </a:xfrm>
        </p:spPr>
        <p:txBody>
          <a:bodyPr/>
          <a:lstStyle/>
          <a:p>
            <a:r>
              <a:rPr lang="en-US" dirty="0"/>
              <a:t>Stop-Job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4495800"/>
            <a:ext cx="6324600" cy="215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2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81382" y="914400"/>
            <a:ext cx="9568860" cy="386708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Remove-Job removes the job and its information from the PowerShell session</a:t>
            </a:r>
          </a:p>
          <a:p>
            <a:pPr lvl="1"/>
            <a:r>
              <a:rPr lang="en-US" dirty="0"/>
              <a:t>The IDs of newly started jobs will still start at the next number of the last run job</a:t>
            </a:r>
          </a:p>
          <a:p>
            <a:pPr lvl="1"/>
            <a:r>
              <a:rPr lang="en-US" dirty="0"/>
              <a:t>The job(s) you specify to remove must be completed or errored out, not running. </a:t>
            </a:r>
          </a:p>
          <a:p>
            <a:pPr lvl="1"/>
            <a:r>
              <a:rPr lang="en-US" dirty="0"/>
              <a:t>If you want to both stop a job, and remove it, you can use the –Force parameter with Remove-Job</a:t>
            </a:r>
          </a:p>
          <a:p>
            <a:r>
              <a:rPr lang="en-US" dirty="0"/>
              <a:t>Typical parameters:</a:t>
            </a:r>
          </a:p>
          <a:p>
            <a:pPr lvl="1"/>
            <a:r>
              <a:rPr lang="en-US" dirty="0"/>
              <a:t>-Id </a:t>
            </a:r>
          </a:p>
          <a:p>
            <a:pPr lvl="2"/>
            <a:r>
              <a:rPr lang="en-US" dirty="0"/>
              <a:t>Pass along the job ID you’d like to remove</a:t>
            </a:r>
          </a:p>
          <a:p>
            <a:pPr lvl="1"/>
            <a:r>
              <a:rPr lang="en-US" dirty="0"/>
              <a:t>-Name</a:t>
            </a:r>
          </a:p>
          <a:p>
            <a:pPr lvl="2"/>
            <a:r>
              <a:rPr lang="en-US" dirty="0"/>
              <a:t>You can also remove a job by its name</a:t>
            </a:r>
          </a:p>
          <a:p>
            <a:pPr lvl="1"/>
            <a:r>
              <a:rPr lang="en-US" dirty="0"/>
              <a:t>-Force</a:t>
            </a:r>
          </a:p>
          <a:p>
            <a:pPr lvl="2"/>
            <a:r>
              <a:rPr lang="en-US" dirty="0"/>
              <a:t>This will remove jobs that are still in a running state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9012" y="-152400"/>
            <a:ext cx="8763000" cy="990600"/>
          </a:xfrm>
        </p:spPr>
        <p:txBody>
          <a:bodyPr/>
          <a:lstStyle/>
          <a:p>
            <a:r>
              <a:rPr lang="en-US" dirty="0"/>
              <a:t>Remove-Job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82" y="4495800"/>
            <a:ext cx="10058400" cy="220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656013" y="457200"/>
            <a:ext cx="4952999" cy="1371600"/>
          </a:xfrm>
        </p:spPr>
        <p:txBody>
          <a:bodyPr/>
          <a:lstStyle/>
          <a:p>
            <a:r>
              <a:rPr lang="en-US" dirty="0"/>
              <a:t>Bio Break, Questions?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2091885"/>
            <a:ext cx="4267200" cy="42672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91" y="1939485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684158"/>
            <a:ext cx="9144002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Does a Job Look Like?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0299" y="1217558"/>
            <a:ext cx="9829799" cy="4638745"/>
          </a:xfrm>
        </p:spPr>
        <p:txBody>
          <a:bodyPr/>
          <a:lstStyle/>
          <a:p>
            <a:r>
              <a:rPr lang="en-US" dirty="0"/>
              <a:t>We can create a variable and store our job object inside of it</a:t>
            </a:r>
          </a:p>
          <a:p>
            <a:r>
              <a:rPr lang="en-US" dirty="0"/>
              <a:t>From here we can take a look at the properties and methods by piping our new object to Get-Member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2694043"/>
            <a:ext cx="8077200" cy="3694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63" y="1592911"/>
            <a:ext cx="10058400" cy="1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710" y="228600"/>
            <a:ext cx="9144002" cy="1371600"/>
          </a:xfrm>
        </p:spPr>
        <p:txBody>
          <a:bodyPr/>
          <a:lstStyle/>
          <a:p>
            <a:r>
              <a:rPr lang="en-US" dirty="0"/>
              <a:t>Job States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7710" y="1613065"/>
            <a:ext cx="9829799" cy="463874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NotStarted</a:t>
            </a:r>
            <a:endParaRPr lang="en-US" dirty="0"/>
          </a:p>
          <a:p>
            <a:r>
              <a:rPr lang="en-US" dirty="0"/>
              <a:t>Running</a:t>
            </a:r>
          </a:p>
          <a:p>
            <a:r>
              <a:rPr lang="en-US" dirty="0"/>
              <a:t>Completed</a:t>
            </a:r>
          </a:p>
          <a:p>
            <a:r>
              <a:rPr lang="en-US" dirty="0"/>
              <a:t>Failed</a:t>
            </a:r>
          </a:p>
          <a:p>
            <a:r>
              <a:rPr lang="en-US" dirty="0"/>
              <a:t>Stopped</a:t>
            </a:r>
          </a:p>
          <a:p>
            <a:r>
              <a:rPr lang="en-US" dirty="0"/>
              <a:t>Blocked</a:t>
            </a:r>
          </a:p>
          <a:p>
            <a:r>
              <a:rPr lang="en-US" dirty="0"/>
              <a:t>Suspended</a:t>
            </a:r>
          </a:p>
          <a:p>
            <a:r>
              <a:rPr lang="en-US" dirty="0"/>
              <a:t>Disconnected</a:t>
            </a:r>
          </a:p>
          <a:p>
            <a:r>
              <a:rPr lang="en-US" dirty="0"/>
              <a:t>Suspending</a:t>
            </a:r>
          </a:p>
          <a:p>
            <a:r>
              <a:rPr lang="en-US" dirty="0"/>
              <a:t>Stopping</a:t>
            </a:r>
          </a:p>
        </p:txBody>
      </p:sp>
    </p:spTree>
    <p:extLst>
      <p:ext uri="{BB962C8B-B14F-4D97-AF65-F5344CB8AC3E}">
        <p14:creationId xmlns:p14="http://schemas.microsoft.com/office/powerpoint/2010/main" val="294761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-152400"/>
            <a:ext cx="9144002" cy="1371600"/>
          </a:xfrm>
        </p:spPr>
        <p:txBody>
          <a:bodyPr/>
          <a:lstStyle/>
          <a:p>
            <a:r>
              <a:rPr lang="en-US" dirty="0"/>
              <a:t>Notable Properties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012" y="1219200"/>
            <a:ext cx="9829799" cy="4638745"/>
          </a:xfrm>
        </p:spPr>
        <p:txBody>
          <a:bodyPr/>
          <a:lstStyle/>
          <a:p>
            <a:r>
              <a:rPr lang="en-US" dirty="0"/>
              <a:t>Id (The ID of the job)</a:t>
            </a:r>
          </a:p>
          <a:p>
            <a:r>
              <a:rPr lang="en-US" dirty="0"/>
              <a:t>Name (The name of the job)</a:t>
            </a:r>
          </a:p>
          <a:p>
            <a:r>
              <a:rPr lang="en-US" dirty="0"/>
              <a:t>State</a:t>
            </a:r>
          </a:p>
          <a:p>
            <a:r>
              <a:rPr lang="en-US" dirty="0" err="1"/>
              <a:t>ChildJobs</a:t>
            </a:r>
            <a:endParaRPr lang="en-US" dirty="0"/>
          </a:p>
          <a:p>
            <a:pPr lvl="1"/>
            <a:r>
              <a:rPr lang="en-US" dirty="0"/>
              <a:t>Each job has a </a:t>
            </a:r>
            <a:r>
              <a:rPr lang="en-US" dirty="0" err="1"/>
              <a:t>childjob</a:t>
            </a:r>
            <a:r>
              <a:rPr lang="en-US" dirty="0"/>
              <a:t>, and this is where the information is stored for the command that was run</a:t>
            </a:r>
          </a:p>
          <a:p>
            <a:r>
              <a:rPr lang="en-US" dirty="0" err="1"/>
              <a:t>PSBeginTime</a:t>
            </a:r>
            <a:endParaRPr lang="en-US" dirty="0"/>
          </a:p>
          <a:p>
            <a:r>
              <a:rPr lang="en-US" dirty="0" err="1"/>
              <a:t>PSEndTime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4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304800"/>
            <a:ext cx="9144002" cy="1371600"/>
          </a:xfrm>
        </p:spPr>
        <p:txBody>
          <a:bodyPr/>
          <a:lstStyle/>
          <a:p>
            <a:r>
              <a:rPr lang="en-US" dirty="0" err="1"/>
              <a:t>PSBeginTime</a:t>
            </a:r>
            <a:r>
              <a:rPr lang="en-US" dirty="0"/>
              <a:t> and </a:t>
            </a:r>
            <a:r>
              <a:rPr lang="en-US" dirty="0" err="1"/>
              <a:t>PSEndTime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8612" y="1752600"/>
            <a:ext cx="9829799" cy="4638745"/>
          </a:xfrm>
        </p:spPr>
        <p:txBody>
          <a:bodyPr/>
          <a:lstStyle/>
          <a:p>
            <a:r>
              <a:rPr lang="en-US" dirty="0"/>
              <a:t>These properties display the value of the time the job began, and the time the job ended</a:t>
            </a:r>
          </a:p>
          <a:p>
            <a:r>
              <a:rPr lang="en-US" dirty="0"/>
              <a:t>You can use it to calculate the job’s execution time, as seen below: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038600"/>
            <a:ext cx="11917999" cy="135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8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849" y="787181"/>
            <a:ext cx="9144002" cy="609600"/>
          </a:xfrm>
        </p:spPr>
        <p:txBody>
          <a:bodyPr/>
          <a:lstStyle/>
          <a:p>
            <a:r>
              <a:rPr lang="en-US" dirty="0" err="1"/>
              <a:t>ChildJobs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8582" y="1371600"/>
            <a:ext cx="9829799" cy="4638745"/>
          </a:xfrm>
        </p:spPr>
        <p:txBody>
          <a:bodyPr/>
          <a:lstStyle/>
          <a:p>
            <a:r>
              <a:rPr lang="en-US" dirty="0"/>
              <a:t>This property(actually another object in and of itself) is perhaps the most important one</a:t>
            </a:r>
          </a:p>
          <a:p>
            <a:r>
              <a:rPr lang="en-US" dirty="0"/>
              <a:t>To see the information in it, specify .</a:t>
            </a:r>
            <a:r>
              <a:rPr lang="en-US" dirty="0" err="1"/>
              <a:t>ChildJobs</a:t>
            </a:r>
            <a:r>
              <a:rPr lang="en-US" dirty="0"/>
              <a:t>[0], and pipe that to Get-Member on the job object as seen below: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3016860"/>
            <a:ext cx="7391400" cy="38411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3652485"/>
            <a:ext cx="4305901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473034"/>
            <a:ext cx="9144002" cy="685800"/>
          </a:xfrm>
        </p:spPr>
        <p:txBody>
          <a:bodyPr/>
          <a:lstStyle/>
          <a:p>
            <a:r>
              <a:rPr lang="en-US" dirty="0" err="1"/>
              <a:t>ChildJobs</a:t>
            </a:r>
            <a:r>
              <a:rPr lang="en-US" dirty="0"/>
              <a:t> (Continued…)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212" y="1219200"/>
            <a:ext cx="9829799" cy="463874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ChildJobs</a:t>
            </a:r>
            <a:r>
              <a:rPr lang="en-US" dirty="0"/>
              <a:t> property actually contains the information of the command that was executed by the job</a:t>
            </a:r>
          </a:p>
          <a:p>
            <a:r>
              <a:rPr lang="en-US" dirty="0"/>
              <a:t>The Output property of our main job object is empty, yet the Output property of the </a:t>
            </a:r>
            <a:r>
              <a:rPr lang="en-US" dirty="0" err="1"/>
              <a:t>ChildJobs</a:t>
            </a:r>
            <a:r>
              <a:rPr lang="en-US" dirty="0"/>
              <a:t>[0] object will contain the command’s 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1" y="3352800"/>
            <a:ext cx="9525000" cy="289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3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473034"/>
            <a:ext cx="9144002" cy="685800"/>
          </a:xfrm>
        </p:spPr>
        <p:txBody>
          <a:bodyPr/>
          <a:lstStyle/>
          <a:p>
            <a:r>
              <a:rPr lang="en-US" dirty="0"/>
              <a:t>Failed Jobs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212" y="1219200"/>
            <a:ext cx="9829799" cy="4638745"/>
          </a:xfrm>
        </p:spPr>
        <p:txBody>
          <a:bodyPr/>
          <a:lstStyle/>
          <a:p>
            <a:r>
              <a:rPr lang="en-US" dirty="0"/>
              <a:t>Jobs can and will fail</a:t>
            </a:r>
          </a:p>
          <a:p>
            <a:r>
              <a:rPr lang="en-US" dirty="0"/>
              <a:t>There are a couple distinct ways they can fail, and you’ll need to be thorough in hunting for errors at times</a:t>
            </a:r>
          </a:p>
          <a:p>
            <a:pPr lvl="1"/>
            <a:r>
              <a:rPr lang="en-US" dirty="0"/>
              <a:t>This is where you’ll </a:t>
            </a:r>
            <a:r>
              <a:rPr lang="en-US" b="1" dirty="0"/>
              <a:t>need</a:t>
            </a:r>
            <a:r>
              <a:rPr lang="en-US" dirty="0"/>
              <a:t> to use the </a:t>
            </a:r>
            <a:r>
              <a:rPr lang="en-US" dirty="0" err="1"/>
              <a:t>ChildJob</a:t>
            </a:r>
            <a:r>
              <a:rPr lang="en-US" dirty="0"/>
              <a:t> sub-object/property.</a:t>
            </a:r>
          </a:p>
          <a:p>
            <a:pPr lvl="1"/>
            <a:r>
              <a:rPr lang="en-US" dirty="0"/>
              <a:t>Job state information is stored in the property: </a:t>
            </a:r>
            <a:r>
              <a:rPr lang="en-US" b="1" dirty="0"/>
              <a:t>$</a:t>
            </a:r>
            <a:r>
              <a:rPr lang="en-US" b="1" dirty="0" err="1"/>
              <a:t>failedJob.ChildJobs</a:t>
            </a:r>
            <a:r>
              <a:rPr lang="en-US" b="1" dirty="0"/>
              <a:t>[0].</a:t>
            </a:r>
            <a:r>
              <a:rPr lang="en-US" b="1" dirty="0" err="1"/>
              <a:t>JobStateInfo</a:t>
            </a:r>
            <a:endParaRPr lang="en-US" b="1" dirty="0"/>
          </a:p>
          <a:p>
            <a:pPr lvl="2"/>
            <a:r>
              <a:rPr lang="en-US" dirty="0"/>
              <a:t>If you specifically just want the error you can use: </a:t>
            </a:r>
            <a:r>
              <a:rPr lang="en-US" b="1" dirty="0"/>
              <a:t>$</a:t>
            </a:r>
            <a:r>
              <a:rPr lang="en-US" b="1" dirty="0" err="1"/>
              <a:t>failedJob.ChildJobs</a:t>
            </a:r>
            <a:r>
              <a:rPr lang="en-US" b="1" dirty="0"/>
              <a:t>[0].</a:t>
            </a:r>
            <a:r>
              <a:rPr lang="en-US" b="1" dirty="0" err="1"/>
              <a:t>JobStateInfo.Reason</a:t>
            </a:r>
            <a:endParaRPr lang="en-US" b="1" dirty="0"/>
          </a:p>
          <a:p>
            <a:r>
              <a:rPr lang="en-US" dirty="0"/>
              <a:t>Example: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96" y="4740234"/>
            <a:ext cx="10058400" cy="9967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96" y="5656749"/>
            <a:ext cx="10058400" cy="120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4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Jobs create child instances of PowerShell</a:t>
            </a:r>
          </a:p>
          <a:p>
            <a:pPr lvl="1"/>
            <a:r>
              <a:rPr lang="en-US" dirty="0"/>
              <a:t>These instances are spawned from and attached to your current session</a:t>
            </a:r>
          </a:p>
          <a:p>
            <a:r>
              <a:rPr lang="en-US" dirty="0"/>
              <a:t>Jobs are commands that run in the background</a:t>
            </a:r>
          </a:p>
          <a:p>
            <a:pPr lvl="1"/>
            <a:r>
              <a:rPr lang="en-US" dirty="0"/>
              <a:t>Child instances of PowerShell run your command, and the data regarding the state and any returned information is stored in the job</a:t>
            </a:r>
          </a:p>
          <a:p>
            <a:pPr lvl="1"/>
            <a:endParaRPr lang="en-US" dirty="0"/>
          </a:p>
          <a:p>
            <a:pPr marL="231775" lvl="1" indent="0">
              <a:buNone/>
            </a:pPr>
            <a:r>
              <a:rPr lang="en-US" dirty="0"/>
              <a:t>Follow along CODE: </a:t>
            </a:r>
            <a:r>
              <a:rPr lang="en-US" dirty="0">
                <a:hlinkClick r:id="rId2"/>
              </a:rPr>
              <a:t>https://github.com/pdxpowershell/PUGDemos</a:t>
            </a:r>
            <a:br>
              <a:rPr lang="en-US" dirty="0"/>
            </a:br>
            <a:r>
              <a:rPr lang="en-US" b="1" dirty="0"/>
              <a:t>presentation.ps1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PowerShell Jobs?</a:t>
            </a:r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473034"/>
            <a:ext cx="9144002" cy="685800"/>
          </a:xfrm>
        </p:spPr>
        <p:txBody>
          <a:bodyPr/>
          <a:lstStyle/>
          <a:p>
            <a:r>
              <a:rPr lang="en-US" dirty="0"/>
              <a:t>Failed Jobs (continued…)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212" y="1219200"/>
            <a:ext cx="9829799" cy="4638745"/>
          </a:xfrm>
        </p:spPr>
        <p:txBody>
          <a:bodyPr/>
          <a:lstStyle/>
          <a:p>
            <a:r>
              <a:rPr lang="en-US" dirty="0"/>
              <a:t>Jobs can also fail with a completed state</a:t>
            </a:r>
          </a:p>
          <a:p>
            <a:r>
              <a:rPr lang="en-US" dirty="0"/>
              <a:t>It is good to add a check to see if this has happened to you</a:t>
            </a:r>
          </a:p>
          <a:p>
            <a:pPr lvl="1"/>
            <a:r>
              <a:rPr lang="en-US" dirty="0"/>
              <a:t>Error information is stored here: </a:t>
            </a:r>
            <a:r>
              <a:rPr lang="en-US" b="1" dirty="0"/>
              <a:t>$</a:t>
            </a:r>
            <a:r>
              <a:rPr lang="en-US" b="1" dirty="0" err="1"/>
              <a:t>failedJob.ChildJobs</a:t>
            </a:r>
            <a:r>
              <a:rPr lang="en-US" b="1" dirty="0"/>
              <a:t>[0].Error</a:t>
            </a:r>
          </a:p>
          <a:p>
            <a:pPr lvl="2"/>
            <a:r>
              <a:rPr lang="en-US" b="1" dirty="0"/>
              <a:t>$</a:t>
            </a:r>
            <a:r>
              <a:rPr lang="en-US" b="1" dirty="0" err="1"/>
              <a:t>failedJob.ChildJobs</a:t>
            </a:r>
            <a:r>
              <a:rPr lang="en-US" b="1" dirty="0"/>
              <a:t>[0].</a:t>
            </a:r>
            <a:r>
              <a:rPr lang="en-US" b="1" dirty="0" err="1"/>
              <a:t>Error.Exception</a:t>
            </a:r>
            <a:r>
              <a:rPr lang="en-US" b="1" dirty="0"/>
              <a:t> </a:t>
            </a:r>
            <a:r>
              <a:rPr lang="en-US" dirty="0"/>
              <a:t>contains the actual exception thrown</a:t>
            </a:r>
            <a:endParaRPr lang="en-US" b="1" dirty="0"/>
          </a:p>
          <a:p>
            <a:r>
              <a:rPr lang="en-US" dirty="0"/>
              <a:t>Example: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3562323"/>
            <a:ext cx="10058400" cy="2042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644" y="5715000"/>
            <a:ext cx="7973538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473034"/>
            <a:ext cx="9144002" cy="685800"/>
          </a:xfrm>
        </p:spPr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212" y="1219200"/>
            <a:ext cx="9829799" cy="4638745"/>
          </a:xfrm>
        </p:spPr>
        <p:txBody>
          <a:bodyPr/>
          <a:lstStyle/>
          <a:p>
            <a:r>
              <a:rPr lang="en-US" dirty="0"/>
              <a:t>To properly handle errors in jobs, you’ll need to be sure to enumerate them either way they can come at you.</a:t>
            </a:r>
          </a:p>
          <a:p>
            <a:pPr lvl="1"/>
            <a:r>
              <a:rPr lang="en-US" dirty="0"/>
              <a:t>Error information from a failed job</a:t>
            </a:r>
          </a:p>
          <a:p>
            <a:pPr lvl="1"/>
            <a:r>
              <a:rPr lang="en-US" dirty="0"/>
              <a:t>Error information from a completed (but really failed) job</a:t>
            </a:r>
          </a:p>
        </p:txBody>
      </p:sp>
    </p:spTree>
    <p:extLst>
      <p:ext uri="{BB962C8B-B14F-4D97-AF65-F5344CB8AC3E}">
        <p14:creationId xmlns:p14="http://schemas.microsoft.com/office/powerpoint/2010/main" val="19436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473034"/>
            <a:ext cx="9144002" cy="685800"/>
          </a:xfrm>
        </p:spPr>
        <p:txBody>
          <a:bodyPr/>
          <a:lstStyle/>
          <a:p>
            <a:r>
              <a:rPr lang="en-US" dirty="0"/>
              <a:t>Workshop!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212" y="1219200"/>
            <a:ext cx="9829799" cy="46387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Job execution handling</a:t>
            </a:r>
          </a:p>
          <a:p>
            <a:r>
              <a:rPr lang="en-US" dirty="0"/>
              <a:t>Start these three jobs: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As they execute, collect information from them (any output or errors)</a:t>
            </a:r>
          </a:p>
          <a:p>
            <a:r>
              <a:rPr lang="en-US" dirty="0"/>
              <a:t>Log the output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CODE: https://github.com/pdxpowershell/PUGDemos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2514600"/>
            <a:ext cx="10581467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9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960812" y="228600"/>
            <a:ext cx="4114799" cy="685800"/>
          </a:xfrm>
        </p:spPr>
        <p:txBody>
          <a:bodyPr>
            <a:normAutofit/>
          </a:bodyPr>
          <a:lstStyle/>
          <a:p>
            <a:r>
              <a:rPr lang="en-US" dirty="0"/>
              <a:t>	Questions?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987745"/>
            <a:ext cx="4572000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38733" y="5944918"/>
            <a:ext cx="69589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www.gngrninja.com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5378588"/>
            <a:ext cx="947133" cy="770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61012" y="5541504"/>
            <a:ext cx="20282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@</a:t>
            </a:r>
            <a:r>
              <a:rPr lang="en-US" sz="2400" dirty="0" err="1">
                <a:solidFill>
                  <a:schemeClr val="accent1"/>
                </a:solidFill>
              </a:rPr>
              <a:t>gngrninja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1674813" y="20573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shell is freed up for your use as jobs run</a:t>
            </a:r>
          </a:p>
          <a:p>
            <a:pPr lvl="1"/>
            <a:r>
              <a:rPr lang="en-US" dirty="0"/>
              <a:t>You can continue working in your shell as jobs execute</a:t>
            </a:r>
          </a:p>
          <a:p>
            <a:r>
              <a:rPr lang="en-US" dirty="0"/>
              <a:t>Jobs offer a way to monitor script execution</a:t>
            </a:r>
          </a:p>
          <a:p>
            <a:pPr lvl="1"/>
            <a:r>
              <a:rPr lang="en-US" dirty="0"/>
              <a:t>You can use a loop to monitor the state of jobs, and handle getting information from them	</a:t>
            </a:r>
          </a:p>
          <a:p>
            <a:pPr lvl="1"/>
            <a:endParaRPr lang="en-US" dirty="0"/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1674813" y="5334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 baseline="0">
                <a:ln w="9525">
                  <a:noFill/>
                  <a:prstDash val="solid"/>
                </a:ln>
                <a:solidFill>
                  <a:schemeClr val="accent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 use PowerShell Jobs?</a:t>
            </a:r>
          </a:p>
        </p:txBody>
      </p:sp>
    </p:spTree>
    <p:extLst>
      <p:ext uri="{BB962C8B-B14F-4D97-AF65-F5344CB8AC3E}">
        <p14:creationId xmlns:p14="http://schemas.microsoft.com/office/powerpoint/2010/main" val="38898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1674813" y="20573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your session closes, so do all your jobs started with Start-Job</a:t>
            </a:r>
          </a:p>
          <a:p>
            <a:pPr lvl="1"/>
            <a:r>
              <a:rPr lang="en-US" dirty="0"/>
              <a:t>If you want to start jobs later that persist across sessions, check out Scheduled Jobs with PowerShell. </a:t>
            </a:r>
          </a:p>
          <a:p>
            <a:r>
              <a:rPr lang="en-US" dirty="0"/>
              <a:t>Error handling is a bit trickier than normal, but not impossible</a:t>
            </a:r>
          </a:p>
          <a:p>
            <a:r>
              <a:rPr lang="en-US" dirty="0"/>
              <a:t>Getting started can be tedious</a:t>
            </a:r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1674813" y="5334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 baseline="0">
                <a:ln w="9525">
                  <a:noFill/>
                  <a:prstDash val="solid"/>
                </a:ln>
                <a:solidFill>
                  <a:schemeClr val="accent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Downsides </a:t>
            </a:r>
          </a:p>
        </p:txBody>
      </p:sp>
    </p:spTree>
    <p:extLst>
      <p:ext uri="{BB962C8B-B14F-4D97-AF65-F5344CB8AC3E}">
        <p14:creationId xmlns:p14="http://schemas.microsoft.com/office/powerpoint/2010/main" val="351979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1905000"/>
            <a:ext cx="7391399" cy="3352801"/>
          </a:xfrm>
        </p:spPr>
        <p:txBody>
          <a:bodyPr/>
          <a:lstStyle/>
          <a:p>
            <a:r>
              <a:rPr lang="en-US" dirty="0"/>
              <a:t>Start-Job</a:t>
            </a:r>
          </a:p>
          <a:p>
            <a:r>
              <a:rPr lang="en-US" dirty="0"/>
              <a:t>Get-Job</a:t>
            </a:r>
          </a:p>
          <a:p>
            <a:r>
              <a:rPr lang="en-US" dirty="0"/>
              <a:t>Receive-Job</a:t>
            </a:r>
          </a:p>
          <a:p>
            <a:r>
              <a:rPr lang="en-US" dirty="0"/>
              <a:t>Stop-Job</a:t>
            </a:r>
          </a:p>
          <a:p>
            <a:r>
              <a:rPr lang="en-US" dirty="0"/>
              <a:t>Wait-Job</a:t>
            </a:r>
          </a:p>
          <a:p>
            <a:r>
              <a:rPr lang="en-US" dirty="0"/>
              <a:t>Remove-Job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Job Commands</a:t>
            </a:r>
          </a:p>
        </p:txBody>
      </p:sp>
    </p:spTree>
    <p:extLst>
      <p:ext uri="{BB962C8B-B14F-4D97-AF65-F5344CB8AC3E}">
        <p14:creationId xmlns:p14="http://schemas.microsoft.com/office/powerpoint/2010/main" val="365639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78552" y="1276281"/>
            <a:ext cx="7391399" cy="3352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command is what kicks it all off</a:t>
            </a:r>
          </a:p>
          <a:p>
            <a:r>
              <a:rPr lang="en-US" dirty="0"/>
              <a:t>Typical parameters:</a:t>
            </a:r>
          </a:p>
          <a:p>
            <a:pPr lvl="1"/>
            <a:r>
              <a:rPr lang="en-US" dirty="0"/>
              <a:t>-Name</a:t>
            </a:r>
          </a:p>
          <a:p>
            <a:pPr lvl="2"/>
            <a:r>
              <a:rPr lang="en-US" dirty="0"/>
              <a:t>Giving your jobs descriptive names will help you out in the future!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ScriptBlock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Pass along the code you’d like to run, {surrounded by curly braces}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6212" y="-104774"/>
            <a:ext cx="9144001" cy="1371600"/>
          </a:xfrm>
        </p:spPr>
        <p:txBody>
          <a:bodyPr/>
          <a:lstStyle/>
          <a:p>
            <a:r>
              <a:rPr lang="en-US" dirty="0"/>
              <a:t>Start-Job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4495800"/>
            <a:ext cx="9525000" cy="140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12" y="6019800"/>
            <a:ext cx="10058400" cy="68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1412" y="1266826"/>
            <a:ext cx="9949860" cy="417188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Wait-Job holds up the shell until your job execution is complete.</a:t>
            </a:r>
          </a:p>
          <a:p>
            <a:pPr lvl="1"/>
            <a:r>
              <a:rPr lang="en-US" dirty="0"/>
              <a:t>It’s like using jobs while not benefiting from using jobs!</a:t>
            </a:r>
          </a:p>
          <a:p>
            <a:pPr lvl="1"/>
            <a:r>
              <a:rPr lang="en-US" dirty="0"/>
              <a:t>…but seriously if you need to iterate through commands and runs jobs sequentially this may come in handy</a:t>
            </a:r>
          </a:p>
          <a:p>
            <a:pPr lvl="1"/>
            <a:r>
              <a:rPr lang="en-US" dirty="0"/>
              <a:t>Even then, there are better ways you can do it</a:t>
            </a:r>
          </a:p>
          <a:p>
            <a:r>
              <a:rPr lang="en-US" dirty="0"/>
              <a:t>Typical parameters:</a:t>
            </a:r>
          </a:p>
          <a:p>
            <a:pPr lvl="1"/>
            <a:r>
              <a:rPr lang="en-US" dirty="0"/>
              <a:t>-Id </a:t>
            </a:r>
          </a:p>
          <a:p>
            <a:pPr lvl="2"/>
            <a:r>
              <a:rPr lang="en-US" dirty="0"/>
              <a:t>Pass along the job ID you’d like to wait for</a:t>
            </a:r>
          </a:p>
          <a:p>
            <a:pPr lvl="1"/>
            <a:r>
              <a:rPr lang="en-US" dirty="0"/>
              <a:t>-State</a:t>
            </a:r>
          </a:p>
          <a:p>
            <a:pPr lvl="2"/>
            <a:r>
              <a:rPr lang="en-US" dirty="0"/>
              <a:t>You can specify a particular job state to wait for</a:t>
            </a:r>
          </a:p>
          <a:p>
            <a:pPr lvl="1"/>
            <a:r>
              <a:rPr lang="en-US" dirty="0"/>
              <a:t>-Any </a:t>
            </a:r>
          </a:p>
          <a:p>
            <a:pPr lvl="2"/>
            <a:r>
              <a:rPr lang="en-US" dirty="0"/>
              <a:t>You can wait for any of the jobs to complete if you pass along multiple IDs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Since this command accepts pipeline input, you can pipe Start-Job to Wait-Job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5212" y="609600"/>
            <a:ext cx="5562600" cy="657226"/>
          </a:xfrm>
        </p:spPr>
        <p:txBody>
          <a:bodyPr/>
          <a:lstStyle/>
          <a:p>
            <a:r>
              <a:rPr lang="en-US" dirty="0"/>
              <a:t>Wait-Job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5334000"/>
            <a:ext cx="10058400" cy="119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4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78552" y="1276281"/>
            <a:ext cx="7391399" cy="335280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Get-Job retrieves a list of jobs and displays information regarding them</a:t>
            </a:r>
          </a:p>
          <a:p>
            <a:pPr lvl="1"/>
            <a:r>
              <a:rPr lang="en-US" dirty="0"/>
              <a:t>Useful for monitoring what is happening with your started, completed, and/or running jobs</a:t>
            </a:r>
          </a:p>
          <a:p>
            <a:r>
              <a:rPr lang="en-US" dirty="0"/>
              <a:t>Typical parameters:</a:t>
            </a:r>
          </a:p>
          <a:p>
            <a:pPr lvl="1"/>
            <a:r>
              <a:rPr lang="en-US" dirty="0"/>
              <a:t>-Id </a:t>
            </a:r>
          </a:p>
          <a:p>
            <a:pPr lvl="2"/>
            <a:r>
              <a:rPr lang="en-US" dirty="0"/>
              <a:t>Pass along the job ID you’d like to retrieve information about</a:t>
            </a:r>
          </a:p>
          <a:p>
            <a:pPr lvl="1"/>
            <a:r>
              <a:rPr lang="en-US" dirty="0"/>
              <a:t>-Name</a:t>
            </a:r>
          </a:p>
          <a:p>
            <a:pPr lvl="2"/>
            <a:r>
              <a:rPr lang="en-US" dirty="0"/>
              <a:t>You can also retrieve job information by the name you gave the job</a:t>
            </a:r>
          </a:p>
          <a:p>
            <a:r>
              <a:rPr lang="en-US" dirty="0"/>
              <a:t>Examples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6212" y="-104774"/>
            <a:ext cx="9144001" cy="1371600"/>
          </a:xfrm>
        </p:spPr>
        <p:txBody>
          <a:bodyPr/>
          <a:lstStyle/>
          <a:p>
            <a:r>
              <a:rPr lang="en-US" dirty="0"/>
              <a:t>Get-Job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4572000"/>
            <a:ext cx="10058400" cy="1426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4" y="5562600"/>
            <a:ext cx="10058400" cy="12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3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78552" y="1276281"/>
            <a:ext cx="7391399" cy="33528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Receive-Job will return the output of </a:t>
            </a:r>
            <a:r>
              <a:rPr lang="en-US"/>
              <a:t>the command run </a:t>
            </a:r>
            <a:r>
              <a:rPr lang="en-US" dirty="0"/>
              <a:t>by the job.</a:t>
            </a:r>
          </a:p>
          <a:p>
            <a:pPr lvl="1"/>
            <a:r>
              <a:rPr lang="en-US" dirty="0"/>
              <a:t>I recommend always using the –Keep parameter when starting out, or troubleshooting</a:t>
            </a:r>
          </a:p>
          <a:p>
            <a:r>
              <a:rPr lang="en-US" dirty="0"/>
              <a:t>Typical parameters:</a:t>
            </a:r>
          </a:p>
          <a:p>
            <a:pPr lvl="1"/>
            <a:r>
              <a:rPr lang="en-US" dirty="0"/>
              <a:t>-Id </a:t>
            </a:r>
          </a:p>
          <a:p>
            <a:pPr lvl="2"/>
            <a:r>
              <a:rPr lang="en-US" dirty="0"/>
              <a:t>Pass along the job ID you’d like to retrieve the output of</a:t>
            </a:r>
          </a:p>
          <a:p>
            <a:pPr lvl="1"/>
            <a:r>
              <a:rPr lang="en-US" dirty="0"/>
              <a:t>-Name</a:t>
            </a:r>
          </a:p>
          <a:p>
            <a:pPr lvl="2"/>
            <a:r>
              <a:rPr lang="en-US" dirty="0"/>
              <a:t>You can also retrieve the job’s command output by the name you gave the job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6212" y="-104774"/>
            <a:ext cx="9144001" cy="1371600"/>
          </a:xfrm>
        </p:spPr>
        <p:txBody>
          <a:bodyPr/>
          <a:lstStyle/>
          <a:p>
            <a:r>
              <a:rPr lang="en-US" dirty="0"/>
              <a:t>Receive-Job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4495800"/>
            <a:ext cx="10058400" cy="158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8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template" id="{88D99BA8-EA61-49B7-A82C-02C934D1545A}" vid="{E9C00F38-7B18-4192-A9FF-2047DACB0129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DCB4D22-CC71-4301-BDD0-992E9D528F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0</TotalTime>
  <Words>1032</Words>
  <Application>Microsoft Office PowerPoint</Application>
  <PresentationFormat>Custom</PresentationFormat>
  <Paragraphs>153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Century Gothic</vt:lpstr>
      <vt:lpstr>Blue atom design template</vt:lpstr>
      <vt:lpstr>PowerShell Jobs</vt:lpstr>
      <vt:lpstr>What are PowerShell Jobs?</vt:lpstr>
      <vt:lpstr>PowerPoint Presentation</vt:lpstr>
      <vt:lpstr>PowerPoint Presentation</vt:lpstr>
      <vt:lpstr>PowerShell Job Commands</vt:lpstr>
      <vt:lpstr>Start-Job</vt:lpstr>
      <vt:lpstr>Wait-Job</vt:lpstr>
      <vt:lpstr>Get-Job</vt:lpstr>
      <vt:lpstr>Receive-Job</vt:lpstr>
      <vt:lpstr>Stop-Job</vt:lpstr>
      <vt:lpstr>Remove-Job</vt:lpstr>
      <vt:lpstr>Bio Break, Questions?</vt:lpstr>
      <vt:lpstr>What Does a Job Look Like?</vt:lpstr>
      <vt:lpstr>Job States</vt:lpstr>
      <vt:lpstr>Notable Properties</vt:lpstr>
      <vt:lpstr>PSBeginTime and PSEndTime</vt:lpstr>
      <vt:lpstr>ChildJobs</vt:lpstr>
      <vt:lpstr>ChildJobs (Continued…)</vt:lpstr>
      <vt:lpstr>Failed Jobs</vt:lpstr>
      <vt:lpstr>Failed Jobs (continued…)</vt:lpstr>
      <vt:lpstr>Error Handling</vt:lpstr>
      <vt:lpstr>Workshop!</vt:lpstr>
      <vt:lpstr>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2016-09-09T19:51:31Z</dcterms:created>
  <dcterms:modified xsi:type="dcterms:W3CDTF">2016-09-14T19:39:09Z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TC034606369991</vt:lpwstr>
  </property>
</Properties>
</file>