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6"/>
  </p:notesMasterIdLst>
  <p:handoutMasterIdLst>
    <p:handoutMasterId r:id="rId27"/>
  </p:handout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11" r:id="rId14"/>
    <p:sldId id="313" r:id="rId15"/>
    <p:sldId id="336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81" autoAdjust="0"/>
  </p:normalViewPr>
  <p:slideViewPr>
    <p:cSldViewPr showGuides="1">
      <p:cViewPr varScale="1">
        <p:scale>
          <a:sx n="71" d="100"/>
          <a:sy n="71" d="100"/>
        </p:scale>
        <p:origin x="408" y="3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dxpowershell/PUGDemo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Demystified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5149896"/>
            <a:ext cx="1130954" cy="1250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8213" y="5269468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Presented by: Mike Roberts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059847"/>
            <a:ext cx="947133" cy="7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111" y="6368527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gngrninja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03612" y="6334780"/>
            <a:ext cx="472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www.gngrninja.com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3512950"/>
            <a:ext cx="18623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Stop-Job stops a job from executing</a:t>
            </a:r>
          </a:p>
          <a:p>
            <a:pPr lvl="1"/>
            <a:r>
              <a:rPr lang="en-US" dirty="0"/>
              <a:t>This can be useful if a job has been running for too long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stop the execution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Pass along the job name you’d like to stop the execution of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you’d like to stop the execution of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Stop-Job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495800"/>
            <a:ext cx="6324600" cy="2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1382" y="914400"/>
            <a:ext cx="9568860" cy="38670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Remove-Job removes the job and its information from the PowerShell session</a:t>
            </a:r>
          </a:p>
          <a:p>
            <a:pPr lvl="1"/>
            <a:r>
              <a:rPr lang="en-US" dirty="0"/>
              <a:t>The IDs of newly started jobs will still start at the next number of the last run job</a:t>
            </a:r>
          </a:p>
          <a:p>
            <a:pPr lvl="1"/>
            <a:r>
              <a:rPr lang="en-US" dirty="0"/>
              <a:t>The job(s) you specify to remove must be completed or errored out, not running. </a:t>
            </a:r>
          </a:p>
          <a:p>
            <a:pPr lvl="1"/>
            <a:r>
              <a:rPr lang="en-US" dirty="0"/>
              <a:t>If you want to both stop a job, and remove it, you can use the –Force parameter with Remove-Job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remove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remove a job by its name</a:t>
            </a:r>
          </a:p>
          <a:p>
            <a:pPr lvl="1"/>
            <a:r>
              <a:rPr lang="en-US" dirty="0"/>
              <a:t>-Force</a:t>
            </a:r>
          </a:p>
          <a:p>
            <a:pPr lvl="2"/>
            <a:r>
              <a:rPr lang="en-US" dirty="0"/>
              <a:t>This will remove jobs that are still in a running state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152400"/>
            <a:ext cx="8763000" cy="990600"/>
          </a:xfrm>
        </p:spPr>
        <p:txBody>
          <a:bodyPr/>
          <a:lstStyle/>
          <a:p>
            <a:r>
              <a:rPr lang="en-US" dirty="0"/>
              <a:t>Remove-Job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82" y="4495800"/>
            <a:ext cx="10058400" cy="22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56013" y="457200"/>
            <a:ext cx="4952999" cy="1371600"/>
          </a:xfrm>
        </p:spPr>
        <p:txBody>
          <a:bodyPr/>
          <a:lstStyle/>
          <a:p>
            <a:r>
              <a:rPr lang="en-US" dirty="0"/>
              <a:t>Bio Break, Questions?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091885"/>
            <a:ext cx="4267200" cy="4267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91" y="193948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684158"/>
            <a:ext cx="9144002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 Job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299" y="1217558"/>
            <a:ext cx="9829799" cy="4638745"/>
          </a:xfrm>
        </p:spPr>
        <p:txBody>
          <a:bodyPr/>
          <a:lstStyle/>
          <a:p>
            <a:r>
              <a:rPr lang="en-US" dirty="0"/>
              <a:t>We can create a variable and store our job object inside of it</a:t>
            </a:r>
          </a:p>
          <a:p>
            <a:r>
              <a:rPr lang="en-US" dirty="0"/>
              <a:t>From here we can take a look at the properties and methods by piping our new object to Get-Member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94043"/>
            <a:ext cx="8077200" cy="369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3" y="1592911"/>
            <a:ext cx="10058400" cy="1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710" y="228600"/>
            <a:ext cx="9144002" cy="1371600"/>
          </a:xfrm>
        </p:spPr>
        <p:txBody>
          <a:bodyPr/>
          <a:lstStyle/>
          <a:p>
            <a:r>
              <a:rPr lang="en-US" dirty="0"/>
              <a:t>Job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710" y="1613065"/>
            <a:ext cx="9829799" cy="46387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NotStarted</a:t>
            </a:r>
            <a:endParaRPr lang="en-US" dirty="0"/>
          </a:p>
          <a:p>
            <a:r>
              <a:rPr lang="en-US" dirty="0"/>
              <a:t>Running</a:t>
            </a:r>
          </a:p>
          <a:p>
            <a:r>
              <a:rPr lang="en-US" dirty="0"/>
              <a:t>Completed</a:t>
            </a:r>
          </a:p>
          <a:p>
            <a:r>
              <a:rPr lang="en-US" dirty="0"/>
              <a:t>Failed</a:t>
            </a:r>
          </a:p>
          <a:p>
            <a:r>
              <a:rPr lang="en-US" dirty="0"/>
              <a:t>Stopped</a:t>
            </a:r>
          </a:p>
          <a:p>
            <a:r>
              <a:rPr lang="en-US" dirty="0"/>
              <a:t>Blocked</a:t>
            </a:r>
          </a:p>
          <a:p>
            <a:r>
              <a:rPr lang="en-US" dirty="0"/>
              <a:t>Suspended</a:t>
            </a:r>
          </a:p>
          <a:p>
            <a:r>
              <a:rPr lang="en-US" dirty="0"/>
              <a:t>Disconnected</a:t>
            </a:r>
          </a:p>
          <a:p>
            <a:r>
              <a:rPr lang="en-US" dirty="0"/>
              <a:t>Suspending</a:t>
            </a:r>
          </a:p>
          <a:p>
            <a:r>
              <a:rPr lang="en-US" dirty="0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29476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152400"/>
            <a:ext cx="9144002" cy="1371600"/>
          </a:xfrm>
        </p:spPr>
        <p:txBody>
          <a:bodyPr/>
          <a:lstStyle/>
          <a:p>
            <a:r>
              <a:rPr lang="en-US" dirty="0"/>
              <a:t>Notable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2" y="1219200"/>
            <a:ext cx="9829799" cy="4638745"/>
          </a:xfrm>
        </p:spPr>
        <p:txBody>
          <a:bodyPr/>
          <a:lstStyle/>
          <a:p>
            <a:r>
              <a:rPr lang="en-US" dirty="0"/>
              <a:t>Id (The ID of the job)</a:t>
            </a:r>
          </a:p>
          <a:p>
            <a:r>
              <a:rPr lang="en-US" dirty="0"/>
              <a:t>Name (The name of the job)</a:t>
            </a:r>
          </a:p>
          <a:p>
            <a:r>
              <a:rPr lang="en-US" dirty="0"/>
              <a:t>State</a:t>
            </a:r>
          </a:p>
          <a:p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Each job has a </a:t>
            </a:r>
            <a:r>
              <a:rPr lang="en-US" dirty="0" err="1"/>
              <a:t>childjob</a:t>
            </a:r>
            <a:r>
              <a:rPr lang="en-US" dirty="0"/>
              <a:t>, and this is where the information is stored for the command that was run</a:t>
            </a:r>
          </a:p>
          <a:p>
            <a:r>
              <a:rPr lang="en-US" dirty="0" err="1"/>
              <a:t>PSBeginTime</a:t>
            </a:r>
            <a:endParaRPr lang="en-US" dirty="0"/>
          </a:p>
          <a:p>
            <a:r>
              <a:rPr lang="en-US" dirty="0" err="1"/>
              <a:t>PSEndTime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04800"/>
            <a:ext cx="9144002" cy="1371600"/>
          </a:xfrm>
        </p:spPr>
        <p:txBody>
          <a:bodyPr/>
          <a:lstStyle/>
          <a:p>
            <a:r>
              <a:rPr lang="en-US" dirty="0" err="1"/>
              <a:t>PSBeginTime</a:t>
            </a:r>
            <a:r>
              <a:rPr lang="en-US" dirty="0"/>
              <a:t> and </a:t>
            </a:r>
            <a:r>
              <a:rPr lang="en-US" dirty="0" err="1"/>
              <a:t>PSEndTime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612" y="1752600"/>
            <a:ext cx="9829799" cy="4638745"/>
          </a:xfrm>
        </p:spPr>
        <p:txBody>
          <a:bodyPr/>
          <a:lstStyle/>
          <a:p>
            <a:r>
              <a:rPr lang="en-US" dirty="0"/>
              <a:t>These properties display the value of the time the job began, and the time the job ended</a:t>
            </a:r>
          </a:p>
          <a:p>
            <a:r>
              <a:rPr lang="en-US" dirty="0"/>
              <a:t>You can use it to calculate the job’s execution time, as seen below: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038600"/>
            <a:ext cx="11917999" cy="13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49" y="787181"/>
            <a:ext cx="9144002" cy="609600"/>
          </a:xfrm>
        </p:spPr>
        <p:txBody>
          <a:bodyPr/>
          <a:lstStyle/>
          <a:p>
            <a:r>
              <a:rPr lang="en-US" dirty="0" err="1"/>
              <a:t>ChildJobs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582" y="1371600"/>
            <a:ext cx="9829799" cy="4638745"/>
          </a:xfrm>
        </p:spPr>
        <p:txBody>
          <a:bodyPr/>
          <a:lstStyle/>
          <a:p>
            <a:r>
              <a:rPr lang="en-US" dirty="0"/>
              <a:t>This property(actually another object in and of itself) is perhaps the most important one</a:t>
            </a:r>
          </a:p>
          <a:p>
            <a:r>
              <a:rPr lang="en-US" dirty="0"/>
              <a:t>To see the information in it, specify .</a:t>
            </a:r>
            <a:r>
              <a:rPr lang="en-US" dirty="0" err="1"/>
              <a:t>ChildJobs</a:t>
            </a:r>
            <a:r>
              <a:rPr lang="en-US" dirty="0"/>
              <a:t>[0], and pipe that to Get-Member on the job object as seen below: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016860"/>
            <a:ext cx="7391400" cy="3841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652485"/>
            <a:ext cx="430590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 err="1"/>
              <a:t>ChildJobs</a:t>
            </a:r>
            <a:r>
              <a:rPr lang="en-US" dirty="0"/>
              <a:t>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ChildJobs</a:t>
            </a:r>
            <a:r>
              <a:rPr lang="en-US" dirty="0"/>
              <a:t> property actually contains the information of the command that was executed by the job</a:t>
            </a:r>
          </a:p>
          <a:p>
            <a:r>
              <a:rPr lang="en-US" dirty="0"/>
              <a:t>The Output property of our main job object is empty, yet the Output property of the </a:t>
            </a:r>
            <a:r>
              <a:rPr lang="en-US" dirty="0" err="1"/>
              <a:t>ChildJobs</a:t>
            </a:r>
            <a:r>
              <a:rPr lang="en-US" dirty="0"/>
              <a:t>[0] object will contain the command’s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352800"/>
            <a:ext cx="9525000" cy="28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and will fail</a:t>
            </a:r>
          </a:p>
          <a:p>
            <a:r>
              <a:rPr lang="en-US" dirty="0"/>
              <a:t>There are a couple distinct ways they can fail, and you’ll need to be thorough in hunting for errors at times</a:t>
            </a:r>
          </a:p>
          <a:p>
            <a:pPr lvl="1"/>
            <a:r>
              <a:rPr lang="en-US" dirty="0"/>
              <a:t>This is where you’ll </a:t>
            </a:r>
            <a:r>
              <a:rPr lang="en-US" b="1" dirty="0"/>
              <a:t>need</a:t>
            </a:r>
            <a:r>
              <a:rPr lang="en-US" dirty="0"/>
              <a:t> to use the </a:t>
            </a:r>
            <a:r>
              <a:rPr lang="en-US" dirty="0" err="1"/>
              <a:t>ChildJob</a:t>
            </a:r>
            <a:r>
              <a:rPr lang="en-US" dirty="0"/>
              <a:t> sub-object/property.</a:t>
            </a:r>
          </a:p>
          <a:p>
            <a:pPr lvl="1"/>
            <a:r>
              <a:rPr lang="en-US" dirty="0"/>
              <a:t>Job state information is stored in the property: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</a:t>
            </a:r>
            <a:endParaRPr lang="en-US" b="1" dirty="0"/>
          </a:p>
          <a:p>
            <a:pPr lvl="2"/>
            <a:r>
              <a:rPr lang="en-US" dirty="0"/>
              <a:t>If you specifically just want the error you can use: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JobStateInfo.Reason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4740234"/>
            <a:ext cx="10058400" cy="99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5656749"/>
            <a:ext cx="10058400" cy="1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Jobs create child instances of PowerShell</a:t>
            </a:r>
          </a:p>
          <a:p>
            <a:pPr lvl="1"/>
            <a:r>
              <a:rPr lang="en-US" dirty="0"/>
              <a:t>These instances are spawned from and attached to your current session</a:t>
            </a:r>
          </a:p>
          <a:p>
            <a:r>
              <a:rPr lang="en-US" dirty="0"/>
              <a:t>Jobs are commands that run in the background</a:t>
            </a:r>
          </a:p>
          <a:p>
            <a:pPr lvl="1"/>
            <a:r>
              <a:rPr lang="en-US" dirty="0"/>
              <a:t>Child instances of PowerShell run your command, and the data regarding the state and any returned information is stored in the job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Follow along CODE: </a:t>
            </a:r>
            <a:r>
              <a:rPr lang="en-US" dirty="0">
                <a:hlinkClick r:id="rId2"/>
              </a:rPr>
              <a:t>https://github.com/pdxpowershell/PUGDemos</a:t>
            </a:r>
            <a:br>
              <a:rPr lang="en-US" dirty="0"/>
            </a:br>
            <a:r>
              <a:rPr lang="en-US" b="1" dirty="0"/>
              <a:t>presentation.ps1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also fail with a completed state</a:t>
            </a:r>
          </a:p>
          <a:p>
            <a:r>
              <a:rPr lang="en-US" dirty="0"/>
              <a:t>It is good to add a check to see if this has happened to you</a:t>
            </a:r>
          </a:p>
          <a:p>
            <a:pPr lvl="1"/>
            <a:r>
              <a:rPr lang="en-US" dirty="0"/>
              <a:t>Error information is stored here: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[0].Error</a:t>
            </a:r>
          </a:p>
          <a:p>
            <a:pPr lvl="2"/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Error.Exception</a:t>
            </a:r>
            <a:r>
              <a:rPr lang="en-US" b="1" dirty="0"/>
              <a:t> </a:t>
            </a:r>
            <a:r>
              <a:rPr lang="en-US" dirty="0"/>
              <a:t>contains the actual exception thrown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562323"/>
            <a:ext cx="10058400" cy="204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4" y="5715000"/>
            <a:ext cx="797353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To properly handle errors in jobs, you’ll need to be sure to enumerate them either way they can come at you.</a:t>
            </a:r>
          </a:p>
          <a:p>
            <a:pPr lvl="1"/>
            <a:r>
              <a:rPr lang="en-US" dirty="0"/>
              <a:t>Error information from a failed job</a:t>
            </a:r>
          </a:p>
          <a:p>
            <a:pPr lvl="1"/>
            <a:r>
              <a:rPr lang="en-US" dirty="0"/>
              <a:t>Error information from a completed (but really failed) job</a:t>
            </a:r>
          </a:p>
        </p:txBody>
      </p:sp>
    </p:spTree>
    <p:extLst>
      <p:ext uri="{BB962C8B-B14F-4D97-AF65-F5344CB8AC3E}">
        <p14:creationId xmlns:p14="http://schemas.microsoft.com/office/powerpoint/2010/main" val="19436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Workshop!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execution handling</a:t>
            </a:r>
          </a:p>
          <a:p>
            <a:r>
              <a:rPr lang="en-US" dirty="0"/>
              <a:t>Start these three jobs: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they execute, collect information from them (any output or errors)</a:t>
            </a:r>
          </a:p>
          <a:p>
            <a:r>
              <a:rPr lang="en-US" dirty="0"/>
              <a:t>Log the output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CODE: https://github.com/pdxpowershell/PUGDemos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4600"/>
            <a:ext cx="1058146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60812" y="228600"/>
            <a:ext cx="4114799" cy="685800"/>
          </a:xfrm>
        </p:spPr>
        <p:txBody>
          <a:bodyPr>
            <a:normAutofit/>
          </a:bodyPr>
          <a:lstStyle/>
          <a:p>
            <a:r>
              <a:rPr lang="en-US" dirty="0"/>
              <a:t>	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98774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8733" y="5944918"/>
            <a:ext cx="695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www.gngrninja.com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378588"/>
            <a:ext cx="947133" cy="77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1012" y="5541504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gngrninja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shell is freed up for your use as jobs run</a:t>
            </a:r>
          </a:p>
          <a:p>
            <a:pPr lvl="1"/>
            <a:r>
              <a:rPr lang="en-US" dirty="0"/>
              <a:t>You can continue working in your shell as jobs execute</a:t>
            </a:r>
          </a:p>
          <a:p>
            <a:r>
              <a:rPr lang="en-US" dirty="0"/>
              <a:t>Jobs offer a way to monitor script execution</a:t>
            </a:r>
          </a:p>
          <a:p>
            <a:pPr lvl="1"/>
            <a:r>
              <a:rPr lang="en-US" dirty="0"/>
              <a:t>You can use a loop to monitor the state of jobs, and handle getting information from them	</a:t>
            </a:r>
          </a:p>
          <a:p>
            <a:pPr lvl="1"/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use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38898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your session closes, so do all your jobs started with Start-Job</a:t>
            </a:r>
          </a:p>
          <a:p>
            <a:pPr lvl="1"/>
            <a:r>
              <a:rPr lang="en-US" dirty="0"/>
              <a:t>If you want to start jobs later that persist across sessions, check out Scheduled Jobs with PowerShell. </a:t>
            </a:r>
          </a:p>
          <a:p>
            <a:r>
              <a:rPr lang="en-US" dirty="0"/>
              <a:t>Error handling is a bit trickier than normal, but not impossible</a:t>
            </a:r>
          </a:p>
          <a:p>
            <a:r>
              <a:rPr lang="en-US" dirty="0"/>
              <a:t>Getting started can be tedious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Downsides </a:t>
            </a:r>
          </a:p>
        </p:txBody>
      </p:sp>
    </p:spTree>
    <p:extLst>
      <p:ext uri="{BB962C8B-B14F-4D97-AF65-F5344CB8AC3E}">
        <p14:creationId xmlns:p14="http://schemas.microsoft.com/office/powerpoint/2010/main" val="35197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5000"/>
            <a:ext cx="7391399" cy="3352801"/>
          </a:xfrm>
        </p:spPr>
        <p:txBody>
          <a:bodyPr/>
          <a:lstStyle/>
          <a:p>
            <a:r>
              <a:rPr lang="en-US" dirty="0"/>
              <a:t>Start-Job</a:t>
            </a:r>
          </a:p>
          <a:p>
            <a:r>
              <a:rPr lang="en-US" dirty="0"/>
              <a:t>Get-Job</a:t>
            </a:r>
          </a:p>
          <a:p>
            <a:r>
              <a:rPr lang="en-US" dirty="0"/>
              <a:t>Receive-Job</a:t>
            </a:r>
          </a:p>
          <a:p>
            <a:r>
              <a:rPr lang="en-US" dirty="0"/>
              <a:t>Stop-Job</a:t>
            </a:r>
          </a:p>
          <a:p>
            <a:r>
              <a:rPr lang="en-US" dirty="0"/>
              <a:t>Wait-Job</a:t>
            </a:r>
          </a:p>
          <a:p>
            <a:r>
              <a:rPr lang="en-US" dirty="0"/>
              <a:t>Remove-Job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 Commands</a:t>
            </a:r>
          </a:p>
        </p:txBody>
      </p:sp>
    </p:spTree>
    <p:extLst>
      <p:ext uri="{BB962C8B-B14F-4D97-AF65-F5344CB8AC3E}">
        <p14:creationId xmlns:p14="http://schemas.microsoft.com/office/powerpoint/2010/main" val="36563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command is what kicks it all off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Giving your jobs descriptive names will help you out in the future!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ScriptBlock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Pass along the code you’d like to run, {surrounded by curly braces}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Start-Job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95800"/>
            <a:ext cx="95250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6019800"/>
            <a:ext cx="10058400" cy="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266826"/>
            <a:ext cx="9949860" cy="4171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Wait-Job holds up the shell until your job execution is complete.</a:t>
            </a:r>
          </a:p>
          <a:p>
            <a:pPr lvl="1"/>
            <a:r>
              <a:rPr lang="en-US" dirty="0"/>
              <a:t>It’s like using jobs while not benefiting from using jobs!</a:t>
            </a:r>
          </a:p>
          <a:p>
            <a:pPr lvl="1"/>
            <a:r>
              <a:rPr lang="en-US" dirty="0"/>
              <a:t>…but seriously if you need to iterate through commands and runs jobs sequentially this may come in handy</a:t>
            </a:r>
          </a:p>
          <a:p>
            <a:pPr lvl="1"/>
            <a:r>
              <a:rPr lang="en-US" dirty="0"/>
              <a:t>Even then, there are better ways you can do it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wait for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to wait for</a:t>
            </a:r>
          </a:p>
          <a:p>
            <a:pPr lvl="1"/>
            <a:r>
              <a:rPr lang="en-US" dirty="0"/>
              <a:t>-Any </a:t>
            </a:r>
          </a:p>
          <a:p>
            <a:pPr lvl="2"/>
            <a:r>
              <a:rPr lang="en-US" dirty="0"/>
              <a:t>You can wait for any of the jobs to complete if you pass along multiple IDs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Since this command accepts pipeline input, you can pipe Start-Job to Wait-Job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609600"/>
            <a:ext cx="5562600" cy="657226"/>
          </a:xfrm>
        </p:spPr>
        <p:txBody>
          <a:bodyPr/>
          <a:lstStyle/>
          <a:p>
            <a:r>
              <a:rPr lang="en-US" dirty="0"/>
              <a:t>Wait-Job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5334000"/>
            <a:ext cx="10058400" cy="11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Get-Job retrieves a list of jobs and displays information regarding them</a:t>
            </a:r>
          </a:p>
          <a:p>
            <a:pPr lvl="1"/>
            <a:r>
              <a:rPr lang="en-US" dirty="0"/>
              <a:t>Useful for monitoring what is happening with your started, completed, and/or running jobs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information about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job information by the name you gave the job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Get-Job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72000"/>
            <a:ext cx="10058400" cy="142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4" y="5562600"/>
            <a:ext cx="10058400" cy="1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Receive-Job will return the output of </a:t>
            </a:r>
            <a:r>
              <a:rPr lang="en-US"/>
              <a:t>the command run </a:t>
            </a:r>
            <a:r>
              <a:rPr lang="en-US" dirty="0"/>
              <a:t>by the job.</a:t>
            </a:r>
          </a:p>
          <a:p>
            <a:pPr lvl="1"/>
            <a:r>
              <a:rPr lang="en-US" dirty="0"/>
              <a:t>I recommend always using the –Keep parameter when starting out, or troubleshooting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the output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the job’s command output by the name you gave the job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Receive-Job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495800"/>
            <a:ext cx="10058400" cy="15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1032</Words>
  <Application>Microsoft Office PowerPoint</Application>
  <PresentationFormat>Custom</PresentationFormat>
  <Paragraphs>153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Blue atom design template</vt:lpstr>
      <vt:lpstr>PowerShell Jobs</vt:lpstr>
      <vt:lpstr>What are PowerShell Jobs?</vt:lpstr>
      <vt:lpstr>PowerPoint Presentation</vt:lpstr>
      <vt:lpstr>PowerPoint Presentation</vt:lpstr>
      <vt:lpstr>PowerShell Job Commands</vt:lpstr>
      <vt:lpstr>Start-Job</vt:lpstr>
      <vt:lpstr>Wait-Job</vt:lpstr>
      <vt:lpstr>Get-Job</vt:lpstr>
      <vt:lpstr>Receive-Job</vt:lpstr>
      <vt:lpstr>Stop-Job</vt:lpstr>
      <vt:lpstr>Remove-Job</vt:lpstr>
      <vt:lpstr>Bio Break, Questions?</vt:lpstr>
      <vt:lpstr>What Does a Job Look Like?</vt:lpstr>
      <vt:lpstr>Job States</vt:lpstr>
      <vt:lpstr>Notable Properties</vt:lpstr>
      <vt:lpstr>PSBeginTime and PSEndTime</vt:lpstr>
      <vt:lpstr>ChildJobs</vt:lpstr>
      <vt:lpstr>ChildJobs (Continued…)</vt:lpstr>
      <vt:lpstr>Failed Jobs</vt:lpstr>
      <vt:lpstr>Failed Jobs (continued…)</vt:lpstr>
      <vt:lpstr>Error Handling</vt:lpstr>
      <vt:lpstr>Workshop!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2016-09-09T19:51:31Z</dcterms:created>
  <dcterms:modified xsi:type="dcterms:W3CDTF">2016-09-14T20:21:39Z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