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293" r:id="rId3"/>
    <p:sldId id="296" r:id="rId4"/>
    <p:sldId id="291" r:id="rId5"/>
    <p:sldId id="300" r:id="rId6"/>
    <p:sldId id="301" r:id="rId7"/>
    <p:sldId id="297" r:id="rId8"/>
    <p:sldId id="302" r:id="rId9"/>
    <p:sldId id="299" r:id="rId10"/>
    <p:sldId id="310" r:id="rId11"/>
    <p:sldId id="303" r:id="rId12"/>
    <p:sldId id="305" r:id="rId13"/>
    <p:sldId id="304" r:id="rId14"/>
    <p:sldId id="306" r:id="rId15"/>
    <p:sldId id="307" r:id="rId16"/>
    <p:sldId id="308" r:id="rId17"/>
    <p:sldId id="309" r:id="rId18"/>
    <p:sldId id="311" r:id="rId19"/>
    <p:sldId id="315" r:id="rId20"/>
    <p:sldId id="316" r:id="rId21"/>
    <p:sldId id="317" r:id="rId22"/>
    <p:sldId id="318" r:id="rId23"/>
    <p:sldId id="319" r:id="rId24"/>
    <p:sldId id="320" r:id="rId25"/>
    <p:sldId id="325" r:id="rId26"/>
    <p:sldId id="323" r:id="rId27"/>
    <p:sldId id="326" r:id="rId28"/>
    <p:sldId id="32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99CCFF"/>
    <a:srgbClr val="003366"/>
    <a:srgbClr val="FFCC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92" autoAdjust="0"/>
    <p:restoredTop sz="72093" autoAdjust="0"/>
  </p:normalViewPr>
  <p:slideViewPr>
    <p:cSldViewPr snapToGrid="0">
      <p:cViewPr varScale="1">
        <p:scale>
          <a:sx n="66" d="100"/>
          <a:sy n="66" d="100"/>
        </p:scale>
        <p:origin x="239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D2DB7-BF9B-4BEC-A3F3-7CB21598B291}" type="datetimeFigureOut">
              <a:rPr lang="en-US" smtClean="0"/>
              <a:t>30-Sep-17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0691A-4948-4DC4-8705-3CBBBB50B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3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update</a:t>
            </a:r>
            <a:r>
              <a:rPr lang="en-US"/>
              <a:t>: 14 </a:t>
            </a:r>
            <a:r>
              <a:rPr lang="en-US" dirty="0"/>
              <a:t>Dec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0691A-4948-4DC4-8705-3CBBBB50BB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07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/>
              <a:t>%p: prefix “0x” automatically printed</a:t>
            </a:r>
          </a:p>
        </p:txBody>
      </p:sp>
    </p:spTree>
    <p:extLst>
      <p:ext uri="{BB962C8B-B14F-4D97-AF65-F5344CB8AC3E}">
        <p14:creationId xmlns:p14="http://schemas.microsoft.com/office/powerpoint/2010/main" val="759223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0691A-4948-4DC4-8705-3CBBBB50BB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72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0691A-4948-4DC4-8705-3CBBBB50BB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22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0691A-4948-4DC4-8705-3CBBBB50BB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33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0691A-4948-4DC4-8705-3CBBBB50BB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0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0691A-4948-4DC4-8705-3CBBBB50BB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05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0691A-4948-4DC4-8705-3CBBBB50BB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31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see how the transistor</a:t>
            </a:r>
            <a:r>
              <a:rPr lang="en-US" baseline="0" dirty="0"/>
              <a:t> works in this video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2EB97-B3FC-4E28-BA76-B9FC0BA133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87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see how the transistor</a:t>
            </a:r>
            <a:r>
              <a:rPr lang="en-US" baseline="0" dirty="0"/>
              <a:t> works in this video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2EB97-B3FC-4E28-BA76-B9FC0BA133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74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see how the transistor</a:t>
            </a:r>
            <a:r>
              <a:rPr lang="en-US" baseline="0" dirty="0"/>
              <a:t> works in this video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2EB97-B3FC-4E28-BA76-B9FC0BA133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7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0691A-4948-4DC4-8705-3CBBBB50BB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60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see how the transistor</a:t>
            </a:r>
            <a:r>
              <a:rPr lang="en-US" baseline="0" dirty="0"/>
              <a:t> works in this video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2EB97-B3FC-4E28-BA76-B9FC0BA133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1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see how the transistor</a:t>
            </a:r>
            <a:r>
              <a:rPr lang="en-US" baseline="0" dirty="0"/>
              <a:t> works in this video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2EB97-B3FC-4E28-BA76-B9FC0BA133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71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see how the transistor</a:t>
            </a:r>
            <a:r>
              <a:rPr lang="en-US" baseline="0" dirty="0"/>
              <a:t> works in this video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2EB97-B3FC-4E28-BA76-B9FC0BA133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12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0691A-4948-4DC4-8705-3CBBBB50BB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60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0691A-4948-4DC4-8705-3CBBBB50BB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1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and off can be represented by</a:t>
            </a:r>
            <a:r>
              <a:rPr lang="en-US" baseline="0" dirty="0"/>
              <a:t> a switch</a:t>
            </a:r>
          </a:p>
          <a:p>
            <a:r>
              <a:rPr lang="en-US" baseline="0" dirty="0"/>
              <a:t>Same with a light bulb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2EB97-B3FC-4E28-BA76-B9FC0BA133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13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0691A-4948-4DC4-8705-3CBBBB50BB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0691A-4948-4DC4-8705-3CBBBB50BB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33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0691A-4948-4DC4-8705-3CBBBB50BB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95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0691A-4948-4DC4-8705-3CBBBB50BB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3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9121-1970-46C6-8EE8-38BE03D4337C}" type="datetimeFigureOut">
              <a:rPr lang="en-US" smtClean="0"/>
              <a:t>30-Sep-17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EF5D-982D-442E-AF94-418A487D3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5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9121-1970-46C6-8EE8-38BE03D4337C}" type="datetimeFigureOut">
              <a:rPr lang="en-US" smtClean="0"/>
              <a:t>30-Sep-17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EF5D-982D-442E-AF94-418A487D3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5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9121-1970-46C6-8EE8-38BE03D4337C}" type="datetimeFigureOut">
              <a:rPr lang="en-US" smtClean="0"/>
              <a:t>30-Sep-17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EF5D-982D-442E-AF94-418A487D3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4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9121-1970-46C6-8EE8-38BE03D4337C}" type="datetimeFigureOut">
              <a:rPr lang="en-US" smtClean="0"/>
              <a:t>30-Sep-17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EF5D-982D-442E-AF94-418A487D3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9121-1970-46C6-8EE8-38BE03D4337C}" type="datetimeFigureOut">
              <a:rPr lang="en-US" smtClean="0"/>
              <a:t>30-Sep-17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EF5D-982D-442E-AF94-418A487D3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7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9121-1970-46C6-8EE8-38BE03D4337C}" type="datetimeFigureOut">
              <a:rPr lang="en-US" smtClean="0"/>
              <a:t>30-Sep-17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EF5D-982D-442E-AF94-418A487D3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2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9121-1970-46C6-8EE8-38BE03D4337C}" type="datetimeFigureOut">
              <a:rPr lang="en-US" smtClean="0"/>
              <a:t>30-Sep-17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EF5D-982D-442E-AF94-418A487D3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7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9121-1970-46C6-8EE8-38BE03D4337C}" type="datetimeFigureOut">
              <a:rPr lang="en-US" smtClean="0"/>
              <a:t>30-Sep-17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EF5D-982D-442E-AF94-418A487D3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0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9121-1970-46C6-8EE8-38BE03D4337C}" type="datetimeFigureOut">
              <a:rPr lang="en-US" smtClean="0"/>
              <a:t>30-Sep-17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EF5D-982D-442E-AF94-418A487D3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9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9121-1970-46C6-8EE8-38BE03D4337C}" type="datetimeFigureOut">
              <a:rPr lang="en-US" smtClean="0"/>
              <a:t>30-Sep-17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EF5D-982D-442E-AF94-418A487D3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9121-1970-46C6-8EE8-38BE03D4337C}" type="datetimeFigureOut">
              <a:rPr lang="en-US" smtClean="0"/>
              <a:t>30-Sep-17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EF5D-982D-442E-AF94-418A487D3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4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69121-1970-46C6-8EE8-38BE03D4337C}" type="datetimeFigureOut">
              <a:rPr lang="en-US" smtClean="0"/>
              <a:t>30-Sep-17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8EF5D-982D-442E-AF94-418A487D3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1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6574" y="4885266"/>
            <a:ext cx="7143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36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① </a:t>
            </a:r>
            <a:r>
              <a:rPr lang="en-US" altLang="ja-JP" sz="36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 Bits and Bytes</a:t>
            </a:r>
            <a:endParaRPr lang="en-US" sz="3600" dirty="0">
              <a:solidFill>
                <a:schemeClr val="bg1"/>
              </a:solidFill>
              <a:latin typeface="Linux Biolinum" panose="02000503000000000000" pitchFamily="2" charset="0"/>
              <a:ea typeface="Linux Biolinum" panose="02000503000000000000" pitchFamily="2" charset="0"/>
              <a:cs typeface="Linux Biolinum" panose="02000503000000000000" pitchFamily="2" charset="0"/>
            </a:endParaRPr>
          </a:p>
          <a:p>
            <a:pPr algn="r"/>
            <a:r>
              <a:rPr lang="ja-JP" altLang="en-US" sz="36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② </a:t>
            </a:r>
            <a:r>
              <a:rPr lang="en-US" sz="36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Addressing </a:t>
            </a:r>
          </a:p>
          <a:p>
            <a:pPr algn="r"/>
            <a:r>
              <a:rPr lang="ja-JP" altLang="en-US" sz="36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③ </a:t>
            </a:r>
            <a:r>
              <a:rPr lang="en-US" sz="3600" dirty="0">
                <a:solidFill>
                  <a:schemeClr val="bg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Boolean Algebra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0" y="1868510"/>
            <a:ext cx="9144000" cy="2234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ja-JP" sz="2200" b="1" dirty="0">
              <a:solidFill>
                <a:schemeClr val="bg1">
                  <a:lumMod val="50000"/>
                </a:schemeClr>
              </a:solidFill>
              <a:latin typeface="Linux Biolinum" panose="02000803000000000000" pitchFamily="2" charset="0"/>
              <a:ea typeface="Linux Biolinum" panose="02000803000000000000" pitchFamily="2" charset="0"/>
              <a:cs typeface="Linux Biolinum" panose="02000803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Linux Biolinum" panose="02000803000000000000" pitchFamily="2" charset="0"/>
                <a:ea typeface="Linux Biolinum" panose="02000803000000000000" pitchFamily="2" charset="0"/>
                <a:cs typeface="Linux Biolinum" panose="02000803000000000000" pitchFamily="2" charset="0"/>
              </a:rPr>
              <a:t>Bits and Bytes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42094" y="325890"/>
            <a:ext cx="1554480" cy="146304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Understand Binary Representation</a:t>
            </a:r>
          </a:p>
        </p:txBody>
      </p:sp>
      <p:sp>
        <p:nvSpPr>
          <p:cNvPr id="11" name="Rectangle 10"/>
          <p:cNvSpPr/>
          <p:nvPr/>
        </p:nvSpPr>
        <p:spPr>
          <a:xfrm rot="21110970">
            <a:off x="1613381" y="412438"/>
            <a:ext cx="1554480" cy="146304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Understand Addresses and Pointers</a:t>
            </a:r>
          </a:p>
        </p:txBody>
      </p:sp>
      <p:sp>
        <p:nvSpPr>
          <p:cNvPr id="9" name="Rectangle 8"/>
          <p:cNvSpPr/>
          <p:nvPr/>
        </p:nvSpPr>
        <p:spPr>
          <a:xfrm rot="485743">
            <a:off x="3056307" y="460994"/>
            <a:ext cx="1554480" cy="146304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Understand Boolean Algebra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67" y="309634"/>
            <a:ext cx="1602771" cy="125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2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1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6129710" y="2514600"/>
            <a:ext cx="109728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34" charset="0"/>
              </a:rPr>
              <a:t>• • •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10896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EA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47472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75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4048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B1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20624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2D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57200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F1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90857" y="251281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EE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30352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F1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66928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EE</a:t>
            </a:r>
            <a:endParaRPr lang="en-US" dirty="0">
              <a:solidFill>
                <a:srgbClr val="FFC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32320" y="2514600"/>
            <a:ext cx="1645920" cy="369332"/>
            <a:chOff x="7132320" y="2514600"/>
            <a:chExt cx="1645920" cy="369332"/>
          </a:xfrm>
        </p:grpSpPr>
        <p:sp>
          <p:nvSpPr>
            <p:cNvPr id="75" name="Rectangle 74"/>
            <p:cNvSpPr/>
            <p:nvPr/>
          </p:nvSpPr>
          <p:spPr>
            <a:xfrm>
              <a:off x="7132320" y="2514600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498080" y="2514600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AD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863840" y="2514600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BE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229600" y="2514600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EF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32427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95851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59275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22699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82880" y="2514600"/>
            <a:ext cx="3108960" cy="369332"/>
            <a:chOff x="182880" y="2514600"/>
            <a:chExt cx="3108960" cy="369332"/>
          </a:xfrm>
        </p:grpSpPr>
        <p:sp>
          <p:nvSpPr>
            <p:cNvPr id="77" name="Rectangle 76"/>
            <p:cNvSpPr/>
            <p:nvPr/>
          </p:nvSpPr>
          <p:spPr>
            <a:xfrm>
              <a:off x="182880" y="2514600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1F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48640" y="2514600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CA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4400" y="2514600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75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280160" y="2514600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EE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45920" y="2514600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5B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11680" y="2514600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12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377440" y="2514600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DC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743200" y="2514600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A7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36398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99822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3246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670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82702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46126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09550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72974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430091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393515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356939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320363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576395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539819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503243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466667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itle 1"/>
          <p:cNvSpPr>
            <a:spLocks noGrp="1"/>
          </p:cNvSpPr>
          <p:nvPr>
            <p:ph type="title"/>
          </p:nvPr>
        </p:nvSpPr>
        <p:spPr>
          <a:xfrm>
            <a:off x="483939" y="261636"/>
            <a:ext cx="7886700" cy="5950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Memory Organization</a:t>
            </a:r>
          </a:p>
        </p:txBody>
      </p:sp>
    </p:spTree>
    <p:extLst>
      <p:ext uri="{BB962C8B-B14F-4D97-AF65-F5344CB8AC3E}">
        <p14:creationId xmlns:p14="http://schemas.microsoft.com/office/powerpoint/2010/main" val="269622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48148E-6 L 0.32153 -0.05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76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48148E-6 L -0.27969 0.425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93" y="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573" y="4828581"/>
            <a:ext cx="5238750" cy="160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26" y="4828581"/>
            <a:ext cx="5238750" cy="160020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3200400" y="3606522"/>
            <a:ext cx="2929310" cy="109728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34" charset="0"/>
              </a:rPr>
              <a:t>• • •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3536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10896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EA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47472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75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4048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B1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20624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2D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57200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F1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90857" y="251281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EE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30352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F1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66928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EE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0112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36688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73264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76395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39819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503243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466667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119810" y="2141696"/>
            <a:ext cx="3108960" cy="369332"/>
            <a:chOff x="3119810" y="2141696"/>
            <a:chExt cx="3108960" cy="369332"/>
          </a:xfrm>
        </p:grpSpPr>
        <p:sp>
          <p:nvSpPr>
            <p:cNvPr id="77" name="Rectangle 76"/>
            <p:cNvSpPr/>
            <p:nvPr/>
          </p:nvSpPr>
          <p:spPr>
            <a:xfrm>
              <a:off x="3119810" y="2141696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1F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485570" y="2141696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CA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851330" y="2141696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75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217090" y="2141696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EE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582850" y="2141696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5B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948610" y="2141696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12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314370" y="2141696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DC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680130" y="2141696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A7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300910" y="2141696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935150" y="2141696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569390" y="2141696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203630" y="2141696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763950" y="2141696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98190" y="2141696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032430" y="2141696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666670" y="2141696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430091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393515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356939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320363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576395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539819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503243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466667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itle 1"/>
          <p:cNvSpPr>
            <a:spLocks noGrp="1"/>
          </p:cNvSpPr>
          <p:nvPr>
            <p:ph type="title"/>
          </p:nvPr>
        </p:nvSpPr>
        <p:spPr>
          <a:xfrm>
            <a:off x="483939" y="261636"/>
            <a:ext cx="7886700" cy="5950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Byte Ordering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172325" y="2880360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538085" y="2880360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903845" y="2880360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69605" y="2880360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35365" y="2880360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990857" y="287857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366885" y="2880360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31843" y="288036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08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0091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393515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56939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20363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76395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39819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03243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66667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3171523" y="3244334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08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538085" y="324433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903845" y="324433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269605" y="324433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35365" y="324433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990857" y="3242548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366885" y="324433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732645" y="324433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30091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393515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356939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20363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576395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539819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503243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466667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3171523" y="506956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18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53808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90384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26960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30091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393515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356939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320363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4634563" y="470380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65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001125" y="470380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55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366885" y="470380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732645" y="470380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76395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539819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503243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466667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/>
          <p:cNvSpPr/>
          <p:nvPr/>
        </p:nvSpPr>
        <p:spPr>
          <a:xfrm>
            <a:off x="3171523" y="470380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49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517246" y="4703802"/>
            <a:ext cx="463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6C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899837" y="4703802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6F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4268803" y="470380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76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430091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/>
          <p:cNvSpPr/>
          <p:nvPr/>
        </p:nvSpPr>
        <p:spPr>
          <a:xfrm>
            <a:off x="393515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/>
          <p:cNvSpPr/>
          <p:nvPr/>
        </p:nvSpPr>
        <p:spPr>
          <a:xfrm>
            <a:off x="356939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320363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572000" y="5438894"/>
            <a:ext cx="1645920" cy="369332"/>
            <a:chOff x="4572000" y="5438894"/>
            <a:chExt cx="1645920" cy="369332"/>
          </a:xfrm>
        </p:grpSpPr>
        <p:sp>
          <p:nvSpPr>
            <p:cNvPr id="157" name="Rectangle 156"/>
            <p:cNvSpPr/>
            <p:nvPr/>
          </p:nvSpPr>
          <p:spPr>
            <a:xfrm>
              <a:off x="4572000" y="5438894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937760" y="5438894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AD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5303520" y="5438894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BE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669280" y="5438894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EF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763950" y="5438894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398190" y="5438894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032430" y="5438894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666670" y="5438894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5" name="Rectangle 164"/>
          <p:cNvSpPr/>
          <p:nvPr/>
        </p:nvSpPr>
        <p:spPr>
          <a:xfrm>
            <a:off x="310896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DE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47472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AD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84048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BE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420624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EF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430091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393515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356939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>
            <a:off x="320363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>
            <a:off x="5863010" y="779117"/>
            <a:ext cx="3124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C000"/>
                </a:solidFill>
              </a:rPr>
              <a:t>1FCA75EE5B12DCA7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5863010" y="1318090"/>
            <a:ext cx="3124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C000"/>
                </a:solidFill>
              </a:rPr>
              <a:t>A7DC125BEE75CA1F</a:t>
            </a:r>
            <a:endParaRPr lang="en-US" sz="2400" dirty="0">
              <a:solidFill>
                <a:srgbClr val="FFC000"/>
              </a:solidFill>
            </a:endParaRPr>
          </a:p>
        </p:txBody>
      </p:sp>
      <p:cxnSp>
        <p:nvCxnSpPr>
          <p:cNvPr id="5" name="Curved Connector 4"/>
          <p:cNvCxnSpPr>
            <a:stCxn id="114" idx="3"/>
            <a:endCxn id="174" idx="2"/>
          </p:cNvCxnSpPr>
          <p:nvPr/>
        </p:nvCxnSpPr>
        <p:spPr>
          <a:xfrm flipV="1">
            <a:off x="6129710" y="1779755"/>
            <a:ext cx="1295587" cy="544821"/>
          </a:xfrm>
          <a:prstGeom prst="curvedConnector2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81" idx="0"/>
            <a:endCxn id="173" idx="1"/>
          </p:cNvCxnSpPr>
          <p:nvPr/>
        </p:nvCxnSpPr>
        <p:spPr>
          <a:xfrm rot="5400000" flipH="1" flipV="1">
            <a:off x="4794217" y="1072903"/>
            <a:ext cx="1131746" cy="1005840"/>
          </a:xfrm>
          <a:prstGeom prst="curvedConnector2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5" name="Text Box 205"/>
          <p:cNvSpPr txBox="1">
            <a:spLocks noChangeArrowheads="1"/>
          </p:cNvSpPr>
          <p:nvPr/>
        </p:nvSpPr>
        <p:spPr bwMode="auto">
          <a:xfrm>
            <a:off x="1857594" y="2032188"/>
            <a:ext cx="1209627" cy="5847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3200" b="0" dirty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00…00</a:t>
            </a:r>
          </a:p>
        </p:txBody>
      </p:sp>
      <p:sp>
        <p:nvSpPr>
          <p:cNvPr id="176" name="Text Box 205"/>
          <p:cNvSpPr txBox="1">
            <a:spLocks noChangeArrowheads="1"/>
          </p:cNvSpPr>
          <p:nvPr/>
        </p:nvSpPr>
        <p:spPr bwMode="auto">
          <a:xfrm>
            <a:off x="1850891" y="2405092"/>
            <a:ext cx="1209627" cy="5847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3200" b="0" dirty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00…08</a:t>
            </a:r>
          </a:p>
        </p:txBody>
      </p:sp>
      <p:sp>
        <p:nvSpPr>
          <p:cNvPr id="177" name="Text Box 205"/>
          <p:cNvSpPr txBox="1">
            <a:spLocks noChangeArrowheads="1"/>
          </p:cNvSpPr>
          <p:nvPr/>
        </p:nvSpPr>
        <p:spPr bwMode="auto">
          <a:xfrm>
            <a:off x="1867459" y="2777996"/>
            <a:ext cx="1209627" cy="5847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3200" b="0" dirty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00…10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2160667" y="1057690"/>
            <a:ext cx="27879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Big-Endian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6781137" y="2216854"/>
            <a:ext cx="181972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Little-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Endian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39" y="1100913"/>
            <a:ext cx="1435818" cy="6214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509" y="3630594"/>
            <a:ext cx="1162984" cy="77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3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74" grpId="0"/>
      <p:bldP spid="175" grpId="0"/>
      <p:bldP spid="176" grpId="0"/>
      <p:bldP spid="177" grpId="0"/>
      <p:bldP spid="179" grpId="0"/>
      <p:bldP spid="1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58723" y="1280160"/>
            <a:ext cx="8229600" cy="23083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show_bytes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(char *start,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printf("</a:t>
            </a:r>
            <a:r>
              <a:rPr lang="en-US" sz="2400" dirty="0">
                <a:solidFill>
                  <a:srgbClr val="33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%p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en-US" sz="2400" dirty="0">
                <a:solidFill>
                  <a:srgbClr val="33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%.2x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start+i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,*(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start+i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58723" y="3720239"/>
            <a:ext cx="820438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show_int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show_bytes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 (char *) &amp;x,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83939" y="261636"/>
            <a:ext cx="7886700" cy="5950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Examining Data Representations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58723" y="5052323"/>
            <a:ext cx="8229600" cy="135421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 = 12345; // 0x00003039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printf("int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 = 12345;\n");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show_int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(a);</a:t>
            </a:r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623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200400" y="3606522"/>
            <a:ext cx="2929310" cy="109728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34" charset="0"/>
              </a:rPr>
              <a:t>• • •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3536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119810" y="2141696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1F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485570" y="2141696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CA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851330" y="2141696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75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17090" y="2141696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EE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582850" y="2141696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5B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948610" y="2141696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12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314370" y="2141696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DC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680130" y="2141696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A7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10896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EA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47472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75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4048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B1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20624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2D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57200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F1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90857" y="251281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EE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30352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F1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66928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EE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0112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36688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73264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76395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39819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503243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466667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4300910" y="2141696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3935150" y="2141696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3569390" y="2141696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3203630" y="2141696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5763950" y="2141696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5398190" y="2141696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5032430" y="2141696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4666670" y="2141696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430091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393515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356939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320363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576395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539819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503243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466667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itle 1"/>
          <p:cNvSpPr>
            <a:spLocks noGrp="1"/>
          </p:cNvSpPr>
          <p:nvPr>
            <p:ph type="title"/>
          </p:nvPr>
        </p:nvSpPr>
        <p:spPr>
          <a:xfrm>
            <a:off x="483939" y="261636"/>
            <a:ext cx="7886700" cy="5950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Pointer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172325" y="2880360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538085" y="2880360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903845" y="2880360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69605" y="2880360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35365" y="2880360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990857" y="287857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366885" y="2880360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31843" y="288036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08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0091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393515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56939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20363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76395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39819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03243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66667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3171523" y="3244334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08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538085" y="324433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903845" y="324433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269605" y="324433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35365" y="324433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990857" y="3242548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366885" y="324433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732645" y="324433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30091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393515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356939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20363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576395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539819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503243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466667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317232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18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53808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90384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26960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30091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393515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356939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320363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576395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539819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503243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466667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430091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/>
          <p:cNvSpPr/>
          <p:nvPr/>
        </p:nvSpPr>
        <p:spPr>
          <a:xfrm>
            <a:off x="393515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/>
          <p:cNvSpPr/>
          <p:nvPr/>
        </p:nvSpPr>
        <p:spPr>
          <a:xfrm>
            <a:off x="356939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320363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457200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DE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493776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AD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30352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BE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66928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EF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76395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539819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503243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466667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310896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DE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47472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AD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84048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BE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420624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EF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430091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393515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356939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>
            <a:off x="320363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Curved Connector 2"/>
          <p:cNvCxnSpPr>
            <a:stCxn id="129" idx="3"/>
            <a:endCxn id="123" idx="3"/>
          </p:cNvCxnSpPr>
          <p:nvPr/>
        </p:nvCxnSpPr>
        <p:spPr>
          <a:xfrm flipV="1">
            <a:off x="6129710" y="2697480"/>
            <a:ext cx="12700" cy="729734"/>
          </a:xfrm>
          <a:prstGeom prst="curvedConnector3">
            <a:avLst>
              <a:gd name="adj1" fmla="val 3027276"/>
            </a:avLst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1" name="Curved Connector 180"/>
          <p:cNvCxnSpPr>
            <a:stCxn id="140" idx="1"/>
            <a:endCxn id="97" idx="1"/>
          </p:cNvCxnSpPr>
          <p:nvPr/>
        </p:nvCxnSpPr>
        <p:spPr>
          <a:xfrm rot="10800000">
            <a:off x="3171524" y="3429000"/>
            <a:ext cx="32107" cy="1823442"/>
          </a:xfrm>
          <a:prstGeom prst="curvedConnector3">
            <a:avLst>
              <a:gd name="adj1" fmla="val 2397798"/>
            </a:avLst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6570780" y="2654885"/>
            <a:ext cx="18966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pointer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83939" y="3908721"/>
            <a:ext cx="18966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pointer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84" name="Text Box 205"/>
          <p:cNvSpPr txBox="1">
            <a:spLocks noChangeArrowheads="1"/>
          </p:cNvSpPr>
          <p:nvPr/>
        </p:nvSpPr>
        <p:spPr bwMode="auto">
          <a:xfrm>
            <a:off x="1857594" y="2032188"/>
            <a:ext cx="1209627" cy="5847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3200" b="0" dirty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00…00</a:t>
            </a:r>
          </a:p>
        </p:txBody>
      </p:sp>
      <p:sp>
        <p:nvSpPr>
          <p:cNvPr id="185" name="Text Box 205"/>
          <p:cNvSpPr txBox="1">
            <a:spLocks noChangeArrowheads="1"/>
          </p:cNvSpPr>
          <p:nvPr/>
        </p:nvSpPr>
        <p:spPr bwMode="auto">
          <a:xfrm>
            <a:off x="1850891" y="2405092"/>
            <a:ext cx="1209627" cy="5847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3200" b="0" dirty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00…08</a:t>
            </a:r>
          </a:p>
        </p:txBody>
      </p:sp>
      <p:sp>
        <p:nvSpPr>
          <p:cNvPr id="186" name="Text Box 205"/>
          <p:cNvSpPr txBox="1">
            <a:spLocks noChangeArrowheads="1"/>
          </p:cNvSpPr>
          <p:nvPr/>
        </p:nvSpPr>
        <p:spPr bwMode="auto">
          <a:xfrm>
            <a:off x="1867459" y="2777996"/>
            <a:ext cx="1209627" cy="5847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3200" b="0" dirty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00…10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4634563" y="470380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65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5001125" y="470380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55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5366885" y="470380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5732645" y="470380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3171523" y="470380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49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3517246" y="4703802"/>
            <a:ext cx="463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6C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3899837" y="4703802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6F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4268803" y="470380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76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00400" y="643205"/>
            <a:ext cx="548640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x = 0xEEF1EEF12DB175EA; 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*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&amp;x;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6281285" y="4973657"/>
            <a:ext cx="256032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*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</a:p>
        </p:txBody>
      </p:sp>
    </p:spTree>
    <p:extLst>
      <p:ext uri="{BB962C8B-B14F-4D97-AF65-F5344CB8AC3E}">
        <p14:creationId xmlns:p14="http://schemas.microsoft.com/office/powerpoint/2010/main" val="395125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  <p:bldP spid="183" grpId="0"/>
      <p:bldP spid="17" grpId="0" animBg="1"/>
      <p:bldP spid="19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200400" y="3606522"/>
            <a:ext cx="2929310" cy="109728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34" charset="0"/>
              </a:rPr>
              <a:t>• • •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3536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119810" y="2141696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1F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485570" y="2141696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CA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851330" y="2141696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75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17090" y="2141696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EE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582850" y="2141696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5B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948610" y="2141696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12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314370" y="2141696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DC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680130" y="2141696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A7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10896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EA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47472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75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4048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B1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20624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2D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57200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F1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90857" y="251281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EE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30352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F1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66928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EE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0112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36688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73264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76395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39819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503243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466667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4300910" y="2141696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3935150" y="2141696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3569390" y="2141696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3203630" y="2141696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5763950" y="2141696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5398190" y="2141696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5032430" y="2141696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4666670" y="2141696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430091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393515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356939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320363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576395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539819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503243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466667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itle 1"/>
          <p:cNvSpPr>
            <a:spLocks noGrp="1"/>
          </p:cNvSpPr>
          <p:nvPr>
            <p:ph type="title"/>
          </p:nvPr>
        </p:nvSpPr>
        <p:spPr>
          <a:xfrm>
            <a:off x="483939" y="261636"/>
            <a:ext cx="7886700" cy="5950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Assignment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172325" y="2880360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538085" y="2880360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903845" y="2880360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69605" y="2880360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35365" y="2880360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990857" y="287857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366885" y="2880360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31843" y="288036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08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0091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393515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56939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20363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76395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39819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03243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66667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3171523" y="3244334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08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538085" y="324433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903845" y="324433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269605" y="324433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35365" y="324433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990857" y="3242548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366885" y="324433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732645" y="324433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30091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393515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356939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20363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576395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539819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503243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466667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317232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18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53808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90384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26960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30091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393515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356939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320363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576395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539819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503243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466667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430091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/>
          <p:cNvSpPr/>
          <p:nvPr/>
        </p:nvSpPr>
        <p:spPr>
          <a:xfrm>
            <a:off x="393515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/>
          <p:cNvSpPr/>
          <p:nvPr/>
        </p:nvSpPr>
        <p:spPr>
          <a:xfrm>
            <a:off x="356939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320363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457200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DE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493776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AD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30352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BE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66928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EF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76395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539819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503243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466667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310896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DE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47472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AD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84048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BE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420624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EF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430091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393515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356939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>
            <a:off x="320363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Text Box 205"/>
          <p:cNvSpPr txBox="1">
            <a:spLocks noChangeArrowheads="1"/>
          </p:cNvSpPr>
          <p:nvPr/>
        </p:nvSpPr>
        <p:spPr bwMode="auto">
          <a:xfrm>
            <a:off x="1857594" y="2032188"/>
            <a:ext cx="1209627" cy="5847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3200" b="0" dirty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00…00</a:t>
            </a:r>
          </a:p>
        </p:txBody>
      </p:sp>
      <p:sp>
        <p:nvSpPr>
          <p:cNvPr id="185" name="Text Box 205"/>
          <p:cNvSpPr txBox="1">
            <a:spLocks noChangeArrowheads="1"/>
          </p:cNvSpPr>
          <p:nvPr/>
        </p:nvSpPr>
        <p:spPr bwMode="auto">
          <a:xfrm>
            <a:off x="1850891" y="2405092"/>
            <a:ext cx="1209627" cy="5847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3200" b="0" dirty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00…08</a:t>
            </a:r>
          </a:p>
        </p:txBody>
      </p:sp>
      <p:sp>
        <p:nvSpPr>
          <p:cNvPr id="186" name="Text Box 205"/>
          <p:cNvSpPr txBox="1">
            <a:spLocks noChangeArrowheads="1"/>
          </p:cNvSpPr>
          <p:nvPr/>
        </p:nvSpPr>
        <p:spPr bwMode="auto">
          <a:xfrm>
            <a:off x="1867459" y="2777996"/>
            <a:ext cx="1209627" cy="5847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3200" b="0" dirty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00…10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4634563" y="470380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65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5001125" y="470380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55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5366885" y="470380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5732645" y="470380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3171523" y="470380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49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3517246" y="4703802"/>
            <a:ext cx="463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6C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3899837" y="4703802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6F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4268803" y="470380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76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8405" y="261636"/>
            <a:ext cx="27432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*x;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y;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&amp;y + 3;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= y; </a:t>
            </a:r>
          </a:p>
        </p:txBody>
      </p:sp>
    </p:spTree>
    <p:extLst>
      <p:ext uri="{BB962C8B-B14F-4D97-AF65-F5344CB8AC3E}">
        <p14:creationId xmlns:p14="http://schemas.microsoft.com/office/powerpoint/2010/main" val="141757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200400" y="3606522"/>
            <a:ext cx="2929310" cy="109728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34" charset="0"/>
              </a:rPr>
              <a:t>• • •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3536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119810" y="2141696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1F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485570" y="2141696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CA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851330" y="2141696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75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17090" y="2141696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EE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582850" y="2141696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5B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948610" y="2141696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12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314370" y="2141696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DC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680130" y="2141696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A7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10896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EA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47472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75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4048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B1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20624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2D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57200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F1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90857" y="251281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EE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30352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F1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66928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EE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0112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36688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73264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76395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39819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503243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466667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4300910" y="2141696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3935150" y="2141696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3569390" y="2141696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3203630" y="2141696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5763950" y="2141696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5398190" y="2141696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5032430" y="2141696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4666670" y="2141696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430091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393515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356939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320363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576395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539819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503243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466667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itle 1"/>
          <p:cNvSpPr>
            <a:spLocks noGrp="1"/>
          </p:cNvSpPr>
          <p:nvPr>
            <p:ph type="title"/>
          </p:nvPr>
        </p:nvSpPr>
        <p:spPr>
          <a:xfrm>
            <a:off x="483939" y="261636"/>
            <a:ext cx="7886700" cy="5950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Array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172325" y="2880360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538085" y="2880360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903845" y="2880360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69605" y="2880360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35365" y="2880360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990857" y="287857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366885" y="2880360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31843" y="288036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08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0091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393515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56939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20363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76395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39819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03243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66667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3171523" y="3244334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08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538085" y="324433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903845" y="324433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269605" y="324433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35365" y="324433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990857" y="3242548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366885" y="324433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732645" y="324433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30091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393515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356939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20363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576395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539819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503243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466667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317232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18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53808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90384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26960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30091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393515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356939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320363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576395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539819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503243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466667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430091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/>
          <p:cNvSpPr/>
          <p:nvPr/>
        </p:nvSpPr>
        <p:spPr>
          <a:xfrm>
            <a:off x="393515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/>
          <p:cNvSpPr/>
          <p:nvPr/>
        </p:nvSpPr>
        <p:spPr>
          <a:xfrm>
            <a:off x="356939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320363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457200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DE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493776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AD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30352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BE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66928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EF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76395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539819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503243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466667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310896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DE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47472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AD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84048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BE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420624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EF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430091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393515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356939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>
            <a:off x="320363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Text Box 205"/>
          <p:cNvSpPr txBox="1">
            <a:spLocks noChangeArrowheads="1"/>
          </p:cNvSpPr>
          <p:nvPr/>
        </p:nvSpPr>
        <p:spPr bwMode="auto">
          <a:xfrm>
            <a:off x="1857594" y="2032188"/>
            <a:ext cx="1209627" cy="5847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3200" b="0" dirty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00…00</a:t>
            </a:r>
          </a:p>
        </p:txBody>
      </p:sp>
      <p:sp>
        <p:nvSpPr>
          <p:cNvPr id="185" name="Text Box 205"/>
          <p:cNvSpPr txBox="1">
            <a:spLocks noChangeArrowheads="1"/>
          </p:cNvSpPr>
          <p:nvPr/>
        </p:nvSpPr>
        <p:spPr bwMode="auto">
          <a:xfrm>
            <a:off x="1850891" y="2405092"/>
            <a:ext cx="1209627" cy="5847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3200" b="0" dirty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00…08</a:t>
            </a:r>
          </a:p>
        </p:txBody>
      </p:sp>
      <p:sp>
        <p:nvSpPr>
          <p:cNvPr id="186" name="Text Box 205"/>
          <p:cNvSpPr txBox="1">
            <a:spLocks noChangeArrowheads="1"/>
          </p:cNvSpPr>
          <p:nvPr/>
        </p:nvSpPr>
        <p:spPr bwMode="auto">
          <a:xfrm>
            <a:off x="1867459" y="2777996"/>
            <a:ext cx="1209627" cy="5847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3200" b="0" dirty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00…10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4634563" y="470380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65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5001125" y="470380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55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5366885" y="470380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5732645" y="470380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3171523" y="470380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49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3517246" y="4703802"/>
            <a:ext cx="463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6C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3899837" y="4703802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6F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4268803" y="470380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76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11355" y="265837"/>
            <a:ext cx="5486400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array_ptr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array_ptr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big_array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	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array_ptr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big_array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[0]; 	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array_ptr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big_array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[3]; 	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array_ptr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big_array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+ 3;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83939" y="5291403"/>
            <a:ext cx="54864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array_ptr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big_array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+ 3; 	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array_ptr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array_ptr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array_ptr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big_array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[130]; </a:t>
            </a:r>
          </a:p>
        </p:txBody>
      </p:sp>
    </p:spTree>
    <p:extLst>
      <p:ext uri="{BB962C8B-B14F-4D97-AF65-F5344CB8AC3E}">
        <p14:creationId xmlns:p14="http://schemas.microsoft.com/office/powerpoint/2010/main" val="165034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200400" y="3606522"/>
            <a:ext cx="2929310" cy="109728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34" charset="0"/>
              </a:rPr>
              <a:t>• • •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3536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119810" y="2141696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1F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485570" y="2141696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CA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851330" y="2141696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75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17090" y="2141696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EE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582850" y="2141696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5B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948610" y="2141696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12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314370" y="2141696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DC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680130" y="2141696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A7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10896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EA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47472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75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4048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B1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20624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2D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57200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F1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90857" y="251281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EE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30352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F1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669280" y="2514600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EE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0112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36688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73264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76395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39819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503243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466667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4300910" y="2141696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3935150" y="2141696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3569390" y="2141696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3203630" y="2141696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5763950" y="2141696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5398190" y="2141696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5032430" y="2141696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4666670" y="2141696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430091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393515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356939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320363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576395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539819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503243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4666670" y="251460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itle 1"/>
          <p:cNvSpPr>
            <a:spLocks noGrp="1"/>
          </p:cNvSpPr>
          <p:nvPr>
            <p:ph type="title"/>
          </p:nvPr>
        </p:nvSpPr>
        <p:spPr>
          <a:xfrm>
            <a:off x="483939" y="261636"/>
            <a:ext cx="7886700" cy="5950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Strings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172325" y="2880360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538085" y="2880360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903845" y="2880360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69605" y="2880360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35365" y="2880360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990857" y="287857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366885" y="2880360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31843" y="288036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08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0091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393515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56939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20363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76395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39819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03243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666670" y="2880360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3171523" y="3244334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08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538085" y="324433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903845" y="324433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269605" y="324433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35365" y="324433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990857" y="3242548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366885" y="324433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732645" y="3244334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30091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393515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356939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20363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576395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539819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503243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4666670" y="324433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317232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18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53808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90384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269605" y="506956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30091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393515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356939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3203630" y="506956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576395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539819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503243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466667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430091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/>
          <p:cNvSpPr/>
          <p:nvPr/>
        </p:nvSpPr>
        <p:spPr>
          <a:xfrm>
            <a:off x="393515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/>
          <p:cNvSpPr/>
          <p:nvPr/>
        </p:nvSpPr>
        <p:spPr>
          <a:xfrm>
            <a:off x="356939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3203630" y="4703802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457200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DE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493776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AD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30352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BE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66928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EF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76395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539819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503243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466667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310896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DE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47472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AD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84048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BE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4206240" y="5438894"/>
            <a:ext cx="54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EF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430091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393515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356939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>
            <a:off x="3203630" y="5438894"/>
            <a:ext cx="3657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Text Box 205"/>
          <p:cNvSpPr txBox="1">
            <a:spLocks noChangeArrowheads="1"/>
          </p:cNvSpPr>
          <p:nvPr/>
        </p:nvSpPr>
        <p:spPr bwMode="auto">
          <a:xfrm>
            <a:off x="1857594" y="2032188"/>
            <a:ext cx="1209627" cy="5847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3200" b="0" dirty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00…00</a:t>
            </a:r>
          </a:p>
        </p:txBody>
      </p:sp>
      <p:sp>
        <p:nvSpPr>
          <p:cNvPr id="185" name="Text Box 205"/>
          <p:cNvSpPr txBox="1">
            <a:spLocks noChangeArrowheads="1"/>
          </p:cNvSpPr>
          <p:nvPr/>
        </p:nvSpPr>
        <p:spPr bwMode="auto">
          <a:xfrm>
            <a:off x="1850891" y="2405092"/>
            <a:ext cx="1209627" cy="5847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3200" b="0" dirty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00…08</a:t>
            </a:r>
          </a:p>
        </p:txBody>
      </p:sp>
      <p:sp>
        <p:nvSpPr>
          <p:cNvPr id="186" name="Text Box 205"/>
          <p:cNvSpPr txBox="1">
            <a:spLocks noChangeArrowheads="1"/>
          </p:cNvSpPr>
          <p:nvPr/>
        </p:nvSpPr>
        <p:spPr bwMode="auto">
          <a:xfrm>
            <a:off x="1867459" y="2777996"/>
            <a:ext cx="1209627" cy="5847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3200" b="0" dirty="0">
                <a:solidFill>
                  <a:schemeClr val="bg1"/>
                </a:solidFill>
                <a:latin typeface="Calibri" panose="020F0502020204030204" pitchFamily="34" charset="0"/>
                <a:cs typeface="Calibri" pitchFamily="34" charset="0"/>
              </a:rPr>
              <a:t>00…10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4634563" y="470380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65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5001125" y="470380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55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5366885" y="470380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5732645" y="470380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00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3171523" y="470380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49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3517246" y="4703802"/>
            <a:ext cx="463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6C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3899837" y="4703802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6F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4268803" y="470380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76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142" name="Curved Connector 141"/>
          <p:cNvCxnSpPr>
            <a:stCxn id="143" idx="1"/>
            <a:endCxn id="146" idx="0"/>
          </p:cNvCxnSpPr>
          <p:nvPr/>
        </p:nvCxnSpPr>
        <p:spPr>
          <a:xfrm rot="10800000" flipV="1">
            <a:off x="5581071" y="4024490"/>
            <a:ext cx="1683177" cy="67931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7264247" y="3362771"/>
            <a:ext cx="110639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null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zero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3210981" y="870309"/>
            <a:ext cx="29610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ASCII codes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91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title"/>
          </p:nvPr>
        </p:nvSpPr>
        <p:spPr>
          <a:xfrm>
            <a:off x="483939" y="261636"/>
            <a:ext cx="7886700" cy="5950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Boolean Algebra</a:t>
            </a:r>
          </a:p>
        </p:txBody>
      </p:sp>
      <p:sp>
        <p:nvSpPr>
          <p:cNvPr id="3" name="Rectangle 2"/>
          <p:cNvSpPr/>
          <p:nvPr/>
        </p:nvSpPr>
        <p:spPr>
          <a:xfrm>
            <a:off x="1617437" y="5452654"/>
            <a:ext cx="63979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DeMorgan’s</a:t>
            </a:r>
            <a:r>
              <a:rPr lang="en-US" sz="3200" dirty="0">
                <a:solidFill>
                  <a:schemeClr val="bg1"/>
                </a:solidFill>
              </a:rPr>
              <a:t> Law:  ~(A | B) = ~A &amp; ~B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1304" y="1192978"/>
            <a:ext cx="15231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OR: A|B</a:t>
            </a:r>
          </a:p>
        </p:txBody>
      </p:sp>
      <p:sp>
        <p:nvSpPr>
          <p:cNvPr id="5" name="Rectangle 4"/>
          <p:cNvSpPr/>
          <p:nvPr/>
        </p:nvSpPr>
        <p:spPr>
          <a:xfrm>
            <a:off x="4816390" y="1192978"/>
            <a:ext cx="1888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XOR: A^B</a:t>
            </a:r>
          </a:p>
        </p:txBody>
      </p:sp>
      <p:sp>
        <p:nvSpPr>
          <p:cNvPr id="6" name="Rectangle 5"/>
          <p:cNvSpPr/>
          <p:nvPr/>
        </p:nvSpPr>
        <p:spPr>
          <a:xfrm>
            <a:off x="6860863" y="1192978"/>
            <a:ext cx="16401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NOT: ~A</a:t>
            </a:r>
          </a:p>
        </p:txBody>
      </p:sp>
      <p:sp>
        <p:nvSpPr>
          <p:cNvPr id="7" name="Rectangle 6"/>
          <p:cNvSpPr/>
          <p:nvPr/>
        </p:nvSpPr>
        <p:spPr>
          <a:xfrm>
            <a:off x="360746" y="1192978"/>
            <a:ext cx="2021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AND: A&amp;B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766148"/>
              </p:ext>
            </p:extLst>
          </p:nvPr>
        </p:nvGraphicFramePr>
        <p:xfrm>
          <a:off x="7132320" y="2286000"/>
          <a:ext cx="1097280" cy="17373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768409"/>
              </p:ext>
            </p:extLst>
          </p:nvPr>
        </p:nvGraphicFramePr>
        <p:xfrm>
          <a:off x="548640" y="2286000"/>
          <a:ext cx="1645920" cy="17373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73" name="Table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673891"/>
              </p:ext>
            </p:extLst>
          </p:nvPr>
        </p:nvGraphicFramePr>
        <p:xfrm>
          <a:off x="2743200" y="2286000"/>
          <a:ext cx="1645920" cy="17373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74" name="Table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53182"/>
              </p:ext>
            </p:extLst>
          </p:nvPr>
        </p:nvGraphicFramePr>
        <p:xfrm>
          <a:off x="4937760" y="2286000"/>
          <a:ext cx="1645920" cy="17373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45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title"/>
          </p:nvPr>
        </p:nvSpPr>
        <p:spPr>
          <a:xfrm>
            <a:off x="483939" y="261636"/>
            <a:ext cx="7886700" cy="5950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Boolean Algebra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1304" y="1192978"/>
            <a:ext cx="15231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OR: A|B</a:t>
            </a:r>
          </a:p>
        </p:txBody>
      </p:sp>
      <p:sp>
        <p:nvSpPr>
          <p:cNvPr id="5" name="Rectangle 4"/>
          <p:cNvSpPr/>
          <p:nvPr/>
        </p:nvSpPr>
        <p:spPr>
          <a:xfrm>
            <a:off x="4816390" y="1192978"/>
            <a:ext cx="1888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XOR: A^B</a:t>
            </a:r>
          </a:p>
        </p:txBody>
      </p:sp>
      <p:sp>
        <p:nvSpPr>
          <p:cNvPr id="6" name="Rectangle 5"/>
          <p:cNvSpPr/>
          <p:nvPr/>
        </p:nvSpPr>
        <p:spPr>
          <a:xfrm>
            <a:off x="6860863" y="1192978"/>
            <a:ext cx="16401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NOT: ~A</a:t>
            </a:r>
          </a:p>
        </p:txBody>
      </p:sp>
      <p:sp>
        <p:nvSpPr>
          <p:cNvPr id="7" name="Rectangle 6"/>
          <p:cNvSpPr/>
          <p:nvPr/>
        </p:nvSpPr>
        <p:spPr>
          <a:xfrm>
            <a:off x="360746" y="1192978"/>
            <a:ext cx="2021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AND: A&amp;B</a:t>
            </a:r>
          </a:p>
        </p:txBody>
      </p:sp>
      <p:sp>
        <p:nvSpPr>
          <p:cNvPr id="12" name="Rectangle 5"/>
          <p:cNvSpPr>
            <a:spLocks/>
          </p:cNvSpPr>
          <p:nvPr/>
        </p:nvSpPr>
        <p:spPr bwMode="auto">
          <a:xfrm>
            <a:off x="787400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chemeClr val="bg1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 dirty="0">
                <a:solidFill>
                  <a:schemeClr val="bg1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 dirty="0">
                <a:solidFill>
                  <a:schemeClr val="bg1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Rectangle 7"/>
          <p:cNvSpPr>
            <a:spLocks/>
          </p:cNvSpPr>
          <p:nvPr/>
        </p:nvSpPr>
        <p:spPr bwMode="auto">
          <a:xfrm>
            <a:off x="2616200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chemeClr val="bg1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 dirty="0">
                <a:solidFill>
                  <a:schemeClr val="bg1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 dirty="0">
                <a:solidFill>
                  <a:schemeClr val="bg1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4445000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chemeClr val="bg1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 dirty="0">
                <a:solidFill>
                  <a:schemeClr val="bg1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 dirty="0">
                <a:solidFill>
                  <a:schemeClr val="bg1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4597400" y="2981325"/>
            <a:ext cx="1524000" cy="15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Rectangle 11"/>
          <p:cNvSpPr>
            <a:spLocks/>
          </p:cNvSpPr>
          <p:nvPr/>
        </p:nvSpPr>
        <p:spPr bwMode="auto">
          <a:xfrm>
            <a:off x="6348413" y="2349500"/>
            <a:ext cx="1682512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chemeClr val="bg1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 dirty="0">
                <a:solidFill>
                  <a:schemeClr val="bg1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 dirty="0">
                <a:solidFill>
                  <a:schemeClr val="bg1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 dirty="0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6426200" y="2981325"/>
            <a:ext cx="1600200" cy="158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Rectangle 13"/>
          <p:cNvSpPr>
            <a:spLocks/>
          </p:cNvSpPr>
          <p:nvPr/>
        </p:nvSpPr>
        <p:spPr bwMode="auto">
          <a:xfrm>
            <a:off x="784224" y="3103880"/>
            <a:ext cx="168251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FFC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1" name="Rectangle 14"/>
          <p:cNvSpPr>
            <a:spLocks/>
          </p:cNvSpPr>
          <p:nvPr/>
        </p:nvSpPr>
        <p:spPr bwMode="auto">
          <a:xfrm>
            <a:off x="2919412" y="3103880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FFC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2" name="Rectangle 15"/>
          <p:cNvSpPr>
            <a:spLocks/>
          </p:cNvSpPr>
          <p:nvPr/>
        </p:nvSpPr>
        <p:spPr bwMode="auto">
          <a:xfrm>
            <a:off x="4749800" y="3103880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FFC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" name="Rectangle 16"/>
          <p:cNvSpPr>
            <a:spLocks/>
          </p:cNvSpPr>
          <p:nvPr/>
        </p:nvSpPr>
        <p:spPr bwMode="auto">
          <a:xfrm>
            <a:off x="6653212" y="3103880"/>
            <a:ext cx="137473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FFC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  <p:extLst>
      <p:ext uri="{BB962C8B-B14F-4D97-AF65-F5344CB8AC3E}">
        <p14:creationId xmlns:p14="http://schemas.microsoft.com/office/powerpoint/2010/main" val="210450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autoUpdateAnimBg="0"/>
      <p:bldP spid="21" grpId="0" build="p" autoUpdateAnimBg="0"/>
      <p:bldP spid="22" grpId="0" build="p" autoUpdateAnimBg="0"/>
      <p:bldP spid="2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4450"/>
            <a:ext cx="9144000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68119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NPN transistor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3939" y="261636"/>
            <a:ext cx="7886700" cy="5950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Hardware: Logical View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4375" y="1219200"/>
            <a:ext cx="2971800" cy="24384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66775" y="1828800"/>
            <a:ext cx="762000" cy="3048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PC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62738" y="2743200"/>
            <a:ext cx="1366837" cy="77712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Main</a:t>
            </a:r>
          </a:p>
          <a:p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memory</a:t>
            </a:r>
          </a:p>
        </p:txBody>
      </p:sp>
      <p:sp>
        <p:nvSpPr>
          <p:cNvPr id="9" name="AutoShape 201"/>
          <p:cNvSpPr>
            <a:spLocks noChangeArrowheads="1"/>
          </p:cNvSpPr>
          <p:nvPr/>
        </p:nvSpPr>
        <p:spPr bwMode="auto">
          <a:xfrm>
            <a:off x="5138738" y="28956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ln>
            <a:solidFill>
              <a:schemeClr val="bg1"/>
            </a:solidFill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224338" y="2758329"/>
            <a:ext cx="909637" cy="7620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I/O </a:t>
            </a:r>
          </a:p>
          <a:p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bridge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66775" y="2927350"/>
            <a:ext cx="1873250" cy="5778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Bus interface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82763" y="1600200"/>
            <a:ext cx="684212" cy="1524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782763" y="1752600"/>
            <a:ext cx="684212" cy="1524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82763" y="1905000"/>
            <a:ext cx="684212" cy="1524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782763" y="2057400"/>
            <a:ext cx="684212" cy="1524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782763" y="2209800"/>
            <a:ext cx="684212" cy="1524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AutoShape 214"/>
          <p:cNvSpPr>
            <a:spLocks noChangeArrowheads="1"/>
          </p:cNvSpPr>
          <p:nvPr/>
        </p:nvSpPr>
        <p:spPr bwMode="auto">
          <a:xfrm>
            <a:off x="2555875" y="16002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AutoShape 215"/>
          <p:cNvSpPr>
            <a:spLocks noChangeArrowheads="1"/>
          </p:cNvSpPr>
          <p:nvPr/>
        </p:nvSpPr>
        <p:spPr bwMode="auto">
          <a:xfrm flipH="1">
            <a:off x="2466975" y="19812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000375" y="1447800"/>
            <a:ext cx="533400" cy="10668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ALU</a:t>
            </a:r>
          </a:p>
        </p:txBody>
      </p:sp>
      <p:sp>
        <p:nvSpPr>
          <p:cNvPr id="20" name="Text Box 221"/>
          <p:cNvSpPr txBox="1">
            <a:spLocks noChangeArrowheads="1"/>
          </p:cNvSpPr>
          <p:nvPr/>
        </p:nvSpPr>
        <p:spPr bwMode="auto">
          <a:xfrm>
            <a:off x="1228001" y="1191023"/>
            <a:ext cx="168347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Register file</a:t>
            </a:r>
          </a:p>
        </p:txBody>
      </p:sp>
      <p:sp>
        <p:nvSpPr>
          <p:cNvPr id="21" name="AutoShape 222"/>
          <p:cNvSpPr>
            <a:spLocks noChangeArrowheads="1"/>
          </p:cNvSpPr>
          <p:nvPr/>
        </p:nvSpPr>
        <p:spPr bwMode="auto">
          <a:xfrm>
            <a:off x="1857375" y="24384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 Box 225"/>
          <p:cNvSpPr txBox="1">
            <a:spLocks noChangeArrowheads="1"/>
          </p:cNvSpPr>
          <p:nvPr/>
        </p:nvSpPr>
        <p:spPr bwMode="auto">
          <a:xfrm>
            <a:off x="564422" y="851843"/>
            <a:ext cx="77457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CPU</a:t>
            </a:r>
          </a:p>
        </p:txBody>
      </p:sp>
      <p:sp>
        <p:nvSpPr>
          <p:cNvPr id="23" name="Text Box 229"/>
          <p:cNvSpPr txBox="1">
            <a:spLocks noChangeArrowheads="1"/>
          </p:cNvSpPr>
          <p:nvPr/>
        </p:nvSpPr>
        <p:spPr bwMode="auto">
          <a:xfrm>
            <a:off x="3790950" y="1425228"/>
            <a:ext cx="163057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System bus</a:t>
            </a:r>
          </a:p>
        </p:txBody>
      </p:sp>
      <p:sp>
        <p:nvSpPr>
          <p:cNvPr id="24" name="Line 230"/>
          <p:cNvSpPr>
            <a:spLocks noChangeShapeType="1"/>
          </p:cNvSpPr>
          <p:nvPr/>
        </p:nvSpPr>
        <p:spPr bwMode="auto">
          <a:xfrm flipH="1">
            <a:off x="3533774" y="1918643"/>
            <a:ext cx="1046163" cy="1053157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 Box 231"/>
          <p:cNvSpPr txBox="1">
            <a:spLocks noChangeArrowheads="1"/>
          </p:cNvSpPr>
          <p:nvPr/>
        </p:nvSpPr>
        <p:spPr bwMode="auto">
          <a:xfrm>
            <a:off x="4995036" y="1932285"/>
            <a:ext cx="17796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Memory bus</a:t>
            </a:r>
          </a:p>
        </p:txBody>
      </p:sp>
      <p:sp>
        <p:nvSpPr>
          <p:cNvPr id="26" name="Line 232"/>
          <p:cNvSpPr>
            <a:spLocks noChangeShapeType="1"/>
          </p:cNvSpPr>
          <p:nvPr/>
        </p:nvSpPr>
        <p:spPr bwMode="auto">
          <a:xfrm>
            <a:off x="5888038" y="2432050"/>
            <a:ext cx="0" cy="539750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AutoShape 236"/>
          <p:cNvSpPr>
            <a:spLocks noChangeArrowheads="1"/>
          </p:cNvSpPr>
          <p:nvPr/>
        </p:nvSpPr>
        <p:spPr bwMode="auto">
          <a:xfrm>
            <a:off x="4448175" y="35814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AutoShape 238"/>
          <p:cNvSpPr>
            <a:spLocks noChangeArrowheads="1"/>
          </p:cNvSpPr>
          <p:nvPr/>
        </p:nvSpPr>
        <p:spPr bwMode="auto">
          <a:xfrm flipV="1">
            <a:off x="5553075" y="4318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133975" y="5041899"/>
            <a:ext cx="1295400" cy="68674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Disk </a:t>
            </a:r>
          </a:p>
          <a:p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controller</a:t>
            </a:r>
          </a:p>
        </p:txBody>
      </p:sp>
      <p:sp>
        <p:nvSpPr>
          <p:cNvPr id="30" name="AutoShape 240"/>
          <p:cNvSpPr>
            <a:spLocks noChangeArrowheads="1"/>
          </p:cNvSpPr>
          <p:nvPr/>
        </p:nvSpPr>
        <p:spPr bwMode="auto">
          <a:xfrm flipV="1">
            <a:off x="3222625" y="4318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803525" y="5041900"/>
            <a:ext cx="1295400" cy="68674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Graphics</a:t>
            </a:r>
          </a:p>
          <a:p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adapter</a:t>
            </a:r>
          </a:p>
        </p:txBody>
      </p:sp>
      <p:sp>
        <p:nvSpPr>
          <p:cNvPr id="32" name="AutoShape 242"/>
          <p:cNvSpPr>
            <a:spLocks noChangeArrowheads="1"/>
          </p:cNvSpPr>
          <p:nvPr/>
        </p:nvSpPr>
        <p:spPr bwMode="auto">
          <a:xfrm flipV="1">
            <a:off x="1546225" y="43180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203325" y="5029200"/>
            <a:ext cx="1143000" cy="69944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USB</a:t>
            </a:r>
          </a:p>
          <a:p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controller</a:t>
            </a:r>
          </a:p>
        </p:txBody>
      </p:sp>
      <p:sp>
        <p:nvSpPr>
          <p:cNvPr id="34" name="Line 246"/>
          <p:cNvSpPr>
            <a:spLocks noChangeShapeType="1"/>
          </p:cNvSpPr>
          <p:nvPr/>
        </p:nvSpPr>
        <p:spPr bwMode="auto">
          <a:xfrm>
            <a:off x="1431925" y="5740400"/>
            <a:ext cx="0" cy="52164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Line 247"/>
          <p:cNvSpPr>
            <a:spLocks noChangeShapeType="1"/>
          </p:cNvSpPr>
          <p:nvPr/>
        </p:nvSpPr>
        <p:spPr bwMode="auto">
          <a:xfrm>
            <a:off x="2193925" y="5740400"/>
            <a:ext cx="0" cy="304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Text Box 248"/>
          <p:cNvSpPr txBox="1">
            <a:spLocks noChangeArrowheads="1"/>
          </p:cNvSpPr>
          <p:nvPr/>
        </p:nvSpPr>
        <p:spPr bwMode="auto">
          <a:xfrm>
            <a:off x="898921" y="6262043"/>
            <a:ext cx="1034257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Mouse</a:t>
            </a:r>
          </a:p>
        </p:txBody>
      </p:sp>
      <p:sp>
        <p:nvSpPr>
          <p:cNvPr id="37" name="Text Box 249"/>
          <p:cNvSpPr txBox="1">
            <a:spLocks noChangeArrowheads="1"/>
          </p:cNvSpPr>
          <p:nvPr/>
        </p:nvSpPr>
        <p:spPr bwMode="auto">
          <a:xfrm>
            <a:off x="1519462" y="6020743"/>
            <a:ext cx="139814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Keyboard</a:t>
            </a:r>
          </a:p>
        </p:txBody>
      </p:sp>
      <p:sp>
        <p:nvSpPr>
          <p:cNvPr id="38" name="Line 250"/>
          <p:cNvSpPr>
            <a:spLocks noChangeShapeType="1"/>
          </p:cNvSpPr>
          <p:nvPr/>
        </p:nvSpPr>
        <p:spPr bwMode="auto">
          <a:xfrm>
            <a:off x="3489325" y="5740400"/>
            <a:ext cx="0" cy="52164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Text Box 251"/>
          <p:cNvSpPr txBox="1">
            <a:spLocks noChangeArrowheads="1"/>
          </p:cNvSpPr>
          <p:nvPr/>
        </p:nvSpPr>
        <p:spPr bwMode="auto">
          <a:xfrm>
            <a:off x="2893882" y="6262043"/>
            <a:ext cx="1143262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Display</a:t>
            </a:r>
          </a:p>
        </p:txBody>
      </p:sp>
      <p:sp>
        <p:nvSpPr>
          <p:cNvPr id="40" name="Line 258"/>
          <p:cNvSpPr>
            <a:spLocks noChangeShapeType="1"/>
          </p:cNvSpPr>
          <p:nvPr/>
        </p:nvSpPr>
        <p:spPr bwMode="auto">
          <a:xfrm>
            <a:off x="5794375" y="5740400"/>
            <a:ext cx="0" cy="37586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AutoShape 259"/>
          <p:cNvSpPr>
            <a:spLocks noChangeArrowheads="1"/>
          </p:cNvSpPr>
          <p:nvPr/>
        </p:nvSpPr>
        <p:spPr bwMode="auto">
          <a:xfrm>
            <a:off x="5489575" y="61087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Disk</a:t>
            </a:r>
          </a:p>
        </p:txBody>
      </p:sp>
      <p:sp>
        <p:nvSpPr>
          <p:cNvPr id="42" name="AutoShape 235"/>
          <p:cNvSpPr>
            <a:spLocks noChangeArrowheads="1"/>
          </p:cNvSpPr>
          <p:nvPr/>
        </p:nvSpPr>
        <p:spPr bwMode="auto">
          <a:xfrm>
            <a:off x="638175" y="410210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Text Box 265"/>
          <p:cNvSpPr txBox="1">
            <a:spLocks noChangeArrowheads="1"/>
          </p:cNvSpPr>
          <p:nvPr/>
        </p:nvSpPr>
        <p:spPr bwMode="auto">
          <a:xfrm>
            <a:off x="4187802" y="4344343"/>
            <a:ext cx="112082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  <a:latin typeface="+mj-lt"/>
              </a:rPr>
              <a:t>I/O bus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505575" y="41148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810375" y="41148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7115175" y="41148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 Box 270"/>
          <p:cNvSpPr txBox="1">
            <a:spLocks noChangeArrowheads="1"/>
          </p:cNvSpPr>
          <p:nvPr/>
        </p:nvSpPr>
        <p:spPr bwMode="auto">
          <a:xfrm>
            <a:off x="6481670" y="4546600"/>
            <a:ext cx="2749471" cy="15696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Expansion slots for</a:t>
            </a:r>
          </a:p>
          <a:p>
            <a:pPr algn="l"/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other devices such</a:t>
            </a:r>
          </a:p>
          <a:p>
            <a:pPr algn="l"/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as network adapters</a:t>
            </a:r>
          </a:p>
          <a:p>
            <a:pPr algn="l"/>
            <a:endParaRPr lang="en-US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AutoShape 205"/>
          <p:cNvSpPr>
            <a:spLocks noChangeArrowheads="1"/>
          </p:cNvSpPr>
          <p:nvPr/>
        </p:nvSpPr>
        <p:spPr bwMode="auto">
          <a:xfrm>
            <a:off x="2767013" y="28956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ln>
            <a:solidFill>
              <a:schemeClr val="bg1"/>
            </a:solidFill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sz="24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076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/>
      <p:bldP spid="23" grpId="0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6" grpId="0"/>
      <p:bldP spid="48" grpId="0" animBg="1"/>
      <p:bldP spid="49" grpId="0" animBg="1"/>
      <p:bldP spid="50" grpId="0" animBg="1"/>
      <p:bldP spid="51" grpId="0"/>
      <p:bldP spid="5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" y="668119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NOT gate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943600" y="3657600"/>
          <a:ext cx="1828800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572000" y="3200400"/>
                <a:ext cx="4572001" cy="46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𝑂𝑈𝑇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200400"/>
                <a:ext cx="4572001" cy="4624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" y="1554480"/>
            <a:ext cx="3542625" cy="33439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3368" y="1828800"/>
            <a:ext cx="983475" cy="84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6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874" y="1828799"/>
            <a:ext cx="2083275" cy="9206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68119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OR gate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86400" y="3657600"/>
          <a:ext cx="2743200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0" y="3200400"/>
                <a:ext cx="4572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𝑂𝑈𝑇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200400"/>
                <a:ext cx="4572001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99" y="1314450"/>
            <a:ext cx="3722400" cy="506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" y="66811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AND gate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86400" y="3657600"/>
          <a:ext cx="2743200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0" y="3200400"/>
                <a:ext cx="4572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𝑂𝑈𝑇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200400"/>
                <a:ext cx="4572001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116" y="1314450"/>
            <a:ext cx="3489750" cy="48677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1828800"/>
            <a:ext cx="2083275" cy="92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360" y="1683122"/>
            <a:ext cx="2083275" cy="9206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024" y="1683123"/>
            <a:ext cx="2083275" cy="9206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68119"/>
            <a:ext cx="457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NOR gate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86400" y="3657600"/>
          <a:ext cx="2743200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0" y="3200400"/>
                <a:ext cx="4572000" cy="46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𝑂𝑈𝑇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200400"/>
                <a:ext cx="4572000" cy="4624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572000" y="668119"/>
            <a:ext cx="457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NAND gate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914400" y="3657600"/>
          <a:ext cx="2743200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3200400"/>
                <a:ext cx="4571999" cy="46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𝑂𝑈𝑇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00400"/>
                <a:ext cx="4571999" cy="46243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54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360" y="1683121"/>
            <a:ext cx="2083275" cy="92063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361" y="1683122"/>
            <a:ext cx="2083275" cy="9206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68119"/>
            <a:ext cx="457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XOR gate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86400" y="3657600"/>
          <a:ext cx="2743200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0" y="3200400"/>
                <a:ext cx="4572000" cy="514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𝑂𝑈𝑇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200400"/>
                <a:ext cx="4572000" cy="5148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572000" y="668119"/>
            <a:ext cx="457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XNOR gate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914400" y="3657600"/>
          <a:ext cx="2743200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3200400"/>
                <a:ext cx="4571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𝑂𝑈𝑇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00400"/>
                <a:ext cx="4571999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9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5614" y="2950278"/>
            <a:ext cx="5452775" cy="108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7"/>
          <p:cNvSpPr>
            <a:spLocks/>
          </p:cNvSpPr>
          <p:nvPr/>
        </p:nvSpPr>
        <p:spPr bwMode="auto">
          <a:xfrm>
            <a:off x="1845615" y="2823706"/>
            <a:ext cx="5452775" cy="1210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bIns="50800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7200" b="0" dirty="0">
                <a:solidFill>
                  <a:schemeClr val="bg1"/>
                </a:solidFill>
                <a:latin typeface="+mj-lt"/>
                <a:ea typeface="Courier New Bold" charset="0"/>
                <a:cs typeface="Courier New Bold" charset="0"/>
                <a:sym typeface="Courier New Bold" charset="0"/>
              </a:rPr>
              <a:t>0 1 1 0 0 0 1 0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pPr marL="119063" indent="-119063" eaLnBrk="1" hangingPunct="1"/>
            <a:r>
              <a:rPr lang="en-US" dirty="0">
                <a:solidFill>
                  <a:schemeClr val="bg1"/>
                </a:solidFill>
              </a:rPr>
              <a:t>Shift Operations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57018" y="1764218"/>
            <a:ext cx="1361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Monaco" charset="0"/>
                <a:cs typeface="Courier New"/>
                <a:sym typeface="Monaco" charset="0"/>
              </a:rPr>
              <a:t>x &lt;&lt; y</a:t>
            </a:r>
            <a:endParaRPr lang="en-US" sz="3200" dirty="0">
              <a:solidFill>
                <a:schemeClr val="bg1"/>
              </a:solidFill>
              <a:latin typeface="+mj-lt"/>
              <a:cs typeface="Courier New"/>
            </a:endParaRP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6000598" y="2823706"/>
            <a:ext cx="1297791" cy="1210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bIns="50800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7200" b="0" dirty="0">
                <a:solidFill>
                  <a:schemeClr val="bg1"/>
                </a:solidFill>
                <a:latin typeface="+mj-lt"/>
                <a:ea typeface="Courier New Bold" charset="0"/>
                <a:cs typeface="Courier New Bold" charset="0"/>
                <a:sym typeface="Courier New Bold" charset="0"/>
              </a:rPr>
              <a:t>0 0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45614" y="4702878"/>
            <a:ext cx="5452775" cy="108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7"/>
          <p:cNvSpPr>
            <a:spLocks/>
          </p:cNvSpPr>
          <p:nvPr/>
        </p:nvSpPr>
        <p:spPr bwMode="auto">
          <a:xfrm>
            <a:off x="1845615" y="4576306"/>
            <a:ext cx="5452775" cy="1210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bIns="50800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7200" b="0" dirty="0">
                <a:solidFill>
                  <a:schemeClr val="bg1"/>
                </a:solidFill>
                <a:latin typeface="+mj-lt"/>
                <a:ea typeface="Courier New Bold" charset="0"/>
                <a:cs typeface="Courier New Bold" charset="0"/>
                <a:sym typeface="Courier New Bold" charset="0"/>
              </a:rPr>
              <a:t>1 1 1 0 0 0 1 0</a:t>
            </a:r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6000598" y="4576306"/>
            <a:ext cx="1297791" cy="1210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bIns="50800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7200" b="0" dirty="0">
                <a:solidFill>
                  <a:schemeClr val="bg1"/>
                </a:solidFill>
                <a:latin typeface="+mj-lt"/>
                <a:ea typeface="Courier New Bold" charset="0"/>
                <a:cs typeface="Courier New Bold" charset="0"/>
                <a:sym typeface="Courier New Bold" charset="0"/>
              </a:rPr>
              <a:t>0 0</a:t>
            </a:r>
          </a:p>
        </p:txBody>
      </p:sp>
    </p:spTree>
    <p:extLst>
      <p:ext uri="{BB962C8B-B14F-4D97-AF65-F5344CB8AC3E}">
        <p14:creationId xmlns:p14="http://schemas.microsoft.com/office/powerpoint/2010/main" val="37967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67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1467 0.00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20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5614" y="2950278"/>
            <a:ext cx="5452775" cy="108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7"/>
          <p:cNvSpPr>
            <a:spLocks/>
          </p:cNvSpPr>
          <p:nvPr/>
        </p:nvSpPr>
        <p:spPr bwMode="auto">
          <a:xfrm>
            <a:off x="1845615" y="2823706"/>
            <a:ext cx="5452775" cy="1210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bIns="50800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7200" b="0" dirty="0">
                <a:solidFill>
                  <a:schemeClr val="bg1"/>
                </a:solidFill>
                <a:latin typeface="+mj-lt"/>
                <a:ea typeface="Courier New Bold" charset="0"/>
                <a:cs typeface="Courier New Bold" charset="0"/>
                <a:sym typeface="Courier New Bold" charset="0"/>
              </a:rPr>
              <a:t>0 1 1 0 0 0 1 0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pPr marL="119063" indent="-119063" eaLnBrk="1" hangingPunct="1"/>
            <a:r>
              <a:rPr lang="en-US" dirty="0">
                <a:solidFill>
                  <a:schemeClr val="bg1"/>
                </a:solidFill>
              </a:rPr>
              <a:t>Shift Operations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57018" y="1764218"/>
            <a:ext cx="1361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Monaco" charset="0"/>
                <a:cs typeface="Courier New"/>
                <a:sym typeface="Monaco" charset="0"/>
              </a:rPr>
              <a:t>x &gt;&gt; y</a:t>
            </a:r>
            <a:endParaRPr lang="en-US" sz="3200" dirty="0">
              <a:solidFill>
                <a:schemeClr val="bg1"/>
              </a:solidFill>
              <a:latin typeface="+mj-lt"/>
              <a:cs typeface="Courier New"/>
            </a:endParaRP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1845613" y="2823706"/>
            <a:ext cx="1297791" cy="1210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bIns="50800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7200" b="0" dirty="0">
                <a:solidFill>
                  <a:schemeClr val="bg1"/>
                </a:solidFill>
                <a:latin typeface="+mj-lt"/>
                <a:ea typeface="Courier New Bold" charset="0"/>
                <a:cs typeface="Courier New Bold" charset="0"/>
                <a:sym typeface="Courier New Bold" charset="0"/>
              </a:rPr>
              <a:t>0 0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45612" y="4707958"/>
            <a:ext cx="5452775" cy="108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1845613" y="4581386"/>
            <a:ext cx="5452775" cy="1210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bIns="50800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7200" b="0" dirty="0">
                <a:solidFill>
                  <a:schemeClr val="bg1"/>
                </a:solidFill>
                <a:latin typeface="+mj-lt"/>
                <a:ea typeface="Courier New Bold" charset="0"/>
                <a:cs typeface="Courier New Bold" charset="0"/>
                <a:sym typeface="Courier New Bold" charset="0"/>
              </a:rPr>
              <a:t>0 1 1 0 0 0 1 0</a:t>
            </a: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1845611" y="4581386"/>
            <a:ext cx="1297791" cy="1210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bIns="50800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7200" b="0" dirty="0">
                <a:solidFill>
                  <a:schemeClr val="bg1"/>
                </a:solidFill>
                <a:latin typeface="+mj-lt"/>
                <a:ea typeface="Courier New Bold" charset="0"/>
                <a:cs typeface="Courier New Bold" charset="0"/>
                <a:sym typeface="Courier New Bold" charset="0"/>
              </a:rPr>
              <a:t>0 0</a:t>
            </a:r>
          </a:p>
        </p:txBody>
      </p:sp>
    </p:spTree>
    <p:extLst>
      <p:ext uri="{BB962C8B-B14F-4D97-AF65-F5344CB8AC3E}">
        <p14:creationId xmlns:p14="http://schemas.microsoft.com/office/powerpoint/2010/main" val="401141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104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.15104 0.00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20" grpId="0"/>
      <p:bldP spid="22" grpId="0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5614" y="2950278"/>
            <a:ext cx="5452775" cy="108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7"/>
          <p:cNvSpPr>
            <a:spLocks/>
          </p:cNvSpPr>
          <p:nvPr/>
        </p:nvSpPr>
        <p:spPr bwMode="auto">
          <a:xfrm>
            <a:off x="1845615" y="2823706"/>
            <a:ext cx="5452775" cy="1210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bIns="50800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7200" b="0" dirty="0">
                <a:solidFill>
                  <a:schemeClr val="bg1"/>
                </a:solidFill>
                <a:latin typeface="+mj-lt"/>
                <a:ea typeface="Courier New Bold" charset="0"/>
                <a:cs typeface="Courier New Bold" charset="0"/>
                <a:sym typeface="Courier New Bold" charset="0"/>
              </a:rPr>
              <a:t>1 1 1 0 0 0 1 0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pPr marL="119063" indent="-119063" eaLnBrk="1" hangingPunct="1"/>
            <a:r>
              <a:rPr lang="en-US" dirty="0">
                <a:solidFill>
                  <a:schemeClr val="bg1"/>
                </a:solidFill>
              </a:rPr>
              <a:t>Shift Operations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57018" y="1764218"/>
            <a:ext cx="3284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Monaco" charset="0"/>
                <a:cs typeface="Courier New"/>
                <a:sym typeface="Monaco" charset="0"/>
              </a:rPr>
              <a:t>Arithmetic x &gt;&gt; y</a:t>
            </a:r>
            <a:endParaRPr lang="en-US" sz="3200" dirty="0">
              <a:solidFill>
                <a:schemeClr val="bg1"/>
              </a:solidFill>
              <a:latin typeface="+mj-lt"/>
              <a:cs typeface="Courier New"/>
            </a:endParaRP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1845613" y="2823706"/>
            <a:ext cx="1297791" cy="1210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bIns="50800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7200" b="0" dirty="0">
                <a:solidFill>
                  <a:schemeClr val="bg1"/>
                </a:solidFill>
                <a:latin typeface="+mj-lt"/>
                <a:ea typeface="Courier New Bold" charset="0"/>
                <a:cs typeface="Courier New Bold" charset="0"/>
                <a:sym typeface="Courier New Bold" charset="0"/>
              </a:rPr>
              <a:t>1 1</a:t>
            </a:r>
          </a:p>
        </p:txBody>
      </p:sp>
      <p:sp>
        <p:nvSpPr>
          <p:cNvPr id="7" name="Rectangle 6"/>
          <p:cNvSpPr/>
          <p:nvPr/>
        </p:nvSpPr>
        <p:spPr>
          <a:xfrm>
            <a:off x="1845612" y="4707958"/>
            <a:ext cx="5452775" cy="108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845613" y="4581386"/>
            <a:ext cx="5452775" cy="1210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bIns="50800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7200" b="0" dirty="0">
                <a:solidFill>
                  <a:schemeClr val="bg1"/>
                </a:solidFill>
                <a:latin typeface="+mj-lt"/>
                <a:ea typeface="Courier New Bold" charset="0"/>
                <a:cs typeface="Courier New Bold" charset="0"/>
                <a:sym typeface="Courier New Bold" charset="0"/>
              </a:rPr>
              <a:t>0 1 1 0 0 0 1 0</a:t>
            </a:r>
          </a:p>
        </p:txBody>
      </p:sp>
      <p:sp>
        <p:nvSpPr>
          <p:cNvPr id="9" name="Rectangle 7"/>
          <p:cNvSpPr>
            <a:spLocks/>
          </p:cNvSpPr>
          <p:nvPr/>
        </p:nvSpPr>
        <p:spPr bwMode="auto">
          <a:xfrm>
            <a:off x="1845611" y="4581386"/>
            <a:ext cx="1297791" cy="1210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bIns="50800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7200" b="0" dirty="0">
                <a:solidFill>
                  <a:schemeClr val="bg1"/>
                </a:solidFill>
                <a:latin typeface="+mj-lt"/>
                <a:ea typeface="Courier New Bold" charset="0"/>
                <a:cs typeface="Courier New Bold" charset="0"/>
                <a:sym typeface="Courier New Bold" charset="0"/>
              </a:rPr>
              <a:t>0 0</a:t>
            </a:r>
          </a:p>
        </p:txBody>
      </p:sp>
    </p:spTree>
    <p:extLst>
      <p:ext uri="{BB962C8B-B14F-4D97-AF65-F5344CB8AC3E}">
        <p14:creationId xmlns:p14="http://schemas.microsoft.com/office/powerpoint/2010/main" val="253123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104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.15104 0.00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20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Read section 2.1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Watch the lectures in advance “Bits, Bytes, and </a:t>
            </a:r>
            <a:r>
              <a:rPr lang="en-US" dirty="0" err="1">
                <a:solidFill>
                  <a:schemeClr val="bg1"/>
                </a:solidFill>
              </a:rPr>
              <a:t>Ints</a:t>
            </a:r>
            <a:r>
              <a:rPr lang="en-US" dirty="0">
                <a:solidFill>
                  <a:schemeClr val="bg1"/>
                </a:solidFill>
              </a:rPr>
              <a:t>: Part 1”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http://www.cs.cmu.edu/afs/cs/academic/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class/15213-f15/www/schedule.html</a:t>
            </a:r>
          </a:p>
        </p:txBody>
      </p:sp>
    </p:spTree>
    <p:extLst>
      <p:ext uri="{BB962C8B-B14F-4D97-AF65-F5344CB8AC3E}">
        <p14:creationId xmlns:p14="http://schemas.microsoft.com/office/powerpoint/2010/main" val="23714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3939" y="261636"/>
            <a:ext cx="7886700" cy="5950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Programmer’s View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888" y="1474609"/>
            <a:ext cx="3091393" cy="482057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1566411"/>
            <a:ext cx="3926938" cy="3931920"/>
          </a:xfrm>
          <a:prstGeom prst="rect">
            <a:avLst/>
          </a:prstGeom>
        </p:spPr>
      </p:pic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4000500" y="2182821"/>
            <a:ext cx="166370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Address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000500" y="2723076"/>
            <a:ext cx="16637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000500" y="3332676"/>
            <a:ext cx="1663700" cy="1270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4000500" y="2861517"/>
            <a:ext cx="166370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Data</a:t>
            </a:r>
          </a:p>
        </p:txBody>
      </p:sp>
      <p:sp>
        <p:nvSpPr>
          <p:cNvPr id="58" name="Text Box 12"/>
          <p:cNvSpPr txBox="1">
            <a:spLocks noChangeArrowheads="1"/>
          </p:cNvSpPr>
          <p:nvPr/>
        </p:nvSpPr>
        <p:spPr bwMode="auto">
          <a:xfrm>
            <a:off x="6124974" y="1784507"/>
            <a:ext cx="2081573" cy="1813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Object Code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Program 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OS Data</a:t>
            </a:r>
          </a:p>
        </p:txBody>
      </p:sp>
      <p:sp>
        <p:nvSpPr>
          <p:cNvPr id="59" name="Text Box 12"/>
          <p:cNvSpPr txBox="1">
            <a:spLocks noChangeArrowheads="1"/>
          </p:cNvSpPr>
          <p:nvPr/>
        </p:nvSpPr>
        <p:spPr bwMode="auto">
          <a:xfrm>
            <a:off x="3900532" y="3706821"/>
            <a:ext cx="201766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Instructions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000500" y="4247076"/>
            <a:ext cx="1663700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237796" y="2361438"/>
            <a:ext cx="1463040" cy="6400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Registers</a:t>
            </a:r>
            <a:endParaRPr lang="en-US" sz="3600" dirty="0"/>
          </a:p>
        </p:txBody>
      </p:sp>
      <p:sp>
        <p:nvSpPr>
          <p:cNvPr id="62" name="Rectangle 61"/>
          <p:cNvSpPr/>
          <p:nvPr/>
        </p:nvSpPr>
        <p:spPr>
          <a:xfrm>
            <a:off x="1237796" y="3972436"/>
            <a:ext cx="1463040" cy="6400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Program Counter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237796" y="3166937"/>
            <a:ext cx="1463040" cy="64008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Condition Codes</a:t>
            </a:r>
          </a:p>
        </p:txBody>
      </p:sp>
      <p:sp>
        <p:nvSpPr>
          <p:cNvPr id="64" name="Text Box 12"/>
          <p:cNvSpPr txBox="1">
            <a:spLocks noChangeArrowheads="1"/>
          </p:cNvSpPr>
          <p:nvPr/>
        </p:nvSpPr>
        <p:spPr bwMode="auto">
          <a:xfrm>
            <a:off x="1137466" y="1045756"/>
            <a:ext cx="166370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CPU</a:t>
            </a:r>
          </a:p>
        </p:txBody>
      </p:sp>
      <p:sp>
        <p:nvSpPr>
          <p:cNvPr id="65" name="Text Box 12"/>
          <p:cNvSpPr txBox="1">
            <a:spLocks noChangeArrowheads="1"/>
          </p:cNvSpPr>
          <p:nvPr/>
        </p:nvSpPr>
        <p:spPr bwMode="auto">
          <a:xfrm>
            <a:off x="6526734" y="1047600"/>
            <a:ext cx="166370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Memory</a:t>
            </a: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6124974" y="5498331"/>
            <a:ext cx="208157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63307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/>
      <p:bldP spid="58" grpId="0"/>
      <p:bldP spid="59" grpId="0"/>
      <p:bldP spid="61" grpId="0" animBg="1"/>
      <p:bldP spid="62" grpId="0" animBg="1"/>
      <p:bldP spid="63" grpId="0" animBg="1"/>
      <p:bldP spid="64" grpId="0"/>
      <p:bldP spid="65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3939" y="261636"/>
            <a:ext cx="7886700" cy="5950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Binary Representation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143000" y="2079932"/>
            <a:ext cx="6858000" cy="2698135"/>
            <a:chOff x="1066800" y="3840480"/>
            <a:chExt cx="6858000" cy="2698135"/>
          </a:xfrm>
        </p:grpSpPr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1981200" y="5924550"/>
              <a:ext cx="5943600" cy="381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>
                <a:solidFill>
                  <a:schemeClr val="bg2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1981200" y="4933950"/>
              <a:ext cx="5943600" cy="381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>
                <a:solidFill>
                  <a:schemeClr val="bg2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1981200" y="5092700"/>
              <a:ext cx="5924550" cy="1136650"/>
            </a:xfrm>
            <a:custGeom>
              <a:avLst/>
              <a:gdLst>
                <a:gd name="T0" fmla="*/ 0 w 3578"/>
                <a:gd name="T1" fmla="*/ 706 h 716"/>
                <a:gd name="T2" fmla="*/ 157 w 3578"/>
                <a:gd name="T3" fmla="*/ 653 h 716"/>
                <a:gd name="T4" fmla="*/ 294 w 3578"/>
                <a:gd name="T5" fmla="*/ 643 h 716"/>
                <a:gd name="T6" fmla="*/ 547 w 3578"/>
                <a:gd name="T7" fmla="*/ 685 h 716"/>
                <a:gd name="T8" fmla="*/ 768 w 3578"/>
                <a:gd name="T9" fmla="*/ 653 h 716"/>
                <a:gd name="T10" fmla="*/ 894 w 3578"/>
                <a:gd name="T11" fmla="*/ 632 h 716"/>
                <a:gd name="T12" fmla="*/ 1021 w 3578"/>
                <a:gd name="T13" fmla="*/ 664 h 716"/>
                <a:gd name="T14" fmla="*/ 1178 w 3578"/>
                <a:gd name="T15" fmla="*/ 674 h 716"/>
                <a:gd name="T16" fmla="*/ 1273 w 3578"/>
                <a:gd name="T17" fmla="*/ 664 h 716"/>
                <a:gd name="T18" fmla="*/ 1305 w 3578"/>
                <a:gd name="T19" fmla="*/ 653 h 716"/>
                <a:gd name="T20" fmla="*/ 1347 w 3578"/>
                <a:gd name="T21" fmla="*/ 569 h 716"/>
                <a:gd name="T22" fmla="*/ 1463 w 3578"/>
                <a:gd name="T23" fmla="*/ 253 h 716"/>
                <a:gd name="T24" fmla="*/ 1547 w 3578"/>
                <a:gd name="T25" fmla="*/ 116 h 716"/>
                <a:gd name="T26" fmla="*/ 1642 w 3578"/>
                <a:gd name="T27" fmla="*/ 53 h 716"/>
                <a:gd name="T28" fmla="*/ 1831 w 3578"/>
                <a:gd name="T29" fmla="*/ 21 h 716"/>
                <a:gd name="T30" fmla="*/ 2031 w 3578"/>
                <a:gd name="T31" fmla="*/ 32 h 716"/>
                <a:gd name="T32" fmla="*/ 2073 w 3578"/>
                <a:gd name="T33" fmla="*/ 42 h 716"/>
                <a:gd name="T34" fmla="*/ 2252 w 3578"/>
                <a:gd name="T35" fmla="*/ 11 h 716"/>
                <a:gd name="T36" fmla="*/ 2315 w 3578"/>
                <a:gd name="T37" fmla="*/ 42 h 716"/>
                <a:gd name="T38" fmla="*/ 2389 w 3578"/>
                <a:gd name="T39" fmla="*/ 53 h 716"/>
                <a:gd name="T40" fmla="*/ 2557 w 3578"/>
                <a:gd name="T41" fmla="*/ 42 h 716"/>
                <a:gd name="T42" fmla="*/ 2620 w 3578"/>
                <a:gd name="T43" fmla="*/ 64 h 716"/>
                <a:gd name="T44" fmla="*/ 2715 w 3578"/>
                <a:gd name="T45" fmla="*/ 11 h 716"/>
                <a:gd name="T46" fmla="*/ 2768 w 3578"/>
                <a:gd name="T47" fmla="*/ 0 h 716"/>
                <a:gd name="T48" fmla="*/ 3041 w 3578"/>
                <a:gd name="T49" fmla="*/ 411 h 716"/>
                <a:gd name="T50" fmla="*/ 3157 w 3578"/>
                <a:gd name="T51" fmla="*/ 643 h 716"/>
                <a:gd name="T52" fmla="*/ 3347 w 3578"/>
                <a:gd name="T53" fmla="*/ 716 h 716"/>
                <a:gd name="T54" fmla="*/ 3441 w 3578"/>
                <a:gd name="T55" fmla="*/ 706 h 716"/>
                <a:gd name="T56" fmla="*/ 3462 w 3578"/>
                <a:gd name="T57" fmla="*/ 674 h 716"/>
                <a:gd name="T58" fmla="*/ 3578 w 3578"/>
                <a:gd name="T59" fmla="*/ 653 h 71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578"/>
                <a:gd name="T91" fmla="*/ 0 h 716"/>
                <a:gd name="T92" fmla="*/ 3578 w 3578"/>
                <a:gd name="T93" fmla="*/ 716 h 71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578" h="716">
                  <a:moveTo>
                    <a:pt x="0" y="706"/>
                  </a:moveTo>
                  <a:cubicBezTo>
                    <a:pt x="54" y="694"/>
                    <a:pt x="101" y="657"/>
                    <a:pt x="157" y="653"/>
                  </a:cubicBezTo>
                  <a:cubicBezTo>
                    <a:pt x="202" y="649"/>
                    <a:pt x="248" y="646"/>
                    <a:pt x="294" y="643"/>
                  </a:cubicBezTo>
                  <a:cubicBezTo>
                    <a:pt x="377" y="658"/>
                    <a:pt x="462" y="670"/>
                    <a:pt x="547" y="685"/>
                  </a:cubicBezTo>
                  <a:cubicBezTo>
                    <a:pt x="628" y="655"/>
                    <a:pt x="660" y="660"/>
                    <a:pt x="768" y="653"/>
                  </a:cubicBezTo>
                  <a:cubicBezTo>
                    <a:pt x="792" y="648"/>
                    <a:pt x="875" y="632"/>
                    <a:pt x="894" y="632"/>
                  </a:cubicBezTo>
                  <a:cubicBezTo>
                    <a:pt x="938" y="632"/>
                    <a:pt x="977" y="659"/>
                    <a:pt x="1021" y="664"/>
                  </a:cubicBezTo>
                  <a:cubicBezTo>
                    <a:pt x="1073" y="669"/>
                    <a:pt x="1125" y="670"/>
                    <a:pt x="1178" y="674"/>
                  </a:cubicBezTo>
                  <a:cubicBezTo>
                    <a:pt x="1209" y="670"/>
                    <a:pt x="1241" y="669"/>
                    <a:pt x="1273" y="664"/>
                  </a:cubicBezTo>
                  <a:cubicBezTo>
                    <a:pt x="1284" y="662"/>
                    <a:pt x="1298" y="661"/>
                    <a:pt x="1305" y="653"/>
                  </a:cubicBezTo>
                  <a:cubicBezTo>
                    <a:pt x="1324" y="628"/>
                    <a:pt x="1329" y="595"/>
                    <a:pt x="1347" y="569"/>
                  </a:cubicBezTo>
                  <a:cubicBezTo>
                    <a:pt x="1416" y="462"/>
                    <a:pt x="1419" y="362"/>
                    <a:pt x="1463" y="253"/>
                  </a:cubicBezTo>
                  <a:cubicBezTo>
                    <a:pt x="1480" y="209"/>
                    <a:pt x="1520" y="153"/>
                    <a:pt x="1547" y="116"/>
                  </a:cubicBezTo>
                  <a:cubicBezTo>
                    <a:pt x="1568" y="86"/>
                    <a:pt x="1605" y="60"/>
                    <a:pt x="1642" y="53"/>
                  </a:cubicBezTo>
                  <a:cubicBezTo>
                    <a:pt x="1704" y="40"/>
                    <a:pt x="1831" y="21"/>
                    <a:pt x="1831" y="21"/>
                  </a:cubicBezTo>
                  <a:cubicBezTo>
                    <a:pt x="1897" y="24"/>
                    <a:pt x="1964" y="26"/>
                    <a:pt x="2031" y="32"/>
                  </a:cubicBezTo>
                  <a:cubicBezTo>
                    <a:pt x="2045" y="33"/>
                    <a:pt x="2058" y="42"/>
                    <a:pt x="2073" y="42"/>
                  </a:cubicBezTo>
                  <a:cubicBezTo>
                    <a:pt x="2130" y="42"/>
                    <a:pt x="2194" y="20"/>
                    <a:pt x="2252" y="11"/>
                  </a:cubicBezTo>
                  <a:cubicBezTo>
                    <a:pt x="2274" y="17"/>
                    <a:pt x="2292" y="35"/>
                    <a:pt x="2315" y="42"/>
                  </a:cubicBezTo>
                  <a:cubicBezTo>
                    <a:pt x="2338" y="49"/>
                    <a:pt x="2364" y="49"/>
                    <a:pt x="2389" y="53"/>
                  </a:cubicBezTo>
                  <a:cubicBezTo>
                    <a:pt x="2450" y="36"/>
                    <a:pt x="2493" y="31"/>
                    <a:pt x="2557" y="42"/>
                  </a:cubicBezTo>
                  <a:cubicBezTo>
                    <a:pt x="2578" y="49"/>
                    <a:pt x="2598" y="71"/>
                    <a:pt x="2620" y="64"/>
                  </a:cubicBezTo>
                  <a:cubicBezTo>
                    <a:pt x="2654" y="52"/>
                    <a:pt x="2679" y="18"/>
                    <a:pt x="2715" y="11"/>
                  </a:cubicBezTo>
                  <a:cubicBezTo>
                    <a:pt x="2732" y="7"/>
                    <a:pt x="2750" y="3"/>
                    <a:pt x="2768" y="0"/>
                  </a:cubicBezTo>
                  <a:cubicBezTo>
                    <a:pt x="2929" y="161"/>
                    <a:pt x="2957" y="167"/>
                    <a:pt x="3041" y="411"/>
                  </a:cubicBezTo>
                  <a:cubicBezTo>
                    <a:pt x="3071" y="498"/>
                    <a:pt x="3069" y="597"/>
                    <a:pt x="3157" y="643"/>
                  </a:cubicBezTo>
                  <a:cubicBezTo>
                    <a:pt x="3289" y="619"/>
                    <a:pt x="3221" y="590"/>
                    <a:pt x="3347" y="716"/>
                  </a:cubicBezTo>
                  <a:cubicBezTo>
                    <a:pt x="3378" y="712"/>
                    <a:pt x="3411" y="716"/>
                    <a:pt x="3441" y="706"/>
                  </a:cubicBezTo>
                  <a:cubicBezTo>
                    <a:pt x="3452" y="701"/>
                    <a:pt x="3452" y="681"/>
                    <a:pt x="3462" y="674"/>
                  </a:cubicBezTo>
                  <a:cubicBezTo>
                    <a:pt x="3489" y="652"/>
                    <a:pt x="3545" y="653"/>
                    <a:pt x="3578" y="653"/>
                  </a:cubicBezTo>
                </a:path>
              </a:pathLst>
            </a:custGeom>
            <a:noFill/>
            <a:ln w="254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1066800" y="6076950"/>
              <a:ext cx="74732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0.0V</a:t>
              </a:r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1066800" y="5695950"/>
              <a:ext cx="74732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0.5V</a:t>
              </a:r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1066800" y="5086350"/>
              <a:ext cx="74732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2.8V</a:t>
              </a:r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auto">
            <a:xfrm>
              <a:off x="1066800" y="4705350"/>
              <a:ext cx="74732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3.3V</a:t>
              </a: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1981200" y="4476750"/>
              <a:ext cx="220980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4495800" y="4476750"/>
              <a:ext cx="228600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7086600" y="4476750"/>
              <a:ext cx="76200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4191000" y="4400550"/>
              <a:ext cx="0" cy="16002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4495800" y="4400550"/>
              <a:ext cx="0" cy="914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6781800" y="4400550"/>
              <a:ext cx="0" cy="9144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7086600" y="4400550"/>
              <a:ext cx="0" cy="15240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Text Box 21"/>
            <p:cNvSpPr txBox="1">
              <a:spLocks noChangeArrowheads="1"/>
            </p:cNvSpPr>
            <p:nvPr/>
          </p:nvSpPr>
          <p:spPr bwMode="auto">
            <a:xfrm>
              <a:off x="2776538" y="3840480"/>
              <a:ext cx="473075" cy="5847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200" b="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5222875" y="3840480"/>
              <a:ext cx="473075" cy="5847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200" b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45" name="Text Box 23"/>
            <p:cNvSpPr txBox="1">
              <a:spLocks noChangeArrowheads="1"/>
            </p:cNvSpPr>
            <p:nvPr/>
          </p:nvSpPr>
          <p:spPr bwMode="auto">
            <a:xfrm>
              <a:off x="7267574" y="3840480"/>
              <a:ext cx="304800" cy="5847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3200" b="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2490918" y="5098961"/>
            <a:ext cx="9925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C000"/>
                </a:solidFill>
              </a:rPr>
              <a:t>Bi</a:t>
            </a:r>
            <a:endParaRPr lang="en-US" sz="7200" dirty="0"/>
          </a:p>
        </p:txBody>
      </p:sp>
      <p:sp>
        <p:nvSpPr>
          <p:cNvPr id="3" name="Rectangle 2"/>
          <p:cNvSpPr/>
          <p:nvPr/>
        </p:nvSpPr>
        <p:spPr>
          <a:xfrm>
            <a:off x="3325813" y="5085103"/>
            <a:ext cx="36124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nary </a:t>
            </a:r>
            <a:r>
              <a:rPr lang="en-US" sz="7200" dirty="0" err="1">
                <a:solidFill>
                  <a:schemeClr val="bg1"/>
                </a:solidFill>
              </a:rPr>
              <a:t>digi</a:t>
            </a:r>
            <a:endParaRPr lang="en-US" sz="7200" dirty="0"/>
          </a:p>
        </p:txBody>
      </p:sp>
      <p:sp>
        <p:nvSpPr>
          <p:cNvPr id="5" name="Rectangle 4"/>
          <p:cNvSpPr/>
          <p:nvPr/>
        </p:nvSpPr>
        <p:spPr>
          <a:xfrm>
            <a:off x="6797351" y="5071245"/>
            <a:ext cx="5020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C000"/>
                </a:solidFill>
              </a:rPr>
              <a:t>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8966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37916 0.0009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5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2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08581"/>
              </p:ext>
            </p:extLst>
          </p:nvPr>
        </p:nvGraphicFramePr>
        <p:xfrm>
          <a:off x="608647" y="695960"/>
          <a:ext cx="2743200" cy="5212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Binary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Dec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665273"/>
              </p:ext>
            </p:extLst>
          </p:nvPr>
        </p:nvGraphicFramePr>
        <p:xfrm>
          <a:off x="4812347" y="695960"/>
          <a:ext cx="2743200" cy="5212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Binary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Dec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925214"/>
              </p:ext>
            </p:extLst>
          </p:nvPr>
        </p:nvGraphicFramePr>
        <p:xfrm>
          <a:off x="608647" y="695960"/>
          <a:ext cx="3770630" cy="5212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743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Binary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Dec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Hex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299900"/>
              </p:ext>
            </p:extLst>
          </p:nvPr>
        </p:nvGraphicFramePr>
        <p:xfrm>
          <a:off x="4812347" y="695960"/>
          <a:ext cx="3770630" cy="5212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743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Binary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Dec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Hex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4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apezoid 10"/>
          <p:cNvSpPr/>
          <p:nvPr/>
        </p:nvSpPr>
        <p:spPr>
          <a:xfrm>
            <a:off x="6309360" y="2880360"/>
            <a:ext cx="2194560" cy="748838"/>
          </a:xfrm>
          <a:prstGeom prst="trapezoid">
            <a:avLst>
              <a:gd name="adj" fmla="val 122595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063212"/>
              </p:ext>
            </p:extLst>
          </p:nvPr>
        </p:nvGraphicFramePr>
        <p:xfrm>
          <a:off x="660601" y="654395"/>
          <a:ext cx="3960177" cy="5120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66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70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465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No.</a:t>
                      </a:r>
                    </a:p>
                    <a:p>
                      <a:pPr algn="ctr"/>
                      <a:r>
                        <a:rPr lang="en-US" sz="3200" b="1" dirty="0"/>
                        <a:t>of bit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Max</a:t>
                      </a:r>
                    </a:p>
                    <a:p>
                      <a:pPr algn="ctr"/>
                      <a:r>
                        <a:rPr lang="en-US" sz="3200" b="1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</a:t>
                      </a:r>
                    </a:p>
                    <a:p>
                      <a:pPr algn="ctr"/>
                      <a:r>
                        <a:rPr lang="en-US" sz="3200" b="1" dirty="0"/>
                        <a:t>C++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char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65,535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short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~4.3B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/>
                        <a:t>int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~18BB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long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4779820" y="3785592"/>
            <a:ext cx="143394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02147" y="1680719"/>
            <a:ext cx="12089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byte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9360" y="3629198"/>
            <a:ext cx="2194560" cy="36576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1  1  0  1  1  1  1  0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689937" y="4020521"/>
            <a:ext cx="1433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8 bits</a:t>
            </a:r>
            <a:endParaRPr lang="en-US" sz="4000" dirty="0"/>
          </a:p>
        </p:txBody>
      </p:sp>
      <p:grpSp>
        <p:nvGrpSpPr>
          <p:cNvPr id="2" name="Group 1"/>
          <p:cNvGrpSpPr/>
          <p:nvPr/>
        </p:nvGrpSpPr>
        <p:grpSpPr>
          <a:xfrm>
            <a:off x="7132320" y="2514600"/>
            <a:ext cx="548640" cy="369332"/>
            <a:chOff x="7132320" y="2514600"/>
            <a:chExt cx="548640" cy="369332"/>
          </a:xfrm>
        </p:grpSpPr>
        <p:sp>
          <p:nvSpPr>
            <p:cNvPr id="37" name="Rectangle 36"/>
            <p:cNvSpPr/>
            <p:nvPr/>
          </p:nvSpPr>
          <p:spPr>
            <a:xfrm>
              <a:off x="7132320" y="2514600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2699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496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10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498080" y="2514600"/>
            <a:ext cx="1280160" cy="369332"/>
            <a:chOff x="7498080" y="2514600"/>
            <a:chExt cx="1280160" cy="369332"/>
          </a:xfrm>
        </p:grpSpPr>
        <p:sp>
          <p:nvSpPr>
            <p:cNvPr id="93" name="Rectangle 92"/>
            <p:cNvSpPr/>
            <p:nvPr/>
          </p:nvSpPr>
          <p:spPr>
            <a:xfrm>
              <a:off x="7498080" y="2514600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AD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863840" y="2514600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BE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229600" y="2514600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EF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32427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95851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59275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32320" y="2514600"/>
            <a:ext cx="548640" cy="369332"/>
            <a:chOff x="7132320" y="2514600"/>
            <a:chExt cx="548640" cy="369332"/>
          </a:xfrm>
        </p:grpSpPr>
        <p:sp>
          <p:nvSpPr>
            <p:cNvPr id="75" name="Rectangle 74"/>
            <p:cNvSpPr/>
            <p:nvPr/>
          </p:nvSpPr>
          <p:spPr>
            <a:xfrm>
              <a:off x="7132320" y="2514600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22699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82880" y="2512814"/>
            <a:ext cx="7044110" cy="371118"/>
            <a:chOff x="182880" y="2512814"/>
            <a:chExt cx="7044110" cy="371118"/>
          </a:xfrm>
        </p:grpSpPr>
        <p:sp>
          <p:nvSpPr>
            <p:cNvPr id="50" name="Rectangle 49"/>
            <p:cNvSpPr/>
            <p:nvPr/>
          </p:nvSpPr>
          <p:spPr>
            <a:xfrm>
              <a:off x="6129710" y="2514600"/>
              <a:ext cx="109728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Helvetica" pitchFamily="34" charset="0"/>
                </a:rPr>
                <a:t>• • •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2880" y="2514600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1F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48640" y="2514600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CA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4400" y="2514600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75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280160" y="2514600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EE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45920" y="2514600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5B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11680" y="2514600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12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377440" y="2514600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DC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743200" y="2514600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A7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108960" y="2514600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EA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474720" y="2514600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75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840480" y="2514600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B1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206240" y="2514600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2D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572000" y="2514600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F1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990857" y="2512814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EE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303520" y="2514600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F1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669280" y="2514600"/>
              <a:ext cx="548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EE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36398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99822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3246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670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82702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46126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09550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72974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30091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93515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56939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0363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76395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39819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03243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666670" y="2514600"/>
              <a:ext cx="365760" cy="36576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ight Brace 45"/>
          <p:cNvSpPr/>
          <p:nvPr/>
        </p:nvSpPr>
        <p:spPr>
          <a:xfrm rot="16200000" flipV="1">
            <a:off x="4450987" y="678908"/>
            <a:ext cx="412516" cy="2936932"/>
          </a:xfrm>
          <a:prstGeom prst="rightBrace">
            <a:avLst>
              <a:gd name="adj1" fmla="val 26799"/>
              <a:gd name="adj2" fmla="val 48658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004860" y="1072261"/>
            <a:ext cx="13933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word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8" name="Title 1"/>
          <p:cNvSpPr>
            <a:spLocks noGrp="1"/>
          </p:cNvSpPr>
          <p:nvPr>
            <p:ph type="title"/>
          </p:nvPr>
        </p:nvSpPr>
        <p:spPr>
          <a:xfrm>
            <a:off x="483939" y="261636"/>
            <a:ext cx="7886700" cy="5950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Memory Organization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49133" y="4577919"/>
            <a:ext cx="19463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address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095500" y="2883932"/>
            <a:ext cx="1789341" cy="2047930"/>
            <a:chOff x="2095500" y="2883932"/>
            <a:chExt cx="1789341" cy="2047930"/>
          </a:xfrm>
        </p:grpSpPr>
        <p:sp>
          <p:nvSpPr>
            <p:cNvPr id="56" name="Text Box 206"/>
            <p:cNvSpPr txBox="1">
              <a:spLocks noChangeArrowheads="1"/>
            </p:cNvSpPr>
            <p:nvPr/>
          </p:nvSpPr>
          <p:spPr bwMode="auto">
            <a:xfrm>
              <a:off x="2883605" y="3567644"/>
              <a:ext cx="1001236" cy="584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alibri" panose="020F0502020204030204" pitchFamily="34" charset="0"/>
                  <a:cs typeface="Calibri" pitchFamily="34" charset="0"/>
                </a:rPr>
                <a:t>00…8</a:t>
              </a:r>
            </a:p>
          </p:txBody>
        </p:sp>
        <p:cxnSp>
          <p:nvCxnSpPr>
            <p:cNvPr id="57" name="Straight Arrow Connector 56"/>
            <p:cNvCxnSpPr>
              <a:stCxn id="56" idx="0"/>
              <a:endCxn id="85" idx="2"/>
            </p:cNvCxnSpPr>
            <p:nvPr/>
          </p:nvCxnSpPr>
          <p:spPr>
            <a:xfrm flipH="1" flipV="1">
              <a:off x="3383280" y="2883932"/>
              <a:ext cx="943" cy="68371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urved Connector 100"/>
            <p:cNvCxnSpPr>
              <a:stCxn id="96" idx="3"/>
              <a:endCxn id="56" idx="2"/>
            </p:cNvCxnSpPr>
            <p:nvPr/>
          </p:nvCxnSpPr>
          <p:spPr>
            <a:xfrm flipV="1">
              <a:off x="2095500" y="4152419"/>
              <a:ext cx="1288723" cy="779443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2333555" y="5405745"/>
            <a:ext cx="42915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location in memory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-20306" y="2883931"/>
            <a:ext cx="1142624" cy="1693988"/>
            <a:chOff x="-20306" y="2883931"/>
            <a:chExt cx="1142624" cy="1693988"/>
          </a:xfrm>
        </p:grpSpPr>
        <p:sp>
          <p:nvSpPr>
            <p:cNvPr id="43" name="Text Box 205"/>
            <p:cNvSpPr txBox="1">
              <a:spLocks noChangeArrowheads="1"/>
            </p:cNvSpPr>
            <p:nvPr/>
          </p:nvSpPr>
          <p:spPr bwMode="auto">
            <a:xfrm>
              <a:off x="-20306" y="3567644"/>
              <a:ext cx="1001236" cy="584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 sz="3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itchFamily="34" charset="0"/>
                </a:rPr>
                <a:t>00…0</a:t>
              </a:r>
            </a:p>
          </p:txBody>
        </p:sp>
        <p:cxnSp>
          <p:nvCxnSpPr>
            <p:cNvPr id="25" name="Curved Connector 24"/>
            <p:cNvCxnSpPr>
              <a:stCxn id="96" idx="0"/>
              <a:endCxn id="43" idx="3"/>
            </p:cNvCxnSpPr>
            <p:nvPr/>
          </p:nvCxnSpPr>
          <p:spPr>
            <a:xfrm rot="16200000" flipV="1">
              <a:off x="692681" y="4148282"/>
              <a:ext cx="717887" cy="141387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 flipV="1">
              <a:off x="457200" y="2883931"/>
              <a:ext cx="943" cy="629825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Brace 71"/>
          <p:cNvSpPr/>
          <p:nvPr/>
        </p:nvSpPr>
        <p:spPr>
          <a:xfrm rot="16200000" flipV="1">
            <a:off x="1528908" y="678908"/>
            <a:ext cx="412516" cy="2936932"/>
          </a:xfrm>
          <a:prstGeom prst="rightBrace">
            <a:avLst>
              <a:gd name="adj1" fmla="val 26799"/>
              <a:gd name="adj2" fmla="val 48658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082781" y="1072261"/>
            <a:ext cx="13933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word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095500" y="2883932"/>
            <a:ext cx="3274681" cy="2047930"/>
            <a:chOff x="2095500" y="2883932"/>
            <a:chExt cx="3274681" cy="2047930"/>
          </a:xfrm>
        </p:grpSpPr>
        <p:sp>
          <p:nvSpPr>
            <p:cNvPr id="62" name="Text Box 206"/>
            <p:cNvSpPr txBox="1">
              <a:spLocks noChangeArrowheads="1"/>
            </p:cNvSpPr>
            <p:nvPr/>
          </p:nvSpPr>
          <p:spPr bwMode="auto">
            <a:xfrm>
              <a:off x="4322458" y="3567644"/>
              <a:ext cx="1047723" cy="584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alibri" panose="020F0502020204030204" pitchFamily="34" charset="0"/>
                  <a:cs typeface="Calibri" pitchFamily="34" charset="0"/>
                </a:rPr>
                <a:t>00…C</a:t>
              </a:r>
            </a:p>
          </p:txBody>
        </p:sp>
        <p:cxnSp>
          <p:nvCxnSpPr>
            <p:cNvPr id="63" name="Straight Arrow Connector 62"/>
            <p:cNvCxnSpPr>
              <a:stCxn id="62" idx="0"/>
              <a:endCxn id="89" idx="2"/>
            </p:cNvCxnSpPr>
            <p:nvPr/>
          </p:nvCxnSpPr>
          <p:spPr>
            <a:xfrm flipV="1">
              <a:off x="4846320" y="2883932"/>
              <a:ext cx="0" cy="68371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100"/>
            <p:cNvCxnSpPr>
              <a:stCxn id="96" idx="3"/>
              <a:endCxn id="62" idx="2"/>
            </p:cNvCxnSpPr>
            <p:nvPr/>
          </p:nvCxnSpPr>
          <p:spPr>
            <a:xfrm flipV="1">
              <a:off x="2095500" y="4152419"/>
              <a:ext cx="2750820" cy="779443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095500" y="2880360"/>
            <a:ext cx="6910664" cy="2051502"/>
            <a:chOff x="2095500" y="2880360"/>
            <a:chExt cx="6910664" cy="2051502"/>
          </a:xfrm>
        </p:grpSpPr>
        <p:sp>
          <p:nvSpPr>
            <p:cNvPr id="44" name="Text Box 206"/>
            <p:cNvSpPr txBox="1">
              <a:spLocks noChangeArrowheads="1"/>
            </p:cNvSpPr>
            <p:nvPr/>
          </p:nvSpPr>
          <p:spPr bwMode="auto">
            <a:xfrm>
              <a:off x="8062636" y="3567644"/>
              <a:ext cx="943528" cy="584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alibri" panose="020F0502020204030204" pitchFamily="34" charset="0"/>
                  <a:cs typeface="Calibri" pitchFamily="34" charset="0"/>
                </a:rPr>
                <a:t>FF…F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8530202" y="2880360"/>
              <a:ext cx="943" cy="629825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urved Connector 100"/>
            <p:cNvCxnSpPr>
              <a:stCxn id="96" idx="3"/>
              <a:endCxn id="44" idx="2"/>
            </p:cNvCxnSpPr>
            <p:nvPr/>
          </p:nvCxnSpPr>
          <p:spPr>
            <a:xfrm flipV="1">
              <a:off x="2095500" y="4152419"/>
              <a:ext cx="6438900" cy="779443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75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/>
      <p:bldP spid="96" grpId="0"/>
      <p:bldP spid="102" grpId="0"/>
      <p:bldP spid="72" grpId="0" animBg="1"/>
      <p:bldP spid="73" grpId="0"/>
    </p:bld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lack-Theme">
      <a:majorFont>
        <a:latin typeface="Linux Biolinum"/>
        <a:ea typeface="MS Mincho"/>
        <a:cs typeface=""/>
      </a:majorFont>
      <a:minorFont>
        <a:latin typeface="Linux Biolinum"/>
        <a:ea typeface="MS Mincho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2563</TotalTime>
  <Words>1287</Words>
  <Application>Microsoft Office PowerPoint</Application>
  <PresentationFormat>On-screen Show (4:3)</PresentationFormat>
  <Paragraphs>883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Gill Sans</vt:lpstr>
      <vt:lpstr>Linux Biolinum</vt:lpstr>
      <vt:lpstr>Monaco</vt:lpstr>
      <vt:lpstr>MS Mincho</vt:lpstr>
      <vt:lpstr>Roboto</vt:lpstr>
      <vt:lpstr>ヒラギノ角ゴ ProN W3</vt:lpstr>
      <vt:lpstr>Agency FB</vt:lpstr>
      <vt:lpstr>Arial</vt:lpstr>
      <vt:lpstr>Calibri</vt:lpstr>
      <vt:lpstr>Cambria Math</vt:lpstr>
      <vt:lpstr>Consolas</vt:lpstr>
      <vt:lpstr>Courier New</vt:lpstr>
      <vt:lpstr>Courier New Bold</vt:lpstr>
      <vt:lpstr>Helvetica</vt:lpstr>
      <vt:lpstr>Office Theme</vt:lpstr>
      <vt:lpstr>PowerPoint Presentation</vt:lpstr>
      <vt:lpstr>Hardware: Logical View</vt:lpstr>
      <vt:lpstr>Programmer’s View</vt:lpstr>
      <vt:lpstr>Binary Representation</vt:lpstr>
      <vt:lpstr>PowerPoint Presentation</vt:lpstr>
      <vt:lpstr>PowerPoint Presentation</vt:lpstr>
      <vt:lpstr>PowerPoint Presentation</vt:lpstr>
      <vt:lpstr>PowerPoint Presentation</vt:lpstr>
      <vt:lpstr>Memory Organization</vt:lpstr>
      <vt:lpstr>Memory Organization</vt:lpstr>
      <vt:lpstr>Byte Ordering</vt:lpstr>
      <vt:lpstr>Examining Data Representations</vt:lpstr>
      <vt:lpstr>Pointer</vt:lpstr>
      <vt:lpstr>Assignment</vt:lpstr>
      <vt:lpstr>Array</vt:lpstr>
      <vt:lpstr>Strings</vt:lpstr>
      <vt:lpstr>Boolean Algebra</vt:lpstr>
      <vt:lpstr>Boolean Algebra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Shift Operations</vt:lpstr>
      <vt:lpstr>Shift Operations</vt:lpstr>
      <vt:lpstr>Shift Operations</vt:lpstr>
      <vt:lpstr>To 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Nghiem Quoc</dc:creator>
  <cp:lastModifiedBy>Dinh Dien</cp:lastModifiedBy>
  <cp:revision>211</cp:revision>
  <dcterms:created xsi:type="dcterms:W3CDTF">2015-09-21T23:28:34Z</dcterms:created>
  <dcterms:modified xsi:type="dcterms:W3CDTF">2017-09-29T23:09:25Z</dcterms:modified>
</cp:coreProperties>
</file>