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256" r:id="rId2"/>
    <p:sldId id="272" r:id="rId3"/>
    <p:sldId id="260" r:id="rId4"/>
    <p:sldId id="261" r:id="rId5"/>
    <p:sldId id="280" r:id="rId6"/>
    <p:sldId id="281" r:id="rId7"/>
    <p:sldId id="282" r:id="rId8"/>
    <p:sldId id="283" r:id="rId9"/>
    <p:sldId id="284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68" r:id="rId18"/>
    <p:sldId id="270" r:id="rId19"/>
    <p:sldId id="271" r:id="rId20"/>
    <p:sldId id="275" r:id="rId21"/>
    <p:sldId id="276" r:id="rId22"/>
    <p:sldId id="277" r:id="rId23"/>
    <p:sldId id="278" r:id="rId24"/>
    <p:sldId id="279" r:id="rId25"/>
    <p:sldId id="285" r:id="rId26"/>
    <p:sldId id="25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4025" autoAdjust="0"/>
  </p:normalViewPr>
  <p:slideViewPr>
    <p:cSldViewPr snapToGrid="0">
      <p:cViewPr varScale="1">
        <p:scale>
          <a:sx n="96" d="100"/>
          <a:sy n="96" d="100"/>
        </p:scale>
        <p:origin x="18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BC431-B9BA-4D84-8F50-D83B0B792386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C0F40-24E6-42CE-A9E2-5A0B0660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0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Carry-</a:t>
            </a:r>
            <a:r>
              <a:rPr lang="en-US" sz="1200" dirty="0" err="1"/>
              <a:t>Lookahead</a:t>
            </a:r>
            <a:r>
              <a:rPr lang="en-US" sz="1200" dirty="0"/>
              <a:t> Adder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Prefix Adder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0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2950" cy="3416300"/>
          </a:xfrm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04" y="4345633"/>
            <a:ext cx="5030194" cy="4113967"/>
          </a:xfrm>
          <a:noFill/>
          <a:ln/>
        </p:spPr>
        <p:txBody>
          <a:bodyPr/>
          <a:lstStyle/>
          <a:p>
            <a:endParaRPr lang="en-US">
              <a:latin typeface="Times New Roman" pitchFamily="34" charset="0"/>
              <a:ea typeface="ＭＳ Ｐゴシック" pitchFamily="34" charset="-128"/>
              <a:cs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3837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2950" cy="3416300"/>
          </a:xfrm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04" y="4345633"/>
            <a:ext cx="5030194" cy="4113967"/>
          </a:xfrm>
          <a:noFill/>
          <a:ln/>
        </p:spPr>
        <p:txBody>
          <a:bodyPr/>
          <a:lstStyle/>
          <a:p>
            <a:endParaRPr lang="en-US">
              <a:latin typeface="Times New Roman" pitchFamily="34" charset="0"/>
              <a:ea typeface="ＭＳ Ｐゴシック" pitchFamily="34" charset="-128"/>
              <a:cs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0787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interesting facts about what these various-sized bytes can store: 1 bit: a binary decision 1 byte: a character 5 Megabytes: The complete works of Shakespeare 2 Gigabytes: 20 meters of shelved books 10 Terabytes: The printed collection of the US Library of Congress 200 Petabytes: All printed material in the whole word. 5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Exabytes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All words ever spoken by human beings 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commonly accepted explanation is that our base-10 number system was adopted by our ancestors most likely because we have 10 fingers. Interestingly enough, maybe that is why digit in English also means a finger or toe.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76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18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9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6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94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5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7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9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6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0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8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9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Integers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526377"/>
            <a:ext cx="6858000" cy="1655762"/>
          </a:xfrm>
        </p:spPr>
        <p:txBody>
          <a:bodyPr>
            <a:noAutofit/>
          </a:bodyPr>
          <a:lstStyle/>
          <a:p>
            <a:pPr algn="r"/>
            <a:r>
              <a:rPr lang="en-US" sz="3200" dirty="0"/>
              <a:t>① Overflow</a:t>
            </a:r>
          </a:p>
          <a:p>
            <a:pPr algn="r"/>
            <a:r>
              <a:rPr lang="en-US" sz="3200" dirty="0"/>
              <a:t>② Half / full adder</a:t>
            </a:r>
          </a:p>
          <a:p>
            <a:pPr algn="r"/>
            <a:r>
              <a:rPr lang="en-US" sz="3200" dirty="0"/>
              <a:t>③ Signed / unsigned integers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242094" y="325890"/>
            <a:ext cx="1554480" cy="146304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Understand how computers calculate</a:t>
            </a:r>
          </a:p>
        </p:txBody>
      </p:sp>
      <p:sp>
        <p:nvSpPr>
          <p:cNvPr id="5" name="Rectangle 4"/>
          <p:cNvSpPr/>
          <p:nvPr/>
        </p:nvSpPr>
        <p:spPr>
          <a:xfrm rot="21110970">
            <a:off x="1613381" y="412438"/>
            <a:ext cx="1554480" cy="146304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Know when computers fail</a:t>
            </a:r>
          </a:p>
        </p:txBody>
      </p:sp>
      <p:sp>
        <p:nvSpPr>
          <p:cNvPr id="6" name="Rectangle 5"/>
          <p:cNvSpPr/>
          <p:nvPr/>
        </p:nvSpPr>
        <p:spPr>
          <a:xfrm rot="485743">
            <a:off x="3056307" y="460994"/>
            <a:ext cx="1554480" cy="146304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Understand how computer represent numbers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667" y="309634"/>
            <a:ext cx="1602771" cy="125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4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569" y="1984552"/>
            <a:ext cx="2939850" cy="288889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333143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Alsina" panose="020B0603050302020204" pitchFamily="34" charset="0"/>
              </a:rPr>
              <a:t>Arithmetic overflow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12" y="1984552"/>
            <a:ext cx="5763375" cy="28888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01060" y="5801380"/>
            <a:ext cx="970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1 1 1 0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97917" y="5801380"/>
            <a:ext cx="970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0 1 1 1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66116" y="5801380"/>
            <a:ext cx="1024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0 1 0 1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25699" y="5801380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66549" y="5802035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15260" y="1247543"/>
            <a:ext cx="5312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1                  1                    1                   0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31042" y="1638723"/>
            <a:ext cx="5155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0                  1                   1                   1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46078" y="4873447"/>
            <a:ext cx="3000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1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5316587" y="4873447"/>
            <a:ext cx="3545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0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3726410" y="4873447"/>
            <a:ext cx="3000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1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2136233" y="4873447"/>
            <a:ext cx="3545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0</a:t>
            </a:r>
            <a:endParaRPr lang="en-US" sz="2800" dirty="0"/>
          </a:p>
        </p:txBody>
      </p:sp>
      <p:sp>
        <p:nvSpPr>
          <p:cNvPr id="20" name="Rectangle 19"/>
          <p:cNvSpPr/>
          <p:nvPr/>
        </p:nvSpPr>
        <p:spPr>
          <a:xfrm>
            <a:off x="7736289" y="2854146"/>
            <a:ext cx="3545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26757" y="2854146"/>
            <a:ext cx="3545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508024" y="2854146"/>
            <a:ext cx="3000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05488" y="2854146"/>
            <a:ext cx="3000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248450" y="2854146"/>
            <a:ext cx="3000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45272" y="6206093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14705" y="6206093"/>
            <a:ext cx="330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7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82110" y="6206093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24194" y="6206093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65044" y="6206748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8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6" grpId="0"/>
      <p:bldP spid="27" grpId="0"/>
      <p:bldP spid="28" grpId="0"/>
      <p:bldP spid="29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865704"/>
            <a:ext cx="5715000" cy="1657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4334946"/>
            <a:ext cx="5715000" cy="1657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0" y="2600325"/>
            <a:ext cx="5715000" cy="165735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8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207008" y="1874520"/>
          <a:ext cx="6736715" cy="3108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6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0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800" dirty="0"/>
                        <a:t>Maximum representable</a:t>
                      </a:r>
                      <a:r>
                        <a:rPr lang="en-US" sz="2800" baseline="0" dirty="0"/>
                        <a:t> value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r>
                        <a:rPr lang="en-US" sz="2800" baseline="30000" dirty="0"/>
                        <a:t>8</a:t>
                      </a:r>
                      <a:r>
                        <a:rPr lang="en-US" sz="28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1207008" y="1874520"/>
          <a:ext cx="6736715" cy="3108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6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0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800" dirty="0"/>
                        <a:t>Maximum representable</a:t>
                      </a:r>
                      <a:r>
                        <a:rPr lang="en-US" sz="2800" baseline="0" dirty="0"/>
                        <a:t> value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8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2</a:t>
                      </a:r>
                      <a:r>
                        <a:rPr lang="en-US" sz="2800" baseline="300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8</a:t>
                      </a:r>
                      <a:r>
                        <a:rPr lang="en-US" sz="28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16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r>
                        <a:rPr lang="en-US" sz="2800" baseline="30000" dirty="0"/>
                        <a:t>16</a:t>
                      </a:r>
                      <a:r>
                        <a:rPr lang="en-US" sz="28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65,535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1207008" y="1874520"/>
          <a:ext cx="6736715" cy="3108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6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0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800" dirty="0"/>
                        <a:t>Maximum representable</a:t>
                      </a:r>
                      <a:r>
                        <a:rPr lang="en-US" sz="2800" baseline="0" dirty="0"/>
                        <a:t> value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8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2</a:t>
                      </a:r>
                      <a:r>
                        <a:rPr lang="en-US" sz="2800" baseline="300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8</a:t>
                      </a:r>
                      <a:r>
                        <a:rPr lang="en-US" sz="28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16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2</a:t>
                      </a:r>
                      <a:r>
                        <a:rPr lang="en-US" sz="2800" baseline="300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16</a:t>
                      </a:r>
                      <a:r>
                        <a:rPr lang="en-US" sz="28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65,535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32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r>
                        <a:rPr lang="en-US" sz="2800" baseline="30000" dirty="0"/>
                        <a:t>32</a:t>
                      </a:r>
                      <a:r>
                        <a:rPr lang="en-US" sz="28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4,294,967,295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1207008" y="1874520"/>
          <a:ext cx="6736715" cy="3108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6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0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800" dirty="0"/>
                        <a:t>Maximum representable</a:t>
                      </a:r>
                      <a:r>
                        <a:rPr lang="en-US" sz="2800" baseline="0" dirty="0"/>
                        <a:t> value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8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2</a:t>
                      </a:r>
                      <a:r>
                        <a:rPr lang="en-US" sz="2800" baseline="300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8</a:t>
                      </a:r>
                      <a:r>
                        <a:rPr lang="en-US" sz="28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16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2</a:t>
                      </a:r>
                      <a:r>
                        <a:rPr lang="en-US" sz="2800" baseline="300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16</a:t>
                      </a:r>
                      <a:r>
                        <a:rPr lang="en-US" sz="28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65,535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32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2</a:t>
                      </a:r>
                      <a:r>
                        <a:rPr lang="en-US" sz="2800" baseline="300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32</a:t>
                      </a:r>
                      <a:r>
                        <a:rPr lang="en-US" sz="28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4,294,967,295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64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r>
                        <a:rPr lang="en-US" sz="2800" baseline="30000" dirty="0"/>
                        <a:t>64</a:t>
                      </a:r>
                      <a:r>
                        <a:rPr lang="en-US" sz="28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18,446,744,073,709,551,615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1207008" y="1874520"/>
          <a:ext cx="6736715" cy="3535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6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0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800" dirty="0"/>
                        <a:t>Maximum representable</a:t>
                      </a:r>
                      <a:r>
                        <a:rPr lang="en-US" sz="2800" baseline="0" dirty="0"/>
                        <a:t> value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8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2</a:t>
                      </a:r>
                      <a:r>
                        <a:rPr lang="en-US" sz="2800" baseline="300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8</a:t>
                      </a:r>
                      <a:r>
                        <a:rPr lang="en-US" sz="28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16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2</a:t>
                      </a:r>
                      <a:r>
                        <a:rPr lang="en-US" sz="2800" baseline="300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16</a:t>
                      </a:r>
                      <a:r>
                        <a:rPr lang="en-US" sz="28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65,535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32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2</a:t>
                      </a:r>
                      <a:r>
                        <a:rPr lang="en-US" sz="2800" baseline="300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32</a:t>
                      </a:r>
                      <a:r>
                        <a:rPr lang="en-US" sz="28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4,294,967,295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64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2</a:t>
                      </a:r>
                      <a:r>
                        <a:rPr lang="en-US" sz="2800" baseline="300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64</a:t>
                      </a:r>
                      <a:r>
                        <a:rPr lang="en-US" sz="28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18,446,744,073,709,551,615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128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2</a:t>
                      </a:r>
                      <a:r>
                        <a:rPr lang="en-US" sz="2800" baseline="30000" dirty="0"/>
                        <a:t>128</a:t>
                      </a:r>
                      <a:r>
                        <a:rPr lang="en-US" sz="28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340</a:t>
                      </a:r>
                      <a:r>
                        <a:rPr lang="en-US" sz="2800" baseline="0" dirty="0"/>
                        <a:t> billion </a:t>
                      </a:r>
                      <a:r>
                        <a:rPr lang="en-US" sz="2800" baseline="0" dirty="0" err="1"/>
                        <a:t>billion</a:t>
                      </a:r>
                      <a:r>
                        <a:rPr lang="en-US" sz="2800" baseline="0" dirty="0"/>
                        <a:t> </a:t>
                      </a:r>
                      <a:r>
                        <a:rPr lang="en-US" sz="2800" baseline="0" dirty="0" err="1"/>
                        <a:t>billion</a:t>
                      </a:r>
                      <a:r>
                        <a:rPr lang="en-US" sz="2800" baseline="0" dirty="0"/>
                        <a:t> </a:t>
                      </a:r>
                      <a:r>
                        <a:rPr lang="en-US" sz="2800" baseline="0" dirty="0" err="1"/>
                        <a:t>billion</a:t>
                      </a:r>
                      <a:r>
                        <a:rPr lang="en-US" sz="2800" baseline="0" dirty="0"/>
                        <a:t> 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203642" y="1874520"/>
          <a:ext cx="6736715" cy="3535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6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0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800" dirty="0"/>
                        <a:t>Maximum representable</a:t>
                      </a:r>
                      <a:r>
                        <a:rPr lang="en-US" sz="2800" baseline="0" dirty="0"/>
                        <a:t> value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r>
                        <a:rPr lang="en-US" sz="2800" baseline="30000" dirty="0"/>
                        <a:t>8</a:t>
                      </a:r>
                      <a:r>
                        <a:rPr lang="en-US" sz="28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16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r>
                        <a:rPr lang="en-US" sz="2800" baseline="30000" dirty="0"/>
                        <a:t>16</a:t>
                      </a:r>
                      <a:r>
                        <a:rPr lang="en-US" sz="28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65,535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32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r>
                        <a:rPr lang="en-US" sz="2800" baseline="30000" dirty="0"/>
                        <a:t>32</a:t>
                      </a:r>
                      <a:r>
                        <a:rPr lang="en-US" sz="28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4,294,967,295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64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r>
                        <a:rPr lang="en-US" sz="2800" baseline="30000" dirty="0"/>
                        <a:t>64</a:t>
                      </a:r>
                      <a:r>
                        <a:rPr lang="en-US" sz="28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18,446,744,073,709,551,615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128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2</a:t>
                      </a:r>
                      <a:r>
                        <a:rPr lang="en-US" sz="2800" baseline="30000" dirty="0"/>
                        <a:t>128</a:t>
                      </a:r>
                      <a:r>
                        <a:rPr lang="en-US" sz="28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340</a:t>
                      </a:r>
                      <a:r>
                        <a:rPr lang="en-US" sz="2800" baseline="0" dirty="0"/>
                        <a:t> billion </a:t>
                      </a:r>
                      <a:r>
                        <a:rPr lang="en-US" sz="2800" baseline="0" dirty="0" err="1"/>
                        <a:t>billion</a:t>
                      </a:r>
                      <a:r>
                        <a:rPr lang="en-US" sz="2800" baseline="0" dirty="0"/>
                        <a:t> </a:t>
                      </a:r>
                      <a:r>
                        <a:rPr lang="en-US" sz="2800" baseline="0" dirty="0" err="1"/>
                        <a:t>billion</a:t>
                      </a:r>
                      <a:r>
                        <a:rPr lang="en-US" sz="2800" baseline="0" dirty="0"/>
                        <a:t> </a:t>
                      </a:r>
                      <a:r>
                        <a:rPr lang="en-US" sz="2800" baseline="0" dirty="0" err="1"/>
                        <a:t>billion</a:t>
                      </a:r>
                      <a:r>
                        <a:rPr lang="en-US" sz="2800" baseline="0" dirty="0"/>
                        <a:t> 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366571" y="1078787"/>
            <a:ext cx="938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2005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66571" y="5301465"/>
            <a:ext cx="861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2012</a:t>
            </a:r>
          </a:p>
        </p:txBody>
      </p:sp>
      <p:cxnSp>
        <p:nvCxnSpPr>
          <p:cNvPr id="23" name="Elbow Connector 22"/>
          <p:cNvCxnSpPr>
            <a:stCxn id="21" idx="3"/>
          </p:cNvCxnSpPr>
          <p:nvPr/>
        </p:nvCxnSpPr>
        <p:spPr>
          <a:xfrm flipH="1">
            <a:off x="7943850" y="1371175"/>
            <a:ext cx="360798" cy="2315000"/>
          </a:xfrm>
          <a:prstGeom prst="bentConnector3">
            <a:avLst>
              <a:gd name="adj1" fmla="val -6336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2" idx="3"/>
          </p:cNvCxnSpPr>
          <p:nvPr/>
        </p:nvCxnSpPr>
        <p:spPr>
          <a:xfrm flipH="1" flipV="1">
            <a:off x="7943850" y="4200525"/>
            <a:ext cx="283854" cy="1393328"/>
          </a:xfrm>
          <a:prstGeom prst="bentConnector3">
            <a:avLst>
              <a:gd name="adj1" fmla="val -10402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 1"/>
          <p:cNvSpPr txBox="1">
            <a:spLocks/>
          </p:cNvSpPr>
          <p:nvPr/>
        </p:nvSpPr>
        <p:spPr>
          <a:xfrm>
            <a:off x="0" y="333143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Alsina" panose="020B0603050302020204" pitchFamily="34" charset="0"/>
              </a:rPr>
              <a:t>Register width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6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0" y="4846320"/>
          <a:ext cx="9144002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2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8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0x00 =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aseline="-25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0x7F =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aseline="-25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0x85 =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aseline="-25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0x80 =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aseline="-25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0" y="333143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Alsina" panose="020B0603050302020204" pitchFamily="34" charset="0"/>
              </a:rPr>
              <a:t>Negative numbers?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2514600"/>
            <a:ext cx="914400" cy="9144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486400" y="2514600"/>
            <a:ext cx="914400" cy="9144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43200" y="2514600"/>
            <a:ext cx="914400" cy="9144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57600" y="2514600"/>
            <a:ext cx="914400" cy="9144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27353" y="1247542"/>
            <a:ext cx="6014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86850" y="1247543"/>
            <a:ext cx="10567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-7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43200" y="2514600"/>
            <a:ext cx="914400" cy="9144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-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743200" y="2514600"/>
            <a:ext cx="914400" cy="9144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55180" y="4187704"/>
            <a:ext cx="85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Sign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56080" y="4200182"/>
            <a:ext cx="1771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Magnitude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00970" y="4193943"/>
            <a:ext cx="1114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-and-</a:t>
            </a:r>
          </a:p>
        </p:txBody>
      </p:sp>
      <p:cxnSp>
        <p:nvCxnSpPr>
          <p:cNvPr id="23" name="Straight Arrow Connector 22"/>
          <p:cNvCxnSpPr>
            <a:stCxn id="19" idx="0"/>
          </p:cNvCxnSpPr>
          <p:nvPr/>
        </p:nvCxnSpPr>
        <p:spPr>
          <a:xfrm flipV="1">
            <a:off x="2984144" y="3505045"/>
            <a:ext cx="356" cy="68265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0"/>
          </p:cNvCxnSpPr>
          <p:nvPr/>
        </p:nvCxnSpPr>
        <p:spPr>
          <a:xfrm flipV="1">
            <a:off x="5041900" y="3924300"/>
            <a:ext cx="0" cy="2758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 Brace 25"/>
          <p:cNvSpPr/>
          <p:nvPr/>
        </p:nvSpPr>
        <p:spPr>
          <a:xfrm rot="16200000" flipV="1">
            <a:off x="4954341" y="2236541"/>
            <a:ext cx="177954" cy="2714964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0" y="4846320"/>
          <a:ext cx="9144002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2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8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0x00 =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0 0 0 0 0 0 0 0</a:t>
                      </a:r>
                      <a:r>
                        <a:rPr lang="en-US" sz="2400" baseline="-25000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is non-negative, because the sign bit is 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0x7F =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0 1 1 1 1 1 1 1</a:t>
                      </a:r>
                      <a:r>
                        <a:rPr lang="en-US" sz="2400" baseline="-25000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is non-negative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0x85 =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1 0 0 0 0 1 0 1</a:t>
                      </a:r>
                      <a:r>
                        <a:rPr lang="en-US" sz="2400" baseline="-25000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is negative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0x80 =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1 0 0 0 0 0 0 0</a:t>
                      </a:r>
                      <a:r>
                        <a:rPr lang="en-US" sz="2400" baseline="-25000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is negative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0" y="4846320"/>
          <a:ext cx="9144002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2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8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0x00 =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0 0 0 0 0 0 0 0</a:t>
                      </a:r>
                      <a:r>
                        <a:rPr lang="en-US" sz="2400" baseline="-25000" dirty="0">
                          <a:solidFill>
                            <a:srgbClr val="FFC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is non-negative, because the sign bit is 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0x7F =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0 1 1 1 1 1 1 1</a:t>
                      </a:r>
                      <a:r>
                        <a:rPr lang="en-US" sz="2400" baseline="-25000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is non-negative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0x85 =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1 0 0 0 0 1 0 1</a:t>
                      </a:r>
                      <a:r>
                        <a:rPr lang="en-US" sz="2400" baseline="-25000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is negative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0x80 =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1 0 0 0 0 0 0 0</a:t>
                      </a:r>
                      <a:r>
                        <a:rPr lang="en-US" sz="2400" baseline="-25000" dirty="0">
                          <a:solidFill>
                            <a:srgbClr val="FFC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is negative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 rot="16200000">
            <a:off x="-140101" y="565418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bits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501" y="5514082"/>
            <a:ext cx="945397" cy="94659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2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3" grpId="0" animBg="1"/>
      <p:bldP spid="14" grpId="0"/>
      <p:bldP spid="15" grpId="0"/>
      <p:bldP spid="16" grpId="0" animBg="1"/>
      <p:bldP spid="18" grpId="0" animBg="1"/>
      <p:bldP spid="19" grpId="0"/>
      <p:bldP spid="20" grpId="0"/>
      <p:bldP spid="21" grpId="0"/>
      <p:bldP spid="26" grpId="0" animBg="1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771285"/>
              </p:ext>
            </p:extLst>
          </p:nvPr>
        </p:nvGraphicFramePr>
        <p:xfrm>
          <a:off x="381000" y="276860"/>
          <a:ext cx="2834640" cy="6304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+2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+3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+4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+5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+6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+7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-6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-7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040830" y="2636354"/>
          <a:ext cx="3331362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-3</a:t>
                      </a:r>
                    </a:p>
                  </a:txBody>
                  <a:tcPr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-7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694706" y="5145318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math is cumbersome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938" y="4124690"/>
            <a:ext cx="945397" cy="94659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9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229754"/>
              </p:ext>
            </p:extLst>
          </p:nvPr>
        </p:nvGraphicFramePr>
        <p:xfrm>
          <a:off x="381000" y="276860"/>
          <a:ext cx="2834640" cy="6304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+2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+3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+4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+5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+6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+7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-8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-7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-6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-4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040830" y="2636354"/>
          <a:ext cx="3331362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-3</a:t>
                      </a:r>
                    </a:p>
                  </a:txBody>
                  <a:tcPr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8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867662" y="4935020"/>
          <a:ext cx="5500116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5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5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53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53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53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03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+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?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?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?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?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?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?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?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?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+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?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=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1865376" y="4937760"/>
          <a:ext cx="5500116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5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5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53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53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53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03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+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+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-3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=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867662" y="3200400"/>
          <a:ext cx="5500116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5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5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53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53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53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03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+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?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?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?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?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?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?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?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?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+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?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=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1865376" y="3200400"/>
          <a:ext cx="5500116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5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5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53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53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53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03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+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+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-2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=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867662" y="1463040"/>
          <a:ext cx="5500116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5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5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53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53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53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03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+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?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?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?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?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?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?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?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?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+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?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=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865376" y="1463040"/>
          <a:ext cx="5500116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5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5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53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53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53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03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+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+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-1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=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 txBox="1">
            <a:spLocks/>
          </p:cNvSpPr>
          <p:nvPr/>
        </p:nvSpPr>
        <p:spPr>
          <a:xfrm>
            <a:off x="0" y="333143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Alsina" panose="020B0603050302020204" pitchFamily="34" charset="0"/>
              </a:rPr>
              <a:t>Two’s Complement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589364" y="324433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bits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0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0" y="4846320"/>
          <a:ext cx="9144002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2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8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0x00 =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0x7F =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0x85 =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0x80 =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0" y="333143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Alsina" panose="020B0603050302020204" pitchFamily="34" charset="0"/>
              </a:rPr>
              <a:t>Two’s Complement Negatives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678419" y="1703211"/>
            <a:ext cx="57871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MSB have same value, but negative weight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061967" y="2682099"/>
          <a:ext cx="18288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92D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423311" y="2682099"/>
            <a:ext cx="46281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-1</a:t>
            </a:r>
            <a:r>
              <a:rPr lang="en-US" sz="2800" dirty="0"/>
              <a:t>*2</a:t>
            </a:r>
            <a:r>
              <a:rPr lang="en-US" sz="2800" baseline="30000" dirty="0"/>
              <a:t>3</a:t>
            </a:r>
            <a:r>
              <a:rPr lang="en-US" sz="2800" dirty="0"/>
              <a:t> + </a:t>
            </a:r>
            <a:r>
              <a:rPr lang="en-US" sz="2800" dirty="0">
                <a:solidFill>
                  <a:srgbClr val="92D050"/>
                </a:solidFill>
              </a:rPr>
              <a:t>0</a:t>
            </a:r>
            <a:r>
              <a:rPr lang="en-US" sz="2800" dirty="0"/>
              <a:t>*2</a:t>
            </a:r>
            <a:r>
              <a:rPr lang="en-US" sz="2800" baseline="30000" dirty="0"/>
              <a:t>2</a:t>
            </a:r>
            <a:r>
              <a:rPr lang="en-US" sz="2800" dirty="0"/>
              <a:t> + </a:t>
            </a:r>
            <a:r>
              <a:rPr lang="en-US" sz="2800" dirty="0">
                <a:solidFill>
                  <a:srgbClr val="FFFF00"/>
                </a:solidFill>
              </a:rPr>
              <a:t>1</a:t>
            </a:r>
            <a:r>
              <a:rPr lang="en-US" sz="2800" dirty="0"/>
              <a:t>*2</a:t>
            </a:r>
            <a:r>
              <a:rPr lang="en-US" sz="2800" baseline="30000" dirty="0"/>
              <a:t>1</a:t>
            </a:r>
            <a:r>
              <a:rPr lang="en-US" sz="2800" dirty="0"/>
              <a:t> + </a:t>
            </a:r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0</a:t>
            </a:r>
            <a:r>
              <a:rPr lang="en-US" sz="2800" dirty="0"/>
              <a:t>*2</a:t>
            </a:r>
            <a:r>
              <a:rPr lang="en-US" sz="2800" baseline="30000" dirty="0"/>
              <a:t>0</a:t>
            </a:r>
            <a:r>
              <a:rPr lang="en-US" sz="2800" dirty="0"/>
              <a:t> = -6</a:t>
            </a:r>
            <a:r>
              <a:rPr lang="en-US" sz="2800" baseline="-25000" dirty="0"/>
              <a:t>10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073397" y="3282600"/>
          <a:ext cx="18288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92D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423311" y="3288970"/>
            <a:ext cx="44198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-0</a:t>
            </a:r>
            <a:r>
              <a:rPr lang="en-US" sz="2800" dirty="0"/>
              <a:t>*2</a:t>
            </a:r>
            <a:r>
              <a:rPr lang="en-US" sz="2800" baseline="30000" dirty="0"/>
              <a:t>3</a:t>
            </a:r>
            <a:r>
              <a:rPr lang="en-US" sz="2800" dirty="0"/>
              <a:t> + </a:t>
            </a:r>
            <a:r>
              <a:rPr lang="en-US" sz="2800" dirty="0">
                <a:solidFill>
                  <a:srgbClr val="92D050"/>
                </a:solidFill>
              </a:rPr>
              <a:t>0</a:t>
            </a:r>
            <a:r>
              <a:rPr lang="en-US" sz="2800" dirty="0"/>
              <a:t>*2</a:t>
            </a:r>
            <a:r>
              <a:rPr lang="en-US" sz="2800" baseline="30000" dirty="0"/>
              <a:t>2</a:t>
            </a:r>
            <a:r>
              <a:rPr lang="en-US" sz="2800" dirty="0"/>
              <a:t> + </a:t>
            </a:r>
            <a:r>
              <a:rPr lang="en-US" sz="2800" dirty="0">
                <a:solidFill>
                  <a:srgbClr val="FFFF00"/>
                </a:solidFill>
              </a:rPr>
              <a:t>1</a:t>
            </a:r>
            <a:r>
              <a:rPr lang="en-US" sz="2800" dirty="0"/>
              <a:t>*2</a:t>
            </a:r>
            <a:r>
              <a:rPr lang="en-US" sz="2800" baseline="30000" dirty="0"/>
              <a:t>1</a:t>
            </a:r>
            <a:r>
              <a:rPr lang="en-US" sz="2800" dirty="0"/>
              <a:t> + </a:t>
            </a:r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0</a:t>
            </a:r>
            <a:r>
              <a:rPr lang="en-US" sz="2800" dirty="0"/>
              <a:t>*2</a:t>
            </a:r>
            <a:r>
              <a:rPr lang="en-US" sz="2800" baseline="30000" dirty="0"/>
              <a:t>0</a:t>
            </a:r>
            <a:r>
              <a:rPr lang="en-US" sz="2800" dirty="0"/>
              <a:t> = 2</a:t>
            </a:r>
            <a:r>
              <a:rPr lang="en-US" sz="2800" baseline="-25000" dirty="0"/>
              <a:t>10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0" y="4846320"/>
          <a:ext cx="4348838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2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0x00 =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0 0 0 0 0 0 0 0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0x7F =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0 1 1 1 1 1 1 1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127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0x85 =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1 0 0 0 0 1 0 1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0x80 =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1 0 0 0 0 0 0 0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-128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 rot="16200000">
            <a:off x="-140101" y="565418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bits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1061967" y="3895841"/>
          <a:ext cx="18288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92D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3423311" y="3895841"/>
            <a:ext cx="4469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-1</a:t>
            </a:r>
            <a:r>
              <a:rPr lang="en-US" sz="2800" dirty="0"/>
              <a:t>*2</a:t>
            </a:r>
            <a:r>
              <a:rPr lang="en-US" sz="2800" baseline="30000" dirty="0"/>
              <a:t>3</a:t>
            </a:r>
            <a:r>
              <a:rPr lang="en-US" sz="2800" dirty="0"/>
              <a:t> + </a:t>
            </a:r>
            <a:r>
              <a:rPr lang="en-US" sz="2800" dirty="0">
                <a:solidFill>
                  <a:srgbClr val="92D050"/>
                </a:solidFill>
              </a:rPr>
              <a:t>1</a:t>
            </a:r>
            <a:r>
              <a:rPr lang="en-US" sz="2800" dirty="0"/>
              <a:t>*2</a:t>
            </a:r>
            <a:r>
              <a:rPr lang="en-US" sz="2800" baseline="30000" dirty="0"/>
              <a:t>2</a:t>
            </a:r>
            <a:r>
              <a:rPr lang="en-US" sz="2800" dirty="0"/>
              <a:t> + </a:t>
            </a:r>
            <a:r>
              <a:rPr lang="en-US" sz="2800" dirty="0">
                <a:solidFill>
                  <a:srgbClr val="FFFF00"/>
                </a:solidFill>
              </a:rPr>
              <a:t>1</a:t>
            </a:r>
            <a:r>
              <a:rPr lang="en-US" sz="2800" dirty="0"/>
              <a:t>*2</a:t>
            </a:r>
            <a:r>
              <a:rPr lang="en-US" sz="2800" baseline="30000" dirty="0"/>
              <a:t>1</a:t>
            </a:r>
            <a:r>
              <a:rPr lang="en-US" sz="2800" dirty="0"/>
              <a:t> + </a:t>
            </a:r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0</a:t>
            </a:r>
            <a:r>
              <a:rPr lang="en-US" sz="2800" dirty="0"/>
              <a:t>*2</a:t>
            </a:r>
            <a:r>
              <a:rPr lang="en-US" sz="2800" baseline="30000" dirty="0"/>
              <a:t>0</a:t>
            </a:r>
            <a:r>
              <a:rPr lang="en-US" sz="2800" dirty="0"/>
              <a:t> = -2</a:t>
            </a:r>
            <a:r>
              <a:rPr lang="en-US" sz="2800" baseline="-25000" dirty="0"/>
              <a:t>10</a:t>
            </a:r>
          </a:p>
        </p:txBody>
      </p:sp>
      <p:sp>
        <p:nvSpPr>
          <p:cNvPr id="4" name="Rectangle 3"/>
          <p:cNvSpPr/>
          <p:nvPr/>
        </p:nvSpPr>
        <p:spPr>
          <a:xfrm>
            <a:off x="5216470" y="4854267"/>
            <a:ext cx="23599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~</a:t>
            </a:r>
            <a:r>
              <a:rPr lang="en-US" sz="4000" dirty="0">
                <a:solidFill>
                  <a:srgbClr val="FFC000"/>
                </a:solidFill>
              </a:rPr>
              <a:t>x + 1 = -x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38199" y="5562153"/>
            <a:ext cx="2239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one’s complement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94334" y="6309340"/>
            <a:ext cx="2247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two’s complement</a:t>
            </a:r>
          </a:p>
        </p:txBody>
      </p:sp>
      <p:sp>
        <p:nvSpPr>
          <p:cNvPr id="20" name="Left Brace 19"/>
          <p:cNvSpPr/>
          <p:nvPr/>
        </p:nvSpPr>
        <p:spPr>
          <a:xfrm rot="16200000" flipV="1">
            <a:off x="5498811" y="5142764"/>
            <a:ext cx="137048" cy="70173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/>
          <p:cNvSpPr/>
          <p:nvPr/>
        </p:nvSpPr>
        <p:spPr>
          <a:xfrm rot="16200000" flipV="1">
            <a:off x="5840283" y="5493704"/>
            <a:ext cx="114504" cy="136213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1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7" grpId="0"/>
      <p:bldP spid="4" grpId="0"/>
      <p:bldP spid="18" grpId="0"/>
      <p:bldP spid="19" grpId="0"/>
      <p:bldP spid="20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918990"/>
              </p:ext>
            </p:extLst>
          </p:nvPr>
        </p:nvGraphicFramePr>
        <p:xfrm>
          <a:off x="69436" y="365760"/>
          <a:ext cx="9005128" cy="612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08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0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6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 data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  <a:r>
                        <a:rPr lang="en-US" sz="2800" baseline="0" dirty="0"/>
                        <a:t>. of bit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Minimum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Maximum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unsigned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-32,768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32,767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unsigned 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65,535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/>
                        <a:t>int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-2.147</a:t>
                      </a:r>
                      <a:r>
                        <a:rPr lang="en-US" sz="2800" baseline="0" dirty="0"/>
                        <a:t> Billion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2.147</a:t>
                      </a:r>
                      <a:r>
                        <a:rPr lang="en-US" sz="2800" baseline="0" dirty="0"/>
                        <a:t> Billion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unsigned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4.295 Billion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-9.2 Quintillion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9.2 Quintillion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unsigned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18.4 Quintillion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long </a:t>
                      </a:r>
                      <a:r>
                        <a:rPr lang="en-US" sz="2800" dirty="0" err="1"/>
                        <a:t>long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-9.2 Quintillion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9.2 Quintillion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unsigned long </a:t>
                      </a:r>
                      <a:r>
                        <a:rPr lang="en-US" sz="2800" dirty="0" err="1"/>
                        <a:t>long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18.4 Quintillion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85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743200" y="161105"/>
          <a:ext cx="36576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77385" y="668176"/>
            <a:ext cx="65550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Bits are unchanged, just interpreted differently!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988" y="456488"/>
            <a:ext cx="945397" cy="94659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62005" y="1305879"/>
            <a:ext cx="84527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C000"/>
                </a:solidFill>
              </a:rPr>
              <a:t>If you mix unsigned and signed in a single expression, then signed values implicitly cast to unsigned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098977"/>
              </p:ext>
            </p:extLst>
          </p:nvPr>
        </p:nvGraphicFramePr>
        <p:xfrm>
          <a:off x="1340512" y="2357191"/>
          <a:ext cx="6675120" cy="3962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Constant</a:t>
                      </a:r>
                      <a:r>
                        <a:rPr lang="en-US" sz="20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Constant</a:t>
                      </a:r>
                      <a:r>
                        <a:rPr lang="en-US" sz="20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Evaluation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2,147,483,647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-2,147,483,648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2,147,483,647U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-2,147,483,648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(unsigned)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2,147,483,647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2,147,483,648U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2,147,483,647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(</a:t>
                      </a:r>
                      <a:r>
                        <a:rPr lang="en-US" sz="2000" dirty="0" err="1"/>
                        <a:t>int</a:t>
                      </a:r>
                      <a:r>
                        <a:rPr lang="en-US" sz="2000" dirty="0"/>
                        <a:t>) 2,147,483,648U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8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74158" y="1074187"/>
            <a:ext cx="828160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Perform the following number conversions: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800" dirty="0"/>
              <a:t>0x39A7F8 to binary</a:t>
            </a:r>
          </a:p>
          <a:p>
            <a:pPr marL="971550" lvl="1" indent="-514350">
              <a:buFont typeface="+mj-lt"/>
              <a:buAutoNum type="alphaUcPeriod"/>
            </a:pPr>
            <a:endParaRPr lang="en-US" sz="2800" dirty="0"/>
          </a:p>
          <a:p>
            <a:pPr marL="971550" lvl="1" indent="-514350">
              <a:buFont typeface="+mj-lt"/>
              <a:buAutoNum type="alphaUcPeriod"/>
            </a:pPr>
            <a:r>
              <a:rPr lang="en-US" sz="2800" dirty="0"/>
              <a:t>Binary 1100 1001 0111 1011 to hexadecimal</a:t>
            </a:r>
          </a:p>
          <a:p>
            <a:pPr marL="971550" lvl="1" indent="-514350">
              <a:buFont typeface="+mj-lt"/>
              <a:buAutoNum type="alphaUcPeriod"/>
            </a:pPr>
            <a:endParaRPr lang="en-US" sz="2800" dirty="0"/>
          </a:p>
          <a:p>
            <a:pPr marL="971550" lvl="1" indent="-514350">
              <a:buFont typeface="+mj-lt"/>
              <a:buAutoNum type="alphaUcPeriod"/>
            </a:pPr>
            <a:r>
              <a:rPr lang="en-US" sz="2800" dirty="0"/>
              <a:t>0xD5E4C to binary</a:t>
            </a:r>
          </a:p>
          <a:p>
            <a:pPr marL="971550" lvl="1" indent="-514350">
              <a:buFont typeface="+mj-lt"/>
              <a:buAutoNum type="alphaUcPeriod"/>
            </a:pPr>
            <a:endParaRPr lang="en-US" sz="2800" dirty="0"/>
          </a:p>
          <a:p>
            <a:pPr marL="971550" lvl="1" indent="-514350">
              <a:buFont typeface="+mj-lt"/>
              <a:buAutoNum type="alphaUcPeriod"/>
            </a:pPr>
            <a:r>
              <a:rPr lang="en-US" sz="2800" dirty="0"/>
              <a:t>Binary 10 0110 1110 0111 1011 0101 to hexadecimal</a:t>
            </a:r>
          </a:p>
        </p:txBody>
      </p:sp>
      <p:sp>
        <p:nvSpPr>
          <p:cNvPr id="7" name="Rectangle 6"/>
          <p:cNvSpPr/>
          <p:nvPr/>
        </p:nvSpPr>
        <p:spPr>
          <a:xfrm>
            <a:off x="634092" y="1493717"/>
            <a:ext cx="801694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</a:p>
          <a:p>
            <a:pPr lvl="1"/>
            <a:r>
              <a:rPr lang="en-US" sz="2800" dirty="0"/>
              <a:t>	0011 1001 1010 0111 1111 1000</a:t>
            </a:r>
          </a:p>
          <a:p>
            <a:pPr marL="971550" lvl="1" indent="-514350">
              <a:buFont typeface="+mj-lt"/>
              <a:buAutoNum type="alphaUcPeriod"/>
            </a:pPr>
            <a:endParaRPr lang="en-US" sz="2800" dirty="0"/>
          </a:p>
          <a:p>
            <a:pPr lvl="1"/>
            <a:r>
              <a:rPr lang="en-US" sz="2800" dirty="0"/>
              <a:t>	C 9 7 B</a:t>
            </a:r>
          </a:p>
          <a:p>
            <a:pPr marL="971550" lvl="1" indent="-514350">
              <a:buFont typeface="+mj-lt"/>
              <a:buAutoNum type="alphaUcPeriod"/>
            </a:pPr>
            <a:endParaRPr lang="en-US" sz="2800" dirty="0"/>
          </a:p>
          <a:p>
            <a:pPr lvl="1"/>
            <a:r>
              <a:rPr lang="en-US" sz="2800" dirty="0"/>
              <a:t>	1101 0101 1110 0100 1100</a:t>
            </a:r>
          </a:p>
          <a:p>
            <a:pPr marL="971550" lvl="1" indent="-514350">
              <a:buFont typeface="+mj-lt"/>
              <a:buAutoNum type="alphaUcPeriod"/>
            </a:pPr>
            <a:endParaRPr lang="en-US" sz="2800" dirty="0"/>
          </a:p>
          <a:p>
            <a:pPr lvl="1"/>
            <a:r>
              <a:rPr lang="en-US" sz="2800" dirty="0"/>
              <a:t>	2 6 E 7 B 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3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8405812" cy="762000"/>
          </a:xfrm>
        </p:spPr>
        <p:txBody>
          <a:bodyPr/>
          <a:lstStyle/>
          <a:p>
            <a:pPr algn="ctr" eaLnBrk="1" hangingPunct="1"/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Sign Extension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724594" y="1253465"/>
            <a:ext cx="7886700" cy="1603375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3200" dirty="0">
                <a:ea typeface="ＭＳ Ｐゴシック" pitchFamily="34" charset="-128"/>
                <a:cs typeface="ＭＳ Ｐゴシック" pitchFamily="34" charset="-128"/>
              </a:rPr>
              <a:t>Task:</a:t>
            </a:r>
          </a:p>
          <a:p>
            <a:pPr marL="457200" lvl="1" indent="0" eaLnBrk="1" hangingPunct="1">
              <a:buNone/>
            </a:pPr>
            <a:r>
              <a:rPr lang="en-US" sz="2800" dirty="0"/>
              <a:t>Given w-bit signed integer x, </a:t>
            </a:r>
          </a:p>
          <a:p>
            <a:pPr marL="457200" lvl="1" indent="0" eaLnBrk="1" hangingPunct="1">
              <a:buNone/>
            </a:pPr>
            <a:r>
              <a:rPr lang="en-US" sz="2800" dirty="0"/>
              <a:t>convert it to </a:t>
            </a:r>
            <a:r>
              <a:rPr lang="en-US" sz="2800" dirty="0" err="1"/>
              <a:t>w+k-bit</a:t>
            </a:r>
            <a:r>
              <a:rPr lang="en-US" sz="2800" dirty="0"/>
              <a:t> integer </a:t>
            </a:r>
            <a:r>
              <a:rPr lang="en-US" sz="2800" i="1" dirty="0">
                <a:solidFill>
                  <a:srgbClr val="FF0000"/>
                </a:solidFill>
              </a:rPr>
              <a:t>with same value</a:t>
            </a:r>
          </a:p>
        </p:txBody>
      </p:sp>
      <p:grpSp>
        <p:nvGrpSpPr>
          <p:cNvPr id="56329" name="Group 6"/>
          <p:cNvGrpSpPr>
            <a:grpSpLocks/>
          </p:cNvGrpSpPr>
          <p:nvPr/>
        </p:nvGrpSpPr>
        <p:grpSpPr bwMode="auto">
          <a:xfrm>
            <a:off x="1905000" y="3836418"/>
            <a:ext cx="5181600" cy="2820987"/>
            <a:chOff x="1392" y="2104"/>
            <a:chExt cx="3264" cy="1777"/>
          </a:xfrm>
        </p:grpSpPr>
        <p:grpSp>
          <p:nvGrpSpPr>
            <p:cNvPr id="56330" name="Group 7"/>
            <p:cNvGrpSpPr>
              <a:grpSpLocks/>
            </p:cNvGrpSpPr>
            <p:nvPr/>
          </p:nvGrpSpPr>
          <p:grpSpPr bwMode="auto">
            <a:xfrm>
              <a:off x="1392" y="2352"/>
              <a:ext cx="3264" cy="1248"/>
              <a:chOff x="1392" y="2352"/>
              <a:chExt cx="3264" cy="1248"/>
            </a:xfrm>
          </p:grpSpPr>
          <p:grpSp>
            <p:nvGrpSpPr>
              <p:cNvPr id="56337" name="Group 8"/>
              <p:cNvGrpSpPr>
                <a:grpSpLocks/>
              </p:cNvGrpSpPr>
              <p:nvPr/>
            </p:nvGrpSpPr>
            <p:grpSpPr bwMode="auto">
              <a:xfrm>
                <a:off x="2928" y="2400"/>
                <a:ext cx="1728" cy="144"/>
                <a:chOff x="2928" y="2400"/>
                <a:chExt cx="1728" cy="144"/>
              </a:xfrm>
            </p:grpSpPr>
            <p:sp>
              <p:nvSpPr>
                <p:cNvPr id="28714" name="Rectangle 9"/>
                <p:cNvSpPr>
                  <a:spLocks noChangeArrowheads="1"/>
                </p:cNvSpPr>
                <p:nvPr/>
              </p:nvSpPr>
              <p:spPr bwMode="auto">
                <a:xfrm>
                  <a:off x="2928" y="2400"/>
                  <a:ext cx="144" cy="144"/>
                </a:xfrm>
                <a:prstGeom prst="rect">
                  <a:avLst/>
                </a:prstGeom>
                <a:solidFill>
                  <a:schemeClr val="tx1">
                    <a:lumMod val="6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buNone/>
                    <a:defRPr/>
                  </a:pPr>
                  <a:endParaRPr lang="en-US"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56366" name="Rectangle 10"/>
                <p:cNvSpPr>
                  <a:spLocks noChangeArrowheads="1"/>
                </p:cNvSpPr>
                <p:nvPr/>
              </p:nvSpPr>
              <p:spPr bwMode="auto">
                <a:xfrm>
                  <a:off x="307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34" charset="0"/>
                    <a:buNone/>
                  </a:pPr>
                  <a:endParaRPr lang="en-US"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56367" name="Rectangle 11"/>
                <p:cNvSpPr>
                  <a:spLocks noChangeArrowheads="1"/>
                </p:cNvSpPr>
                <p:nvPr/>
              </p:nvSpPr>
              <p:spPr bwMode="auto">
                <a:xfrm>
                  <a:off x="3216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34" charset="0"/>
                    <a:buNone/>
                  </a:pPr>
                  <a:endParaRPr lang="en-US"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56368" name="Rectangle 12"/>
                <p:cNvSpPr>
                  <a:spLocks noChangeArrowheads="1"/>
                </p:cNvSpPr>
                <p:nvPr/>
              </p:nvSpPr>
              <p:spPr bwMode="auto">
                <a:xfrm>
                  <a:off x="4224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34" charset="0"/>
                    <a:buNone/>
                  </a:pPr>
                  <a:endParaRPr lang="en-US"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56369" name="Rectangle 13"/>
                <p:cNvSpPr>
                  <a:spLocks noChangeArrowheads="1"/>
                </p:cNvSpPr>
                <p:nvPr/>
              </p:nvSpPr>
              <p:spPr bwMode="auto">
                <a:xfrm>
                  <a:off x="4368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34" charset="0"/>
                    <a:buNone/>
                  </a:pPr>
                  <a:endParaRPr lang="en-US"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56370" name="Rectangle 14"/>
                <p:cNvSpPr>
                  <a:spLocks noChangeArrowheads="1"/>
                </p:cNvSpPr>
                <p:nvPr/>
              </p:nvSpPr>
              <p:spPr bwMode="auto">
                <a:xfrm>
                  <a:off x="451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34" charset="0"/>
                    <a:buNone/>
                  </a:pPr>
                  <a:endParaRPr lang="en-US">
                    <a:latin typeface="Arial" pitchFamily="34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56371" name="Rectangle 15"/>
                <p:cNvSpPr>
                  <a:spLocks noChangeArrowheads="1"/>
                </p:cNvSpPr>
                <p:nvPr/>
              </p:nvSpPr>
              <p:spPr bwMode="auto">
                <a:xfrm>
                  <a:off x="3360" y="2400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34" charset="0"/>
                    <a:buNone/>
                  </a:pPr>
                  <a:r>
                    <a:rPr lang="en-US">
                      <a:latin typeface="Arial" pitchFamily="34" charset="0"/>
                      <a:ea typeface="ＭＳ Ｐゴシック" pitchFamily="34" charset="-128"/>
                    </a:rPr>
                    <a:t>• • •</a:t>
                  </a:r>
                </a:p>
              </p:txBody>
            </p:sp>
          </p:grpSp>
          <p:sp>
            <p:nvSpPr>
              <p:cNvPr id="56338" name="Rectangle 16"/>
              <p:cNvSpPr>
                <a:spLocks noChangeArrowheads="1"/>
              </p:cNvSpPr>
              <p:nvPr/>
            </p:nvSpPr>
            <p:spPr bwMode="auto">
              <a:xfrm>
                <a:off x="2544" y="2352"/>
                <a:ext cx="24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defTabSz="45720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34" charset="0"/>
                  <a:buNone/>
                </a:pPr>
                <a:r>
                  <a:rPr lang="en-US" i="1">
                    <a:latin typeface="Times" pitchFamily="34" charset="0"/>
                    <a:ea typeface="ＭＳ Ｐゴシック" pitchFamily="34" charset="-128"/>
                  </a:rPr>
                  <a:t>X</a:t>
                </a:r>
                <a:r>
                  <a:rPr lang="en-US">
                    <a:latin typeface="Times" pitchFamily="34" charset="0"/>
                    <a:ea typeface="ＭＳ Ｐゴシック" pitchFamily="34" charset="-128"/>
                  </a:rPr>
                  <a:t> </a:t>
                </a:r>
                <a:endParaRPr lang="en-US">
                  <a:latin typeface="Symbol" pitchFamily="34" charset="2"/>
                  <a:ea typeface="ＭＳ Ｐゴシック" pitchFamily="34" charset="-128"/>
                </a:endParaRPr>
              </a:p>
            </p:txBody>
          </p:sp>
          <p:sp>
            <p:nvSpPr>
              <p:cNvPr id="56339" name="Rectangle 17"/>
              <p:cNvSpPr>
                <a:spLocks noChangeArrowheads="1"/>
              </p:cNvSpPr>
              <p:nvPr/>
            </p:nvSpPr>
            <p:spPr bwMode="auto">
              <a:xfrm>
                <a:off x="1392" y="3360"/>
                <a:ext cx="28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defTabSz="45720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34" charset="0"/>
                  <a:buNone/>
                </a:pPr>
                <a:r>
                  <a:rPr lang="en-US" i="1">
                    <a:latin typeface="Times" pitchFamily="34" charset="0"/>
                    <a:ea typeface="ＭＳ Ｐゴシック" pitchFamily="34" charset="-128"/>
                  </a:rPr>
                  <a:t>X</a:t>
                </a:r>
                <a:r>
                  <a:rPr lang="en-US">
                    <a:latin typeface="Times" pitchFamily="34" charset="0"/>
                    <a:ea typeface="ＭＳ Ｐゴシック" pitchFamily="34" charset="-128"/>
                  </a:rPr>
                  <a:t> </a:t>
                </a:r>
                <a:r>
                  <a:rPr lang="en-US">
                    <a:latin typeface="Symbol" pitchFamily="34" charset="2"/>
                    <a:ea typeface="ＭＳ Ｐゴシック" pitchFamily="34" charset="-128"/>
                  </a:rPr>
                  <a:t></a:t>
                </a:r>
              </a:p>
            </p:txBody>
          </p:sp>
          <p:sp>
            <p:nvSpPr>
              <p:cNvPr id="56340" name="Line 18"/>
              <p:cNvSpPr>
                <a:spLocks noChangeShapeType="1"/>
              </p:cNvSpPr>
              <p:nvPr/>
            </p:nvSpPr>
            <p:spPr bwMode="auto">
              <a:xfrm>
                <a:off x="302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34" charset="0"/>
                  <a:buNone/>
                </a:pPr>
                <a:endParaRPr lang="en-US"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6341" name="Line 19"/>
              <p:cNvSpPr>
                <a:spLocks noChangeShapeType="1"/>
              </p:cNvSpPr>
              <p:nvPr/>
            </p:nvSpPr>
            <p:spPr bwMode="auto">
              <a:xfrm flipH="1">
                <a:off x="2880" y="2592"/>
                <a:ext cx="14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34" charset="0"/>
                  <a:buNone/>
                </a:pPr>
                <a:endParaRPr lang="en-US">
                  <a:latin typeface="Arial" pitchFamily="34" charset="0"/>
                  <a:ea typeface="ＭＳ Ｐゴシック" pitchFamily="34" charset="-128"/>
                </a:endParaRPr>
              </a:p>
            </p:txBody>
          </p:sp>
          <p:grpSp>
            <p:nvGrpSpPr>
              <p:cNvPr id="56342" name="Group 20"/>
              <p:cNvGrpSpPr>
                <a:grpSpLocks/>
              </p:cNvGrpSpPr>
              <p:nvPr/>
            </p:nvGrpSpPr>
            <p:grpSpPr bwMode="auto">
              <a:xfrm>
                <a:off x="1824" y="3456"/>
                <a:ext cx="2832" cy="144"/>
                <a:chOff x="1824" y="3456"/>
                <a:chExt cx="2832" cy="144"/>
              </a:xfrm>
            </p:grpSpPr>
            <p:sp>
              <p:nvSpPr>
                <p:cNvPr id="2870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456"/>
                  <a:ext cx="528" cy="144"/>
                </a:xfrm>
                <a:prstGeom prst="rect">
                  <a:avLst/>
                </a:prstGeom>
                <a:solidFill>
                  <a:schemeClr val="tx1">
                    <a:lumMod val="6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-109" charset="0"/>
                    <a:buNone/>
                    <a:defRPr/>
                  </a:pPr>
                  <a:r>
                    <a:rPr lang="en-US">
                      <a:latin typeface="Arial" pitchFamily="-109" charset="0"/>
                      <a:ea typeface="DejaVu Sans" charset="0"/>
                      <a:cs typeface="DejaVu Sans" charset="0"/>
                    </a:rPr>
                    <a:t>• • •</a:t>
                  </a:r>
                </a:p>
              </p:txBody>
            </p:sp>
            <p:sp>
              <p:nvSpPr>
                <p:cNvPr id="28702" name="Rectangle 22"/>
                <p:cNvSpPr>
                  <a:spLocks noChangeArrowheads="1"/>
                </p:cNvSpPr>
                <p:nvPr/>
              </p:nvSpPr>
              <p:spPr bwMode="auto">
                <a:xfrm>
                  <a:off x="2784" y="3456"/>
                  <a:ext cx="144" cy="144"/>
                </a:xfrm>
                <a:prstGeom prst="rect">
                  <a:avLst/>
                </a:prstGeom>
                <a:solidFill>
                  <a:schemeClr val="tx1">
                    <a:lumMod val="6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buNone/>
                    <a:defRPr/>
                  </a:pPr>
                  <a:endParaRPr lang="en-US"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8703" name="Rectangle 23"/>
                <p:cNvSpPr>
                  <a:spLocks noChangeArrowheads="1"/>
                </p:cNvSpPr>
                <p:nvPr/>
              </p:nvSpPr>
              <p:spPr bwMode="auto">
                <a:xfrm>
                  <a:off x="2640" y="3456"/>
                  <a:ext cx="144" cy="144"/>
                </a:xfrm>
                <a:prstGeom prst="rect">
                  <a:avLst/>
                </a:prstGeom>
                <a:solidFill>
                  <a:schemeClr val="tx1">
                    <a:lumMod val="6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buNone/>
                    <a:defRPr/>
                  </a:pPr>
                  <a:endParaRPr lang="en-US"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8704" name="Rectangle 24"/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144" cy="144"/>
                </a:xfrm>
                <a:prstGeom prst="rect">
                  <a:avLst/>
                </a:prstGeom>
                <a:solidFill>
                  <a:schemeClr val="tx1">
                    <a:lumMod val="6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buNone/>
                    <a:defRPr/>
                  </a:pPr>
                  <a:endParaRPr lang="en-US"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8705" name="Rectangle 2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144" cy="144"/>
                </a:xfrm>
                <a:prstGeom prst="rect">
                  <a:avLst/>
                </a:prstGeom>
                <a:solidFill>
                  <a:schemeClr val="tx1">
                    <a:lumMod val="6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defTabSz="45720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buNone/>
                    <a:defRPr/>
                  </a:pPr>
                  <a:endParaRPr lang="en-US">
                    <a:latin typeface="Arial" charset="0"/>
                    <a:ea typeface="ＭＳ Ｐゴシック" pitchFamily="34" charset="-128"/>
                  </a:endParaRPr>
                </a:p>
              </p:txBody>
            </p:sp>
            <p:grpSp>
              <p:nvGrpSpPr>
                <p:cNvPr id="56357" name="Group 26"/>
                <p:cNvGrpSpPr>
                  <a:grpSpLocks/>
                </p:cNvGrpSpPr>
                <p:nvPr/>
              </p:nvGrpSpPr>
              <p:grpSpPr bwMode="auto">
                <a:xfrm>
                  <a:off x="2928" y="3456"/>
                  <a:ext cx="1728" cy="144"/>
                  <a:chOff x="2928" y="3456"/>
                  <a:chExt cx="1728" cy="144"/>
                </a:xfrm>
              </p:grpSpPr>
              <p:sp>
                <p:nvSpPr>
                  <p:cNvPr id="2870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456"/>
                    <a:ext cx="144" cy="144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defTabSz="45720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charset="0"/>
                      <a:buNone/>
                      <a:defRPr/>
                    </a:pPr>
                    <a:endParaRPr lang="en-US">
                      <a:latin typeface="Arial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56359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 defTabSz="45720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itchFamily="34" charset="0"/>
                      <a:buNone/>
                    </a:pPr>
                    <a:endParaRPr lang="en-US">
                      <a:latin typeface="Arial" pitchFamily="34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56360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 defTabSz="45720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itchFamily="34" charset="0"/>
                      <a:buNone/>
                    </a:pPr>
                    <a:endParaRPr lang="en-US">
                      <a:latin typeface="Arial" pitchFamily="34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56361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 defTabSz="45720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itchFamily="34" charset="0"/>
                      <a:buNone/>
                    </a:pPr>
                    <a:endParaRPr lang="en-US">
                      <a:latin typeface="Arial" pitchFamily="34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56362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 defTabSz="45720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itchFamily="34" charset="0"/>
                      <a:buNone/>
                    </a:pPr>
                    <a:endParaRPr lang="en-US">
                      <a:latin typeface="Arial" pitchFamily="34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56363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 defTabSz="45720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itchFamily="34" charset="0"/>
                      <a:buNone/>
                    </a:pPr>
                    <a:endParaRPr lang="en-US">
                      <a:latin typeface="Arial" pitchFamily="34" charset="0"/>
                      <a:ea typeface="ＭＳ Ｐゴシック" pitchFamily="34" charset="-128"/>
                    </a:endParaRPr>
                  </a:p>
                </p:txBody>
              </p:sp>
              <p:sp>
                <p:nvSpPr>
                  <p:cNvPr id="56364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3456"/>
                    <a:ext cx="86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 defTabSz="45720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itchFamily="34" charset="0"/>
                      <a:buNone/>
                    </a:pPr>
                    <a:r>
                      <a:rPr lang="en-US">
                        <a:latin typeface="Arial" pitchFamily="34" charset="0"/>
                        <a:ea typeface="ＭＳ Ｐゴシック" pitchFamily="34" charset="-128"/>
                      </a:rPr>
                      <a:t>• • •</a:t>
                    </a:r>
                  </a:p>
                </p:txBody>
              </p:sp>
            </p:grpSp>
          </p:grpSp>
          <p:sp>
            <p:nvSpPr>
              <p:cNvPr id="56343" name="Line 34"/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288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34" charset="0"/>
                  <a:buNone/>
                </a:pPr>
                <a:endParaRPr lang="en-US"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6344" name="Line 35"/>
              <p:cNvSpPr>
                <a:spLocks noChangeShapeType="1"/>
              </p:cNvSpPr>
              <p:nvPr/>
            </p:nvSpPr>
            <p:spPr bwMode="auto">
              <a:xfrm flipH="1">
                <a:off x="2064" y="2592"/>
                <a:ext cx="96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34" charset="0"/>
                  <a:buNone/>
                </a:pPr>
                <a:endParaRPr lang="en-US"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6345" name="Line 36"/>
              <p:cNvSpPr>
                <a:spLocks noChangeShapeType="1"/>
              </p:cNvSpPr>
              <p:nvPr/>
            </p:nvSpPr>
            <p:spPr bwMode="auto">
              <a:xfrm flipH="1">
                <a:off x="1920" y="2592"/>
                <a:ext cx="110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34" charset="0"/>
                  <a:buNone/>
                </a:pPr>
                <a:endParaRPr lang="en-US"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6346" name="Line 37"/>
              <p:cNvSpPr>
                <a:spLocks noChangeShapeType="1"/>
              </p:cNvSpPr>
              <p:nvPr/>
            </p:nvSpPr>
            <p:spPr bwMode="auto">
              <a:xfrm>
                <a:off x="316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34" charset="0"/>
                  <a:buNone/>
                </a:pPr>
                <a:endParaRPr lang="en-US"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6347" name="Line 38"/>
              <p:cNvSpPr>
                <a:spLocks noChangeShapeType="1"/>
              </p:cNvSpPr>
              <p:nvPr/>
            </p:nvSpPr>
            <p:spPr bwMode="auto">
              <a:xfrm>
                <a:off x="3312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34" charset="0"/>
                  <a:buNone/>
                </a:pPr>
                <a:endParaRPr lang="en-US"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6348" name="Line 39"/>
              <p:cNvSpPr>
                <a:spLocks noChangeShapeType="1"/>
              </p:cNvSpPr>
              <p:nvPr/>
            </p:nvSpPr>
            <p:spPr bwMode="auto">
              <a:xfrm>
                <a:off x="4320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34" charset="0"/>
                  <a:buNone/>
                </a:pPr>
                <a:endParaRPr lang="en-US"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6349" name="Line 40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34" charset="0"/>
                  <a:buNone/>
                </a:pPr>
                <a:endParaRPr lang="en-US"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6350" name="Line 41"/>
              <p:cNvSpPr>
                <a:spLocks noChangeShapeType="1"/>
              </p:cNvSpPr>
              <p:nvPr/>
            </p:nvSpPr>
            <p:spPr bwMode="auto">
              <a:xfrm>
                <a:off x="460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34" charset="0"/>
                  <a:buNone/>
                </a:pPr>
                <a:endParaRPr lang="en-US"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56351" name="Rectangle 42"/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297" cy="19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defTabSz="45720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34" charset="0"/>
                  <a:buNone/>
                </a:pPr>
                <a:r>
                  <a:rPr lang="en-US" sz="1400">
                    <a:latin typeface="Arial" pitchFamily="34" charset="0"/>
                    <a:ea typeface="ＭＳ Ｐゴシック" pitchFamily="34" charset="-128"/>
                  </a:rPr>
                  <a:t>• • •</a:t>
                </a:r>
              </a:p>
            </p:txBody>
          </p:sp>
        </p:grpSp>
        <p:sp>
          <p:nvSpPr>
            <p:cNvPr id="56331" name="Line 43"/>
            <p:cNvSpPr>
              <a:spLocks noChangeShapeType="1"/>
            </p:cNvSpPr>
            <p:nvPr/>
          </p:nvSpPr>
          <p:spPr bwMode="auto">
            <a:xfrm>
              <a:off x="2928" y="2208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4" charset="0"/>
                <a:buNone/>
              </a:pPr>
              <a:endParaRPr lang="en-US"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6332" name="Rectangle 44"/>
            <p:cNvSpPr>
              <a:spLocks noChangeArrowheads="1"/>
            </p:cNvSpPr>
            <p:nvPr/>
          </p:nvSpPr>
          <p:spPr bwMode="auto">
            <a:xfrm>
              <a:off x="3696" y="2104"/>
              <a:ext cx="220" cy="233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45720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4" charset="0"/>
                <a:buNone/>
              </a:pPr>
              <a:r>
                <a:rPr lang="en-US" i="1" dirty="0">
                  <a:latin typeface="Calibri" pitchFamily="34" charset="0"/>
                  <a:ea typeface="ＭＳ Ｐゴシック" pitchFamily="34" charset="-128"/>
                </a:rPr>
                <a:t>w</a:t>
              </a:r>
            </a:p>
          </p:txBody>
        </p:sp>
        <p:sp>
          <p:nvSpPr>
            <p:cNvPr id="56333" name="Line 45"/>
            <p:cNvSpPr>
              <a:spLocks noChangeShapeType="1"/>
            </p:cNvSpPr>
            <p:nvPr/>
          </p:nvSpPr>
          <p:spPr bwMode="auto">
            <a:xfrm>
              <a:off x="2928" y="3744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4" charset="0"/>
                <a:buNone/>
              </a:pPr>
              <a:endParaRPr lang="en-US"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6334" name="Rectangle 46"/>
            <p:cNvSpPr>
              <a:spLocks noChangeArrowheads="1"/>
            </p:cNvSpPr>
            <p:nvPr/>
          </p:nvSpPr>
          <p:spPr bwMode="auto">
            <a:xfrm>
              <a:off x="3696" y="3640"/>
              <a:ext cx="220" cy="233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45720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4" charset="0"/>
                <a:buNone/>
              </a:pPr>
              <a:r>
                <a:rPr lang="en-US" i="1">
                  <a:latin typeface="Calibri" pitchFamily="34" charset="0"/>
                  <a:ea typeface="ＭＳ Ｐゴシック" pitchFamily="34" charset="-128"/>
                </a:rPr>
                <a:t>w</a:t>
              </a:r>
            </a:p>
          </p:txBody>
        </p:sp>
        <p:sp>
          <p:nvSpPr>
            <p:cNvPr id="56335" name="Line 47"/>
            <p:cNvSpPr>
              <a:spLocks noChangeShapeType="1"/>
            </p:cNvSpPr>
            <p:nvPr/>
          </p:nvSpPr>
          <p:spPr bwMode="auto">
            <a:xfrm>
              <a:off x="1824" y="3744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4" charset="0"/>
                <a:buNone/>
              </a:pPr>
              <a:endParaRPr lang="en-US"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6336" name="Rectangle 48"/>
            <p:cNvSpPr>
              <a:spLocks noChangeArrowheads="1"/>
            </p:cNvSpPr>
            <p:nvPr/>
          </p:nvSpPr>
          <p:spPr bwMode="auto">
            <a:xfrm>
              <a:off x="2208" y="3648"/>
              <a:ext cx="182" cy="233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45720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4" charset="0"/>
                <a:buNone/>
              </a:pPr>
              <a:r>
                <a:rPr lang="en-US" i="1">
                  <a:latin typeface="Calibri" pitchFamily="34" charset="0"/>
                  <a:ea typeface="ＭＳ Ｐゴシック" pitchFamily="34" charset="-128"/>
                </a:rPr>
                <a:t>k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783625" y="2856840"/>
            <a:ext cx="49536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ＭＳ Ｐゴシック" pitchFamily="34" charset="-128"/>
                <a:cs typeface="ＭＳ Ｐゴシック" pitchFamily="34" charset="-128"/>
              </a:rPr>
              <a:t>Rule: </a:t>
            </a:r>
            <a:r>
              <a:rPr lang="en-US" sz="3200" dirty="0"/>
              <a:t>Make k copies of sign bit: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051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080573"/>
              </p:ext>
            </p:extLst>
          </p:nvPr>
        </p:nvGraphicFramePr>
        <p:xfrm>
          <a:off x="168434" y="4369242"/>
          <a:ext cx="8783320" cy="228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3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30</a:t>
                      </a:r>
                      <a:r>
                        <a:rPr lang="en-US" sz="2400" baseline="0" dirty="0"/>
                        <a:t> 39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00110000 01101001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00 00 30 39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00000000 00000000 00110000 01101101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-12345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CF C7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11001111 11000111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iy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-12345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FF </a:t>
                      </a:r>
                      <a:r>
                        <a:rPr lang="en-US" sz="2400" dirty="0" err="1"/>
                        <a:t>FF</a:t>
                      </a:r>
                      <a:r>
                        <a:rPr lang="en-US" sz="2400" dirty="0"/>
                        <a:t> CF C7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11111111 11111111 11001111 11000111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8405812" cy="762000"/>
          </a:xfrm>
        </p:spPr>
        <p:txBody>
          <a:bodyPr/>
          <a:lstStyle/>
          <a:p>
            <a:pPr algn="ctr" eaLnBrk="1" hangingPunct="1"/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Sign Extension Example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438150" y="1471613"/>
            <a:ext cx="8366125" cy="126131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Converting from smaller to larger integer data type</a:t>
            </a:r>
          </a:p>
          <a:p>
            <a:pPr marL="0" indent="0" eaLnBrk="1" hangingPunct="1">
              <a:buNone/>
            </a:pPr>
            <a:r>
              <a:rPr lang="en-US" dirty="0">
                <a:solidFill>
                  <a:srgbClr val="FFC000"/>
                </a:solidFill>
                <a:ea typeface="ＭＳ Ｐゴシック" pitchFamily="34" charset="-128"/>
                <a:cs typeface="ＭＳ Ｐゴシック" pitchFamily="34" charset="-128"/>
              </a:rPr>
              <a:t>C automatically performs sign extension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958824" y="2550725"/>
            <a:ext cx="450976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x = 12345;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ix =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)x;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y = -12345;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)y;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330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809761"/>
            <a:ext cx="73152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 = -12345;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uv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)v;</a:t>
            </a:r>
          </a:p>
          <a:p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printf(</a:t>
            </a:r>
            <a:r>
              <a:rPr lang="pt-B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 = %d, uv = %u\n"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v, uv);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260314" y="2247472"/>
            <a:ext cx="1220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-12345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99725" y="2247472"/>
            <a:ext cx="990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53191</a:t>
            </a:r>
          </a:p>
        </p:txBody>
      </p:sp>
      <p:sp>
        <p:nvSpPr>
          <p:cNvPr id="8" name="Rectangle 7"/>
          <p:cNvSpPr/>
          <p:nvPr/>
        </p:nvSpPr>
        <p:spPr>
          <a:xfrm>
            <a:off x="3574618" y="3008074"/>
            <a:ext cx="914400" cy="9144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?</a:t>
            </a:r>
          </a:p>
        </p:txBody>
      </p:sp>
      <p:sp>
        <p:nvSpPr>
          <p:cNvPr id="9" name="Rectangle 8"/>
          <p:cNvSpPr/>
          <p:nvPr/>
        </p:nvSpPr>
        <p:spPr>
          <a:xfrm>
            <a:off x="4489018" y="3008074"/>
            <a:ext cx="914400" cy="9144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16479" y="3008074"/>
            <a:ext cx="914400" cy="9144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02079" y="3008074"/>
            <a:ext cx="914400" cy="9144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12005" y="4681178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-2</a:t>
            </a:r>
            <a:r>
              <a:rPr lang="en-US" sz="3200" baseline="30000" dirty="0">
                <a:solidFill>
                  <a:srgbClr val="92D050"/>
                </a:solidFill>
              </a:rPr>
              <a:t>15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00796" y="469365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cxnSp>
        <p:nvCxnSpPr>
          <p:cNvPr id="14" name="Straight Arrow Connector 13"/>
          <p:cNvCxnSpPr>
            <a:stCxn id="12" idx="0"/>
          </p:cNvCxnSpPr>
          <p:nvPr/>
        </p:nvCxnSpPr>
        <p:spPr>
          <a:xfrm flipV="1">
            <a:off x="1689673" y="4078840"/>
            <a:ext cx="5563" cy="6023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0"/>
          </p:cNvCxnSpPr>
          <p:nvPr/>
        </p:nvCxnSpPr>
        <p:spPr>
          <a:xfrm flipV="1">
            <a:off x="3795721" y="4446006"/>
            <a:ext cx="4004" cy="247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 rot="16200000" flipV="1">
            <a:off x="3674147" y="2469086"/>
            <a:ext cx="199837" cy="3258703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030879" y="322764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8604" y="5181172"/>
            <a:ext cx="572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2</a:t>
            </a:r>
            <a:r>
              <a:rPr lang="en-US" sz="3200" baseline="30000" dirty="0">
                <a:solidFill>
                  <a:srgbClr val="FFC000"/>
                </a:solidFill>
              </a:rPr>
              <a:t>15</a:t>
            </a:r>
          </a:p>
        </p:txBody>
      </p:sp>
      <p:cxnSp>
        <p:nvCxnSpPr>
          <p:cNvPr id="25" name="Elbow Connector 24"/>
          <p:cNvCxnSpPr>
            <a:stCxn id="23" idx="0"/>
            <a:endCxn id="11" idx="1"/>
          </p:cNvCxnSpPr>
          <p:nvPr/>
        </p:nvCxnSpPr>
        <p:spPr>
          <a:xfrm rot="5400000" flipH="1" flipV="1">
            <a:off x="120541" y="4099634"/>
            <a:ext cx="1715898" cy="447178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52894" y="2619075"/>
            <a:ext cx="315823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 = </a:t>
            </a:r>
            <a:r>
              <a:rPr lang="en-US" sz="3200" dirty="0">
                <a:solidFill>
                  <a:srgbClr val="92D050"/>
                </a:solidFill>
              </a:rPr>
              <a:t>-2</a:t>
            </a:r>
            <a:r>
              <a:rPr lang="en-US" sz="3200" baseline="30000" dirty="0">
                <a:solidFill>
                  <a:srgbClr val="92D050"/>
                </a:solidFill>
              </a:rPr>
              <a:t>15</a:t>
            </a:r>
            <a:r>
              <a:rPr lang="en-US" sz="3200" dirty="0"/>
              <a:t> + X</a:t>
            </a:r>
          </a:p>
          <a:p>
            <a:pPr>
              <a:tabLst>
                <a:tab pos="457200" algn="l"/>
              </a:tabLst>
            </a:pPr>
            <a:r>
              <a:rPr lang="en-US" sz="3200" dirty="0" err="1"/>
              <a:t>uv</a:t>
            </a:r>
            <a:r>
              <a:rPr lang="en-US" sz="3200" dirty="0"/>
              <a:t>	= </a:t>
            </a:r>
            <a:r>
              <a:rPr lang="en-US" sz="3200" dirty="0">
                <a:solidFill>
                  <a:srgbClr val="FFC000"/>
                </a:solidFill>
              </a:rPr>
              <a:t>2</a:t>
            </a:r>
            <a:r>
              <a:rPr lang="en-US" sz="3200" baseline="30000" dirty="0">
                <a:solidFill>
                  <a:srgbClr val="FFC000"/>
                </a:solidFill>
              </a:rPr>
              <a:t>15</a:t>
            </a:r>
            <a:r>
              <a:rPr lang="en-US" sz="3200" dirty="0"/>
              <a:t> + X</a:t>
            </a:r>
          </a:p>
          <a:p>
            <a:pPr>
              <a:tabLst>
                <a:tab pos="457200" algn="l"/>
              </a:tabLst>
            </a:pPr>
            <a:r>
              <a:rPr lang="en-US" sz="3200" dirty="0"/>
              <a:t>	= </a:t>
            </a:r>
            <a:r>
              <a:rPr lang="en-US" sz="3200" dirty="0">
                <a:solidFill>
                  <a:srgbClr val="FFC000"/>
                </a:solidFill>
              </a:rPr>
              <a:t>2</a:t>
            </a:r>
            <a:r>
              <a:rPr lang="en-US" sz="3200" baseline="30000" dirty="0">
                <a:solidFill>
                  <a:srgbClr val="FFC000"/>
                </a:solidFill>
              </a:rPr>
              <a:t>15</a:t>
            </a:r>
            <a:r>
              <a:rPr lang="en-US" sz="3200" dirty="0">
                <a:solidFill>
                  <a:srgbClr val="FFC000"/>
                </a:solidFill>
              </a:rPr>
              <a:t> </a:t>
            </a:r>
            <a:r>
              <a:rPr lang="en-US" sz="3200" dirty="0"/>
              <a:t>+ v - (</a:t>
            </a:r>
            <a:r>
              <a:rPr lang="en-US" sz="3200" dirty="0">
                <a:solidFill>
                  <a:srgbClr val="92D050"/>
                </a:solidFill>
              </a:rPr>
              <a:t>-2</a:t>
            </a:r>
            <a:r>
              <a:rPr lang="en-US" sz="3200" baseline="30000" dirty="0">
                <a:solidFill>
                  <a:srgbClr val="92D050"/>
                </a:solidFill>
              </a:rPr>
              <a:t>15</a:t>
            </a:r>
            <a:r>
              <a:rPr lang="en-US" sz="3200" dirty="0"/>
              <a:t>)</a:t>
            </a:r>
            <a:endParaRPr lang="en-US" sz="3200" baseline="30000" dirty="0"/>
          </a:p>
          <a:p>
            <a:pPr lvl="1">
              <a:tabLst>
                <a:tab pos="457200" algn="l"/>
              </a:tabLst>
            </a:pPr>
            <a:r>
              <a:rPr lang="en-US" sz="3200" dirty="0"/>
              <a:t>= v + 2</a:t>
            </a:r>
            <a:r>
              <a:rPr lang="en-US" sz="3200" baseline="30000" dirty="0"/>
              <a:t>16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9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6" grpId="0" animBg="1"/>
      <p:bldP spid="17" grpId="0"/>
      <p:bldP spid="23" grpId="0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8258" y="1344641"/>
            <a:ext cx="3021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Two’s Complement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10028" y="4520809"/>
            <a:ext cx="1588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Unsigned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501" y="864180"/>
            <a:ext cx="4367475" cy="512964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13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42634" y="941733"/>
            <a:ext cx="74735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exceed the range of the representation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556337" y="192790"/>
            <a:ext cx="203132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Overflow</a:t>
            </a:r>
          </a:p>
        </p:txBody>
      </p:sp>
      <p:sp>
        <p:nvSpPr>
          <p:cNvPr id="7" name="Rectangle 6"/>
          <p:cNvSpPr/>
          <p:nvPr/>
        </p:nvSpPr>
        <p:spPr>
          <a:xfrm>
            <a:off x="3395235" y="5711757"/>
            <a:ext cx="256833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Underflow?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687" y="1832277"/>
            <a:ext cx="2696625" cy="37672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68232" y="1547006"/>
            <a:ext cx="673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x+y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766930" y="5076261"/>
            <a:ext cx="2576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Negative Overflow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63618" y="1942028"/>
            <a:ext cx="2478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Positive Overflow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572000" y="2427585"/>
            <a:ext cx="499730" cy="241187"/>
          </a:xfrm>
          <a:prstGeom prst="straightConnector1">
            <a:avLst/>
          </a:prstGeom>
          <a:ln w="38100">
            <a:solidFill>
              <a:schemeClr val="accent3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4821865" y="4848447"/>
            <a:ext cx="424291" cy="227815"/>
          </a:xfrm>
          <a:prstGeom prst="straightConnector1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9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Signed / Unsigned integers</a:t>
            </a:r>
          </a:p>
          <a:p>
            <a:r>
              <a:rPr lang="en-US" dirty="0"/>
              <a:t>Adder</a:t>
            </a:r>
          </a:p>
          <a:p>
            <a:r>
              <a:rPr lang="en-US" dirty="0"/>
              <a:t>Overflow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81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26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92086" y="1374864"/>
            <a:ext cx="770708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There are 10 kinds of people in this world: </a:t>
            </a:r>
          </a:p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those who can count in binary and those who can’t.</a:t>
            </a:r>
            <a:endParaRPr lang="en-US" sz="3200" dirty="0"/>
          </a:p>
        </p:txBody>
      </p:sp>
      <p:pic>
        <p:nvPicPr>
          <p:cNvPr id="1026" name="Picture 2" descr="http://www.nataliemaclean.com/blog/wp-content/uploads/2014/04/quotation-marks-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99" y="1258112"/>
            <a:ext cx="683367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nataliemaclean.com/blog/wp-content/uploads/2014/04/quotation-marks-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035290" y="2395884"/>
            <a:ext cx="683367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784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cpu-galaxy.at/cpu/intel%20cpu/80501/A80501-60_SX753_US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524" y="1351752"/>
            <a:ext cx="5947025" cy="446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59096" y="5620579"/>
                <a:ext cx="4825808" cy="8965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dirty="0"/>
                            <m:t>4,195,835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800" dirty="0"/>
                            <m:t>3,145,727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800" dirty="0"/>
                        <m:t>1.333</m:t>
                      </m:r>
                      <m:r>
                        <m:rPr>
                          <m:nor/>
                        </m:rPr>
                        <a:rPr lang="en-US" sz="2800" dirty="0" smtClean="0">
                          <a:solidFill>
                            <a:srgbClr val="FFC000"/>
                          </a:solidFill>
                          <a:latin typeface="+mj-lt"/>
                        </a:rPr>
                        <m:t>739068902037589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096" y="5620579"/>
                <a:ext cx="4825808" cy="8965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5948492" y="4960970"/>
            <a:ext cx="18473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2202734" y="498148"/>
            <a:ext cx="506260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Pentium FDIV bug: $475 million </a:t>
            </a:r>
          </a:p>
        </p:txBody>
      </p:sp>
      <p:sp>
        <p:nvSpPr>
          <p:cNvPr id="8" name="Rectangle 7"/>
          <p:cNvSpPr/>
          <p:nvPr/>
        </p:nvSpPr>
        <p:spPr>
          <a:xfrm>
            <a:off x="5931479" y="4960970"/>
            <a:ext cx="1723549" cy="70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4000" dirty="0"/>
              <a:t>            </a:t>
            </a:r>
          </a:p>
        </p:txBody>
      </p:sp>
      <p:pic>
        <p:nvPicPr>
          <p:cNvPr id="1026" name="Picture 2" descr="http://blogs.mathworks.com/images/cleve/keychain_sma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29" y="1082923"/>
            <a:ext cx="1822067" cy="176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1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esa.int/var/esa/storage/images/esa_multimedia/images/2013/06/liftoff_of_ariane_5_va213_with_atv-44/12869870-4-eng-GB/Liftoff_of_Ariane_5_VA213_with_ATV-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5033"/>
            <a:ext cx="9144000" cy="610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2274" y="11748228"/>
            <a:ext cx="25923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Ariane 5 Rocket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1174" y="867306"/>
            <a:ext cx="5772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Ariane 5 Overflow bug: $7 billion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9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333143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Alsina" panose="020B0603050302020204" pitchFamily="34" charset="0"/>
              </a:rPr>
              <a:t>Half Adder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283484"/>
              </p:ext>
            </p:extLst>
          </p:nvPr>
        </p:nvGraphicFramePr>
        <p:xfrm>
          <a:off x="914400" y="3657600"/>
          <a:ext cx="2880360" cy="228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  <a:r>
                        <a:rPr lang="en-US" sz="2400" baseline="-25000" dirty="0"/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799217"/>
              </p:ext>
            </p:extLst>
          </p:nvPr>
        </p:nvGraphicFramePr>
        <p:xfrm>
          <a:off x="903962" y="1600200"/>
          <a:ext cx="2912664" cy="18288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8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E7E6E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rgbClr val="E7E6E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E7E6E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rgbClr val="E7E6E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rgbClr val="E7E6E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E7E6E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rgbClr val="E7E6E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E7E6E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rgbClr val="E7E6E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rgbClr val="E7E6E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E7E6E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rgbClr val="E7E6E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E7E6E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rgbClr val="E7E6E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rgbClr val="E7E6E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E7E6E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rgbClr val="E7E6E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E7E6E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rgbClr val="E7E6E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E7E6E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59323" y="6316342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1611" y="6316342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</a:t>
            </a:r>
          </a:p>
        </p:txBody>
      </p:sp>
      <p:cxnSp>
        <p:nvCxnSpPr>
          <p:cNvPr id="9" name="Straight Arrow Connector 8"/>
          <p:cNvCxnSpPr>
            <a:stCxn id="4" idx="0"/>
          </p:cNvCxnSpPr>
          <p:nvPr/>
        </p:nvCxnSpPr>
        <p:spPr>
          <a:xfrm flipH="1" flipV="1">
            <a:off x="2523177" y="5824603"/>
            <a:ext cx="1" cy="491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</p:cNvCxnSpPr>
          <p:nvPr/>
        </p:nvCxnSpPr>
        <p:spPr>
          <a:xfrm flipV="1">
            <a:off x="3443061" y="5824603"/>
            <a:ext cx="0" cy="491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280849"/>
            <a:ext cx="3405150" cy="229630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7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333143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Alsina" panose="020B0603050302020204" pitchFamily="34" charset="0"/>
              </a:rPr>
              <a:t>Full Adder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74320" y="1371600"/>
          <a:ext cx="3670475" cy="4114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34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4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4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  <a:r>
                        <a:rPr lang="en-US" sz="2400" baseline="-25000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  <a:r>
                        <a:rPr lang="en-US" sz="2400" baseline="-25000" dirty="0"/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569" y="1984552"/>
            <a:ext cx="2939850" cy="288889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333143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Alsina" panose="020B0603050302020204" pitchFamily="34" charset="0"/>
              </a:rPr>
              <a:t>Full Adder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36" y="2921318"/>
            <a:ext cx="3130200" cy="24656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49" y="1813421"/>
            <a:ext cx="7910101" cy="24656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368" y="3630168"/>
            <a:ext cx="5150025" cy="113227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5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569" y="1984552"/>
            <a:ext cx="2939850" cy="288889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333143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Alsina" panose="020B0603050302020204" pitchFamily="34" charset="0"/>
              </a:rPr>
              <a:t>N-bit Full Adder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12" y="1984552"/>
            <a:ext cx="5763375" cy="28888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01060" y="5801380"/>
            <a:ext cx="1024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0 1 1 0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97917" y="5801380"/>
            <a:ext cx="970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0 1 1 1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66116" y="5801380"/>
            <a:ext cx="970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1 1 0 1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25699" y="5801380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66549" y="5802035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15260" y="1247543"/>
            <a:ext cx="5227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0                  1                   1                   0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31042" y="1638723"/>
            <a:ext cx="5155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0                  1                   1                   1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46078" y="4873447"/>
            <a:ext cx="3000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1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5316587" y="4873447"/>
            <a:ext cx="3545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0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3726410" y="4873447"/>
            <a:ext cx="3000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1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2136233" y="4873447"/>
            <a:ext cx="3000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1</a:t>
            </a:r>
            <a:endParaRPr lang="en-US" sz="2800" dirty="0"/>
          </a:p>
        </p:txBody>
      </p:sp>
      <p:sp>
        <p:nvSpPr>
          <p:cNvPr id="20" name="Rectangle 19"/>
          <p:cNvSpPr/>
          <p:nvPr/>
        </p:nvSpPr>
        <p:spPr>
          <a:xfrm>
            <a:off x="7736289" y="2854146"/>
            <a:ext cx="3545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26757" y="2854146"/>
            <a:ext cx="3545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508024" y="2854146"/>
            <a:ext cx="3000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05488" y="2854146"/>
            <a:ext cx="3000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248450" y="2854146"/>
            <a:ext cx="3545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45272" y="6206093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14705" y="6206093"/>
            <a:ext cx="330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7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82110" y="6206093"/>
            <a:ext cx="540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1 3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24194" y="6206093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65044" y="6206748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3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6" grpId="0"/>
      <p:bldP spid="27" grpId="0"/>
      <p:bldP spid="28" grpId="0"/>
      <p:bldP spid="29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689906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Ripple-Carry Adder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25615" y="2371068"/>
            <a:ext cx="10395226" cy="288889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55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584</TotalTime>
  <Words>1493</Words>
  <Application>Microsoft Office PowerPoint</Application>
  <PresentationFormat>On-screen Show (4:3)</PresentationFormat>
  <Paragraphs>892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41" baseType="lpstr">
      <vt:lpstr>ＭＳ Ｐゴシック</vt:lpstr>
      <vt:lpstr>Agency FB</vt:lpstr>
      <vt:lpstr>Aharoni</vt:lpstr>
      <vt:lpstr>Alsina</vt:lpstr>
      <vt:lpstr>Arial</vt:lpstr>
      <vt:lpstr>Calibri</vt:lpstr>
      <vt:lpstr>Cambria Math</vt:lpstr>
      <vt:lpstr>Candara</vt:lpstr>
      <vt:lpstr>Consolas</vt:lpstr>
      <vt:lpstr>DejaVu Sans</vt:lpstr>
      <vt:lpstr>Roboto</vt:lpstr>
      <vt:lpstr>Symbol</vt:lpstr>
      <vt:lpstr>Times</vt:lpstr>
      <vt:lpstr>Times New Roman</vt:lpstr>
      <vt:lpstr>Office Theme</vt:lpstr>
      <vt:lpstr>Integers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Sign Extension</vt:lpstr>
      <vt:lpstr>Sign Extension Example</vt:lpstr>
      <vt:lpstr>PowerPoint Presentation</vt:lpstr>
      <vt:lpstr>PowerPoint Presentation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nqminh</dc:creator>
  <cp:lastModifiedBy>nqminh</cp:lastModifiedBy>
  <cp:revision>23</cp:revision>
  <dcterms:created xsi:type="dcterms:W3CDTF">2016-10-17T02:14:46Z</dcterms:created>
  <dcterms:modified xsi:type="dcterms:W3CDTF">2016-10-20T01:21:27Z</dcterms:modified>
</cp:coreProperties>
</file>