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72" r:id="rId3"/>
    <p:sldId id="305" r:id="rId4"/>
    <p:sldId id="286" r:id="rId5"/>
    <p:sldId id="288" r:id="rId6"/>
    <p:sldId id="289" r:id="rId7"/>
    <p:sldId id="297" r:id="rId8"/>
    <p:sldId id="298" r:id="rId9"/>
    <p:sldId id="299" r:id="rId10"/>
    <p:sldId id="296" r:id="rId11"/>
    <p:sldId id="300" r:id="rId12"/>
    <p:sldId id="293" r:id="rId13"/>
    <p:sldId id="301" r:id="rId14"/>
    <p:sldId id="302" r:id="rId15"/>
    <p:sldId id="303" r:id="rId16"/>
    <p:sldId id="304" r:id="rId17"/>
    <p:sldId id="285" r:id="rId18"/>
    <p:sldId id="25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BCCF3"/>
    <a:srgbClr val="F1C7C7"/>
    <a:srgbClr val="FFFEB2"/>
    <a:srgbClr val="0D0D0D"/>
    <a:srgbClr val="E2E8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95996" autoAdjust="0"/>
  </p:normalViewPr>
  <p:slideViewPr>
    <p:cSldViewPr snapToGrid="0">
      <p:cViewPr varScale="1">
        <p:scale>
          <a:sx n="112" d="100"/>
          <a:sy n="112" d="100"/>
        </p:scale>
        <p:origin x="14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BC431-B9BA-4D84-8F50-D83B0B792386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C0F40-24E6-42CE-A9E2-5A0B0660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0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NaN" TargetMode="External"/><Relationship Id="rId3" Type="http://schemas.openxmlformats.org/officeDocument/2006/relationships/hyperlink" Target="https://en.wikipedia.org/wiki/Binary_code" TargetMode="External"/><Relationship Id="rId7" Type="http://schemas.openxmlformats.org/officeDocument/2006/relationships/hyperlink" Target="https://en.wikipedia.org/wiki/Infinity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ubnormal_number" TargetMode="External"/><Relationship Id="rId5" Type="http://schemas.openxmlformats.org/officeDocument/2006/relationships/hyperlink" Target="https://en.wikipedia.org/wiki/Signed_zero" TargetMode="External"/><Relationship Id="rId10" Type="http://schemas.openxmlformats.org/officeDocument/2006/relationships/hyperlink" Target="https://en.wikipedia.org/wiki/Division_by_zero" TargetMode="External"/><Relationship Id="rId4" Type="http://schemas.openxmlformats.org/officeDocument/2006/relationships/hyperlink" Target="https://en.wikipedia.org/wiki/Decimal" TargetMode="External"/><Relationship Id="rId9" Type="http://schemas.openxmlformats.org/officeDocument/2006/relationships/hyperlink" Target="https://en.wikipedia.org/wiki/Trigonometric_functions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NaN" TargetMode="External"/><Relationship Id="rId3" Type="http://schemas.openxmlformats.org/officeDocument/2006/relationships/hyperlink" Target="https://en.wikipedia.org/wiki/Binary_code" TargetMode="External"/><Relationship Id="rId7" Type="http://schemas.openxmlformats.org/officeDocument/2006/relationships/hyperlink" Target="https://en.wikipedia.org/wiki/Infinity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ubnormal_number" TargetMode="External"/><Relationship Id="rId5" Type="http://schemas.openxmlformats.org/officeDocument/2006/relationships/hyperlink" Target="https://en.wikipedia.org/wiki/Signed_zero" TargetMode="External"/><Relationship Id="rId10" Type="http://schemas.openxmlformats.org/officeDocument/2006/relationships/hyperlink" Target="https://en.wikipedia.org/wiki/Division_by_zero" TargetMode="External"/><Relationship Id="rId4" Type="http://schemas.openxmlformats.org/officeDocument/2006/relationships/hyperlink" Target="https://en.wikipedia.org/wiki/Decimal" TargetMode="External"/><Relationship Id="rId9" Type="http://schemas.openxmlformats.org/officeDocument/2006/relationships/hyperlink" Target="https://en.wikipedia.org/wiki/Trigonometric_function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False</a:t>
            </a:r>
            <a:r>
              <a:rPr lang="en-US" baseline="0" dirty="0"/>
              <a:t>–True–False–True–False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54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Institute of Electrical and Electronics Engineers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kỹ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nghệ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tử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arithmetic formats: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sets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Binary code"/>
              </a:rPr>
              <a:t>binary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ecimal"/>
              </a:rPr>
              <a:t>decimal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floating-point data, which consist of finite numbers (including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Signed zero"/>
              </a:rPr>
              <a:t>signed zeros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Subnormal number"/>
              </a:rPr>
              <a:t>subnormal numbers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Infinity"/>
              </a:rPr>
              <a:t>infinities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special "not a number" values 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NaN"/>
              </a:rPr>
              <a:t>NaNs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interchange formats: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encodings (bit strings) that may be used to exchange floating-point data in an efficient and compact form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rounding rules: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properties to be satisfied when rounding numbers during arithmetic and conversions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operations: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arithmetic and other operations (such as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Trigonometric functions"/>
              </a:rPr>
              <a:t>trigonometric functions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on arithmetic formats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handling: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indications of exceptional conditions (such as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Division by zero"/>
              </a:rPr>
              <a:t>division by zero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overflow,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03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15213.0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37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15213.0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49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15213.0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4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15213.0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26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interestingfactsaboutwhatthesevarious-sizedbytescanstore:1bit:abinarydecision1byte:acharacter5Megabytes:ThecompleteworksofShakespeare2Gigabytes:20metersofshelvedbooks10Terabytes:TheprintedcollectionoftheUSLibraryofCongress200Petabytes:Allprintedmaterialinthewholeword.5Exabytes:Allwordseverspokenbyhumanbeing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Themostcommonlyacceptedexplanationisthatourbase-10numbersystemwasadoptedbyourancestorsmostlikelybecausewehave10fingers.Interestinglyenough,maybethatiswhydigitinEnglishalsomeansafingerortoe.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76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81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16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51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baseline="0" dirty="0" err="1"/>
              <a:t>công</a:t>
            </a:r>
            <a:r>
              <a:rPr lang="en-US" baseline="0" dirty="0"/>
              <a:t> </a:t>
            </a:r>
            <a:r>
              <a:rPr lang="en-US" baseline="0" dirty="0" err="1"/>
              <a:t>thức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, </a:t>
            </a:r>
            <a:r>
              <a:rPr lang="en-US" baseline="0" dirty="0" err="1"/>
              <a:t>chúng</a:t>
            </a:r>
            <a:r>
              <a:rPr lang="en-US" baseline="0" dirty="0"/>
              <a:t> ta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thập</a:t>
            </a:r>
            <a:r>
              <a:rPr lang="en-US" baseline="0" dirty="0"/>
              <a:t> </a:t>
            </a:r>
            <a:r>
              <a:rPr lang="en-US" baseline="0" dirty="0" err="1"/>
              <a:t>phân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nhị</a:t>
            </a:r>
            <a:r>
              <a:rPr lang="en-US" baseline="0" dirty="0"/>
              <a:t> </a:t>
            </a:r>
            <a:r>
              <a:rPr lang="en-US" baseline="0" dirty="0" err="1"/>
              <a:t>phân</a:t>
            </a:r>
            <a:r>
              <a:rPr lang="en-US" baseline="0" dirty="0"/>
              <a:t> </a:t>
            </a:r>
            <a:r>
              <a:rPr lang="en-US" baseline="0" dirty="0" err="1"/>
              <a:t>bất</a:t>
            </a:r>
            <a:r>
              <a:rPr lang="en-US" baseline="0" dirty="0"/>
              <a:t> </a:t>
            </a:r>
            <a:r>
              <a:rPr lang="en-US" baseline="0" dirty="0" err="1"/>
              <a:t>kì</a:t>
            </a:r>
            <a:r>
              <a:rPr lang="en-US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40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 bits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6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35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 bits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49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Institute of Electrical and Electronics Engineers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kỹ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nghệ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tử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arithmetic formats: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sets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Binary code"/>
              </a:rPr>
              <a:t>binary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ecimal"/>
              </a:rPr>
              <a:t>decimal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floating-point data, which consist of finite numbers (including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Signed zero"/>
              </a:rPr>
              <a:t>signed zeros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Subnormal number"/>
              </a:rPr>
              <a:t>subnormal numbers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Infinity"/>
              </a:rPr>
              <a:t>infinities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special "not a number" values 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NaN"/>
              </a:rPr>
              <a:t>NaNs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interchange formats: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encodings (bit strings) that may be used to exchange floating-point data in an efficient and compact form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rounding rules: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properties to be satisfied when rounding numbers during arithmetic and conversions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operations: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arithmetic and other operations (such as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Trigonometric functions"/>
              </a:rPr>
              <a:t>trigonometric functions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on arithmetic formats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handling: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indications of exceptional conditions (such as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Division by zero"/>
              </a:rPr>
              <a:t>division by zero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overflow,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9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18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9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6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94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5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7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9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6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0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err="1"/>
              <a:t>Clickicontoaddpicture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8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9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Floating 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526377"/>
            <a:ext cx="6858000" cy="1655762"/>
          </a:xfrm>
        </p:spPr>
        <p:txBody>
          <a:bodyPr>
            <a:noAutofit/>
          </a:bodyPr>
          <a:lstStyle/>
          <a:p>
            <a:pPr algn="r"/>
            <a:r>
              <a:rPr lang="en-US" sz="3200" dirty="0"/>
              <a:t>① Fixed point representation</a:t>
            </a:r>
          </a:p>
          <a:p>
            <a:pPr algn="r"/>
            <a:r>
              <a:rPr lang="en-US" sz="3200" dirty="0"/>
              <a:t>② Floating point representation</a:t>
            </a:r>
          </a:p>
          <a:p>
            <a:pPr algn="r"/>
            <a:r>
              <a:rPr lang="en-US" sz="3200" dirty="0"/>
              <a:t>③ IEEE 754 standard</a:t>
            </a:r>
          </a:p>
        </p:txBody>
      </p:sp>
      <p:sp>
        <p:nvSpPr>
          <p:cNvPr id="4" name="Rectangle 3"/>
          <p:cNvSpPr/>
          <p:nvPr/>
        </p:nvSpPr>
        <p:spPr>
          <a:xfrm>
            <a:off x="242094" y="325890"/>
            <a:ext cx="1554480" cy="146304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Understand floating points</a:t>
            </a:r>
          </a:p>
        </p:txBody>
      </p:sp>
      <p:sp>
        <p:nvSpPr>
          <p:cNvPr id="5" name="Rectangle 4"/>
          <p:cNvSpPr/>
          <p:nvPr/>
        </p:nvSpPr>
        <p:spPr>
          <a:xfrm rot="21110970">
            <a:off x="1613381" y="412438"/>
            <a:ext cx="1554480" cy="146304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Know when computers fail</a:t>
            </a:r>
          </a:p>
        </p:txBody>
      </p:sp>
      <p:sp>
        <p:nvSpPr>
          <p:cNvPr id="6" name="Rectangle 5"/>
          <p:cNvSpPr/>
          <p:nvPr/>
        </p:nvSpPr>
        <p:spPr>
          <a:xfrm rot="485743">
            <a:off x="3056307" y="460994"/>
            <a:ext cx="1554480" cy="146304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Understand floating point operations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67" y="309634"/>
            <a:ext cx="1602771" cy="125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4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representation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16" y="1824744"/>
            <a:ext cx="3048000" cy="990600"/>
          </a:xfrm>
          <a:noFill/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28650" y="4650581"/>
            <a:ext cx="2011680" cy="1283759"/>
            <a:chOff x="628650" y="4650581"/>
            <a:chExt cx="2011680" cy="1283759"/>
          </a:xfrm>
        </p:grpSpPr>
        <p:sp>
          <p:nvSpPr>
            <p:cNvPr id="11" name="Rectangle 10"/>
            <p:cNvSpPr/>
            <p:nvPr/>
          </p:nvSpPr>
          <p:spPr>
            <a:xfrm>
              <a:off x="628650" y="4650581"/>
              <a:ext cx="2011680" cy="9144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Arithmetic formats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60216" y="5349565"/>
              <a:ext cx="54854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/>
                <a:t>①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96440" y="5349565"/>
            <a:ext cx="2103120" cy="1283759"/>
            <a:chOff x="1996440" y="5349565"/>
            <a:chExt cx="2103120" cy="1283759"/>
          </a:xfrm>
        </p:grpSpPr>
        <p:sp>
          <p:nvSpPr>
            <p:cNvPr id="12" name="Rectangle 11"/>
            <p:cNvSpPr/>
            <p:nvPr/>
          </p:nvSpPr>
          <p:spPr>
            <a:xfrm>
              <a:off x="1996440" y="5718924"/>
              <a:ext cx="2103120" cy="9144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Interchange formats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773726" y="5349565"/>
              <a:ext cx="54854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/>
                <a:t>②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74720" y="4650581"/>
            <a:ext cx="2103120" cy="1283758"/>
            <a:chOff x="3474720" y="4650581"/>
            <a:chExt cx="2103120" cy="1283758"/>
          </a:xfrm>
        </p:grpSpPr>
        <p:sp>
          <p:nvSpPr>
            <p:cNvPr id="13" name="Rectangle 12"/>
            <p:cNvSpPr/>
            <p:nvPr/>
          </p:nvSpPr>
          <p:spPr>
            <a:xfrm>
              <a:off x="3474720" y="4650581"/>
              <a:ext cx="2103120" cy="9144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Rounding rules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252006" y="5349564"/>
              <a:ext cx="54854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/>
                <a:t>③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43475" y="5349564"/>
            <a:ext cx="2103120" cy="1283760"/>
            <a:chOff x="4943475" y="5349564"/>
            <a:chExt cx="2103120" cy="1283760"/>
          </a:xfrm>
        </p:grpSpPr>
        <p:sp>
          <p:nvSpPr>
            <p:cNvPr id="16" name="Rectangle 15"/>
            <p:cNvSpPr/>
            <p:nvPr/>
          </p:nvSpPr>
          <p:spPr>
            <a:xfrm>
              <a:off x="4943475" y="5718924"/>
              <a:ext cx="2103120" cy="9144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Operations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715999" y="5349564"/>
              <a:ext cx="54854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/>
                <a:t>④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412230" y="4650581"/>
            <a:ext cx="2103120" cy="1283757"/>
            <a:chOff x="6412230" y="4650581"/>
            <a:chExt cx="2103120" cy="1283757"/>
          </a:xfrm>
        </p:grpSpPr>
        <p:sp>
          <p:nvSpPr>
            <p:cNvPr id="15" name="Rectangle 14"/>
            <p:cNvSpPr/>
            <p:nvPr/>
          </p:nvSpPr>
          <p:spPr>
            <a:xfrm>
              <a:off x="6412230" y="4650581"/>
              <a:ext cx="2103120" cy="9144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Exception handling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89516" y="5349563"/>
              <a:ext cx="54854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/>
                <a:t>⑤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943475" y="2026822"/>
                <a:ext cx="3102131" cy="586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475" y="2026822"/>
                <a:ext cx="3102131" cy="586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2586481" y="3326297"/>
            <a:ext cx="4651223" cy="585306"/>
            <a:chOff x="2586481" y="3326297"/>
            <a:chExt cx="4651223" cy="585306"/>
          </a:xfrm>
        </p:grpSpPr>
        <p:sp>
          <p:nvSpPr>
            <p:cNvPr id="24" name="Rectangle 23"/>
            <p:cNvSpPr/>
            <p:nvPr/>
          </p:nvSpPr>
          <p:spPr>
            <a:xfrm>
              <a:off x="2586481" y="3326297"/>
              <a:ext cx="154401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/>
                <a:t>0.011101</a:t>
              </a:r>
              <a:endParaRPr lang="en-US" sz="3200" baseline="300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555833" y="3326828"/>
              <a:ext cx="168187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  <a:sym typeface="Wingdings" panose="05000000000000000000" pitchFamily="2" charset="2"/>
                </a:rPr>
                <a:t>1.1101</a:t>
              </a:r>
              <a:r>
                <a:rPr lang="en-US" sz="3200" dirty="0">
                  <a:sym typeface="Wingdings" panose="05000000000000000000" pitchFamily="2" charset="2"/>
                </a:rPr>
                <a:t>×</a:t>
              </a:r>
              <a:r>
                <a:rPr lang="en-US" sz="3200" dirty="0">
                  <a:solidFill>
                    <a:schemeClr val="accent5">
                      <a:lumMod val="60000"/>
                      <a:lumOff val="40000"/>
                    </a:schemeClr>
                  </a:solidFill>
                  <a:sym typeface="Wingdings" panose="05000000000000000000" pitchFamily="2" charset="2"/>
                </a:rPr>
                <a:t>2</a:t>
              </a:r>
              <a:r>
                <a:rPr lang="en-US" sz="3200" baseline="30000" dirty="0">
                  <a:solidFill>
                    <a:schemeClr val="accent5">
                      <a:lumMod val="60000"/>
                      <a:lumOff val="40000"/>
                    </a:schemeClr>
                  </a:solidFill>
                  <a:sym typeface="Wingdings" panose="05000000000000000000" pitchFamily="2" charset="2"/>
                </a:rPr>
                <a:t>-2</a:t>
              </a:r>
              <a:endParaRPr lang="en-US" sz="3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4357839" y="3326297"/>
                  <a:ext cx="619080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3200" dirty="0">
                      <a:sym typeface="Wingdings" panose="05000000000000000000" pitchFamily="2" charset="2"/>
                    </a:rPr>
                    <a:t> </a:t>
                  </a:r>
                  <a:endParaRPr lang="en-US" sz="32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839" y="3326297"/>
                  <a:ext cx="619080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2515305" y="3767902"/>
            <a:ext cx="4722399" cy="588680"/>
            <a:chOff x="2515305" y="3767902"/>
            <a:chExt cx="4722399" cy="588680"/>
          </a:xfrm>
        </p:grpSpPr>
        <p:sp>
          <p:nvSpPr>
            <p:cNvPr id="25" name="Rectangle 24"/>
            <p:cNvSpPr/>
            <p:nvPr/>
          </p:nvSpPr>
          <p:spPr>
            <a:xfrm>
              <a:off x="2515305" y="3771807"/>
              <a:ext cx="16482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/>
                <a:t>-0.011101</a:t>
              </a:r>
              <a:endParaRPr lang="en-US" sz="3200" baseline="300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02183" y="3769934"/>
              <a:ext cx="21355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C000"/>
                  </a:solidFill>
                  <a:sym typeface="Wingdings" panose="05000000000000000000" pitchFamily="2" charset="2"/>
                </a:rPr>
                <a:t>-1</a:t>
              </a:r>
              <a:r>
                <a:rPr lang="en-US" sz="3200" dirty="0">
                  <a:sym typeface="Wingdings" panose="05000000000000000000" pitchFamily="2" charset="2"/>
                </a:rPr>
                <a:t>×</a:t>
              </a:r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  <a:sym typeface="Wingdings" panose="05000000000000000000" pitchFamily="2" charset="2"/>
                </a:rPr>
                <a:t>1.1101</a:t>
              </a:r>
              <a:r>
                <a:rPr lang="en-US" sz="3200" dirty="0">
                  <a:sym typeface="Wingdings" panose="05000000000000000000" pitchFamily="2" charset="2"/>
                </a:rPr>
                <a:t>×</a:t>
              </a:r>
              <a:r>
                <a:rPr lang="en-US" sz="3200" dirty="0">
                  <a:solidFill>
                    <a:schemeClr val="accent5">
                      <a:lumMod val="60000"/>
                      <a:lumOff val="40000"/>
                    </a:schemeClr>
                  </a:solidFill>
                  <a:sym typeface="Wingdings" panose="05000000000000000000" pitchFamily="2" charset="2"/>
                </a:rPr>
                <a:t>2</a:t>
              </a:r>
              <a:r>
                <a:rPr lang="en-US" sz="3200" baseline="30000" dirty="0">
                  <a:solidFill>
                    <a:schemeClr val="accent5">
                      <a:lumMod val="60000"/>
                      <a:lumOff val="40000"/>
                    </a:schemeClr>
                  </a:solidFill>
                  <a:sym typeface="Wingdings" panose="05000000000000000000" pitchFamily="2" charset="2"/>
                </a:rPr>
                <a:t>-2</a:t>
              </a:r>
              <a:endParaRPr lang="en-US" sz="3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357839" y="3767902"/>
                  <a:ext cx="619080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3200" dirty="0">
                      <a:sym typeface="Wingdings" panose="05000000000000000000" pitchFamily="2" charset="2"/>
                    </a:rPr>
                    <a:t> </a:t>
                  </a:r>
                  <a:endParaRPr lang="en-US" sz="3200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839" y="3767902"/>
                  <a:ext cx="619080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2442210" y="2848350"/>
            <a:ext cx="4795494" cy="585656"/>
            <a:chOff x="2442210" y="2848350"/>
            <a:chExt cx="4795494" cy="585656"/>
          </a:xfrm>
        </p:grpSpPr>
        <p:sp>
          <p:nvSpPr>
            <p:cNvPr id="22" name="Rectangle 21"/>
            <p:cNvSpPr/>
            <p:nvPr/>
          </p:nvSpPr>
          <p:spPr>
            <a:xfrm>
              <a:off x="2442210" y="2849231"/>
              <a:ext cx="168828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/>
                <a:t>1001.1101</a:t>
              </a:r>
              <a:endParaRPr lang="en-US" sz="3200" baseline="300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5022033" y="2849230"/>
              <a:ext cx="221567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  <a:sym typeface="Wingdings" panose="05000000000000000000" pitchFamily="2" charset="2"/>
                </a:rPr>
                <a:t>1.0011101</a:t>
              </a:r>
              <a:r>
                <a:rPr lang="en-US" sz="3200" dirty="0">
                  <a:sym typeface="Wingdings" panose="05000000000000000000" pitchFamily="2" charset="2"/>
                </a:rPr>
                <a:t>×</a:t>
              </a:r>
              <a:r>
                <a:rPr lang="en-US" sz="3200" dirty="0">
                  <a:solidFill>
                    <a:schemeClr val="accent5">
                      <a:lumMod val="60000"/>
                      <a:lumOff val="40000"/>
                    </a:schemeClr>
                  </a:solidFill>
                  <a:sym typeface="Wingdings" panose="05000000000000000000" pitchFamily="2" charset="2"/>
                </a:rPr>
                <a:t>2</a:t>
              </a:r>
              <a:r>
                <a:rPr lang="en-US" sz="3200" baseline="30000" dirty="0">
                  <a:solidFill>
                    <a:schemeClr val="accent5">
                      <a:lumMod val="60000"/>
                      <a:lumOff val="40000"/>
                    </a:schemeClr>
                  </a:solidFill>
                  <a:sym typeface="Wingdings" panose="05000000000000000000" pitchFamily="2" charset="2"/>
                </a:rPr>
                <a:t>3</a:t>
              </a:r>
              <a:endParaRPr lang="en-US" sz="3200" baseline="300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4357839" y="2848350"/>
                  <a:ext cx="619080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3200" dirty="0">
                      <a:sym typeface="Wingdings" panose="05000000000000000000" pitchFamily="2" charset="2"/>
                    </a:rPr>
                    <a:t> </a:t>
                  </a:r>
                  <a:endParaRPr lang="en-US" sz="32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839" y="2848350"/>
                  <a:ext cx="619080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305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943475" y="2026822"/>
                <a:ext cx="3102131" cy="586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475" y="2026822"/>
                <a:ext cx="3102131" cy="586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values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19964" y="4861667"/>
            <a:ext cx="4572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85850" y="4861667"/>
            <a:ext cx="1828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accent5">
                    <a:lumMod val="50000"/>
                  </a:schemeClr>
                </a:solidFill>
              </a:rPr>
              <a:t>exp</a:t>
            </a:r>
            <a:endParaRPr 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923336" y="4861667"/>
            <a:ext cx="5592014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accent5">
                    <a:lumMod val="50000"/>
                  </a:schemeClr>
                </a:solidFill>
              </a:rPr>
              <a:t>frac</a:t>
            </a:r>
            <a:endParaRPr 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48" name="Connector: Elbow 47"/>
          <p:cNvCxnSpPr>
            <a:stCxn id="7" idx="1"/>
            <a:endCxn id="37" idx="0"/>
          </p:cNvCxnSpPr>
          <p:nvPr/>
        </p:nvCxnSpPr>
        <p:spPr>
          <a:xfrm rot="10800000" flipV="1">
            <a:off x="848565" y="2320043"/>
            <a:ext cx="4094911" cy="2541623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774180" y="2613265"/>
            <a:ext cx="0" cy="224840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Connector: Elbow 51"/>
          <p:cNvCxnSpPr>
            <a:endCxn id="38" idx="0"/>
          </p:cNvCxnSpPr>
          <p:nvPr/>
        </p:nvCxnSpPr>
        <p:spPr>
          <a:xfrm rot="5400000">
            <a:off x="3712316" y="893023"/>
            <a:ext cx="2256578" cy="5680710"/>
          </a:xfrm>
          <a:prstGeom prst="bentConnector3">
            <a:avLst>
              <a:gd name="adj1" fmla="val 26362"/>
            </a:avLst>
          </a:prstGeom>
          <a:ln>
            <a:prstDash val="sysDash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830273" y="3733378"/>
            <a:ext cx="16850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Implied</a:t>
            </a:r>
          </a:p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leading 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976118" y="2526019"/>
            <a:ext cx="2505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exp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= E + bias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484269" y="3298466"/>
            <a:ext cx="19976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bias = 2</a:t>
            </a:r>
            <a:r>
              <a:rPr lang="en-US" sz="3200" baseline="30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k-1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8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58" grpId="0"/>
      <p:bldP spid="60" grpId="0"/>
      <p:bldP spid="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Precision options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619964" y="1684770"/>
            <a:ext cx="4203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Single precision: 32 bits</a:t>
            </a:r>
          </a:p>
        </p:txBody>
      </p:sp>
      <p:sp>
        <p:nvSpPr>
          <p:cNvPr id="3" name="Rectangle 2"/>
          <p:cNvSpPr/>
          <p:nvPr/>
        </p:nvSpPr>
        <p:spPr>
          <a:xfrm>
            <a:off x="619964" y="4086726"/>
            <a:ext cx="44582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0"/>
              </a:spcBef>
            </a:pPr>
            <a:r>
              <a:rPr lang="en-US" sz="3200" dirty="0"/>
              <a:t>Double precision: 64 bits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4096" y="3011822"/>
            <a:ext cx="3289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31825" y="3011822"/>
            <a:ext cx="1136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8 bits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14850" y="3011822"/>
            <a:ext cx="12987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23 bits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4096" y="5410465"/>
            <a:ext cx="3289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71712" y="5410464"/>
            <a:ext cx="11993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11 bits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57142" y="5410464"/>
            <a:ext cx="1301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52 bits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19964" y="4861667"/>
            <a:ext cx="7895386" cy="457200"/>
            <a:chOff x="619964" y="4861667"/>
            <a:chExt cx="7895386" cy="457200"/>
          </a:xfrm>
        </p:grpSpPr>
        <p:sp>
          <p:nvSpPr>
            <p:cNvPr id="22" name="Rectangle 21"/>
            <p:cNvSpPr/>
            <p:nvPr/>
          </p:nvSpPr>
          <p:spPr>
            <a:xfrm>
              <a:off x="619964" y="4861667"/>
              <a:ext cx="457200" cy="457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85850" y="4861667"/>
              <a:ext cx="18288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accent5">
                      <a:lumMod val="50000"/>
                    </a:schemeClr>
                  </a:solidFill>
                </a:rPr>
                <a:t>exp</a:t>
              </a:r>
              <a:endParaRPr lang="en-US" sz="3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23336" y="4861667"/>
              <a:ext cx="5592014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accent5">
                      <a:lumMod val="50000"/>
                    </a:schemeClr>
                  </a:solidFill>
                </a:rPr>
                <a:t>frac</a:t>
              </a:r>
              <a:endParaRPr lang="en-US" sz="3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9964" y="2412083"/>
            <a:ext cx="7895386" cy="457200"/>
            <a:chOff x="611278" y="2412083"/>
            <a:chExt cx="7895386" cy="457200"/>
          </a:xfrm>
        </p:grpSpPr>
        <p:sp>
          <p:nvSpPr>
            <p:cNvPr id="25" name="Rectangle 24"/>
            <p:cNvSpPr/>
            <p:nvPr/>
          </p:nvSpPr>
          <p:spPr>
            <a:xfrm>
              <a:off x="611278" y="2412083"/>
              <a:ext cx="457200" cy="457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77164" y="2412083"/>
              <a:ext cx="18288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accent5">
                      <a:lumMod val="50000"/>
                    </a:schemeClr>
                  </a:solidFill>
                </a:rPr>
                <a:t>exp</a:t>
              </a:r>
              <a:endParaRPr lang="en-US" sz="3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14650" y="2412083"/>
              <a:ext cx="5592014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accent5">
                      <a:lumMod val="50000"/>
                    </a:schemeClr>
                  </a:solidFill>
                </a:rPr>
                <a:t>frac</a:t>
              </a:r>
              <a:endParaRPr lang="en-US" sz="3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14850" y="123230"/>
            <a:ext cx="33195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Precison</a:t>
            </a:r>
            <a:r>
              <a:rPr lang="en-US" dirty="0">
                <a:solidFill>
                  <a:srgbClr val="FFFF00"/>
                </a:solidFill>
              </a:rPr>
              <a:t> options</a:t>
            </a:r>
          </a:p>
          <a:p>
            <a:r>
              <a:rPr lang="en-US" dirty="0">
                <a:solidFill>
                  <a:srgbClr val="FFFF00"/>
                </a:solidFill>
              </a:rPr>
              <a:t>Single (</a:t>
            </a:r>
            <a:r>
              <a:rPr lang="en-US" dirty="0" err="1">
                <a:solidFill>
                  <a:srgbClr val="FFFF00"/>
                </a:solidFill>
              </a:rPr>
              <a:t>exp</a:t>
            </a:r>
            <a:r>
              <a:rPr lang="en-US" dirty="0">
                <a:solidFill>
                  <a:srgbClr val="FFFF00"/>
                </a:solidFill>
              </a:rPr>
              <a:t>=number+127)</a:t>
            </a:r>
          </a:p>
          <a:p>
            <a:r>
              <a:rPr lang="en-US" dirty="0">
                <a:solidFill>
                  <a:srgbClr val="FFFF00"/>
                </a:solidFill>
              </a:rPr>
              <a:t>1. 3(1/8) = 11.001 x 2^0</a:t>
            </a:r>
          </a:p>
          <a:p>
            <a:r>
              <a:rPr lang="en-US" dirty="0">
                <a:solidFill>
                  <a:srgbClr val="FFFF00"/>
                </a:solidFill>
              </a:rPr>
              <a:t>			1.1001 x 2^1</a:t>
            </a:r>
          </a:p>
          <a:p>
            <a:r>
              <a:rPr lang="en-US" dirty="0">
                <a:solidFill>
                  <a:srgbClr val="FFFF00"/>
                </a:solidFill>
              </a:rPr>
              <a:t>2. 1 = 001</a:t>
            </a:r>
          </a:p>
          <a:p>
            <a:r>
              <a:rPr lang="en-US" dirty="0">
                <a:solidFill>
                  <a:srgbClr val="FFFF00"/>
                </a:solidFill>
              </a:rPr>
              <a:t>3. 1+127=128=2^7=10000000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Double (</a:t>
            </a:r>
            <a:r>
              <a:rPr lang="en-US" dirty="0" err="1">
                <a:solidFill>
                  <a:srgbClr val="FFFF00"/>
                </a:solidFill>
              </a:rPr>
              <a:t>exp</a:t>
            </a:r>
            <a:r>
              <a:rPr lang="en-US" dirty="0">
                <a:solidFill>
                  <a:srgbClr val="FFFF00"/>
                </a:solidFill>
              </a:rPr>
              <a:t>=num+1023)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33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nimBg="1"/>
      <p:bldP spid="2" grpId="0"/>
      <p:bldP spid="3" grpId="0"/>
      <p:bldP spid="13" grpId="0"/>
      <p:bldP spid="14" grpId="0"/>
      <p:bldP spid="15" grpId="0"/>
      <p:bldP spid="19" grpId="0"/>
      <p:bldP spid="2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754963" y="4051621"/>
            <a:ext cx="2505814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exp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= E + bias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54963" y="4051621"/>
            <a:ext cx="2472152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exp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= 13 + 127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619964" y="1684770"/>
            <a:ext cx="4203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Single precision: 32 bits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9964" y="2412083"/>
            <a:ext cx="7895386" cy="457200"/>
            <a:chOff x="611278" y="2412083"/>
            <a:chExt cx="7895386" cy="457200"/>
          </a:xfrm>
        </p:grpSpPr>
        <p:sp>
          <p:nvSpPr>
            <p:cNvPr id="25" name="Rectangle 24"/>
            <p:cNvSpPr/>
            <p:nvPr/>
          </p:nvSpPr>
          <p:spPr>
            <a:xfrm>
              <a:off x="611278" y="2412083"/>
              <a:ext cx="457200" cy="457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77164" y="2412083"/>
              <a:ext cx="18288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accent5">
                      <a:lumMod val="50000"/>
                    </a:schemeClr>
                  </a:solidFill>
                </a:rPr>
                <a:t>exp</a:t>
              </a:r>
              <a:endParaRPr lang="en-US" sz="3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14650" y="2412083"/>
              <a:ext cx="5592014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accent5">
                      <a:lumMod val="50000"/>
                    </a:schemeClr>
                  </a:solidFill>
                </a:rPr>
                <a:t>frac</a:t>
              </a:r>
              <a:endParaRPr lang="en-US" sz="3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628650" y="5781794"/>
            <a:ext cx="16401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15213.0</a:t>
            </a:r>
            <a:r>
              <a:rPr lang="en-US" sz="3200" baseline="-25000" dirty="0"/>
              <a:t>10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046449" y="5781913"/>
            <a:ext cx="27206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11101101101101</a:t>
            </a:r>
            <a:r>
              <a:rPr lang="en-US" sz="3200" baseline="-25000" dirty="0"/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046449" y="5316974"/>
            <a:ext cx="35349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1.1101101101101</a:t>
            </a:r>
            <a:r>
              <a:rPr lang="en-US" sz="32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3200" baseline="-25000" dirty="0"/>
              <a:t> </a:t>
            </a:r>
            <a:r>
              <a:rPr lang="en-US" sz="3200" dirty="0"/>
              <a:t>× 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3200" baseline="30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01514" y="4051623"/>
            <a:ext cx="28248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1.</a:t>
            </a:r>
            <a:r>
              <a:rPr lang="en-US" sz="3200" dirty="0"/>
              <a:t>1101101101101</a:t>
            </a:r>
            <a:r>
              <a:rPr lang="en-US" sz="3200" baseline="-25000" dirty="0"/>
              <a:t>2</a:t>
            </a:r>
            <a:endParaRPr lang="en-US" sz="3200" baseline="-25000" dirty="0">
              <a:solidFill>
                <a:schemeClr val="bg1"/>
              </a:solidFill>
            </a:endParaRPr>
          </a:p>
        </p:txBody>
      </p:sp>
      <p:cxnSp>
        <p:nvCxnSpPr>
          <p:cNvPr id="9" name="Connector: Elbow 8"/>
          <p:cNvCxnSpPr>
            <a:stCxn id="29" idx="3"/>
            <a:endCxn id="37" idx="2"/>
          </p:cNvCxnSpPr>
          <p:nvPr/>
        </p:nvCxnSpPr>
        <p:spPr>
          <a:xfrm flipH="1" flipV="1">
            <a:off x="1991039" y="4636396"/>
            <a:ext cx="5590352" cy="972966"/>
          </a:xfrm>
          <a:prstGeom prst="bentConnector4">
            <a:avLst>
              <a:gd name="adj1" fmla="val -4089"/>
              <a:gd name="adj2" fmla="val 60131"/>
            </a:avLst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271397" y="3205372"/>
            <a:ext cx="50850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1.</a:t>
            </a:r>
            <a:r>
              <a:rPr lang="en-US" sz="3200" dirty="0"/>
              <a:t>1101101101101</a:t>
            </a:r>
            <a:r>
              <a:rPr lang="en-US" sz="3200" dirty="0">
                <a:solidFill>
                  <a:srgbClr val="FFC000"/>
                </a:solidFill>
              </a:rPr>
              <a:t>0000000000</a:t>
            </a:r>
            <a:r>
              <a:rPr lang="en-US" sz="3200" baseline="-25000" dirty="0"/>
              <a:t>2</a:t>
            </a:r>
          </a:p>
        </p:txBody>
      </p:sp>
      <p:cxnSp>
        <p:nvCxnSpPr>
          <p:cNvPr id="35" name="Straight Arrow Connector 34"/>
          <p:cNvCxnSpPr>
            <a:stCxn id="30" idx="0"/>
            <a:endCxn id="32" idx="2"/>
          </p:cNvCxnSpPr>
          <p:nvPr/>
        </p:nvCxnSpPr>
        <p:spPr>
          <a:xfrm flipV="1">
            <a:off x="5813920" y="3790147"/>
            <a:ext cx="0" cy="26147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22665" y="3205372"/>
            <a:ext cx="193674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10001100</a:t>
            </a:r>
            <a:r>
              <a:rPr lang="en-US" sz="3200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cxnSp>
        <p:nvCxnSpPr>
          <p:cNvPr id="39" name="Straight Arrow Connector 38"/>
          <p:cNvCxnSpPr>
            <a:stCxn id="37" idx="0"/>
            <a:endCxn id="38" idx="2"/>
          </p:cNvCxnSpPr>
          <p:nvPr/>
        </p:nvCxnSpPr>
        <p:spPr>
          <a:xfrm flipV="1">
            <a:off x="1991039" y="3790147"/>
            <a:ext cx="1" cy="26147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619964" y="2412083"/>
            <a:ext cx="7895386" cy="457200"/>
            <a:chOff x="611278" y="2412083"/>
            <a:chExt cx="7895386" cy="457200"/>
          </a:xfrm>
        </p:grpSpPr>
        <p:sp>
          <p:nvSpPr>
            <p:cNvPr id="42" name="Rectangle 41"/>
            <p:cNvSpPr/>
            <p:nvPr/>
          </p:nvSpPr>
          <p:spPr>
            <a:xfrm>
              <a:off x="611278" y="2412083"/>
              <a:ext cx="457200" cy="457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77164" y="2412083"/>
              <a:ext cx="18288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10001100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914650" y="2412083"/>
              <a:ext cx="5592014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11011011011010000000000</a:t>
              </a:r>
            </a:p>
          </p:txBody>
        </p:sp>
      </p:grpSp>
      <p:cxnSp>
        <p:nvCxnSpPr>
          <p:cNvPr id="45" name="Straight Arrow Connector 44"/>
          <p:cNvCxnSpPr>
            <a:stCxn id="29" idx="0"/>
            <a:endCxn id="30" idx="2"/>
          </p:cNvCxnSpPr>
          <p:nvPr/>
        </p:nvCxnSpPr>
        <p:spPr>
          <a:xfrm flipV="1">
            <a:off x="5813920" y="4636398"/>
            <a:ext cx="0" cy="68057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1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 animBg="1"/>
      <p:bldP spid="5" grpId="0"/>
      <p:bldP spid="28" grpId="0"/>
      <p:bldP spid="29" grpId="0"/>
      <p:bldP spid="30" grpId="0"/>
      <p:bldP spid="32" grpId="0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945463" y="4051621"/>
            <a:ext cx="2377574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exp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= -1 + 127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 2</a:t>
            </a:r>
          </a:p>
        </p:txBody>
      </p:sp>
      <p:sp>
        <p:nvSpPr>
          <p:cNvPr id="2" name="Rectangle 1"/>
          <p:cNvSpPr/>
          <p:nvPr/>
        </p:nvSpPr>
        <p:spPr>
          <a:xfrm>
            <a:off x="619964" y="1684770"/>
            <a:ext cx="4203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Single precision: 32 bits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9964" y="2412083"/>
            <a:ext cx="7895386" cy="457200"/>
            <a:chOff x="611278" y="2412083"/>
            <a:chExt cx="7895386" cy="457200"/>
          </a:xfrm>
        </p:grpSpPr>
        <p:sp>
          <p:nvSpPr>
            <p:cNvPr id="25" name="Rectangle 24"/>
            <p:cNvSpPr/>
            <p:nvPr/>
          </p:nvSpPr>
          <p:spPr>
            <a:xfrm>
              <a:off x="611278" y="2412083"/>
              <a:ext cx="457200" cy="457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77164" y="2412083"/>
              <a:ext cx="18288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accent5">
                      <a:lumMod val="50000"/>
                    </a:schemeClr>
                  </a:solidFill>
                </a:rPr>
                <a:t>exp</a:t>
              </a:r>
              <a:endParaRPr lang="en-US" sz="3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14650" y="2412083"/>
              <a:ext cx="5592014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accent5">
                      <a:lumMod val="50000"/>
                    </a:schemeClr>
                  </a:solidFill>
                </a:rPr>
                <a:t>frac</a:t>
              </a:r>
              <a:endParaRPr lang="en-US" sz="3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628650" y="5781794"/>
            <a:ext cx="1483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-0.625</a:t>
            </a:r>
            <a:r>
              <a:rPr lang="en-US" sz="3200" baseline="-25000" dirty="0"/>
              <a:t>10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79874" y="5781913"/>
            <a:ext cx="12602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-0.101</a:t>
            </a:r>
            <a:r>
              <a:rPr lang="en-US" sz="3200" baseline="-25000" dirty="0"/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054566" y="5316974"/>
            <a:ext cx="1742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-</a:t>
            </a: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1.01</a:t>
            </a:r>
            <a:r>
              <a:rPr lang="en-US" sz="32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3200" baseline="-25000" dirty="0"/>
              <a:t> </a:t>
            </a:r>
            <a:r>
              <a:rPr lang="en-US" sz="3200" dirty="0"/>
              <a:t>× 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3200" baseline="30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416043" y="4051623"/>
            <a:ext cx="10198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1.</a:t>
            </a:r>
            <a:r>
              <a:rPr lang="en-US" sz="3200" dirty="0"/>
              <a:t> 01</a:t>
            </a:r>
            <a:r>
              <a:rPr lang="en-US" sz="3200" baseline="-25000" dirty="0"/>
              <a:t>2</a:t>
            </a:r>
            <a:endParaRPr lang="en-US" sz="3200" baseline="-25000" dirty="0">
              <a:solidFill>
                <a:schemeClr val="bg1"/>
              </a:solidFill>
            </a:endParaRPr>
          </a:p>
        </p:txBody>
      </p:sp>
      <p:cxnSp>
        <p:nvCxnSpPr>
          <p:cNvPr id="9" name="Connector: Elbow 8"/>
          <p:cNvCxnSpPr>
            <a:stCxn id="29" idx="3"/>
            <a:endCxn id="37" idx="2"/>
          </p:cNvCxnSpPr>
          <p:nvPr/>
        </p:nvCxnSpPr>
        <p:spPr>
          <a:xfrm flipH="1" flipV="1">
            <a:off x="2134250" y="4636396"/>
            <a:ext cx="4663101" cy="972966"/>
          </a:xfrm>
          <a:prstGeom prst="bentConnector4">
            <a:avLst>
              <a:gd name="adj1" fmla="val -4902"/>
              <a:gd name="adj2" fmla="val 65026"/>
            </a:avLst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042797" y="3205372"/>
            <a:ext cx="57663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1.</a:t>
            </a:r>
            <a:r>
              <a:rPr lang="en-US" sz="3200" dirty="0"/>
              <a:t> 01</a:t>
            </a:r>
            <a:r>
              <a:rPr lang="en-US" sz="3200" dirty="0">
                <a:solidFill>
                  <a:srgbClr val="FFC000"/>
                </a:solidFill>
              </a:rPr>
              <a:t>000000000000000000000</a:t>
            </a:r>
            <a:r>
              <a:rPr lang="en-US" sz="3200" baseline="-25000" dirty="0"/>
              <a:t>2</a:t>
            </a:r>
          </a:p>
        </p:txBody>
      </p:sp>
      <p:cxnSp>
        <p:nvCxnSpPr>
          <p:cNvPr id="35" name="Straight Arrow Connector 34"/>
          <p:cNvCxnSpPr>
            <a:stCxn id="30" idx="0"/>
            <a:endCxn id="32" idx="2"/>
          </p:cNvCxnSpPr>
          <p:nvPr/>
        </p:nvCxnSpPr>
        <p:spPr>
          <a:xfrm flipH="1" flipV="1">
            <a:off x="5925958" y="3790147"/>
            <a:ext cx="1" cy="26147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319764" y="3205372"/>
            <a:ext cx="1628972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01111110</a:t>
            </a:r>
            <a:r>
              <a:rPr lang="en-US" sz="3200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cxnSp>
        <p:nvCxnSpPr>
          <p:cNvPr id="39" name="Straight Arrow Connector 38"/>
          <p:cNvCxnSpPr>
            <a:stCxn id="37" idx="0"/>
            <a:endCxn id="38" idx="2"/>
          </p:cNvCxnSpPr>
          <p:nvPr/>
        </p:nvCxnSpPr>
        <p:spPr>
          <a:xfrm flipV="1">
            <a:off x="2134250" y="3790147"/>
            <a:ext cx="0" cy="26147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619964" y="2412083"/>
            <a:ext cx="7895386" cy="457200"/>
            <a:chOff x="611278" y="2412083"/>
            <a:chExt cx="7895386" cy="457200"/>
          </a:xfrm>
        </p:grpSpPr>
        <p:sp>
          <p:nvSpPr>
            <p:cNvPr id="42" name="Rectangle 41"/>
            <p:cNvSpPr/>
            <p:nvPr/>
          </p:nvSpPr>
          <p:spPr>
            <a:xfrm>
              <a:off x="611278" y="2412083"/>
              <a:ext cx="457200" cy="457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77164" y="2412083"/>
              <a:ext cx="18288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01111110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914650" y="2412083"/>
              <a:ext cx="5592014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01000000000000000000000</a:t>
              </a:r>
            </a:p>
          </p:txBody>
        </p:sp>
      </p:grpSp>
      <p:cxnSp>
        <p:nvCxnSpPr>
          <p:cNvPr id="45" name="Straight Arrow Connector 44"/>
          <p:cNvCxnSpPr>
            <a:stCxn id="29" idx="0"/>
            <a:endCxn id="30" idx="2"/>
          </p:cNvCxnSpPr>
          <p:nvPr/>
        </p:nvCxnSpPr>
        <p:spPr>
          <a:xfrm flipV="1">
            <a:off x="5925959" y="4636398"/>
            <a:ext cx="0" cy="68057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Connector: Elbow 3"/>
          <p:cNvCxnSpPr>
            <a:stCxn id="29" idx="1"/>
            <a:endCxn id="42" idx="2"/>
          </p:cNvCxnSpPr>
          <p:nvPr/>
        </p:nvCxnSpPr>
        <p:spPr>
          <a:xfrm rot="10800000">
            <a:off x="848564" y="2869284"/>
            <a:ext cx="4206002" cy="2740079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5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5" grpId="0"/>
      <p:bldP spid="28" grpId="0"/>
      <p:bldP spid="29" grpId="0"/>
      <p:bldP spid="30" grpId="0"/>
      <p:bldP spid="32" grpId="0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619964" y="1684770"/>
            <a:ext cx="2555508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/>
              <a:t>0.0 ??               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9964" y="1684770"/>
            <a:ext cx="2438488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/>
              <a:t>-0.0 and +0.0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9964" y="2412083"/>
            <a:ext cx="7895386" cy="457200"/>
            <a:chOff x="611278" y="2412083"/>
            <a:chExt cx="7895386" cy="457200"/>
          </a:xfrm>
        </p:grpSpPr>
        <p:sp>
          <p:nvSpPr>
            <p:cNvPr id="25" name="Rectangle 24"/>
            <p:cNvSpPr/>
            <p:nvPr/>
          </p:nvSpPr>
          <p:spPr>
            <a:xfrm>
              <a:off x="611278" y="2412083"/>
              <a:ext cx="457200" cy="457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77164" y="2412083"/>
              <a:ext cx="18288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000…00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14650" y="2412083"/>
              <a:ext cx="5592014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all zeros</a:t>
              </a:r>
            </a:p>
          </p:txBody>
        </p:sp>
      </p:grp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Denormalized</a:t>
            </a:r>
            <a:r>
              <a:rPr lang="en-US" dirty="0"/>
              <a:t> Values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15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619964" y="4861667"/>
            <a:ext cx="7895386" cy="457200"/>
            <a:chOff x="619964" y="4861667"/>
            <a:chExt cx="7895386" cy="457200"/>
          </a:xfrm>
        </p:grpSpPr>
        <p:sp>
          <p:nvSpPr>
            <p:cNvPr id="33" name="Rectangle 32"/>
            <p:cNvSpPr/>
            <p:nvPr/>
          </p:nvSpPr>
          <p:spPr>
            <a:xfrm>
              <a:off x="619964" y="4861667"/>
              <a:ext cx="457200" cy="457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s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85850" y="4861667"/>
              <a:ext cx="18288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000…00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923336" y="4861667"/>
              <a:ext cx="5592014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not all zeros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>
            <a:off x="619964" y="4086726"/>
            <a:ext cx="61221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0"/>
              </a:spcBef>
            </a:pPr>
            <a:r>
              <a:rPr lang="en-US" sz="3200" dirty="0"/>
              <a:t>Gradual underflow (closest to 0.0)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41093" y="3184027"/>
            <a:ext cx="33527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Implied leading 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048707" y="3184028"/>
            <a:ext cx="19030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 = 1 - bias</a:t>
            </a:r>
          </a:p>
        </p:txBody>
      </p:sp>
    </p:spTree>
    <p:extLst>
      <p:ext uri="{BB962C8B-B14F-4D97-AF65-F5344CB8AC3E}">
        <p14:creationId xmlns:p14="http://schemas.microsoft.com/office/powerpoint/2010/main" val="154146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20483" grpId="0" animBg="1"/>
      <p:bldP spid="46" grpId="0"/>
      <p:bldP spid="47" grpId="0"/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619964" y="1684770"/>
            <a:ext cx="19479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/>
              <a:t>-∞ and +∞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9964" y="2412083"/>
            <a:ext cx="7895386" cy="457200"/>
            <a:chOff x="611278" y="2412083"/>
            <a:chExt cx="7895386" cy="457200"/>
          </a:xfrm>
        </p:grpSpPr>
        <p:sp>
          <p:nvSpPr>
            <p:cNvPr id="25" name="Rectangle 24"/>
            <p:cNvSpPr/>
            <p:nvPr/>
          </p:nvSpPr>
          <p:spPr>
            <a:xfrm>
              <a:off x="611278" y="2412083"/>
              <a:ext cx="457200" cy="457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77164" y="2412083"/>
              <a:ext cx="18288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1 1 1 …1 1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14650" y="2412083"/>
              <a:ext cx="5592014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all zeros</a:t>
              </a:r>
            </a:p>
          </p:txBody>
        </p:sp>
      </p:grp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Special Values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16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619964" y="4861667"/>
            <a:ext cx="7895386" cy="457200"/>
            <a:chOff x="619964" y="4861667"/>
            <a:chExt cx="7895386" cy="457200"/>
          </a:xfrm>
        </p:grpSpPr>
        <p:sp>
          <p:nvSpPr>
            <p:cNvPr id="33" name="Rectangle 32"/>
            <p:cNvSpPr/>
            <p:nvPr/>
          </p:nvSpPr>
          <p:spPr>
            <a:xfrm>
              <a:off x="619964" y="4861667"/>
              <a:ext cx="457200" cy="457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s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85850" y="4861667"/>
              <a:ext cx="18288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1 1 1 …1 1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923336" y="4861667"/>
              <a:ext cx="5592014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not all zeros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>
            <a:off x="619964" y="4086726"/>
            <a:ext cx="37721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0"/>
              </a:spcBef>
            </a:pPr>
            <a:r>
              <a:rPr lang="en-US" sz="3200" dirty="0" err="1"/>
              <a:t>NaN</a:t>
            </a:r>
            <a:r>
              <a:rPr lang="en-US" sz="3200" dirty="0"/>
              <a:t> (</a:t>
            </a:r>
            <a:r>
              <a:rPr lang="en-US" sz="3200" dirty="0">
                <a:solidFill>
                  <a:srgbClr val="FFC000"/>
                </a:solidFill>
              </a:rPr>
              <a:t>N</a:t>
            </a:r>
            <a:r>
              <a:rPr lang="en-US" sz="3200" dirty="0"/>
              <a:t>ot </a:t>
            </a:r>
            <a:r>
              <a:rPr lang="en-US" sz="3200" dirty="0">
                <a:solidFill>
                  <a:srgbClr val="FFC000"/>
                </a:solidFill>
              </a:rPr>
              <a:t>a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C000"/>
                </a:solidFill>
              </a:rPr>
              <a:t>N</a:t>
            </a:r>
            <a:r>
              <a:rPr lang="en-US" sz="3200" dirty="0"/>
              <a:t>umber)</a:t>
            </a:r>
          </a:p>
        </p:txBody>
      </p:sp>
    </p:spTree>
    <p:extLst>
      <p:ext uri="{BB962C8B-B14F-4D97-AF65-F5344CB8AC3E}">
        <p14:creationId xmlns:p14="http://schemas.microsoft.com/office/powerpoint/2010/main" val="169836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20483" grpId="0" animBg="1"/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Fixed-point representation</a:t>
            </a:r>
          </a:p>
          <a:p>
            <a:r>
              <a:rPr lang="en-US" dirty="0"/>
              <a:t>Floating-point representation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81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77836" y="3975179"/>
            <a:ext cx="73375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95% of the folks out there are completely clueless about floating-point.</a:t>
            </a:r>
            <a:endParaRPr lang="en-US" sz="3200" dirty="0"/>
          </a:p>
        </p:txBody>
      </p:sp>
      <p:pic>
        <p:nvPicPr>
          <p:cNvPr id="1026" name="Picture 2" descr="http://www.nataliemaclean.com/blog/wp-content/uploads/2014/04/quotation-marks-lef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76" y="3890270"/>
            <a:ext cx="683367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nataliemaclean.com/blog/wp-content/uploads/2014/04/quotation-marks-lef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061416" y="4681877"/>
            <a:ext cx="683367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5" t="926" r="19580" b="28789"/>
          <a:stretch/>
        </p:blipFill>
        <p:spPr>
          <a:xfrm>
            <a:off x="1545229" y="735041"/>
            <a:ext cx="2743200" cy="2743200"/>
          </a:xfrm>
          <a:prstGeom prst="ellipse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92044" y="2245140"/>
            <a:ext cx="26484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James Gosling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5834986" y="2813751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Java Inventor</a:t>
            </a:r>
          </a:p>
        </p:txBody>
      </p:sp>
    </p:spTree>
    <p:extLst>
      <p:ext uri="{BB962C8B-B14F-4D97-AF65-F5344CB8AC3E}">
        <p14:creationId xmlns:p14="http://schemas.microsoft.com/office/powerpoint/2010/main" val="192978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74159" y="1074187"/>
            <a:ext cx="794119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Is it true for all values of x and y: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(x&gt;0)||(x-1&lt;0)</a:t>
            </a:r>
          </a:p>
          <a:p>
            <a:pPr marL="971550" lvl="1" indent="-514350">
              <a:buFont typeface="+mj-lt"/>
              <a:buAutoNum type="alphaUcPeriod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+mj-lt"/>
              <a:buAutoNum type="alphaU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(x&amp;7)!=7||(x&lt;&lt;29&lt;0)</a:t>
            </a:r>
          </a:p>
          <a:p>
            <a:pPr marL="971550" lvl="1" indent="-514350">
              <a:buFont typeface="+mj-lt"/>
              <a:buAutoNum type="alphaUcPeriod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+mj-lt"/>
              <a:buAutoNum type="alphaU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(x*x)&gt;=0</a:t>
            </a:r>
          </a:p>
          <a:p>
            <a:pPr marL="971550" lvl="1" indent="-514350">
              <a:buFont typeface="+mj-lt"/>
              <a:buAutoNum type="alphaUcPeriod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+mj-lt"/>
              <a:buAutoNum type="alphaU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x&lt;0||-x&lt;=0</a:t>
            </a:r>
          </a:p>
          <a:p>
            <a:pPr marL="971550" lvl="1" indent="-514350">
              <a:buFont typeface="+mj-lt"/>
              <a:buAutoNum type="alphaUcPeriod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+mj-lt"/>
              <a:buAutoNum type="alphaU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x&gt;0||-x&gt;=0</a:t>
            </a:r>
          </a:p>
          <a:p>
            <a:pPr lvl="1"/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72150" y="1074187"/>
            <a:ext cx="2743200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x=foo();</a:t>
            </a:r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y=bar();</a:t>
            </a:r>
          </a:p>
        </p:txBody>
      </p:sp>
    </p:spTree>
    <p:extLst>
      <p:ext uri="{BB962C8B-B14F-4D97-AF65-F5344CB8AC3E}">
        <p14:creationId xmlns:p14="http://schemas.microsoft.com/office/powerpoint/2010/main" val="4113332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51161" y="3127549"/>
            <a:ext cx="561372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/>
              <a:t>d</a:t>
            </a:r>
            <a:r>
              <a:rPr lang="en-US" sz="3200" baseline="-25000" dirty="0"/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5918723" y="3136612"/>
            <a:ext cx="57579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/>
              <a:t>d</a:t>
            </a:r>
            <a:r>
              <a:rPr lang="en-US" sz="3200" baseline="-25000" dirty="0"/>
              <a:t>-1</a:t>
            </a:r>
          </a:p>
        </p:txBody>
      </p:sp>
      <p:sp>
        <p:nvSpPr>
          <p:cNvPr id="7" name="Rectangle 6"/>
          <p:cNvSpPr/>
          <p:nvPr/>
        </p:nvSpPr>
        <p:spPr>
          <a:xfrm>
            <a:off x="6790575" y="3136611"/>
            <a:ext cx="60625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/>
              <a:t>d</a:t>
            </a:r>
            <a:r>
              <a:rPr lang="en-US" sz="3200" baseline="-25000" dirty="0"/>
              <a:t>-2</a:t>
            </a:r>
          </a:p>
        </p:txBody>
      </p:sp>
      <p:sp>
        <p:nvSpPr>
          <p:cNvPr id="9" name="Rectangle 8"/>
          <p:cNvSpPr/>
          <p:nvPr/>
        </p:nvSpPr>
        <p:spPr>
          <a:xfrm>
            <a:off x="3347437" y="3127549"/>
            <a:ext cx="506870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/>
              <a:t>d</a:t>
            </a:r>
            <a:r>
              <a:rPr lang="en-US" sz="3200" baseline="-25000" dirty="0"/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71481" y="3146357"/>
            <a:ext cx="537327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/>
              <a:t>d</a:t>
            </a:r>
            <a:r>
              <a:rPr lang="en-US" sz="3200" baseline="-25000" dirty="0"/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36025" y="3136611"/>
            <a:ext cx="288862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/>
              <a:t>.</a:t>
            </a:r>
            <a:endParaRPr lang="en-US" sz="3200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4350340" y="2442495"/>
            <a:ext cx="32893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1</a:t>
            </a:r>
            <a:endParaRPr lang="en-US" sz="3200" baseline="-25000" dirty="0">
              <a:solidFill>
                <a:srgbClr val="FFC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49763" y="2442495"/>
            <a:ext cx="780983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100</a:t>
            </a:r>
            <a:endParaRPr lang="en-US" sz="3200" baseline="-25000" dirty="0">
              <a:solidFill>
                <a:srgbClr val="FFC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64627" y="2442495"/>
            <a:ext cx="554960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10</a:t>
            </a:r>
            <a:endParaRPr lang="en-US" sz="3200" baseline="-25000" dirty="0">
              <a:solidFill>
                <a:srgbClr val="FFC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98007" y="2442495"/>
            <a:ext cx="659155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0.1</a:t>
            </a:r>
            <a:endParaRPr lang="en-US" sz="3200" baseline="-25000" dirty="0">
              <a:solidFill>
                <a:srgbClr val="FFC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96194" y="2442495"/>
            <a:ext cx="88517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0.01</a:t>
            </a:r>
            <a:endParaRPr lang="en-US" sz="3200" baseline="-25000" dirty="0">
              <a:solidFill>
                <a:srgbClr val="FFC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44937" y="3888416"/>
            <a:ext cx="373820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endParaRPr lang="en-US" sz="3200" baseline="-25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42155" y="3888417"/>
            <a:ext cx="32893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en-US" sz="3200" baseline="-25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88358" y="3888417"/>
            <a:ext cx="410690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  <a:endParaRPr lang="en-US" sz="3200" baseline="-25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16979" y="3888416"/>
            <a:ext cx="410690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</a:t>
            </a:r>
            <a:endParaRPr lang="en-US" sz="3200" baseline="-25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570775" y="3888416"/>
            <a:ext cx="32893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en-US" sz="3200" baseline="-25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236025" y="3888417"/>
            <a:ext cx="288862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endParaRPr lang="en-US" sz="3200" baseline="-25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180910" y="1857714"/>
            <a:ext cx="705642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10</a:t>
            </a:r>
            <a:r>
              <a:rPr lang="en-US" sz="3200" baseline="30000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80335" y="1857714"/>
            <a:ext cx="7200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10</a:t>
            </a:r>
            <a:r>
              <a:rPr lang="en-US" sz="3200" baseline="30000" dirty="0">
                <a:solidFill>
                  <a:srgbClr val="FFC000"/>
                </a:solidFill>
              </a:rPr>
              <a:t>-1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730847" y="1857714"/>
            <a:ext cx="75052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10</a:t>
            </a:r>
            <a:r>
              <a:rPr lang="en-US" sz="3200" baseline="30000" dirty="0">
                <a:solidFill>
                  <a:srgbClr val="FFC000"/>
                </a:solidFill>
              </a:rPr>
              <a:t>-2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218943" y="1857714"/>
            <a:ext cx="651140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10</a:t>
            </a:r>
            <a:r>
              <a:rPr lang="en-US" sz="3200" baseline="30000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394629" y="1857714"/>
            <a:ext cx="681597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10</a:t>
            </a:r>
            <a:r>
              <a:rPr lang="en-US" sz="3200" baseline="30000" dirty="0">
                <a:solidFill>
                  <a:srgbClr val="FFC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8249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4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1143347" y="3136610"/>
            <a:ext cx="6857306" cy="584781"/>
            <a:chOff x="1143347" y="3136610"/>
            <a:chExt cx="6857306" cy="584781"/>
          </a:xfrm>
        </p:grpSpPr>
        <p:sp>
          <p:nvSpPr>
            <p:cNvPr id="5" name="Rectangle 4"/>
            <p:cNvSpPr/>
            <p:nvPr/>
          </p:nvSpPr>
          <p:spPr>
            <a:xfrm>
              <a:off x="4482073" y="3136616"/>
              <a:ext cx="56137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/>
                <a:t>d</a:t>
              </a:r>
              <a:r>
                <a:rPr lang="en-US" sz="3200" baseline="-25000" dirty="0"/>
                <a:t>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437973" y="3136612"/>
              <a:ext cx="57579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/>
                <a:t>d</a:t>
              </a:r>
              <a:r>
                <a:rPr lang="en-US" sz="3200" baseline="-25000" dirty="0"/>
                <a:t>-1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66605" y="3136611"/>
              <a:ext cx="60625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/>
                <a:t>d</a:t>
              </a:r>
              <a:r>
                <a:rPr lang="en-US" sz="3200" baseline="-25000" dirty="0"/>
                <a:t>-2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922370" y="3136614"/>
              <a:ext cx="50687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/>
                <a:t>d</a:t>
              </a:r>
              <a:r>
                <a:rPr lang="en-US" sz="3200" baseline="-25000" dirty="0"/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32210" y="3136613"/>
              <a:ext cx="537327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/>
                <a:t>d</a:t>
              </a:r>
              <a:r>
                <a:rPr lang="en-US" sz="3200" baseline="-25000" dirty="0"/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84342" y="3136613"/>
              <a:ext cx="59503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/>
                <a:t>…</a:t>
              </a:r>
              <a:endParaRPr lang="en-US" sz="3200" baseline="-25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31290" y="3136612"/>
              <a:ext cx="80021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/>
                <a:t>d</a:t>
              </a:r>
              <a:r>
                <a:rPr lang="en-US" sz="3200" baseline="-25000" dirty="0"/>
                <a:t>m-1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43347" y="3136611"/>
              <a:ext cx="63511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 err="1"/>
                <a:t>d</a:t>
              </a:r>
              <a:r>
                <a:rPr lang="en-US" sz="3200" baseline="-25000" dirty="0" err="1"/>
                <a:t>m</a:t>
              </a:r>
              <a:endParaRPr lang="en-US" sz="3200" baseline="-250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25694" y="3136611"/>
              <a:ext cx="59503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/>
                <a:t>…</a:t>
              </a:r>
              <a:endParaRPr lang="en-US" sz="3200" baseline="-250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96278" y="3136611"/>
              <a:ext cx="28886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/>
                <a:t>.</a:t>
              </a:r>
              <a:endParaRPr lang="en-US" sz="3200" baseline="-25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373558" y="3136610"/>
              <a:ext cx="62709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/>
                <a:t>d</a:t>
              </a:r>
              <a:r>
                <a:rPr lang="en-US" sz="3200" baseline="-25000" dirty="0"/>
                <a:t>-n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4598291" y="2442495"/>
            <a:ext cx="32893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1</a:t>
            </a:r>
            <a:endParaRPr lang="en-US" sz="3200" baseline="-25000" dirty="0">
              <a:solidFill>
                <a:srgbClr val="FFC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10381" y="2442495"/>
            <a:ext cx="780983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100</a:t>
            </a:r>
            <a:endParaRPr lang="en-US" sz="3200" baseline="-25000" dirty="0">
              <a:solidFill>
                <a:srgbClr val="FFC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98325" y="2442495"/>
            <a:ext cx="554960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10</a:t>
            </a:r>
            <a:endParaRPr lang="en-US" sz="3200" baseline="-25000" dirty="0">
              <a:solidFill>
                <a:srgbClr val="FFC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96294" y="2442495"/>
            <a:ext cx="659155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0.1</a:t>
            </a:r>
            <a:endParaRPr lang="en-US" sz="3200" baseline="-25000" dirty="0">
              <a:solidFill>
                <a:srgbClr val="FFC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27143" y="2442495"/>
            <a:ext cx="88517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0.01</a:t>
            </a:r>
            <a:endParaRPr lang="en-US" sz="3200" baseline="-25000" dirty="0">
              <a:solidFill>
                <a:srgbClr val="FFC000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295604" y="3888416"/>
            <a:ext cx="6601736" cy="584778"/>
            <a:chOff x="1295604" y="3888416"/>
            <a:chExt cx="6601736" cy="584778"/>
          </a:xfrm>
        </p:grpSpPr>
        <p:sp>
          <p:nvSpPr>
            <p:cNvPr id="23" name="Rectangle 22"/>
            <p:cNvSpPr/>
            <p:nvPr/>
          </p:nvSpPr>
          <p:spPr>
            <a:xfrm>
              <a:off x="4575849" y="3888416"/>
              <a:ext cx="37382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2</a:t>
              </a:r>
              <a:endParaRPr lang="en-US" sz="3200" baseline="-250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16453" y="3888417"/>
              <a:ext cx="41069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0</a:t>
              </a:r>
              <a:endParaRPr lang="en-US" sz="3200" baseline="-250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200604" y="3888417"/>
              <a:ext cx="32893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</a:t>
              </a:r>
              <a:endParaRPr lang="en-US" sz="3200" baseline="-250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74843" y="3888416"/>
              <a:ext cx="41069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0</a:t>
              </a:r>
              <a:endParaRPr lang="en-US" sz="3200" baseline="-250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30467" y="3888416"/>
              <a:ext cx="32893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</a:t>
              </a:r>
              <a:endParaRPr lang="en-US" sz="3200" baseline="-250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88499" y="3888419"/>
              <a:ext cx="59503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…</a:t>
              </a:r>
              <a:endParaRPr lang="en-US" sz="3200" baseline="-250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26856" y="3888416"/>
              <a:ext cx="40908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9</a:t>
              </a:r>
              <a:endParaRPr lang="en-US" sz="3200" baseline="-250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295604" y="3888416"/>
              <a:ext cx="32893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</a:t>
              </a:r>
              <a:endParaRPr lang="en-US" sz="3200" baseline="-250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29851" y="3888417"/>
              <a:ext cx="59503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…</a:t>
              </a:r>
              <a:endParaRPr lang="en-US" sz="3200" baseline="-250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00435" y="3888417"/>
              <a:ext cx="28886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.</a:t>
              </a:r>
              <a:endParaRPr lang="en-US" sz="3200" baseline="-250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86650" y="3888417"/>
              <a:ext cx="41069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6</a:t>
              </a:r>
              <a:endParaRPr lang="en-US" sz="3200" baseline="-250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4462195" y="2442495"/>
            <a:ext cx="705642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10</a:t>
            </a:r>
            <a:r>
              <a:rPr lang="en-US" sz="3200" baseline="30000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437973" y="2442495"/>
            <a:ext cx="7200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10</a:t>
            </a:r>
            <a:r>
              <a:rPr lang="en-US" sz="3200" baseline="30000" dirty="0">
                <a:solidFill>
                  <a:srgbClr val="FFC000"/>
                </a:solidFill>
              </a:rPr>
              <a:t>-1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66605" y="2442495"/>
            <a:ext cx="75052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10</a:t>
            </a:r>
            <a:r>
              <a:rPr lang="en-US" sz="3200" baseline="30000" dirty="0">
                <a:solidFill>
                  <a:srgbClr val="FFC000"/>
                </a:solidFill>
              </a:rPr>
              <a:t>-2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882614" y="2442495"/>
            <a:ext cx="651140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10</a:t>
            </a:r>
            <a:r>
              <a:rPr lang="en-US" sz="3200" baseline="30000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272576" y="2442495"/>
            <a:ext cx="681597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10</a:t>
            </a:r>
            <a:r>
              <a:rPr lang="en-US" sz="3200" baseline="30000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831290" y="2442495"/>
            <a:ext cx="94448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10</a:t>
            </a:r>
            <a:r>
              <a:rPr lang="en-US" sz="3200" baseline="30000" dirty="0">
                <a:solidFill>
                  <a:srgbClr val="FFC000"/>
                </a:solidFill>
              </a:rPr>
              <a:t>m-1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143347" y="2442495"/>
            <a:ext cx="77938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10</a:t>
            </a:r>
            <a:r>
              <a:rPr lang="en-US" sz="3200" baseline="30000" dirty="0">
                <a:solidFill>
                  <a:srgbClr val="FFC000"/>
                </a:solidFill>
              </a:rPr>
              <a:t>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373558" y="2442495"/>
            <a:ext cx="771365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10</a:t>
            </a:r>
            <a:r>
              <a:rPr lang="en-US" sz="3200" baseline="30000" dirty="0">
                <a:solidFill>
                  <a:srgbClr val="FFC000"/>
                </a:solidFill>
              </a:rPr>
              <a:t>-n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007886" y="5303520"/>
                <a:ext cx="3128229" cy="1344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886" y="5303520"/>
                <a:ext cx="3128229" cy="13443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26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7" grpId="0" animBg="1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5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1143347" y="3136610"/>
            <a:ext cx="6857306" cy="584781"/>
            <a:chOff x="1143347" y="3136610"/>
            <a:chExt cx="6857306" cy="584781"/>
          </a:xfrm>
        </p:grpSpPr>
        <p:sp>
          <p:nvSpPr>
            <p:cNvPr id="5" name="Rectangle 4"/>
            <p:cNvSpPr/>
            <p:nvPr/>
          </p:nvSpPr>
          <p:spPr>
            <a:xfrm>
              <a:off x="4482073" y="3136616"/>
              <a:ext cx="56137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/>
                <a:t>b</a:t>
              </a:r>
              <a:r>
                <a:rPr lang="en-US" sz="3200" baseline="-25000" dirty="0"/>
                <a:t>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437973" y="3136612"/>
              <a:ext cx="57579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/>
                <a:t>b</a:t>
              </a:r>
              <a:r>
                <a:rPr lang="en-US" sz="3200" baseline="-25000" dirty="0"/>
                <a:t>-1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66605" y="3136611"/>
              <a:ext cx="60625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/>
                <a:t>b</a:t>
              </a:r>
              <a:r>
                <a:rPr lang="en-US" sz="3200" baseline="-25000" dirty="0"/>
                <a:t>-2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922370" y="3136614"/>
              <a:ext cx="50687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/>
                <a:t>b</a:t>
              </a:r>
              <a:r>
                <a:rPr lang="en-US" sz="3200" baseline="-25000" dirty="0"/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32210" y="3136613"/>
              <a:ext cx="537327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/>
                <a:t>b</a:t>
              </a:r>
              <a:r>
                <a:rPr lang="en-US" sz="3200" baseline="-25000" dirty="0"/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84342" y="3136613"/>
              <a:ext cx="59503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/>
                <a:t>…</a:t>
              </a:r>
              <a:endParaRPr lang="en-US" sz="3200" baseline="-25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31290" y="3136612"/>
              <a:ext cx="80021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/>
                <a:t>b</a:t>
              </a:r>
              <a:r>
                <a:rPr lang="en-US" sz="3200" baseline="-25000" dirty="0"/>
                <a:t>m-1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43347" y="3136611"/>
              <a:ext cx="63511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 err="1"/>
                <a:t>b</a:t>
              </a:r>
              <a:r>
                <a:rPr lang="en-US" sz="3200" baseline="-25000" dirty="0" err="1"/>
                <a:t>m</a:t>
              </a:r>
              <a:endParaRPr lang="en-US" sz="3200" baseline="-250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25694" y="3136611"/>
              <a:ext cx="59503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/>
                <a:t>…</a:t>
              </a:r>
              <a:endParaRPr lang="en-US" sz="3200" baseline="-250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96278" y="3136611"/>
              <a:ext cx="28886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/>
                <a:t>.</a:t>
              </a:r>
              <a:endParaRPr lang="en-US" sz="3200" baseline="-25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373558" y="3136610"/>
              <a:ext cx="62709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/>
                <a:t>b</a:t>
              </a:r>
              <a:r>
                <a:rPr lang="en-US" sz="3200" baseline="-25000" dirty="0"/>
                <a:t>-n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295604" y="3888416"/>
            <a:ext cx="6519982" cy="584778"/>
            <a:chOff x="1295604" y="3888416"/>
            <a:chExt cx="6519982" cy="584778"/>
          </a:xfrm>
        </p:grpSpPr>
        <p:sp>
          <p:nvSpPr>
            <p:cNvPr id="23" name="Rectangle 22"/>
            <p:cNvSpPr/>
            <p:nvPr/>
          </p:nvSpPr>
          <p:spPr>
            <a:xfrm>
              <a:off x="4575849" y="3888416"/>
              <a:ext cx="32893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1</a:t>
              </a:r>
              <a:endParaRPr lang="en-US" sz="3200" baseline="-250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16453" y="3888417"/>
              <a:ext cx="41069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0</a:t>
              </a:r>
              <a:endParaRPr lang="en-US" sz="3200" baseline="-250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200604" y="3888417"/>
              <a:ext cx="32893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1</a:t>
              </a:r>
              <a:endParaRPr lang="en-US" sz="3200" baseline="-250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74843" y="3888416"/>
              <a:ext cx="41069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0</a:t>
              </a:r>
              <a:endParaRPr lang="en-US" sz="3200" baseline="-250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30467" y="3888416"/>
              <a:ext cx="32893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1</a:t>
              </a:r>
              <a:endParaRPr lang="en-US" sz="3200" baseline="-250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88499" y="3888419"/>
              <a:ext cx="59503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…</a:t>
              </a:r>
              <a:endParaRPr lang="en-US" sz="3200" baseline="-250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26856" y="3888416"/>
              <a:ext cx="40908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0</a:t>
              </a:r>
              <a:endParaRPr lang="en-US" sz="3200" baseline="-250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295604" y="3888416"/>
              <a:ext cx="32893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1</a:t>
              </a:r>
              <a:endParaRPr lang="en-US" sz="3200" baseline="-250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29851" y="3888417"/>
              <a:ext cx="59503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…</a:t>
              </a:r>
              <a:endParaRPr lang="en-US" sz="3200" baseline="-250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00435" y="3888417"/>
              <a:ext cx="28886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.</a:t>
              </a:r>
              <a:endParaRPr lang="en-US" sz="3200" baseline="-250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86650" y="3888417"/>
              <a:ext cx="32893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1</a:t>
              </a:r>
              <a:endParaRPr lang="en-US" sz="3200" baseline="-250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4462195" y="2442495"/>
            <a:ext cx="524503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2</a:t>
            </a:r>
            <a:r>
              <a:rPr lang="en-US" sz="3200" baseline="30000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437973" y="2442495"/>
            <a:ext cx="538930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2</a:t>
            </a:r>
            <a:r>
              <a:rPr lang="en-US" sz="3200" baseline="30000" dirty="0">
                <a:solidFill>
                  <a:srgbClr val="FFC000"/>
                </a:solidFill>
              </a:rPr>
              <a:t>-1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066605" y="2442495"/>
            <a:ext cx="569387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2</a:t>
            </a:r>
            <a:r>
              <a:rPr lang="en-US" sz="3200" baseline="30000" dirty="0">
                <a:solidFill>
                  <a:srgbClr val="FFC000"/>
                </a:solidFill>
              </a:rPr>
              <a:t>-2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882614" y="2442495"/>
            <a:ext cx="470000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2</a:t>
            </a:r>
            <a:r>
              <a:rPr lang="en-US" sz="3200" baseline="30000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272576" y="2442495"/>
            <a:ext cx="500458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2</a:t>
            </a:r>
            <a:r>
              <a:rPr lang="en-US" sz="3200" baseline="30000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831290" y="2442495"/>
            <a:ext cx="7633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2</a:t>
            </a:r>
            <a:r>
              <a:rPr lang="en-US" sz="3200" baseline="30000" dirty="0">
                <a:solidFill>
                  <a:srgbClr val="FFC000"/>
                </a:solidFill>
              </a:rPr>
              <a:t>m-1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143347" y="2442495"/>
            <a:ext cx="59824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2</a:t>
            </a:r>
            <a:r>
              <a:rPr lang="en-US" sz="3200" baseline="30000" dirty="0">
                <a:solidFill>
                  <a:srgbClr val="FFC000"/>
                </a:solidFill>
              </a:rPr>
              <a:t>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373558" y="2442495"/>
            <a:ext cx="59022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2</a:t>
            </a:r>
            <a:r>
              <a:rPr lang="en-US" sz="3200" baseline="30000" dirty="0">
                <a:solidFill>
                  <a:srgbClr val="FFC000"/>
                </a:solidFill>
              </a:rPr>
              <a:t>-n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131702" y="5303520"/>
                <a:ext cx="2880597" cy="1344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702" y="5303520"/>
                <a:ext cx="2880597" cy="13443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250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49360" y="3550811"/>
            <a:ext cx="8234570" cy="1651645"/>
            <a:chOff x="349360" y="3550811"/>
            <a:chExt cx="8234570" cy="1651645"/>
          </a:xfrm>
        </p:grpSpPr>
        <p:sp>
          <p:nvSpPr>
            <p:cNvPr id="70" name="Rectangle 69"/>
            <p:cNvSpPr/>
            <p:nvPr/>
          </p:nvSpPr>
          <p:spPr>
            <a:xfrm>
              <a:off x="7212330" y="4653816"/>
              <a:ext cx="1371600" cy="548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?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212330" y="3553198"/>
              <a:ext cx="1371600" cy="548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?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9360" y="4108164"/>
              <a:ext cx="1371600" cy="548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200" dirty="0">
                  <a:solidFill>
                    <a:srgbClr val="FFC000"/>
                  </a:solidFill>
                </a:rPr>
                <a:t>?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49360" y="3556679"/>
              <a:ext cx="1371600" cy="548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200" dirty="0">
                  <a:solidFill>
                    <a:srgbClr val="FFC000"/>
                  </a:solidFill>
                </a:rPr>
                <a:t>?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546405" y="3550811"/>
              <a:ext cx="3840480" cy="551027"/>
              <a:chOff x="2546405" y="3550811"/>
              <a:chExt cx="3840480" cy="551027"/>
            </a:xfrm>
            <a:solidFill>
              <a:schemeClr val="bg1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4192325" y="3550811"/>
                <a:ext cx="548640" cy="548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740965" y="3550811"/>
                <a:ext cx="548640" cy="548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289605" y="3550811"/>
                <a:ext cx="548640" cy="548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838245" y="3553198"/>
                <a:ext cx="548640" cy="548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643685" y="3550811"/>
                <a:ext cx="548640" cy="548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095045" y="3550811"/>
                <a:ext cx="548640" cy="548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546405" y="3550811"/>
                <a:ext cx="548640" cy="548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96" name="Rectangle 95"/>
            <p:cNvSpPr/>
            <p:nvPr/>
          </p:nvSpPr>
          <p:spPr>
            <a:xfrm>
              <a:off x="7212330" y="4099451"/>
              <a:ext cx="1371600" cy="548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1.125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49360" y="4645157"/>
              <a:ext cx="1371600" cy="548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200" dirty="0">
                  <a:solidFill>
                    <a:srgbClr val="FFC000"/>
                  </a:solidFill>
                </a:rPr>
                <a:t>1/3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641200" y="4653816"/>
              <a:ext cx="548640" cy="548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?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638715" y="4088952"/>
              <a:ext cx="548640" cy="548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?</a:t>
              </a:r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349360" y="4099451"/>
            <a:ext cx="137160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>
                <a:solidFill>
                  <a:srgbClr val="FFC000"/>
                </a:solidFill>
              </a:rPr>
              <a:t>9/8</a:t>
            </a:r>
          </a:p>
        </p:txBody>
      </p:sp>
      <p:sp>
        <p:nvSpPr>
          <p:cNvPr id="97" name="Rectangle 96"/>
          <p:cNvSpPr/>
          <p:nvPr/>
        </p:nvSpPr>
        <p:spPr>
          <a:xfrm>
            <a:off x="6748670" y="4645157"/>
            <a:ext cx="183526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0.(3)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7212330" y="3550811"/>
            <a:ext cx="137160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2.6875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49360" y="3550811"/>
            <a:ext cx="137160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>
                <a:solidFill>
                  <a:srgbClr val="FFC000"/>
                </a:solidFill>
              </a:rPr>
              <a:t>43/16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131702" y="5303520"/>
                <a:ext cx="2880597" cy="1344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702" y="5303520"/>
                <a:ext cx="2880597" cy="13443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3095045" y="4099451"/>
            <a:ext cx="2743200" cy="548640"/>
            <a:chOff x="3095045" y="4099451"/>
            <a:chExt cx="2743200" cy="548640"/>
          </a:xfrm>
          <a:solidFill>
            <a:schemeClr val="bg1"/>
          </a:solidFill>
        </p:grpSpPr>
        <p:sp>
          <p:nvSpPr>
            <p:cNvPr id="67" name="Rectangle 66"/>
            <p:cNvSpPr/>
            <p:nvPr/>
          </p:nvSpPr>
          <p:spPr>
            <a:xfrm>
              <a:off x="4192325" y="4099451"/>
              <a:ext cx="548640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0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740965" y="4099451"/>
              <a:ext cx="548640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0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289605" y="4099451"/>
              <a:ext cx="548640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1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643685" y="4099451"/>
              <a:ext cx="548640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.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095045" y="4099451"/>
              <a:ext cx="548640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95045" y="2456465"/>
            <a:ext cx="2743200" cy="548640"/>
            <a:chOff x="3095045" y="2456465"/>
            <a:chExt cx="2743200" cy="548640"/>
          </a:xfrm>
        </p:grpSpPr>
        <p:sp>
          <p:nvSpPr>
            <p:cNvPr id="87" name="Rectangle 86"/>
            <p:cNvSpPr/>
            <p:nvPr/>
          </p:nvSpPr>
          <p:spPr>
            <a:xfrm>
              <a:off x="4192325" y="2456465"/>
              <a:ext cx="548640" cy="548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0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740965" y="2456465"/>
              <a:ext cx="548640" cy="548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0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289605" y="2456465"/>
              <a:ext cx="548640" cy="548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1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643685" y="2456465"/>
              <a:ext cx="548640" cy="548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.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095045" y="2456465"/>
              <a:ext cx="548640" cy="548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095045" y="2993512"/>
            <a:ext cx="3291840" cy="554912"/>
            <a:chOff x="3095045" y="2993512"/>
            <a:chExt cx="3291840" cy="554912"/>
          </a:xfrm>
        </p:grpSpPr>
        <p:sp>
          <p:nvSpPr>
            <p:cNvPr id="74" name="Rectangle 73"/>
            <p:cNvSpPr/>
            <p:nvPr/>
          </p:nvSpPr>
          <p:spPr>
            <a:xfrm>
              <a:off x="4192325" y="2999784"/>
              <a:ext cx="548640" cy="548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1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740965" y="2999784"/>
              <a:ext cx="548640" cy="548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0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289605" y="2999784"/>
              <a:ext cx="548640" cy="548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0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643685" y="2999784"/>
              <a:ext cx="548640" cy="548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.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095045" y="2999784"/>
              <a:ext cx="548640" cy="548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1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838245" y="2993512"/>
              <a:ext cx="548640" cy="548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1</a:t>
              </a:r>
            </a:p>
          </p:txBody>
        </p:sp>
      </p:grpSp>
      <p:sp>
        <p:nvSpPr>
          <p:cNvPr id="93" name="Rectangle 92"/>
          <p:cNvSpPr/>
          <p:nvPr/>
        </p:nvSpPr>
        <p:spPr>
          <a:xfrm>
            <a:off x="7212330" y="2456465"/>
            <a:ext cx="137160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0.125</a:t>
            </a:r>
          </a:p>
        </p:txBody>
      </p:sp>
      <p:sp>
        <p:nvSpPr>
          <p:cNvPr id="94" name="Rectangle 93"/>
          <p:cNvSpPr/>
          <p:nvPr/>
        </p:nvSpPr>
        <p:spPr>
          <a:xfrm>
            <a:off x="7212330" y="2993512"/>
            <a:ext cx="137160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1.5625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49360" y="2456465"/>
            <a:ext cx="137160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>
                <a:solidFill>
                  <a:srgbClr val="FFC000"/>
                </a:solidFill>
              </a:rPr>
              <a:t>1/8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49360" y="2993512"/>
            <a:ext cx="137160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>
                <a:solidFill>
                  <a:srgbClr val="FFC000"/>
                </a:solidFill>
              </a:rPr>
              <a:t>25/16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27856" y="1385519"/>
            <a:ext cx="276710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Binary</a:t>
            </a:r>
          </a:p>
          <a:p>
            <a:pPr algn="ctr"/>
            <a:r>
              <a:rPr lang="en-US" sz="3200" dirty="0"/>
              <a:t>representation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5816826" y="1376492"/>
            <a:ext cx="276710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/>
              <a:t>Decimal</a:t>
            </a:r>
          </a:p>
          <a:p>
            <a:pPr algn="r"/>
            <a:r>
              <a:rPr lang="en-US" sz="3200" dirty="0"/>
              <a:t>representation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3929" y="1385519"/>
            <a:ext cx="19046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Fractional</a:t>
            </a:r>
          </a:p>
          <a:p>
            <a:pPr algn="ctr"/>
            <a:r>
              <a:rPr lang="en-US" sz="3200" dirty="0"/>
              <a:t>value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49360" y="5190863"/>
            <a:ext cx="137160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>
                <a:solidFill>
                  <a:srgbClr val="FFC000"/>
                </a:solidFill>
              </a:rPr>
              <a:t>1/10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95045" y="4642223"/>
            <a:ext cx="3291840" cy="552121"/>
            <a:chOff x="3095045" y="4642223"/>
            <a:chExt cx="3291840" cy="552121"/>
          </a:xfrm>
          <a:solidFill>
            <a:schemeClr val="bg1"/>
          </a:solidFill>
        </p:grpSpPr>
        <p:sp>
          <p:nvSpPr>
            <p:cNvPr id="79" name="Rectangle 78"/>
            <p:cNvSpPr/>
            <p:nvPr/>
          </p:nvSpPr>
          <p:spPr>
            <a:xfrm>
              <a:off x="4192325" y="4645704"/>
              <a:ext cx="548640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(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740965" y="4645704"/>
              <a:ext cx="548640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0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289605" y="4645704"/>
              <a:ext cx="548640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1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643685" y="4645704"/>
              <a:ext cx="548640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095045" y="4645704"/>
              <a:ext cx="548640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0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838245" y="4642223"/>
              <a:ext cx="548640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)</a:t>
              </a:r>
            </a:p>
          </p:txBody>
        </p:sp>
      </p:grpSp>
      <p:sp>
        <p:nvSpPr>
          <p:cNvPr id="82" name="Rectangle 81"/>
          <p:cNvSpPr/>
          <p:nvPr/>
        </p:nvSpPr>
        <p:spPr>
          <a:xfrm>
            <a:off x="6748670" y="5182204"/>
            <a:ext cx="183526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264628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97" grpId="0" animBg="1"/>
      <p:bldP spid="95" grpId="0" animBg="1"/>
      <p:bldP spid="100" grpId="0" animBg="1"/>
      <p:bldP spid="2" grpId="0"/>
      <p:bldP spid="93" grpId="0"/>
      <p:bldP spid="94" grpId="0"/>
      <p:bldP spid="98" grpId="0"/>
      <p:bldP spid="99" grpId="0"/>
      <p:bldP spid="18" grpId="0"/>
      <p:bldP spid="104" grpId="0"/>
      <p:bldP spid="105" grpId="0"/>
      <p:bldP spid="106" grpId="0" animBg="1"/>
      <p:bldP spid="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7</a:t>
            </a:fld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49360" y="5190863"/>
            <a:ext cx="137160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>
                <a:solidFill>
                  <a:srgbClr val="FFC000"/>
                </a:solidFill>
              </a:rPr>
              <a:t>1/10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748670" y="5182204"/>
            <a:ext cx="183526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0.1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810509" y="5146069"/>
            <a:ext cx="1770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0.0(0011)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581807" y="1972211"/>
            <a:ext cx="1933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0.0001100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5010864" y="2661611"/>
            <a:ext cx="35044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0.000110011001100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619457" y="3351011"/>
            <a:ext cx="48958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0.00011001100110011001100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2138283" y="4040411"/>
            <a:ext cx="63770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0.0001100110011001100110011001100</a:t>
            </a:r>
          </a:p>
        </p:txBody>
      </p:sp>
      <p:sp>
        <p:nvSpPr>
          <p:cNvPr id="7" name="Rectangle 6"/>
          <p:cNvSpPr/>
          <p:nvPr/>
        </p:nvSpPr>
        <p:spPr>
          <a:xfrm>
            <a:off x="628650" y="1972211"/>
            <a:ext cx="1136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8 bits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628650" y="2661610"/>
            <a:ext cx="12811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16 bits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28650" y="3351009"/>
            <a:ext cx="13195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24 bits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628650" y="4040411"/>
            <a:ext cx="12987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32 bits</a:t>
            </a:r>
          </a:p>
        </p:txBody>
      </p:sp>
    </p:spTree>
    <p:extLst>
      <p:ext uri="{BB962C8B-B14F-4D97-AF65-F5344CB8AC3E}">
        <p14:creationId xmlns:p14="http://schemas.microsoft.com/office/powerpoint/2010/main" val="86992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107" grpId="0"/>
      <p:bldP spid="108" grpId="0"/>
      <p:bldP spid="109" grpId="0"/>
      <p:bldP spid="7" grpId="0"/>
      <p:bldP spid="112" grpId="0"/>
      <p:bldP spid="113" grpId="0"/>
      <p:bldP spid="1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73" b="100000" l="0" r="98296">
                        <a14:backgroundMark x1="41828" y1="53681" x2="41828" y2="53681"/>
                        <a14:backgroundMark x1="59179" y1="49665" x2="59179" y2="49665"/>
                        <a14:backgroundMark x1="59179" y1="57296" x2="59179" y2="57296"/>
                        <a14:backgroundMark x1="59024" y1="53012" x2="59024" y2="53012"/>
                        <a14:backgroundMark x1="59256" y1="48059" x2="59256" y2="48059"/>
                        <a14:backgroundMark x1="26569" y1="53815" x2="26569" y2="53815"/>
                        <a14:backgroundMark x1="25484" y1="73360" x2="25484" y2="73360"/>
                        <a14:backgroundMark x1="50736" y1="66801" x2="50736" y2="66801"/>
                        <a14:backgroundMark x1="48877" y1="65462" x2="48877" y2="65462"/>
                        <a14:backgroundMark x1="79086" y1="53414" x2="79086" y2="53414"/>
                        <a14:backgroundMark x1="80558" y1="53681" x2="80558" y2="53681"/>
                        <a14:backgroundMark x1="82184" y1="53681" x2="82184" y2="53681"/>
                        <a14:backgroundMark x1="83734" y1="53548" x2="83734" y2="53548"/>
                        <a14:backgroundMark x1="86987" y1="53681" x2="86987" y2="53681"/>
                        <a14:backgroundMark x1="88071" y1="53414" x2="88071" y2="53414"/>
                        <a14:backgroundMark x1="88459" y1="63320" x2="88459" y2="63320"/>
                        <a14:backgroundMark x1="90395" y1="63186" x2="90395" y2="63186"/>
                        <a14:backgroundMark x1="90085" y1="63588" x2="90085" y2="63588"/>
                        <a14:backgroundMark x1="85050" y1="53681" x2="85050" y2="53681"/>
                        <a14:backgroundMark x1="79551" y1="90763" x2="79551" y2="90763"/>
                        <a14:backgroundMark x1="13865" y1="39491" x2="13865" y2="39491"/>
                        <a14:backgroundMark x1="9527" y1="64793" x2="9527" y2="64793"/>
                        <a14:backgroundMark x1="17893" y1="54485" x2="17893" y2="544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3351011"/>
            <a:ext cx="5229337" cy="30258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Patriot Missile Failure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619457" y="3351011"/>
            <a:ext cx="4895892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/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0.00011001100110011001100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52450" y="1936429"/>
            <a:ext cx="2927824" cy="947741"/>
            <a:chOff x="272585" y="2646938"/>
            <a:chExt cx="2927824" cy="947741"/>
          </a:xfrm>
        </p:grpSpPr>
        <p:pic>
          <p:nvPicPr>
            <p:cNvPr id="13" name="Picture 2" descr="http://s3.amazonaws.com/rapgenius/scud-missile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9043" l="5429" r="9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585" y="2646938"/>
              <a:ext cx="1587126" cy="94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1504111" y="2646938"/>
              <a:ext cx="169629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/>
                <a:t>1,676m/s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956020" y="4840680"/>
            <a:ext cx="1008784" cy="982662"/>
            <a:chOff x="7673803" y="3551381"/>
            <a:chExt cx="1008784" cy="982662"/>
          </a:xfrm>
        </p:grpSpPr>
        <p:pic>
          <p:nvPicPr>
            <p:cNvPr id="16" name="Picture 4" descr="https://upload.wikimedia.org/wikipedia/commons/thumb/7/77/Soldier_svg.svg/2000px-Soldier_svg.svg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3803" y="3551381"/>
              <a:ext cx="40894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082743" y="3949268"/>
              <a:ext cx="59984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C000"/>
                  </a:solidFill>
                </a:rPr>
                <a:t>28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3619457" y="2726308"/>
            <a:ext cx="27847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0.000000095s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59430" y="1916110"/>
            <a:ext cx="11047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0.34s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05476" y="1916111"/>
            <a:ext cx="21098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= 569.84 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24813" y="1916111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×</a:t>
            </a:r>
          </a:p>
        </p:txBody>
      </p:sp>
    </p:spTree>
    <p:extLst>
      <p:ext uri="{BB962C8B-B14F-4D97-AF65-F5344CB8AC3E}">
        <p14:creationId xmlns:p14="http://schemas.microsoft.com/office/powerpoint/2010/main" val="49244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  <p:bldP spid="19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142999" y="2226944"/>
            <a:ext cx="6858000" cy="457200"/>
          </a:xfrm>
          <a:prstGeom prst="rect">
            <a:avLst/>
          </a:prstGeom>
          <a:solidFill>
            <a:srgbClr val="CBCCF3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42999" y="2226944"/>
            <a:ext cx="6858000" cy="457200"/>
          </a:xfrm>
          <a:prstGeom prst="rect">
            <a:avLst/>
          </a:prstGeom>
          <a:solidFill>
            <a:srgbClr val="CBCCF3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</a:rPr>
              <a:t>0 0 0 0 1 1 0 0 1 1 0 0 1 1 0 0 1 1 0 0 1 1 0 0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619457" y="3351011"/>
            <a:ext cx="4895892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/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0.00011001100110011001100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58817" y="3269974"/>
            <a:ext cx="5237922" cy="7354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Fixed-point representation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016398" y="1501848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n bits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530626" y="2544419"/>
            <a:ext cx="0" cy="17194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46272" y="4263887"/>
            <a:ext cx="276870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more precision</a:t>
            </a:r>
          </a:p>
          <a:p>
            <a:pPr algn="ctr"/>
            <a:r>
              <a:rPr lang="en-US" sz="3200" dirty="0"/>
              <a:t>less range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616687" y="2544419"/>
            <a:ext cx="0" cy="17194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369390" y="4263887"/>
            <a:ext cx="24945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more range</a:t>
            </a:r>
          </a:p>
          <a:p>
            <a:pPr algn="ctr"/>
            <a:r>
              <a:rPr lang="en-US" sz="3200" dirty="0"/>
              <a:t>less precision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642184" y="2544419"/>
            <a:ext cx="0" cy="17194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886209" y="4263887"/>
            <a:ext cx="15119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middle?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1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11" grpId="0" animBg="1"/>
      <p:bldP spid="5" grpId="0"/>
      <p:bldP spid="6" grpId="0"/>
      <p:bldP spid="24" grpId="0"/>
      <p:bldP spid="26" grpId="0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1291</TotalTime>
  <Words>647</Words>
  <Application>Microsoft Office PowerPoint</Application>
  <PresentationFormat>On-screen Show (4:3)</PresentationFormat>
  <Paragraphs>366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Roboto</vt:lpstr>
      <vt:lpstr>Agency FB</vt:lpstr>
      <vt:lpstr>Arial</vt:lpstr>
      <vt:lpstr>Calibri</vt:lpstr>
      <vt:lpstr>Cambria Math</vt:lpstr>
      <vt:lpstr>Candara</vt:lpstr>
      <vt:lpstr>Wingdings</vt:lpstr>
      <vt:lpstr>Office Theme</vt:lpstr>
      <vt:lpstr>Floating Point</vt:lpstr>
      <vt:lpstr>PowerPoint Presentation</vt:lpstr>
      <vt:lpstr>Real Numbers</vt:lpstr>
      <vt:lpstr>Real Numbers</vt:lpstr>
      <vt:lpstr>Binary Representation</vt:lpstr>
      <vt:lpstr>Examples</vt:lpstr>
      <vt:lpstr>Precision</vt:lpstr>
      <vt:lpstr>The Patriot Missile Failure</vt:lpstr>
      <vt:lpstr>Fixed-point representation</vt:lpstr>
      <vt:lpstr>Floating-point representation</vt:lpstr>
      <vt:lpstr>Normalized values</vt:lpstr>
      <vt:lpstr>Precision options</vt:lpstr>
      <vt:lpstr>Example</vt:lpstr>
      <vt:lpstr>Example 2</vt:lpstr>
      <vt:lpstr>Denormalized Values</vt:lpstr>
      <vt:lpstr>Special Values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nqminh</dc:creator>
  <cp:lastModifiedBy>Anh Thu</cp:lastModifiedBy>
  <cp:revision>107</cp:revision>
  <dcterms:created xsi:type="dcterms:W3CDTF">2016-10-17T02:14:46Z</dcterms:created>
  <dcterms:modified xsi:type="dcterms:W3CDTF">2018-10-22T11:58:58Z</dcterms:modified>
</cp:coreProperties>
</file>