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305" r:id="rId4"/>
    <p:sldId id="286" r:id="rId5"/>
    <p:sldId id="288" r:id="rId6"/>
    <p:sldId id="289" r:id="rId7"/>
    <p:sldId id="297" r:id="rId8"/>
    <p:sldId id="298" r:id="rId9"/>
    <p:sldId id="299" r:id="rId10"/>
    <p:sldId id="296" r:id="rId11"/>
    <p:sldId id="306" r:id="rId12"/>
    <p:sldId id="300" r:id="rId13"/>
    <p:sldId id="293" r:id="rId14"/>
    <p:sldId id="301" r:id="rId15"/>
    <p:sldId id="302" r:id="rId16"/>
    <p:sldId id="303" r:id="rId17"/>
    <p:sldId id="304" r:id="rId18"/>
    <p:sldId id="285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6694" autoAdjust="0"/>
  </p:normalViewPr>
  <p:slideViewPr>
    <p:cSldViewPr snapToGrid="0">
      <p:cViewPr varScale="1">
        <p:scale>
          <a:sx n="96" d="100"/>
          <a:sy n="96" d="100"/>
        </p:scale>
        <p:origin x="18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N" TargetMode="External"/><Relationship Id="rId3" Type="http://schemas.openxmlformats.org/officeDocument/2006/relationships/hyperlink" Target="https://en.wikipedia.org/wiki/Binary_code" TargetMode="External"/><Relationship Id="rId7" Type="http://schemas.openxmlformats.org/officeDocument/2006/relationships/hyperlink" Target="https://en.wikipedia.org/wiki/Infinit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bnormal_number" TargetMode="External"/><Relationship Id="rId5" Type="http://schemas.openxmlformats.org/officeDocument/2006/relationships/hyperlink" Target="https://en.wikipedia.org/wiki/Signed_zero" TargetMode="External"/><Relationship Id="rId10" Type="http://schemas.openxmlformats.org/officeDocument/2006/relationships/hyperlink" Target="https://en.wikipedia.org/wiki/Division_by_zero" TargetMode="External"/><Relationship Id="rId4" Type="http://schemas.openxmlformats.org/officeDocument/2006/relationships/hyperlink" Target="https://en.wikipedia.org/wiki/Decimal" TargetMode="External"/><Relationship Id="rId9" Type="http://schemas.openxmlformats.org/officeDocument/2006/relationships/hyperlink" Target="https://en.wikipedia.org/wiki/Trigonometric_function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N" TargetMode="External"/><Relationship Id="rId3" Type="http://schemas.openxmlformats.org/officeDocument/2006/relationships/hyperlink" Target="https://en.wikipedia.org/wiki/Binary_code" TargetMode="External"/><Relationship Id="rId7" Type="http://schemas.openxmlformats.org/officeDocument/2006/relationships/hyperlink" Target="https://en.wikipedia.org/wiki/Infinit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bnormal_number" TargetMode="External"/><Relationship Id="rId5" Type="http://schemas.openxmlformats.org/officeDocument/2006/relationships/hyperlink" Target="https://en.wikipedia.org/wiki/Signed_zero" TargetMode="External"/><Relationship Id="rId10" Type="http://schemas.openxmlformats.org/officeDocument/2006/relationships/hyperlink" Target="https://en.wikipedia.org/wiki/Division_by_zero" TargetMode="External"/><Relationship Id="rId4" Type="http://schemas.openxmlformats.org/officeDocument/2006/relationships/hyperlink" Target="https://en.wikipedia.org/wiki/Decimal" TargetMode="External"/><Relationship Id="rId9" Type="http://schemas.openxmlformats.org/officeDocument/2006/relationships/hyperlink" Target="https://en.wikipedia.org/wiki/Trigonometric_function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  <a:r>
              <a:rPr lang="en-US" baseline="0" dirty="0"/>
              <a:t>–True–False–True–False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4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Institute of Electrical and Electronics Engineers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nary code"/>
              </a:rPr>
              <a:t>binary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cimal"/>
              </a:rPr>
              <a:t>decimal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floating-point data, which consist of finite numbers (including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igned zero"/>
              </a:rPr>
              <a:t>signed zeros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bnormal number"/>
              </a:rPr>
              <a:t>subnormal numbers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finity"/>
              </a:rPr>
              <a:t>infinities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special "not a number" values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aN"/>
              </a:rPr>
              <a:t>NaNs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interchange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encodings (bit strings) that may be used to exchange floating-point data in an efficient and compact form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rounding rules: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to be satisfied when rounding numbers during arithmetic and conversions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arithmetic and other operations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igonometric functions"/>
              </a:rPr>
              <a:t>trigonometric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arithmetic formats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handling: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indications of exceptional conditions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vision by zero"/>
              </a:rPr>
              <a:t>division by zero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overflow,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4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6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interestingfactsaboutwhatthesevarious-sizedbytescanstore:1bit:abinarydecision1byte:acharacter5Megabytes:ThecompleteworksofShakespeare2Gigabytes:20metersofshelvedbooks10Terabytes:TheprintedcollectionoftheUSLibraryofCongress200Petabytes:Allprintedmaterialinthewholeword.5Exabytes:Allwordseverspokenbyhumanbe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Themostcommonlyacceptedexplanationisthatourbase-10numbersystemwasadoptedbyourancestorsmostlikelybecausewehave10fingers.Interestinglyenough,maybethatiswhydigitinEnglishalsomeansafingerortoe.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5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thập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nhị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0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bits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3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Institute of Electrical and Electronics Engineers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nary code"/>
              </a:rPr>
              <a:t>binary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cimal"/>
              </a:rPr>
              <a:t>decimal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floating-point data, which consist of finite numbers (including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igned zero"/>
              </a:rPr>
              <a:t>signed zeros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bnormal number"/>
              </a:rPr>
              <a:t>subnormal numbers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finity"/>
              </a:rPr>
              <a:t>infinities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special "not a number" values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aN"/>
              </a:rPr>
              <a:t>NaNs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interchange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encodings (bit strings) that may be used to exchange floating-point data in an efficient and compact form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rounding rules: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to be satisfied when rounding numbers during arithmetic and conversions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arithmetic and other operations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igonometric functions"/>
              </a:rPr>
              <a:t>trigonometric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arithmetic formats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handling: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indications of exceptional conditions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vision by zero"/>
              </a:rPr>
              <a:t>division by zero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overflow,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Fixed point representation</a:t>
            </a:r>
          </a:p>
          <a:p>
            <a:pPr algn="r"/>
            <a:r>
              <a:rPr lang="en-US" sz="3200" dirty="0"/>
              <a:t>② Floating point representation</a:t>
            </a:r>
          </a:p>
          <a:p>
            <a:pPr algn="r"/>
            <a:r>
              <a:rPr lang="en-US" sz="3200" dirty="0"/>
              <a:t>③ IEEE 754 standard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floating points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Know when computers fail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floating point operations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representation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6" y="1824744"/>
            <a:ext cx="3048000" cy="990600"/>
          </a:xfrm>
          <a:noFill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650581"/>
            <a:ext cx="2011680" cy="1283759"/>
            <a:chOff x="628650" y="4650581"/>
            <a:chExt cx="2011680" cy="1283759"/>
          </a:xfrm>
        </p:grpSpPr>
        <p:sp>
          <p:nvSpPr>
            <p:cNvPr id="11" name="Rectangle 10"/>
            <p:cNvSpPr/>
            <p:nvPr/>
          </p:nvSpPr>
          <p:spPr>
            <a:xfrm>
              <a:off x="628650" y="4650581"/>
              <a:ext cx="201168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Arithmetic formats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60216" y="534956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①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96440" y="5349565"/>
            <a:ext cx="2103120" cy="1283759"/>
            <a:chOff x="1996440" y="5349565"/>
            <a:chExt cx="2103120" cy="1283759"/>
          </a:xfrm>
        </p:grpSpPr>
        <p:sp>
          <p:nvSpPr>
            <p:cNvPr id="12" name="Rectangle 11"/>
            <p:cNvSpPr/>
            <p:nvPr/>
          </p:nvSpPr>
          <p:spPr>
            <a:xfrm>
              <a:off x="1996440" y="5718924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Interchange formats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3726" y="534956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②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4720" y="4650581"/>
            <a:ext cx="2103120" cy="1283758"/>
            <a:chOff x="3474720" y="4650581"/>
            <a:chExt cx="2103120" cy="1283758"/>
          </a:xfrm>
        </p:grpSpPr>
        <p:sp>
          <p:nvSpPr>
            <p:cNvPr id="13" name="Rectangle 12"/>
            <p:cNvSpPr/>
            <p:nvPr/>
          </p:nvSpPr>
          <p:spPr>
            <a:xfrm>
              <a:off x="3474720" y="4650581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Rounding rules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52006" y="5349564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43475" y="5349564"/>
            <a:ext cx="2103120" cy="1283760"/>
            <a:chOff x="4943475" y="5349564"/>
            <a:chExt cx="2103120" cy="1283760"/>
          </a:xfrm>
        </p:grpSpPr>
        <p:sp>
          <p:nvSpPr>
            <p:cNvPr id="16" name="Rectangle 15"/>
            <p:cNvSpPr/>
            <p:nvPr/>
          </p:nvSpPr>
          <p:spPr>
            <a:xfrm>
              <a:off x="4943475" y="5718924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Operations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15999" y="5349564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④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12230" y="4650581"/>
            <a:ext cx="2103120" cy="1283757"/>
            <a:chOff x="6412230" y="4650581"/>
            <a:chExt cx="2103120" cy="1283757"/>
          </a:xfrm>
        </p:grpSpPr>
        <p:sp>
          <p:nvSpPr>
            <p:cNvPr id="15" name="Rectangle 14"/>
            <p:cNvSpPr/>
            <p:nvPr/>
          </p:nvSpPr>
          <p:spPr>
            <a:xfrm>
              <a:off x="6412230" y="4650581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Exception handling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89516" y="5349563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⑤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2586481" y="3326297"/>
            <a:ext cx="4651223" cy="585306"/>
            <a:chOff x="2586481" y="3326297"/>
            <a:chExt cx="4651223" cy="585306"/>
          </a:xfrm>
        </p:grpSpPr>
        <p:sp>
          <p:nvSpPr>
            <p:cNvPr id="24" name="Rectangle 23"/>
            <p:cNvSpPr/>
            <p:nvPr/>
          </p:nvSpPr>
          <p:spPr>
            <a:xfrm>
              <a:off x="2586481" y="3326297"/>
              <a:ext cx="1544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0.011101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55833" y="3326828"/>
              <a:ext cx="16818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1.1101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2</a:t>
              </a:r>
              <a:r>
                <a:rPr lang="en-US" sz="3200" baseline="300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-2</a:t>
              </a:r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357839" y="3326297"/>
                  <a:ext cx="6190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>
                      <a:sym typeface="Wingdings" panose="05000000000000000000" pitchFamily="2" charset="2"/>
                    </a:rPr>
                    <a:t> 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39" y="3326297"/>
                  <a:ext cx="61908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515305" y="3767902"/>
            <a:ext cx="4722399" cy="588680"/>
            <a:chOff x="2515305" y="3767902"/>
            <a:chExt cx="4722399" cy="588680"/>
          </a:xfrm>
        </p:grpSpPr>
        <p:sp>
          <p:nvSpPr>
            <p:cNvPr id="25" name="Rectangle 24"/>
            <p:cNvSpPr/>
            <p:nvPr/>
          </p:nvSpPr>
          <p:spPr>
            <a:xfrm>
              <a:off x="2515305" y="3771807"/>
              <a:ext cx="16482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-0.011101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2183" y="3769934"/>
              <a:ext cx="21355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  <a:sym typeface="Wingdings" panose="05000000000000000000" pitchFamily="2" charset="2"/>
                </a:rPr>
                <a:t>-1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1.1101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2</a:t>
              </a:r>
              <a:r>
                <a:rPr lang="en-US" sz="3200" baseline="300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-2</a:t>
              </a:r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357839" y="3767902"/>
                  <a:ext cx="6190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>
                      <a:sym typeface="Wingdings" panose="05000000000000000000" pitchFamily="2" charset="2"/>
                    </a:rPr>
                    <a:t> 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39" y="3767902"/>
                  <a:ext cx="61908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442210" y="2848350"/>
            <a:ext cx="4795494" cy="585656"/>
            <a:chOff x="2442210" y="2848350"/>
            <a:chExt cx="4795494" cy="585656"/>
          </a:xfrm>
        </p:grpSpPr>
        <p:sp>
          <p:nvSpPr>
            <p:cNvPr id="22" name="Rectangle 21"/>
            <p:cNvSpPr/>
            <p:nvPr/>
          </p:nvSpPr>
          <p:spPr>
            <a:xfrm>
              <a:off x="2442210" y="2849231"/>
              <a:ext cx="16882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1001.1101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22033" y="2849230"/>
              <a:ext cx="22156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1.0011101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2</a:t>
              </a:r>
              <a:r>
                <a:rPr lang="en-US" sz="3200" baseline="300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3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357839" y="2848350"/>
                  <a:ext cx="6190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>
                      <a:sym typeface="Wingdings" panose="05000000000000000000" pitchFamily="2" charset="2"/>
                    </a:rPr>
                    <a:t> 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39" y="2848350"/>
                  <a:ext cx="6190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30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values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9964" y="4861667"/>
            <a:ext cx="4572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85850" y="4861667"/>
            <a:ext cx="1828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</a:rPr>
              <a:t>exp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23336" y="4861667"/>
            <a:ext cx="5592014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</a:rPr>
              <a:t>frac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8" name="Connector: Elbow 47"/>
          <p:cNvCxnSpPr>
            <a:stCxn id="7" idx="1"/>
            <a:endCxn id="37" idx="0"/>
          </p:cNvCxnSpPr>
          <p:nvPr/>
        </p:nvCxnSpPr>
        <p:spPr>
          <a:xfrm rot="10800000" flipV="1">
            <a:off x="848565" y="2320043"/>
            <a:ext cx="4094911" cy="254162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74180" y="2613265"/>
            <a:ext cx="0" cy="22484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endCxn id="38" idx="0"/>
          </p:cNvCxnSpPr>
          <p:nvPr/>
        </p:nvCxnSpPr>
        <p:spPr>
          <a:xfrm rot="5400000">
            <a:off x="3712316" y="893023"/>
            <a:ext cx="2256578" cy="5680710"/>
          </a:xfrm>
          <a:prstGeom prst="bentConnector3">
            <a:avLst>
              <a:gd name="adj1" fmla="val 26362"/>
            </a:avLst>
          </a:prstGeom>
          <a:ln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830273" y="3733378"/>
            <a:ext cx="16850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Implied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leading 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76118" y="2526019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E + bias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84269" y="3298466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bias = 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k-1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58" grpId="0"/>
      <p:bldP spid="60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684770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964" y="4086726"/>
            <a:ext cx="4458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0"/>
              </a:spcBef>
            </a:pPr>
            <a:r>
              <a:rPr lang="en-US" sz="3200" dirty="0"/>
              <a:t>Double precision: 64 bits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096" y="3011822"/>
            <a:ext cx="328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1825" y="3011822"/>
            <a:ext cx="113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8 bits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4850" y="3011822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23 bits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096" y="5410465"/>
            <a:ext cx="328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1712" y="541046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 bits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57142" y="5410464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52 bits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9964" y="4861667"/>
            <a:ext cx="7895386" cy="457200"/>
            <a:chOff x="619964" y="4861667"/>
            <a:chExt cx="7895386" cy="457200"/>
          </a:xfrm>
        </p:grpSpPr>
        <p:sp>
          <p:nvSpPr>
            <p:cNvPr id="22" name="Rectangle 21"/>
            <p:cNvSpPr/>
            <p:nvPr/>
          </p:nvSpPr>
          <p:spPr>
            <a:xfrm>
              <a:off x="619964" y="4861667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85850" y="4861667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23336" y="4861667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" grpId="0"/>
      <p:bldP spid="3" grpId="0"/>
      <p:bldP spid="13" grpId="0"/>
      <p:bldP spid="14" grpId="0"/>
      <p:bldP spid="15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54963" y="4051621"/>
            <a:ext cx="250581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E + bias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4963" y="4051621"/>
            <a:ext cx="247215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13 + 127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684770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15213.0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46449" y="5781913"/>
            <a:ext cx="2720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11101101101101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46449" y="5316974"/>
            <a:ext cx="3534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1.1101101101101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1514" y="4051623"/>
            <a:ext cx="282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1101101101101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1991039" y="4636396"/>
            <a:ext cx="5590352" cy="972966"/>
          </a:xfrm>
          <a:prstGeom prst="bentConnector4">
            <a:avLst>
              <a:gd name="adj1" fmla="val -4089"/>
              <a:gd name="adj2" fmla="val 60131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1397" y="3205372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1101101101101</a:t>
            </a:r>
            <a:r>
              <a:rPr lang="en-US" sz="3200" dirty="0">
                <a:solidFill>
                  <a:srgbClr val="FFC000"/>
                </a:solidFill>
              </a:rPr>
              <a:t>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V="1">
            <a:off x="5813920" y="3790147"/>
            <a:ext cx="0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2665" y="3205372"/>
            <a:ext cx="193674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10001100</a:t>
            </a:r>
            <a:r>
              <a:rPr lang="en-US" sz="32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1991039" y="3790147"/>
            <a:ext cx="1" cy="261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42" name="Rectangle 41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10001100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11011011011010000000000</a:t>
              </a:r>
            </a:p>
          </p:txBody>
        </p:sp>
      </p:grp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813920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" grpId="0"/>
      <p:bldP spid="28" grpId="0"/>
      <p:bldP spid="29" grpId="0"/>
      <p:bldP spid="30" grpId="0"/>
      <p:bldP spid="32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45463" y="4051621"/>
            <a:ext cx="23775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-1 + 127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684770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2134250" y="4636396"/>
            <a:ext cx="4663101" cy="972966"/>
          </a:xfrm>
          <a:prstGeom prst="bentConnector4">
            <a:avLst>
              <a:gd name="adj1" fmla="val -4902"/>
              <a:gd name="adj2" fmla="val 65026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2797" y="3205372"/>
            <a:ext cx="576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dirty="0">
                <a:solidFill>
                  <a:srgbClr val="FFC000"/>
                </a:solidFill>
              </a:rPr>
              <a:t>000000000000000000000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H="1" flipV="1">
            <a:off x="5925958" y="3790147"/>
            <a:ext cx="1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19764" y="3205372"/>
            <a:ext cx="162897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01111110</a:t>
            </a:r>
            <a:r>
              <a:rPr lang="en-US" sz="32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2134250" y="3790147"/>
            <a:ext cx="0" cy="261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42" name="Rectangle 41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01111110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01000000000000000000000</a:t>
              </a:r>
            </a:p>
          </p:txBody>
        </p:sp>
      </p:grp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nector: Elbow 3"/>
          <p:cNvCxnSpPr>
            <a:stCxn id="29" idx="1"/>
            <a:endCxn id="42" idx="2"/>
          </p:cNvCxnSpPr>
          <p:nvPr/>
        </p:nvCxnSpPr>
        <p:spPr>
          <a:xfrm rot="10800000">
            <a:off x="848564" y="2869284"/>
            <a:ext cx="4206002" cy="2740079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28" grpId="0"/>
      <p:bldP spid="29" grpId="0"/>
      <p:bldP spid="30" grpId="0"/>
      <p:bldP spid="32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19964" y="1684770"/>
            <a:ext cx="255550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0.0 ??               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964" y="1684770"/>
            <a:ext cx="24384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-0.0 and +0.0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000…00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all zeros</a:t>
              </a:r>
            </a:p>
          </p:txBody>
        </p:sp>
      </p:grp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19964" y="4861667"/>
            <a:ext cx="7895386" cy="457200"/>
            <a:chOff x="619964" y="4861667"/>
            <a:chExt cx="7895386" cy="457200"/>
          </a:xfrm>
        </p:grpSpPr>
        <p:sp>
          <p:nvSpPr>
            <p:cNvPr id="33" name="Rectangle 32"/>
            <p:cNvSpPr/>
            <p:nvPr/>
          </p:nvSpPr>
          <p:spPr>
            <a:xfrm>
              <a:off x="619964" y="4861667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850" y="4861667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000…00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23336" y="4861667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not all zeros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19964" y="4086726"/>
            <a:ext cx="6122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0"/>
              </a:spcBef>
            </a:pPr>
            <a:r>
              <a:rPr lang="en-US" sz="3200" dirty="0"/>
              <a:t>Gradual underflow (closest to 0.0)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41093" y="3184027"/>
            <a:ext cx="3352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Implied leading 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48707" y="3184028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 = 1 - bias</a:t>
            </a:r>
          </a:p>
        </p:txBody>
      </p:sp>
    </p:spTree>
    <p:extLst>
      <p:ext uri="{BB962C8B-B14F-4D97-AF65-F5344CB8AC3E}">
        <p14:creationId xmlns:p14="http://schemas.microsoft.com/office/powerpoint/2010/main" val="15414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0483" grpId="0" animBg="1"/>
      <p:bldP spid="46" grpId="0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19964" y="1684770"/>
            <a:ext cx="19479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-∞ and +∞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 1 1 …1 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all zeros</a:t>
              </a:r>
            </a:p>
          </p:txBody>
        </p:sp>
      </p:grp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19964" y="4861667"/>
            <a:ext cx="7895386" cy="457200"/>
            <a:chOff x="619964" y="4861667"/>
            <a:chExt cx="7895386" cy="457200"/>
          </a:xfrm>
        </p:grpSpPr>
        <p:sp>
          <p:nvSpPr>
            <p:cNvPr id="33" name="Rectangle 32"/>
            <p:cNvSpPr/>
            <p:nvPr/>
          </p:nvSpPr>
          <p:spPr>
            <a:xfrm>
              <a:off x="619964" y="4861667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850" y="4861667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 1 1 …1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23336" y="4861667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not all zeros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19964" y="4086726"/>
            <a:ext cx="3772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0"/>
              </a:spcBef>
            </a:pPr>
            <a:r>
              <a:rPr lang="en-US" sz="3200" dirty="0" err="1"/>
              <a:t>NaN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FFC000"/>
                </a:solidFill>
              </a:rPr>
              <a:t>N</a:t>
            </a:r>
            <a:r>
              <a:rPr lang="en-US" sz="3200" dirty="0"/>
              <a:t>ot </a:t>
            </a:r>
            <a:r>
              <a:rPr lang="en-US" sz="3200" dirty="0">
                <a:solidFill>
                  <a:srgbClr val="FFC000"/>
                </a:solidFill>
              </a:rPr>
              <a:t>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</a:t>
            </a:r>
            <a:r>
              <a:rPr lang="en-US" sz="3200" dirty="0"/>
              <a:t>umber)</a:t>
            </a:r>
          </a:p>
        </p:txBody>
      </p:sp>
    </p:spTree>
    <p:extLst>
      <p:ext uri="{BB962C8B-B14F-4D97-AF65-F5344CB8AC3E}">
        <p14:creationId xmlns:p14="http://schemas.microsoft.com/office/powerpoint/2010/main" val="16983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0483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Fixed-point representation</a:t>
            </a:r>
          </a:p>
          <a:p>
            <a:r>
              <a:rPr lang="en-US" dirty="0"/>
              <a:t>Floating-point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836" y="3975179"/>
            <a:ext cx="733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95% of the folks out there are completely clueless about floating-point.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61416" y="468187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926" r="19580" b="28789"/>
          <a:stretch/>
        </p:blipFill>
        <p:spPr>
          <a:xfrm>
            <a:off x="1545229" y="735041"/>
            <a:ext cx="2743200" cy="2743200"/>
          </a:xfrm>
          <a:prstGeom prst="ellipse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2044" y="2245140"/>
            <a:ext cx="2648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James Gosling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4986" y="2813751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Inventor</a:t>
            </a:r>
          </a:p>
        </p:txBody>
      </p:sp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4159" y="1074187"/>
            <a:ext cx="79411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it true for all values of x and y: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(x&gt;0)||(x-1&lt;0)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(x&amp;7)!=7||(x&lt;&lt;29&lt;0)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(x*x)&gt;=0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x&lt;0||-x&lt;=0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x&gt;0||-x&gt;=0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72150" y="1074187"/>
            <a:ext cx="274320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x=foo();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y=bar();</a:t>
            </a:r>
          </a:p>
        </p:txBody>
      </p:sp>
    </p:spTree>
    <p:extLst>
      <p:ext uri="{BB962C8B-B14F-4D97-AF65-F5344CB8AC3E}">
        <p14:creationId xmlns:p14="http://schemas.microsoft.com/office/powerpoint/2010/main" val="41133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1161" y="3127549"/>
            <a:ext cx="56137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8723" y="3136612"/>
            <a:ext cx="57579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-1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0575" y="3136611"/>
            <a:ext cx="60625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-2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437" y="3127549"/>
            <a:ext cx="50687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71481" y="3146357"/>
            <a:ext cx="53732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36025" y="3136611"/>
            <a:ext cx="28886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.</a:t>
            </a:r>
            <a:endParaRPr lang="en-US" sz="32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4350340" y="2442495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49763" y="2442495"/>
            <a:ext cx="78098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64627" y="2442495"/>
            <a:ext cx="55496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8007" y="2442495"/>
            <a:ext cx="65915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96194" y="2442495"/>
            <a:ext cx="88517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0.01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4937" y="3888416"/>
            <a:ext cx="37382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42155" y="3888417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8358" y="3888417"/>
            <a:ext cx="41069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6979" y="3888416"/>
            <a:ext cx="41069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775" y="3888416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36025" y="3888417"/>
            <a:ext cx="28886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80910" y="1857714"/>
            <a:ext cx="70564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80335" y="1857714"/>
            <a:ext cx="7200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0847" y="1857714"/>
            <a:ext cx="75052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18943" y="1857714"/>
            <a:ext cx="65114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94629" y="1857714"/>
            <a:ext cx="68159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24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347" y="3136610"/>
            <a:ext cx="6857306" cy="584781"/>
            <a:chOff x="1143347" y="3136610"/>
            <a:chExt cx="6857306" cy="584781"/>
          </a:xfrm>
        </p:grpSpPr>
        <p:sp>
          <p:nvSpPr>
            <p:cNvPr id="5" name="Rectangle 4"/>
            <p:cNvSpPr/>
            <p:nvPr/>
          </p:nvSpPr>
          <p:spPr>
            <a:xfrm>
              <a:off x="4482073" y="3136616"/>
              <a:ext cx="5613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7973" y="3136612"/>
              <a:ext cx="5757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-1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66605" y="3136611"/>
              <a:ext cx="6062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-2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2370" y="3136614"/>
              <a:ext cx="50687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2210" y="3136613"/>
              <a:ext cx="53732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84342" y="3136613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1290" y="3136612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m-1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347" y="3136611"/>
              <a:ext cx="6351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d</a:t>
              </a:r>
              <a:r>
                <a:rPr lang="en-US" sz="3200" baseline="-25000" dirty="0" err="1"/>
                <a:t>m</a:t>
              </a:r>
              <a:endParaRPr lang="en-US" sz="3200" baseline="-25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5694" y="3136611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6278" y="3136611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.</a:t>
              </a:r>
              <a:endParaRPr lang="en-US" sz="32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73558" y="3136610"/>
              <a:ext cx="6270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-n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98291" y="2442495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0381" y="2442495"/>
            <a:ext cx="78098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98325" y="2442495"/>
            <a:ext cx="55496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6294" y="2442495"/>
            <a:ext cx="65915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27143" y="2442495"/>
            <a:ext cx="88517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0.01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95604" y="3888416"/>
            <a:ext cx="6601736" cy="584778"/>
            <a:chOff x="1295604" y="3888416"/>
            <a:chExt cx="6601736" cy="584778"/>
          </a:xfrm>
        </p:grpSpPr>
        <p:sp>
          <p:nvSpPr>
            <p:cNvPr id="23" name="Rectangle 22"/>
            <p:cNvSpPr/>
            <p:nvPr/>
          </p:nvSpPr>
          <p:spPr>
            <a:xfrm>
              <a:off x="4575849" y="3888416"/>
              <a:ext cx="3738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6453" y="3888417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00604" y="3888417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4843" y="3888416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0467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8499" y="3888419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6856" y="3888416"/>
              <a:ext cx="40908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604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29851" y="3888417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00435" y="3888417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.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86650" y="3888417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462195" y="2442495"/>
            <a:ext cx="70564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37973" y="2442495"/>
            <a:ext cx="7200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66605" y="2442495"/>
            <a:ext cx="75052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82614" y="2442495"/>
            <a:ext cx="65114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72576" y="2442495"/>
            <a:ext cx="68159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31290" y="2442495"/>
            <a:ext cx="94448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m-1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43347" y="2442495"/>
            <a:ext cx="77938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73558" y="2442495"/>
            <a:ext cx="77136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07886" y="5303520"/>
                <a:ext cx="3128229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86" y="5303520"/>
                <a:ext cx="3128229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347" y="3136610"/>
            <a:ext cx="6857306" cy="584781"/>
            <a:chOff x="1143347" y="3136610"/>
            <a:chExt cx="6857306" cy="584781"/>
          </a:xfrm>
        </p:grpSpPr>
        <p:sp>
          <p:nvSpPr>
            <p:cNvPr id="5" name="Rectangle 4"/>
            <p:cNvSpPr/>
            <p:nvPr/>
          </p:nvSpPr>
          <p:spPr>
            <a:xfrm>
              <a:off x="4482073" y="3136616"/>
              <a:ext cx="5613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7973" y="3136612"/>
              <a:ext cx="5757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-1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66605" y="3136611"/>
              <a:ext cx="6062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-2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2370" y="3136614"/>
              <a:ext cx="50687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2210" y="3136613"/>
              <a:ext cx="53732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84342" y="3136613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1290" y="3136612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m-1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347" y="3136611"/>
              <a:ext cx="6351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b</a:t>
              </a:r>
              <a:r>
                <a:rPr lang="en-US" sz="3200" baseline="-25000" dirty="0" err="1"/>
                <a:t>m</a:t>
              </a:r>
              <a:endParaRPr lang="en-US" sz="3200" baseline="-25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5694" y="3136611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6278" y="3136611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.</a:t>
              </a:r>
              <a:endParaRPr lang="en-US" sz="32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73558" y="3136610"/>
              <a:ext cx="6270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-n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95604" y="3888416"/>
            <a:ext cx="6519982" cy="584778"/>
            <a:chOff x="1295604" y="3888416"/>
            <a:chExt cx="6519982" cy="584778"/>
          </a:xfrm>
        </p:grpSpPr>
        <p:sp>
          <p:nvSpPr>
            <p:cNvPr id="23" name="Rectangle 22"/>
            <p:cNvSpPr/>
            <p:nvPr/>
          </p:nvSpPr>
          <p:spPr>
            <a:xfrm>
              <a:off x="4575849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6453" y="3888417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00604" y="3888417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4843" y="3888416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0467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8499" y="3888419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6856" y="3888416"/>
              <a:ext cx="40908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604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29851" y="3888417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00435" y="3888417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86650" y="3888417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462195" y="2442495"/>
            <a:ext cx="52450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37973" y="2442495"/>
            <a:ext cx="53893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66605" y="2442495"/>
            <a:ext cx="56938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-2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2614" y="2442495"/>
            <a:ext cx="47000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72576" y="2442495"/>
            <a:ext cx="50045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31290" y="2442495"/>
            <a:ext cx="7633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m-1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347" y="2442495"/>
            <a:ext cx="59824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73558" y="2442495"/>
            <a:ext cx="59022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-n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5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9360" y="3550811"/>
            <a:ext cx="8234570" cy="1651645"/>
            <a:chOff x="349360" y="3550811"/>
            <a:chExt cx="8234570" cy="1651645"/>
          </a:xfrm>
        </p:grpSpPr>
        <p:sp>
          <p:nvSpPr>
            <p:cNvPr id="70" name="Rectangle 69"/>
            <p:cNvSpPr/>
            <p:nvPr/>
          </p:nvSpPr>
          <p:spPr>
            <a:xfrm>
              <a:off x="7212330" y="4653816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212330" y="3553198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360" y="4108164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rgbClr val="FFC000"/>
                  </a:solidFill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9360" y="3556679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rgbClr val="FFC000"/>
                  </a:solidFill>
                </a:rPr>
                <a:t>?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546405" y="3550811"/>
              <a:ext cx="3840480" cy="551027"/>
              <a:chOff x="2546405" y="3550811"/>
              <a:chExt cx="3840480" cy="551027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19232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4096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28960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838245" y="3553198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64368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09504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54640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7212330" y="4099451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1.125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9360" y="4645157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rgbClr val="FFC000"/>
                  </a:solidFill>
                </a:rPr>
                <a:t>1/3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1200" y="4653816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38715" y="4088952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49360" y="4099451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9/8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748670" y="4645157"/>
            <a:ext cx="18352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0.(3)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212330" y="3550811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2.6875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9360" y="3550811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43/16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095045" y="4099451"/>
            <a:ext cx="2743200" cy="548640"/>
            <a:chOff x="3095045" y="4099451"/>
            <a:chExt cx="2743200" cy="548640"/>
          </a:xfrm>
          <a:solidFill>
            <a:schemeClr val="bg1"/>
          </a:solidFill>
        </p:grpSpPr>
        <p:sp>
          <p:nvSpPr>
            <p:cNvPr id="67" name="Rectangle 66"/>
            <p:cNvSpPr/>
            <p:nvPr/>
          </p:nvSpPr>
          <p:spPr>
            <a:xfrm>
              <a:off x="419232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4096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8960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4368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9504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95045" y="2456465"/>
            <a:ext cx="2743200" cy="548640"/>
            <a:chOff x="3095045" y="2456465"/>
            <a:chExt cx="2743200" cy="548640"/>
          </a:xfrm>
        </p:grpSpPr>
        <p:sp>
          <p:nvSpPr>
            <p:cNvPr id="87" name="Rectangle 86"/>
            <p:cNvSpPr/>
            <p:nvPr/>
          </p:nvSpPr>
          <p:spPr>
            <a:xfrm>
              <a:off x="419232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4096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8960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368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09504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95045" y="2993512"/>
            <a:ext cx="3291840" cy="554912"/>
            <a:chOff x="3095045" y="2993512"/>
            <a:chExt cx="3291840" cy="554912"/>
          </a:xfrm>
        </p:grpSpPr>
        <p:sp>
          <p:nvSpPr>
            <p:cNvPr id="74" name="Rectangle 73"/>
            <p:cNvSpPr/>
            <p:nvPr/>
          </p:nvSpPr>
          <p:spPr>
            <a:xfrm>
              <a:off x="419232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4096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8960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4368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9504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838245" y="2993512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7212330" y="2456465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212330" y="2993512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1.5625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49360" y="2456465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1/8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9360" y="2993512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25/16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856" y="1385519"/>
            <a:ext cx="27671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Binary</a:t>
            </a:r>
          </a:p>
          <a:p>
            <a:pPr algn="ctr"/>
            <a:r>
              <a:rPr lang="en-US" sz="3200" dirty="0"/>
              <a:t>representation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16826" y="1376492"/>
            <a:ext cx="27671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/>
              <a:t>Decimal</a:t>
            </a:r>
          </a:p>
          <a:p>
            <a:pPr algn="r"/>
            <a:r>
              <a:rPr lang="en-US" sz="3200" dirty="0"/>
              <a:t>representation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3929" y="1385519"/>
            <a:ext cx="19046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Fractional</a:t>
            </a:r>
          </a:p>
          <a:p>
            <a:pPr algn="ctr"/>
            <a:r>
              <a:rPr lang="en-US" sz="3200" dirty="0"/>
              <a:t>value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9360" y="5190863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1/10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95045" y="4642223"/>
            <a:ext cx="3291840" cy="552121"/>
            <a:chOff x="3095045" y="4642223"/>
            <a:chExt cx="3291840" cy="552121"/>
          </a:xfrm>
          <a:solidFill>
            <a:schemeClr val="bg1"/>
          </a:solidFill>
        </p:grpSpPr>
        <p:sp>
          <p:nvSpPr>
            <p:cNvPr id="79" name="Rectangle 78"/>
            <p:cNvSpPr/>
            <p:nvPr/>
          </p:nvSpPr>
          <p:spPr>
            <a:xfrm>
              <a:off x="419232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(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74096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8960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4368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9504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38245" y="4642223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748670" y="5182204"/>
            <a:ext cx="18352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6462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97" grpId="0" animBg="1"/>
      <p:bldP spid="95" grpId="0" animBg="1"/>
      <p:bldP spid="100" grpId="0" animBg="1"/>
      <p:bldP spid="2" grpId="0"/>
      <p:bldP spid="93" grpId="0"/>
      <p:bldP spid="94" grpId="0"/>
      <p:bldP spid="98" grpId="0"/>
      <p:bldP spid="99" grpId="0"/>
      <p:bldP spid="18" grpId="0"/>
      <p:bldP spid="104" grpId="0"/>
      <p:bldP spid="105" grpId="0"/>
      <p:bldP spid="106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49360" y="5190863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1/10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748670" y="5182204"/>
            <a:ext cx="18352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509" y="5146069"/>
            <a:ext cx="1770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0.0(0011)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81807" y="1972211"/>
            <a:ext cx="1933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010864" y="2661611"/>
            <a:ext cx="3504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19457" y="3351011"/>
            <a:ext cx="4895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138283" y="4040411"/>
            <a:ext cx="6377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0.0001100110011001100110011001100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972211"/>
            <a:ext cx="113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8 bits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28650" y="2661610"/>
            <a:ext cx="1281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16 bits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8650" y="3351009"/>
            <a:ext cx="1319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24 bits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28650" y="4040411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8699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107" grpId="0"/>
      <p:bldP spid="108" grpId="0"/>
      <p:bldP spid="109" grpId="0"/>
      <p:bldP spid="7" grpId="0"/>
      <p:bldP spid="112" grpId="0"/>
      <p:bldP spid="113" grpId="0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73" b="100000" l="0" r="98296">
                        <a14:backgroundMark x1="41828" y1="53681" x2="41828" y2="53681"/>
                        <a14:backgroundMark x1="59179" y1="49665" x2="59179" y2="49665"/>
                        <a14:backgroundMark x1="59179" y1="57296" x2="59179" y2="57296"/>
                        <a14:backgroundMark x1="59024" y1="53012" x2="59024" y2="53012"/>
                        <a14:backgroundMark x1="59256" y1="48059" x2="59256" y2="48059"/>
                        <a14:backgroundMark x1="26569" y1="53815" x2="26569" y2="53815"/>
                        <a14:backgroundMark x1="25484" y1="73360" x2="25484" y2="73360"/>
                        <a14:backgroundMark x1="50736" y1="66801" x2="50736" y2="66801"/>
                        <a14:backgroundMark x1="48877" y1="65462" x2="48877" y2="65462"/>
                        <a14:backgroundMark x1="79086" y1="53414" x2="79086" y2="53414"/>
                        <a14:backgroundMark x1="80558" y1="53681" x2="80558" y2="53681"/>
                        <a14:backgroundMark x1="82184" y1="53681" x2="82184" y2="53681"/>
                        <a14:backgroundMark x1="83734" y1="53548" x2="83734" y2="53548"/>
                        <a14:backgroundMark x1="86987" y1="53681" x2="86987" y2="53681"/>
                        <a14:backgroundMark x1="88071" y1="53414" x2="88071" y2="53414"/>
                        <a14:backgroundMark x1="88459" y1="63320" x2="88459" y2="63320"/>
                        <a14:backgroundMark x1="90395" y1="63186" x2="90395" y2="63186"/>
                        <a14:backgroundMark x1="90085" y1="63588" x2="90085" y2="63588"/>
                        <a14:backgroundMark x1="85050" y1="53681" x2="85050" y2="53681"/>
                        <a14:backgroundMark x1="79551" y1="90763" x2="79551" y2="90763"/>
                        <a14:backgroundMark x1="13865" y1="39491" x2="13865" y2="39491"/>
                        <a14:backgroundMark x1="9527" y1="64793" x2="9527" y2="64793"/>
                        <a14:backgroundMark x1="17893" y1="54485" x2="17893" y2="54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351011"/>
            <a:ext cx="5229337" cy="30258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Patriot Missile Failure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19457" y="3351011"/>
            <a:ext cx="489589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52450" y="1936429"/>
            <a:ext cx="2927824" cy="947741"/>
            <a:chOff x="272585" y="2646938"/>
            <a:chExt cx="2927824" cy="947741"/>
          </a:xfrm>
        </p:grpSpPr>
        <p:pic>
          <p:nvPicPr>
            <p:cNvPr id="13" name="Picture 2" descr="http://s3.amazonaws.com/rapgenius/scud-missile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043" l="5429" r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85" y="2646938"/>
              <a:ext cx="1587126" cy="94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504111" y="2646938"/>
              <a:ext cx="169629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1,676m/s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6020" y="4840680"/>
            <a:ext cx="1008784" cy="982662"/>
            <a:chOff x="7673803" y="3551381"/>
            <a:chExt cx="1008784" cy="982662"/>
          </a:xfrm>
        </p:grpSpPr>
        <p:pic>
          <p:nvPicPr>
            <p:cNvPr id="16" name="Picture 4" descr="https://upload.wikimedia.org/wikipedia/commons/thumb/7/77/Soldier_svg.svg/2000px-Soldier_svg.svg.png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803" y="3551381"/>
              <a:ext cx="40894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082743" y="3949268"/>
              <a:ext cx="5998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</a:rPr>
                <a:t>28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619457" y="2726308"/>
            <a:ext cx="2784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0.000000095s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59430" y="1916110"/>
            <a:ext cx="1104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0.34s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5476" y="1916111"/>
            <a:ext cx="2109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= 569.84 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24813" y="191611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4924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2999" y="2226944"/>
            <a:ext cx="6858000" cy="457200"/>
          </a:xfrm>
          <a:prstGeom prst="rect">
            <a:avLst/>
          </a:prstGeom>
          <a:solidFill>
            <a:srgbClr val="CBCCF3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2999" y="2226944"/>
            <a:ext cx="6858000" cy="457200"/>
          </a:xfrm>
          <a:prstGeom prst="rect">
            <a:avLst/>
          </a:prstGeom>
          <a:solidFill>
            <a:srgbClr val="CBCCF3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0 0 0 0 1 1 0 0 1 1 0 0 1 1 0 0 1 1 0 0 1 1 0 0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19457" y="3351011"/>
            <a:ext cx="489589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8817" y="3269974"/>
            <a:ext cx="5237922" cy="73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representation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6398" y="1501848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30626" y="2544419"/>
            <a:ext cx="0" cy="1719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6272" y="4263887"/>
            <a:ext cx="27687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more precision</a:t>
            </a:r>
          </a:p>
          <a:p>
            <a:pPr algn="ctr"/>
            <a:r>
              <a:rPr lang="en-US" sz="3200" dirty="0"/>
              <a:t>less range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6687" y="2544419"/>
            <a:ext cx="0" cy="1719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69390" y="4263887"/>
            <a:ext cx="24945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more range</a:t>
            </a:r>
          </a:p>
          <a:p>
            <a:pPr algn="ctr"/>
            <a:r>
              <a:rPr lang="en-US" sz="3200" dirty="0"/>
              <a:t>less precision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42184" y="2544419"/>
            <a:ext cx="0" cy="1719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86209" y="4263887"/>
            <a:ext cx="1511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middle?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 animBg="1"/>
      <p:bldP spid="5" grpId="0"/>
      <p:bldP spid="6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678</Words>
  <Application>Microsoft Office PowerPoint</Application>
  <PresentationFormat>On-screen Show (4:3)</PresentationFormat>
  <Paragraphs>359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Agency FB</vt:lpstr>
      <vt:lpstr>Arial</vt:lpstr>
      <vt:lpstr>Calibri</vt:lpstr>
      <vt:lpstr>Cambria Math</vt:lpstr>
      <vt:lpstr>Candara</vt:lpstr>
      <vt:lpstr>Roboto</vt:lpstr>
      <vt:lpstr>Wingdings</vt:lpstr>
      <vt:lpstr>Office Theme</vt:lpstr>
      <vt:lpstr>Floating Point</vt:lpstr>
      <vt:lpstr>PowerPoint Presentation</vt:lpstr>
      <vt:lpstr>Real Numbers</vt:lpstr>
      <vt:lpstr>Real Numbers</vt:lpstr>
      <vt:lpstr>Binary Representation</vt:lpstr>
      <vt:lpstr>Examples</vt:lpstr>
      <vt:lpstr>Precision</vt:lpstr>
      <vt:lpstr>The Patriot Missile Failure</vt:lpstr>
      <vt:lpstr>Fixed-point representation</vt:lpstr>
      <vt:lpstr>Floating-point representation</vt:lpstr>
      <vt:lpstr>PowerPoint Presentation</vt:lpstr>
      <vt:lpstr>Normalized values</vt:lpstr>
      <vt:lpstr>Precision options</vt:lpstr>
      <vt:lpstr>Example</vt:lpstr>
      <vt:lpstr>Example 2</vt:lpstr>
      <vt:lpstr>Denormalized Values</vt:lpstr>
      <vt:lpstr>Special Values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107</cp:revision>
  <dcterms:created xsi:type="dcterms:W3CDTF">2016-10-17T02:14:46Z</dcterms:created>
  <dcterms:modified xsi:type="dcterms:W3CDTF">2017-01-07T09:32:46Z</dcterms:modified>
</cp:coreProperties>
</file>