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319" r:id="rId3"/>
    <p:sldId id="320" r:id="rId4"/>
    <p:sldId id="329" r:id="rId5"/>
    <p:sldId id="324" r:id="rId6"/>
    <p:sldId id="308" r:id="rId7"/>
    <p:sldId id="321" r:id="rId8"/>
    <p:sldId id="330" r:id="rId9"/>
    <p:sldId id="317" r:id="rId10"/>
    <p:sldId id="322" r:id="rId11"/>
    <p:sldId id="312" r:id="rId12"/>
    <p:sldId id="318" r:id="rId13"/>
    <p:sldId id="325" r:id="rId14"/>
    <p:sldId id="315" r:id="rId15"/>
    <p:sldId id="326" r:id="rId16"/>
    <p:sldId id="327" r:id="rId17"/>
    <p:sldId id="328" r:id="rId18"/>
    <p:sldId id="31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BCCF3"/>
    <a:srgbClr val="F1C7C7"/>
    <a:srgbClr val="FFFEB2"/>
    <a:srgbClr val="0D0D0D"/>
    <a:srgbClr val="E2E8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 autoAdjust="0"/>
    <p:restoredTop sz="80082" autoAdjust="0"/>
  </p:normalViewPr>
  <p:slideViewPr>
    <p:cSldViewPr snapToGrid="0">
      <p:cViewPr varScale="1">
        <p:scale>
          <a:sx n="101" d="100"/>
          <a:sy n="101" d="100"/>
        </p:scale>
        <p:origin x="16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949F82-131B-4EF5-BBD5-3D2FF553530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98EE2A-6019-4B2A-9872-70A44B2D21F4}">
      <dgm:prSet phldrT="[Text]" custT="1"/>
      <dgm:spPr/>
      <dgm:t>
        <a:bodyPr/>
        <a:lstStyle/>
        <a:p>
          <a:r>
            <a:rPr lang="en-US" sz="2800" dirty="0">
              <a:solidFill>
                <a:srgbClr val="FFC000"/>
              </a:solidFill>
            </a:rPr>
            <a:t>P</a:t>
          </a:r>
          <a:r>
            <a:rPr lang="en-US" sz="2800" dirty="0"/>
            <a:t>rogram</a:t>
          </a:r>
          <a:endParaRPr lang="en-US" sz="2400" dirty="0"/>
        </a:p>
      </dgm:t>
    </dgm:pt>
    <dgm:pt modelId="{3E105FDE-BDB5-4ADB-9092-D3024FC92942}" type="parTrans" cxnId="{3733C147-E69C-495F-92C0-35AFED7CE983}">
      <dgm:prSet/>
      <dgm:spPr/>
      <dgm:t>
        <a:bodyPr/>
        <a:lstStyle/>
        <a:p>
          <a:endParaRPr lang="en-US"/>
        </a:p>
      </dgm:t>
    </dgm:pt>
    <dgm:pt modelId="{D2291CB9-A549-49A6-AD99-ABC4E15EDF21}" type="sibTrans" cxnId="{3733C147-E69C-495F-92C0-35AFED7CE983}">
      <dgm:prSet/>
      <dgm:spPr/>
      <dgm:t>
        <a:bodyPr/>
        <a:lstStyle/>
        <a:p>
          <a:endParaRPr lang="en-US"/>
        </a:p>
      </dgm:t>
    </dgm:pt>
    <dgm:pt modelId="{BAE76FF6-BB28-4CD7-84C8-87D8C7A0044A}">
      <dgm:prSet phldrT="[Text]" custT="1"/>
      <dgm:spPr/>
      <dgm:t>
        <a:bodyPr/>
        <a:lstStyle/>
        <a:p>
          <a:r>
            <a:rPr lang="en-US" sz="2800" dirty="0">
              <a:solidFill>
                <a:srgbClr val="FFC000"/>
              </a:solidFill>
            </a:rPr>
            <a:t>C</a:t>
          </a:r>
          <a:r>
            <a:rPr lang="en-US" sz="2800" dirty="0"/>
            <a:t>ompiler</a:t>
          </a:r>
          <a:endParaRPr lang="en-US" sz="2400" dirty="0"/>
        </a:p>
      </dgm:t>
    </dgm:pt>
    <dgm:pt modelId="{A64FCB82-9DBD-4955-A3CF-0FF7FB0CC2FD}" type="parTrans" cxnId="{B742E57C-E119-41A1-ABD6-7C0798EA464E}">
      <dgm:prSet/>
      <dgm:spPr/>
      <dgm:t>
        <a:bodyPr/>
        <a:lstStyle/>
        <a:p>
          <a:endParaRPr lang="en-US"/>
        </a:p>
      </dgm:t>
    </dgm:pt>
    <dgm:pt modelId="{0446AFF6-C620-4FF7-8749-D093A970A32D}" type="sibTrans" cxnId="{B742E57C-E119-41A1-ABD6-7C0798EA464E}">
      <dgm:prSet/>
      <dgm:spPr/>
      <dgm:t>
        <a:bodyPr/>
        <a:lstStyle/>
        <a:p>
          <a:endParaRPr lang="en-US"/>
        </a:p>
      </dgm:t>
    </dgm:pt>
    <dgm:pt modelId="{8C667357-9FC7-4654-AEF9-98801BA3CCBE}">
      <dgm:prSet phldrT="[Text]" custT="1"/>
      <dgm:spPr/>
      <dgm:t>
        <a:bodyPr/>
        <a:lstStyle/>
        <a:p>
          <a:endParaRPr lang="en-US" sz="2800" dirty="0"/>
        </a:p>
      </dgm:t>
    </dgm:pt>
    <dgm:pt modelId="{7FB069C8-AB80-4094-80EC-2137D5203E41}" type="parTrans" cxnId="{A2128181-7A6D-4889-942D-5050D33422B4}">
      <dgm:prSet/>
      <dgm:spPr/>
      <dgm:t>
        <a:bodyPr/>
        <a:lstStyle/>
        <a:p>
          <a:endParaRPr lang="en-US"/>
        </a:p>
      </dgm:t>
    </dgm:pt>
    <dgm:pt modelId="{D7309642-5FE6-480A-93DC-D571AD6612A0}" type="sibTrans" cxnId="{A2128181-7A6D-4889-942D-5050D33422B4}">
      <dgm:prSet/>
      <dgm:spPr/>
      <dgm:t>
        <a:bodyPr/>
        <a:lstStyle/>
        <a:p>
          <a:endParaRPr lang="en-US"/>
        </a:p>
      </dgm:t>
    </dgm:pt>
    <dgm:pt modelId="{ADBEBEF9-F2A1-4618-AFB4-663104B4D458}">
      <dgm:prSet phldrT="[Text]" custT="1"/>
      <dgm:spPr/>
      <dgm:t>
        <a:bodyPr/>
        <a:lstStyle/>
        <a:p>
          <a:r>
            <a:rPr lang="en-US" sz="2800" dirty="0">
              <a:solidFill>
                <a:srgbClr val="FFC000"/>
              </a:solidFill>
            </a:rPr>
            <a:t>H</a:t>
          </a:r>
          <a:r>
            <a:rPr lang="en-US" sz="2800" dirty="0"/>
            <a:t>ardware</a:t>
          </a:r>
          <a:endParaRPr lang="en-US" sz="2400" dirty="0"/>
        </a:p>
      </dgm:t>
    </dgm:pt>
    <dgm:pt modelId="{F3C85A77-2608-44B1-8E83-EC0362D22E1E}" type="parTrans" cxnId="{2A621656-2943-4B59-9C68-6E8E29F47A8E}">
      <dgm:prSet/>
      <dgm:spPr/>
      <dgm:t>
        <a:bodyPr/>
        <a:lstStyle/>
        <a:p>
          <a:endParaRPr lang="en-US"/>
        </a:p>
      </dgm:t>
    </dgm:pt>
    <dgm:pt modelId="{CCE80F93-4998-4A23-86EA-CBCAD8DD2B4C}" type="sibTrans" cxnId="{2A621656-2943-4B59-9C68-6E8E29F47A8E}">
      <dgm:prSet/>
      <dgm:spPr/>
      <dgm:t>
        <a:bodyPr/>
        <a:lstStyle/>
        <a:p>
          <a:endParaRPr lang="en-US"/>
        </a:p>
      </dgm:t>
    </dgm:pt>
    <dgm:pt modelId="{40DE91AB-749C-4CBB-85C9-9CBF17317CAC}" type="pres">
      <dgm:prSet presAssocID="{ED949F82-131B-4EF5-BBD5-3D2FF5535305}" presName="matrix" presStyleCnt="0">
        <dgm:presLayoutVars>
          <dgm:chMax val="1"/>
          <dgm:dir/>
          <dgm:resizeHandles val="exact"/>
        </dgm:presLayoutVars>
      </dgm:prSet>
      <dgm:spPr/>
    </dgm:pt>
    <dgm:pt modelId="{E0A30B70-1312-4098-8ACE-00D79AD58AC2}" type="pres">
      <dgm:prSet presAssocID="{ED949F82-131B-4EF5-BBD5-3D2FF5535305}" presName="diamond" presStyleLbl="bgShp" presStyleIdx="0" presStyleCnt="1" custLinFactNeighborX="192"/>
      <dgm:spPr/>
    </dgm:pt>
    <dgm:pt modelId="{7A10A542-B0E9-41F3-BA61-AB9D716F69A1}" type="pres">
      <dgm:prSet presAssocID="{ED949F82-131B-4EF5-BBD5-3D2FF553530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3A26034-835E-4E32-8611-6A1F0F917192}" type="pres">
      <dgm:prSet presAssocID="{ED949F82-131B-4EF5-BBD5-3D2FF553530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DEB2235-7D42-4BF8-A8E0-4630F74D17E9}" type="pres">
      <dgm:prSet presAssocID="{ED949F82-131B-4EF5-BBD5-3D2FF553530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A06DD02-2EC9-4352-9020-8A4B70802365}" type="pres">
      <dgm:prSet presAssocID="{ED949F82-131B-4EF5-BBD5-3D2FF553530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733C147-E69C-495F-92C0-35AFED7CE983}" srcId="{ED949F82-131B-4EF5-BBD5-3D2FF5535305}" destId="{EA98EE2A-6019-4B2A-9872-70A44B2D21F4}" srcOrd="0" destOrd="0" parTransId="{3E105FDE-BDB5-4ADB-9092-D3024FC92942}" sibTransId="{D2291CB9-A549-49A6-AD99-ABC4E15EDF21}"/>
    <dgm:cxn modelId="{987E8C8B-68E2-4972-BB4E-352A236DA9D9}" type="presOf" srcId="{ADBEBEF9-F2A1-4618-AFB4-663104B4D458}" destId="{2A06DD02-2EC9-4352-9020-8A4B70802365}" srcOrd="0" destOrd="0" presId="urn:microsoft.com/office/officeart/2005/8/layout/matrix3"/>
    <dgm:cxn modelId="{A2128181-7A6D-4889-942D-5050D33422B4}" srcId="{ED949F82-131B-4EF5-BBD5-3D2FF5535305}" destId="{8C667357-9FC7-4654-AEF9-98801BA3CCBE}" srcOrd="2" destOrd="0" parTransId="{7FB069C8-AB80-4094-80EC-2137D5203E41}" sibTransId="{D7309642-5FE6-480A-93DC-D571AD6612A0}"/>
    <dgm:cxn modelId="{AA029AEB-D09A-4448-A1EB-70FCCE8B0BFB}" type="presOf" srcId="{EA98EE2A-6019-4B2A-9872-70A44B2D21F4}" destId="{7A10A542-B0E9-41F3-BA61-AB9D716F69A1}" srcOrd="0" destOrd="0" presId="urn:microsoft.com/office/officeart/2005/8/layout/matrix3"/>
    <dgm:cxn modelId="{2A621656-2943-4B59-9C68-6E8E29F47A8E}" srcId="{ED949F82-131B-4EF5-BBD5-3D2FF5535305}" destId="{ADBEBEF9-F2A1-4618-AFB4-663104B4D458}" srcOrd="3" destOrd="0" parTransId="{F3C85A77-2608-44B1-8E83-EC0362D22E1E}" sibTransId="{CCE80F93-4998-4A23-86EA-CBCAD8DD2B4C}"/>
    <dgm:cxn modelId="{DBDB9B4C-2FF4-4691-A92C-CADF7BEFFA28}" type="presOf" srcId="{ED949F82-131B-4EF5-BBD5-3D2FF5535305}" destId="{40DE91AB-749C-4CBB-85C9-9CBF17317CAC}" srcOrd="0" destOrd="0" presId="urn:microsoft.com/office/officeart/2005/8/layout/matrix3"/>
    <dgm:cxn modelId="{FC1B54B5-1FA9-4673-95CD-45B409CFC5E7}" type="presOf" srcId="{BAE76FF6-BB28-4CD7-84C8-87D8C7A0044A}" destId="{03A26034-835E-4E32-8611-6A1F0F917192}" srcOrd="0" destOrd="0" presId="urn:microsoft.com/office/officeart/2005/8/layout/matrix3"/>
    <dgm:cxn modelId="{7592CE6F-EF6F-4807-AB7A-F0DB09F0C8FB}" type="presOf" srcId="{8C667357-9FC7-4654-AEF9-98801BA3CCBE}" destId="{8DEB2235-7D42-4BF8-A8E0-4630F74D17E9}" srcOrd="0" destOrd="0" presId="urn:microsoft.com/office/officeart/2005/8/layout/matrix3"/>
    <dgm:cxn modelId="{B742E57C-E119-41A1-ABD6-7C0798EA464E}" srcId="{ED949F82-131B-4EF5-BBD5-3D2FF5535305}" destId="{BAE76FF6-BB28-4CD7-84C8-87D8C7A0044A}" srcOrd="1" destOrd="0" parTransId="{A64FCB82-9DBD-4955-A3CF-0FF7FB0CC2FD}" sibTransId="{0446AFF6-C620-4FF7-8749-D093A970A32D}"/>
    <dgm:cxn modelId="{D670992A-07F4-4BF3-8C10-FD45E64DE319}" type="presParOf" srcId="{40DE91AB-749C-4CBB-85C9-9CBF17317CAC}" destId="{E0A30B70-1312-4098-8ACE-00D79AD58AC2}" srcOrd="0" destOrd="0" presId="urn:microsoft.com/office/officeart/2005/8/layout/matrix3"/>
    <dgm:cxn modelId="{5FB04F23-DF94-4451-B6B4-82773A80E774}" type="presParOf" srcId="{40DE91AB-749C-4CBB-85C9-9CBF17317CAC}" destId="{7A10A542-B0E9-41F3-BA61-AB9D716F69A1}" srcOrd="1" destOrd="0" presId="urn:microsoft.com/office/officeart/2005/8/layout/matrix3"/>
    <dgm:cxn modelId="{D63E3AB8-D0A4-4FFA-B5EB-DCD2CD30FDEB}" type="presParOf" srcId="{40DE91AB-749C-4CBB-85C9-9CBF17317CAC}" destId="{03A26034-835E-4E32-8611-6A1F0F917192}" srcOrd="2" destOrd="0" presId="urn:microsoft.com/office/officeart/2005/8/layout/matrix3"/>
    <dgm:cxn modelId="{FDDE4150-D5E7-4D10-A3A5-144358294D8D}" type="presParOf" srcId="{40DE91AB-749C-4CBB-85C9-9CBF17317CAC}" destId="{8DEB2235-7D42-4BF8-A8E0-4630F74D17E9}" srcOrd="3" destOrd="0" presId="urn:microsoft.com/office/officeart/2005/8/layout/matrix3"/>
    <dgm:cxn modelId="{68BF2F05-652D-4A63-AE29-CBEA8E9E38F6}" type="presParOf" srcId="{40DE91AB-749C-4CBB-85C9-9CBF17317CAC}" destId="{2A06DD02-2EC9-4352-9020-8A4B7080236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30B70-1312-4098-8ACE-00D79AD58AC2}">
      <dsp:nvSpPr>
        <dsp:cNvPr id="0" name=""/>
        <dsp:cNvSpPr/>
      </dsp:nvSpPr>
      <dsp:spPr>
        <a:xfrm>
          <a:off x="1044888" y="0"/>
          <a:ext cx="5286821" cy="528682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0A542-B0E9-41F3-BA61-AB9D716F69A1}">
      <dsp:nvSpPr>
        <dsp:cNvPr id="0" name=""/>
        <dsp:cNvSpPr/>
      </dsp:nvSpPr>
      <dsp:spPr>
        <a:xfrm>
          <a:off x="1536985" y="502247"/>
          <a:ext cx="2061860" cy="206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C000"/>
              </a:solidFill>
            </a:rPr>
            <a:t>P</a:t>
          </a:r>
          <a:r>
            <a:rPr lang="en-US" sz="2800" kern="1200" dirty="0"/>
            <a:t>rogram</a:t>
          </a:r>
          <a:endParaRPr lang="en-US" sz="2400" kern="1200" dirty="0"/>
        </a:p>
      </dsp:txBody>
      <dsp:txXfrm>
        <a:off x="1637637" y="602899"/>
        <a:ext cx="1860556" cy="1860556"/>
      </dsp:txXfrm>
    </dsp:sp>
    <dsp:sp modelId="{03A26034-835E-4E32-8611-6A1F0F917192}">
      <dsp:nvSpPr>
        <dsp:cNvPr id="0" name=""/>
        <dsp:cNvSpPr/>
      </dsp:nvSpPr>
      <dsp:spPr>
        <a:xfrm>
          <a:off x="3757450" y="502247"/>
          <a:ext cx="2061860" cy="206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C000"/>
              </a:solidFill>
            </a:rPr>
            <a:t>C</a:t>
          </a:r>
          <a:r>
            <a:rPr lang="en-US" sz="2800" kern="1200" dirty="0"/>
            <a:t>ompiler</a:t>
          </a:r>
          <a:endParaRPr lang="en-US" sz="2400" kern="1200" dirty="0"/>
        </a:p>
      </dsp:txBody>
      <dsp:txXfrm>
        <a:off x="3858102" y="602899"/>
        <a:ext cx="1860556" cy="1860556"/>
      </dsp:txXfrm>
    </dsp:sp>
    <dsp:sp modelId="{8DEB2235-7D42-4BF8-A8E0-4630F74D17E9}">
      <dsp:nvSpPr>
        <dsp:cNvPr id="0" name=""/>
        <dsp:cNvSpPr/>
      </dsp:nvSpPr>
      <dsp:spPr>
        <a:xfrm>
          <a:off x="1536985" y="2722712"/>
          <a:ext cx="2061860" cy="206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1637637" y="2823364"/>
        <a:ext cx="1860556" cy="1860556"/>
      </dsp:txXfrm>
    </dsp:sp>
    <dsp:sp modelId="{2A06DD02-2EC9-4352-9020-8A4B70802365}">
      <dsp:nvSpPr>
        <dsp:cNvPr id="0" name=""/>
        <dsp:cNvSpPr/>
      </dsp:nvSpPr>
      <dsp:spPr>
        <a:xfrm>
          <a:off x="3757450" y="2722712"/>
          <a:ext cx="2061860" cy="206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C000"/>
              </a:solidFill>
            </a:rPr>
            <a:t>H</a:t>
          </a:r>
          <a:r>
            <a:rPr lang="en-US" sz="2800" kern="1200" dirty="0"/>
            <a:t>ardware</a:t>
          </a:r>
          <a:endParaRPr lang="en-US" sz="2400" kern="1200" dirty="0"/>
        </a:p>
      </dsp:txBody>
      <dsp:txXfrm>
        <a:off x="3858102" y="2823364"/>
        <a:ext cx="1860556" cy="1860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431-B9BA-4D84-8F50-D83B0B792386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0F40-24E6-42CE-A9E2-5A0B0660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Minh-Quoc NGHIEM</a:t>
            </a:r>
          </a:p>
          <a:p>
            <a:r>
              <a:rPr lang="en-US"/>
              <a:t>Last update: 27/12/2016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4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–S </a:t>
            </a:r>
            <a:r>
              <a:rPr lang="en-US" dirty="0" err="1"/>
              <a:t>example.c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3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Instructions</a:t>
            </a:r>
            <a:r>
              <a:rPr lang="en-US" baseline="0" dirty="0"/>
              <a:t>: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gì</a:t>
            </a:r>
            <a:r>
              <a:rPr lang="en-US" baseline="0" dirty="0"/>
              <a:t>,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gì</a:t>
            </a:r>
            <a:r>
              <a:rPr lang="en-US" baseline="0" dirty="0"/>
              <a:t>, encode </a:t>
            </a:r>
            <a:r>
              <a:rPr lang="en-US" baseline="0" dirty="0" err="1"/>
              <a:t>ntn</a:t>
            </a:r>
            <a:endParaRPr lang="en-US" baseline="0" dirty="0"/>
          </a:p>
          <a:p>
            <a:r>
              <a:rPr lang="en-US" baseline="0" dirty="0"/>
              <a:t>Registers: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bao</a:t>
            </a:r>
            <a:r>
              <a:rPr lang="en-US" baseline="0" dirty="0"/>
              <a:t> </a:t>
            </a:r>
            <a:r>
              <a:rPr lang="en-US" baseline="0" dirty="0" err="1"/>
              <a:t>nhiêu</a:t>
            </a:r>
            <a:r>
              <a:rPr lang="en-US" baseline="0" dirty="0"/>
              <a:t>, wide?</a:t>
            </a:r>
          </a:p>
          <a:p>
            <a:r>
              <a:rPr lang="en-US" baseline="0" dirty="0"/>
              <a:t>Memory: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0691A-4948-4DC4-8705-3CBBBB50BB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94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Transistors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90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interestingfactsaboutwhatthesevarious-sizedbytescanstore:1bit:abinarydecision1byte:acharacter5Megabytes:ThecompleteworksofShakespeare2Gigabytes:20metersofshelvedbooks10Terabytes:TheprintedcollectionoftheUSLibraryofCongress200Petabytes:Allprintedmaterialinthewholeword.5Exabytes:Allwordseverspokenbyhumanbeing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Themostcommonlyacceptedexplanationisthatourbase-10numbersystemwasadoptedbyourancestorsmostlikelybecausewehave10fingers.Interestinglyenough,maybethatiswhydigitinEnglishalsomeansafingerortoe.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45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code.c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12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for </a:t>
            </a:r>
            <a:r>
              <a:rPr lang="en-US" dirty="0" err="1"/>
              <a:t>rbx</a:t>
            </a:r>
            <a:r>
              <a:rPr lang="en-US" dirty="0"/>
              <a:t>, </a:t>
            </a:r>
            <a:r>
              <a:rPr lang="en-US" dirty="0" err="1"/>
              <a:t>rcx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rdx</a:t>
            </a:r>
            <a:r>
              <a:rPr lang="en-US" baseline="0" dirty="0"/>
              <a:t>, </a:t>
            </a:r>
            <a:r>
              <a:rPr lang="en-US" baseline="0" dirty="0" err="1"/>
              <a:t>rsi</a:t>
            </a:r>
            <a:r>
              <a:rPr lang="en-US" baseline="0" dirty="0"/>
              <a:t>, </a:t>
            </a:r>
            <a:r>
              <a:rPr lang="en-US" baseline="0" dirty="0" err="1"/>
              <a:t>rdi</a:t>
            </a:r>
            <a:r>
              <a:rPr lang="en-US" baseline="0" dirty="0"/>
              <a:t>, </a:t>
            </a:r>
            <a:r>
              <a:rPr lang="en-US" baseline="0" dirty="0" err="1"/>
              <a:t>rbp</a:t>
            </a:r>
            <a:r>
              <a:rPr lang="en-US" baseline="0" dirty="0"/>
              <a:t>, </a:t>
            </a:r>
            <a:r>
              <a:rPr lang="en-US" baseline="0" dirty="0" err="1"/>
              <a:t>rsp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81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for </a:t>
            </a:r>
            <a:r>
              <a:rPr lang="en-US" dirty="0" err="1"/>
              <a:t>rbx</a:t>
            </a:r>
            <a:r>
              <a:rPr lang="en-US" dirty="0"/>
              <a:t>, </a:t>
            </a:r>
            <a:r>
              <a:rPr lang="en-US" dirty="0" err="1"/>
              <a:t>rcx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rdx</a:t>
            </a:r>
            <a:r>
              <a:rPr lang="en-US" baseline="0" dirty="0"/>
              <a:t>, </a:t>
            </a:r>
            <a:r>
              <a:rPr lang="en-US" baseline="0" dirty="0" err="1"/>
              <a:t>rsi</a:t>
            </a:r>
            <a:r>
              <a:rPr lang="en-US" baseline="0" dirty="0"/>
              <a:t>, </a:t>
            </a:r>
            <a:r>
              <a:rPr lang="en-US" baseline="0" dirty="0" err="1"/>
              <a:t>rdi</a:t>
            </a:r>
            <a:r>
              <a:rPr lang="en-US" baseline="0" dirty="0"/>
              <a:t>, </a:t>
            </a:r>
            <a:r>
              <a:rPr lang="en-US" baseline="0" dirty="0" err="1"/>
              <a:t>rbp</a:t>
            </a:r>
            <a:r>
              <a:rPr lang="en-US" baseline="0" dirty="0"/>
              <a:t>, </a:t>
            </a:r>
            <a:r>
              <a:rPr lang="en-US" baseline="0" dirty="0" err="1"/>
              <a:t>rsp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8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6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Machine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526377"/>
            <a:ext cx="6858000" cy="1655762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① Instruction Set Architectures</a:t>
            </a:r>
          </a:p>
          <a:p>
            <a:pPr algn="r"/>
            <a:r>
              <a:rPr lang="en-US" sz="3200" dirty="0"/>
              <a:t>② Machine Programming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094" y="325890"/>
            <a:ext cx="1554480" cy="146304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Identify Instruction Set Architecture</a:t>
            </a:r>
          </a:p>
        </p:txBody>
      </p:sp>
      <p:sp>
        <p:nvSpPr>
          <p:cNvPr id="5" name="Rectangle 4"/>
          <p:cNvSpPr/>
          <p:nvPr/>
        </p:nvSpPr>
        <p:spPr>
          <a:xfrm rot="21110970">
            <a:off x="1613381" y="412438"/>
            <a:ext cx="1554480" cy="146304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Know a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brief history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of x86 processors</a:t>
            </a:r>
          </a:p>
        </p:txBody>
      </p:sp>
      <p:sp>
        <p:nvSpPr>
          <p:cNvPr id="6" name="Rectangle 5"/>
          <p:cNvSpPr/>
          <p:nvPr/>
        </p:nvSpPr>
        <p:spPr>
          <a:xfrm rot="485743">
            <a:off x="3056307" y="460994"/>
            <a:ext cx="1554480" cy="14630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the lifetime of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a program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67" y="309634"/>
            <a:ext cx="1602771" cy="12590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0" y="325890"/>
            <a:ext cx="1554480" cy="146304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x86 integer registers</a:t>
            </a:r>
          </a:p>
        </p:txBody>
      </p:sp>
    </p:spTree>
    <p:extLst>
      <p:ext uri="{BB962C8B-B14F-4D97-AF65-F5344CB8AC3E}">
        <p14:creationId xmlns:p14="http://schemas.microsoft.com/office/powerpoint/2010/main" val="28653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Micro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57397"/>
            <a:ext cx="2743200" cy="2743200"/>
          </a:xfrm>
          <a:prstGeom prst="rect">
            <a:avLst/>
          </a:prstGeom>
        </p:spPr>
      </p:pic>
      <p:pic>
        <p:nvPicPr>
          <p:cNvPr id="6" name="Picture 6" descr="http://upload.wikimedia.org/wikipedia/en/thumb/1/1a/AMD64_Logo.svg/288px-AMD64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397"/>
            <a:ext cx="2743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4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 rot="16200000">
            <a:off x="4377945" y="2857761"/>
            <a:ext cx="6217409" cy="1510020"/>
            <a:chOff x="1808480" y="2056140"/>
            <a:chExt cx="6217409" cy="1510020"/>
          </a:xfrm>
        </p:grpSpPr>
        <p:sp>
          <p:nvSpPr>
            <p:cNvPr id="45" name="Rectangle 44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563205" y="2182821"/>
            <a:ext cx="16637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Address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63205" y="2723076"/>
            <a:ext cx="1663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563205" y="2861517"/>
            <a:ext cx="16637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Data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6317797" y="1761574"/>
            <a:ext cx="2081573" cy="2675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Object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Code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+mj-lt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Program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+mj-lt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OS Data</a:t>
            </a: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440739" y="3706821"/>
            <a:ext cx="198383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Instructions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563205" y="4247076"/>
            <a:ext cx="16637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1625599" y="5697103"/>
            <a:ext cx="166370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+mj-lt"/>
              </a:rPr>
              <a:t>CPU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 rot="16200000">
            <a:off x="5502727" y="1047607"/>
            <a:ext cx="16637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Memory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6396613" y="5498331"/>
            <a:ext cx="208157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Stack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28650" y="1920240"/>
            <a:ext cx="3657599" cy="3657600"/>
            <a:chOff x="628650" y="1920240"/>
            <a:chExt cx="3657599" cy="3657600"/>
          </a:xfrm>
        </p:grpSpPr>
        <p:pic>
          <p:nvPicPr>
            <p:cNvPr id="22" name="Picture 2" descr="https://simplecore.intel.com/newsroom/wp-content/uploads/sites/11/2016/08/7th-Gen-Intel-Core-i7-badg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1920240"/>
              <a:ext cx="3657599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720090" y="2011680"/>
              <a:ext cx="3474720" cy="3474720"/>
              <a:chOff x="720090" y="2011680"/>
              <a:chExt cx="3474720" cy="3474720"/>
            </a:xfrm>
          </p:grpSpPr>
          <p:sp>
            <p:nvSpPr>
              <p:cNvPr id="30" name="Rounded Rectangle 4"/>
              <p:cNvSpPr/>
              <p:nvPr/>
            </p:nvSpPr>
            <p:spPr>
              <a:xfrm>
                <a:off x="720090" y="2011680"/>
                <a:ext cx="3474720" cy="3474720"/>
              </a:xfrm>
              <a:prstGeom prst="roundRect">
                <a:avLst>
                  <a:gd name="adj" fmla="val 10000"/>
                </a:avLst>
              </a:prstGeom>
              <a:solidFill>
                <a:schemeClr val="tx1">
                  <a:lumMod val="85000"/>
                </a:schemeClr>
              </a:solidFill>
              <a:ln w="38100">
                <a:solidFill>
                  <a:srgbClr val="A5AE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6"/>
              <p:cNvSpPr/>
              <p:nvPr/>
            </p:nvSpPr>
            <p:spPr>
              <a:xfrm>
                <a:off x="902970" y="2194560"/>
                <a:ext cx="3108960" cy="3108960"/>
              </a:xfrm>
              <a:prstGeom prst="roundRect">
                <a:avLst>
                  <a:gd name="adj" fmla="val 10370"/>
                </a:avLst>
              </a:prstGeom>
              <a:solidFill>
                <a:schemeClr val="tx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1217999" y="2577941"/>
            <a:ext cx="2468880" cy="640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Registers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217999" y="4188939"/>
            <a:ext cx="2468880" cy="640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 Counter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17999" y="3383440"/>
            <a:ext cx="2468880" cy="640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 Codes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Programmer’s View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563205" y="3512329"/>
            <a:ext cx="1663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563205" y="3383440"/>
            <a:ext cx="16637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87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  <p:bldP spid="34" grpId="0"/>
      <p:bldP spid="39" grpId="0"/>
      <p:bldP spid="25" grpId="0"/>
      <p:bldP spid="26" grpId="0"/>
      <p:bldP spid="28" grpId="0"/>
      <p:bldP spid="29" grpId="0" animBg="1"/>
      <p:bldP spid="4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766310" y="1690689"/>
            <a:ext cx="3749040" cy="301752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12(%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8(%</a:t>
            </a:r>
            <a:r>
              <a:rPr lang="en-US" sz="24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24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1690689"/>
            <a:ext cx="3749040" cy="19364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=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127" y="4335669"/>
            <a:ext cx="3238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+mj-lt"/>
                <a:cs typeface="Consolas" panose="020B0609020204030204" pitchFamily="49" charset="0"/>
              </a:rPr>
              <a:t>gcc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 –O1 –S </a:t>
            </a:r>
            <a:r>
              <a:rPr lang="en-US" sz="3200" dirty="0" err="1">
                <a:latin typeface="+mj-lt"/>
                <a:cs typeface="Consolas" panose="020B0609020204030204" pitchFamily="49" charset="0"/>
              </a:rPr>
              <a:t>code.c</a:t>
            </a:r>
            <a:endParaRPr lang="en-US" sz="32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66310" y="5167631"/>
            <a:ext cx="3749040" cy="118872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sum:</a:t>
            </a: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796925" algn="l"/>
                <a:tab pos="1485900" algn="l"/>
              </a:tabLst>
            </a:pPr>
            <a:r>
              <a:rPr lang="en-US" sz="24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leal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US" sz="24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24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3689005"/>
            <a:ext cx="1326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code.c</a:t>
            </a:r>
            <a:endParaRPr lang="en-US" sz="3200" dirty="0"/>
          </a:p>
        </p:txBody>
      </p:sp>
      <p:cxnSp>
        <p:nvCxnSpPr>
          <p:cNvPr id="11" name="Curved Connector 10"/>
          <p:cNvCxnSpPr>
            <a:stCxn id="8" idx="3"/>
            <a:endCxn id="5" idx="2"/>
          </p:cNvCxnSpPr>
          <p:nvPr/>
        </p:nvCxnSpPr>
        <p:spPr>
          <a:xfrm flipV="1">
            <a:off x="1954654" y="3627117"/>
            <a:ext cx="548516" cy="3542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73691" y="938879"/>
            <a:ext cx="1141659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32-bit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>
            <a:off x="3372633" y="5771576"/>
            <a:ext cx="1199367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64-bit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781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/>
      <p:bldP spid="7" grpId="0" animBg="1"/>
      <p:bldP spid="8" grpId="0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Floating point</a:t>
            </a:r>
          </a:p>
          <a:p>
            <a:r>
              <a:rPr lang="en-US" dirty="0"/>
              <a:t> Instruction</a:t>
            </a:r>
          </a:p>
          <a:p>
            <a:r>
              <a:rPr lang="en-US" dirty="0"/>
              <a:t>Conditional</a:t>
            </a:r>
          </a:p>
          <a:p>
            <a:r>
              <a:rPr lang="en-US" dirty="0"/>
              <a:t>Constant (zero, one, or pi)</a:t>
            </a:r>
          </a:p>
          <a:p>
            <a:r>
              <a:rPr lang="en-US" dirty="0"/>
              <a:t>Vector</a:t>
            </a:r>
          </a:p>
          <a:p>
            <a:r>
              <a:rPr lang="en-US" dirty="0"/>
              <a:t>Special-purpose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8300" y="2033775"/>
            <a:ext cx="4567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General purpose registers (GPRS)</a:t>
            </a:r>
          </a:p>
        </p:txBody>
      </p:sp>
      <p:sp>
        <p:nvSpPr>
          <p:cNvPr id="6" name="Right Brace 5"/>
          <p:cNvSpPr/>
          <p:nvPr/>
        </p:nvSpPr>
        <p:spPr>
          <a:xfrm>
            <a:off x="2799284" y="1838185"/>
            <a:ext cx="120265" cy="914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4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4937760" y="641758"/>
            <a:ext cx="2476960" cy="5607113"/>
            <a:chOff x="4937760" y="641758"/>
            <a:chExt cx="2476960" cy="5607113"/>
          </a:xfrm>
        </p:grpSpPr>
        <p:sp>
          <p:nvSpPr>
            <p:cNvPr id="65" name="TextBox 64"/>
            <p:cNvSpPr txBox="1"/>
            <p:nvPr/>
          </p:nvSpPr>
          <p:spPr>
            <a:xfrm>
              <a:off x="4937760" y="641758"/>
              <a:ext cx="16995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accumulate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937760" y="1325264"/>
              <a:ext cx="7809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base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37760" y="2094344"/>
              <a:ext cx="1196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counter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37760" y="2868950"/>
              <a:ext cx="7681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data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37760" y="3531574"/>
              <a:ext cx="18646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source index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37760" y="4267996"/>
              <a:ext cx="24769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destination index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37760" y="4990211"/>
              <a:ext cx="1936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stack pointer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37760" y="5725651"/>
              <a:ext cx="18245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base pointer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71850" y="679618"/>
            <a:ext cx="8629135" cy="5520720"/>
            <a:chOff x="271850" y="679618"/>
            <a:chExt cx="8629135" cy="5520720"/>
          </a:xfrm>
          <a:solidFill>
            <a:schemeClr val="tx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271850" y="67961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</a:t>
              </a:r>
              <a:r>
                <a:rPr lang="en-US" sz="2800" dirty="0" err="1">
                  <a:solidFill>
                    <a:schemeClr val="tx1"/>
                  </a:solidFill>
                </a:rPr>
                <a:t>rax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1850" y="140297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</a:t>
              </a:r>
              <a:r>
                <a:rPr lang="en-US" sz="2800" dirty="0" err="1">
                  <a:solidFill>
                    <a:schemeClr val="tx1"/>
                  </a:solidFill>
                </a:rPr>
                <a:t>rbx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1850" y="212633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</a:t>
              </a:r>
              <a:r>
                <a:rPr lang="en-US" sz="2800" dirty="0" err="1">
                  <a:solidFill>
                    <a:schemeClr val="tx1"/>
                  </a:solidFill>
                </a:rPr>
                <a:t>rcx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1850" y="284969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</a:t>
              </a:r>
              <a:r>
                <a:rPr lang="en-US" sz="2800" dirty="0" err="1">
                  <a:solidFill>
                    <a:schemeClr val="tx1"/>
                  </a:solidFill>
                </a:rPr>
                <a:t>rdx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1850" y="357305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</a:t>
              </a:r>
              <a:r>
                <a:rPr lang="en-US" sz="2800" dirty="0" err="1">
                  <a:solidFill>
                    <a:schemeClr val="tx1"/>
                  </a:solidFill>
                </a:rPr>
                <a:t>rsi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1850" y="429641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</a:t>
              </a:r>
              <a:r>
                <a:rPr lang="en-US" sz="2800" dirty="0" err="1">
                  <a:solidFill>
                    <a:schemeClr val="tx1"/>
                  </a:solidFill>
                </a:rPr>
                <a:t>rdi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1850" y="501977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</a:t>
              </a:r>
              <a:r>
                <a:rPr lang="en-US" sz="2800" dirty="0" err="1">
                  <a:solidFill>
                    <a:schemeClr val="tx1"/>
                  </a:solidFill>
                </a:rPr>
                <a:t>rsp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1850" y="574313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</a:t>
              </a:r>
              <a:r>
                <a:rPr lang="en-US" sz="2800" dirty="0" err="1">
                  <a:solidFill>
                    <a:schemeClr val="tx1"/>
                  </a:solidFill>
                </a:rPr>
                <a:t>rbp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86185" y="67961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%r8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86185" y="140297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%r9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86185" y="212633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%r10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86185" y="284969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%r11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786185" y="357305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%r12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86185" y="429641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%r13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786185" y="501977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%r14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86185" y="574313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%r15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329250" y="725338"/>
            <a:ext cx="2011680" cy="5429280"/>
            <a:chOff x="2329250" y="725338"/>
            <a:chExt cx="2011680" cy="5429280"/>
          </a:xfrm>
          <a:solidFill>
            <a:schemeClr val="tx1">
              <a:lumMod val="85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2329250" y="725338"/>
              <a:ext cx="2011680" cy="36576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</a:t>
              </a:r>
              <a:r>
                <a:rPr lang="en-US" sz="2800" dirty="0" err="1"/>
                <a:t>eax</a:t>
              </a:r>
              <a:endParaRPr lang="en-US" sz="2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29250" y="1448698"/>
              <a:ext cx="2011680" cy="36576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</a:t>
              </a:r>
              <a:r>
                <a:rPr lang="en-US" sz="2800" dirty="0" err="1"/>
                <a:t>ebx</a:t>
              </a:r>
              <a:endParaRPr lang="en-US" sz="2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29250" y="2172058"/>
              <a:ext cx="2011680" cy="36576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</a:t>
              </a:r>
              <a:r>
                <a:rPr lang="en-US" sz="2800" dirty="0" err="1"/>
                <a:t>ecx</a:t>
              </a:r>
              <a:endParaRPr lang="en-US" sz="2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9250" y="2895418"/>
              <a:ext cx="2011680" cy="36576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</a:t>
              </a:r>
              <a:r>
                <a:rPr lang="en-US" sz="2800" dirty="0" err="1"/>
                <a:t>edx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9250" y="3618778"/>
              <a:ext cx="2011680" cy="36576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</a:t>
              </a:r>
              <a:r>
                <a:rPr lang="en-US" sz="2800" dirty="0" err="1"/>
                <a:t>esi</a:t>
              </a:r>
              <a:endParaRPr lang="en-US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29250" y="4342138"/>
              <a:ext cx="2011680" cy="36576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</a:t>
              </a:r>
              <a:r>
                <a:rPr lang="en-US" sz="2800" dirty="0" err="1"/>
                <a:t>edi</a:t>
              </a:r>
              <a:endParaRPr lang="en-US" sz="2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29250" y="5065498"/>
              <a:ext cx="2011680" cy="365760"/>
            </a:xfrm>
            <a:prstGeom prst="rect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</a:t>
              </a:r>
              <a:r>
                <a:rPr lang="en-US" sz="2800" dirty="0" err="1"/>
                <a:t>esp</a:t>
              </a:r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29250" y="5788858"/>
              <a:ext cx="2011680" cy="365760"/>
            </a:xfrm>
            <a:prstGeom prst="rect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</a:t>
              </a:r>
              <a:r>
                <a:rPr lang="en-US" sz="2800" dirty="0" err="1"/>
                <a:t>ebp</a:t>
              </a:r>
              <a:endParaRPr lang="en-US" sz="28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335090" y="771058"/>
            <a:ext cx="914400" cy="5337840"/>
            <a:chOff x="3335090" y="771058"/>
            <a:chExt cx="914400" cy="5337840"/>
          </a:xfrm>
          <a:solidFill>
            <a:schemeClr val="tx1">
              <a:lumMod val="9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3335090" y="771058"/>
              <a:ext cx="914400" cy="27432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%ax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35090" y="1494418"/>
              <a:ext cx="914400" cy="27432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</a:t>
              </a:r>
              <a:r>
                <a:rPr lang="en-US" sz="2800" dirty="0" err="1"/>
                <a:t>bx</a:t>
              </a:r>
              <a:endParaRPr lang="en-US" sz="2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35090" y="2217778"/>
              <a:ext cx="914400" cy="27432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%cx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35090" y="2941138"/>
              <a:ext cx="914400" cy="27432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%dx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35090" y="3664498"/>
              <a:ext cx="914400" cy="27432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</a:t>
              </a:r>
              <a:r>
                <a:rPr lang="en-US" sz="2800" dirty="0" err="1"/>
                <a:t>si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35090" y="4387858"/>
              <a:ext cx="914400" cy="27432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%di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35090" y="5111218"/>
              <a:ext cx="914400" cy="274320"/>
            </a:xfrm>
            <a:prstGeom prst="rect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</a:t>
              </a:r>
              <a:r>
                <a:rPr lang="en-US" sz="2800" dirty="0" err="1"/>
                <a:t>sp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35090" y="5834578"/>
              <a:ext cx="914400" cy="274320"/>
            </a:xfrm>
            <a:prstGeom prst="rect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</a:t>
              </a:r>
              <a:r>
                <a:rPr lang="en-US" sz="2800" dirty="0" err="1"/>
                <a:t>bp</a:t>
              </a:r>
              <a:endParaRPr lang="en-US" sz="28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1849" y="6261346"/>
            <a:ext cx="8629135" cy="631919"/>
            <a:chOff x="271849" y="6261346"/>
            <a:chExt cx="8629135" cy="631919"/>
          </a:xfrm>
        </p:grpSpPr>
        <p:sp>
          <p:nvSpPr>
            <p:cNvPr id="55" name="AutoShape 7"/>
            <p:cNvSpPr>
              <a:spLocks/>
            </p:cNvSpPr>
            <p:nvPr/>
          </p:nvSpPr>
          <p:spPr bwMode="auto">
            <a:xfrm rot="5400000">
              <a:off x="4483841" y="2049354"/>
              <a:ext cx="205152" cy="8629135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29069" y="6370045"/>
              <a:ext cx="3712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latin typeface="+mj-lt"/>
                </a:rPr>
                <a:t>x86-64 Integer Registers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664270" y="-33012"/>
            <a:ext cx="3419526" cy="674030"/>
            <a:chOff x="1664270" y="-8520"/>
            <a:chExt cx="3419526" cy="674030"/>
          </a:xfrm>
        </p:grpSpPr>
        <p:sp>
          <p:nvSpPr>
            <p:cNvPr id="57" name="AutoShape 7"/>
            <p:cNvSpPr>
              <a:spLocks/>
            </p:cNvSpPr>
            <p:nvPr/>
          </p:nvSpPr>
          <p:spPr bwMode="auto">
            <a:xfrm rot="16200000" flipV="1">
              <a:off x="3233973" y="-586021"/>
              <a:ext cx="241774" cy="2261287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dirty="0">
                <a:latin typeface="+mj-lt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64270" y="-8520"/>
              <a:ext cx="3419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latin typeface="+mj-lt"/>
                </a:rPr>
                <a:t>IA32 Integer Registers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Sub-register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02347" y="1690689"/>
            <a:ext cx="739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rax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056237" y="4572000"/>
            <a:ext cx="803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eax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18483" y="3854795"/>
            <a:ext cx="593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1789" y="3137588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</a:t>
            </a:r>
          </a:p>
        </p:txBody>
      </p:sp>
      <p:sp>
        <p:nvSpPr>
          <p:cNvPr id="13" name="Left Brace 12"/>
          <p:cNvSpPr/>
          <p:nvPr/>
        </p:nvSpPr>
        <p:spPr>
          <a:xfrm rot="-5400000">
            <a:off x="7726680" y="2614172"/>
            <a:ext cx="91440" cy="914400"/>
          </a:xfrm>
          <a:prstGeom prst="lef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-5400000">
            <a:off x="7269479" y="2874179"/>
            <a:ext cx="91440" cy="1828800"/>
          </a:xfrm>
          <a:prstGeom prst="leftBrac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-5400000">
            <a:off x="6355079" y="2676986"/>
            <a:ext cx="91440" cy="3657600"/>
          </a:xfrm>
          <a:prstGeom prst="leftBrac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8650" y="5486400"/>
            <a:ext cx="3922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Same for </a:t>
            </a:r>
            <a:r>
              <a:rPr lang="en-US" sz="3200" dirty="0" err="1"/>
              <a:t>rbx</a:t>
            </a:r>
            <a:r>
              <a:rPr lang="en-US" sz="3200" dirty="0"/>
              <a:t>, </a:t>
            </a:r>
            <a:r>
              <a:rPr lang="en-US" sz="3200" dirty="0" err="1"/>
              <a:t>rcx</a:t>
            </a:r>
            <a:r>
              <a:rPr lang="en-US" sz="3200" dirty="0"/>
              <a:t>, </a:t>
            </a:r>
            <a:r>
              <a:rPr lang="en-US" sz="3200" dirty="0" err="1"/>
              <a:t>rdx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914400" y="2433500"/>
            <a:ext cx="7315200" cy="549820"/>
            <a:chOff x="914400" y="2433500"/>
            <a:chExt cx="7315200" cy="549820"/>
          </a:xfrm>
        </p:grpSpPr>
        <p:sp>
          <p:nvSpPr>
            <p:cNvPr id="5" name="Rectangle 4"/>
            <p:cNvSpPr/>
            <p:nvPr/>
          </p:nvSpPr>
          <p:spPr>
            <a:xfrm>
              <a:off x="914400" y="2434680"/>
              <a:ext cx="7315200" cy="5486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5720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4008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3152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8288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432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576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911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 animBg="1"/>
      <p:bldP spid="14" grpId="0" animBg="1"/>
      <p:bldP spid="15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Sub-register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02347" y="1690689"/>
            <a:ext cx="591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rsi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056237" y="4572000"/>
            <a:ext cx="655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esi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18483" y="3854795"/>
            <a:ext cx="445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si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31789" y="3137588"/>
            <a:ext cx="540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sil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-5400000">
            <a:off x="7726680" y="2614172"/>
            <a:ext cx="91440" cy="914400"/>
          </a:xfrm>
          <a:prstGeom prst="lef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-5400000">
            <a:off x="7269479" y="2874179"/>
            <a:ext cx="91440" cy="1828800"/>
          </a:xfrm>
          <a:prstGeom prst="leftBrac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-5400000">
            <a:off x="6355079" y="2676986"/>
            <a:ext cx="91440" cy="3657600"/>
          </a:xfrm>
          <a:prstGeom prst="leftBrac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8650" y="5486400"/>
            <a:ext cx="3889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Same for </a:t>
            </a:r>
            <a:r>
              <a:rPr lang="en-US" sz="3200" dirty="0" err="1"/>
              <a:t>rdi</a:t>
            </a:r>
            <a:r>
              <a:rPr lang="en-US" sz="3200" dirty="0"/>
              <a:t>, </a:t>
            </a:r>
            <a:r>
              <a:rPr lang="en-US" sz="3200" dirty="0" err="1"/>
              <a:t>rbp</a:t>
            </a:r>
            <a:r>
              <a:rPr lang="en-US" sz="3200" dirty="0"/>
              <a:t>, </a:t>
            </a:r>
            <a:r>
              <a:rPr lang="en-US" sz="3200" dirty="0" err="1"/>
              <a:t>rsp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914400" y="2433500"/>
            <a:ext cx="7315200" cy="549820"/>
            <a:chOff x="914400" y="2433500"/>
            <a:chExt cx="7315200" cy="549820"/>
          </a:xfrm>
        </p:grpSpPr>
        <p:sp>
          <p:nvSpPr>
            <p:cNvPr id="5" name="Rectangle 4"/>
            <p:cNvSpPr/>
            <p:nvPr/>
          </p:nvSpPr>
          <p:spPr>
            <a:xfrm>
              <a:off x="914400" y="2434680"/>
              <a:ext cx="7315200" cy="5486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5720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4008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3152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8288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432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576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28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14400" y="2434680"/>
            <a:ext cx="73152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572000" y="2433500"/>
            <a:ext cx="0" cy="54864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86400" y="2433500"/>
            <a:ext cx="0" cy="54864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00800" y="2433500"/>
            <a:ext cx="0" cy="54864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15200" y="2433500"/>
            <a:ext cx="0" cy="54864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28800" y="2433500"/>
            <a:ext cx="0" cy="54864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43200" y="2433500"/>
            <a:ext cx="0" cy="54864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657600" y="2433500"/>
            <a:ext cx="0" cy="54864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Sub-register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02347" y="1690689"/>
            <a:ext cx="556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r8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80306" y="3137588"/>
            <a:ext cx="784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r8b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7726680" y="2614172"/>
            <a:ext cx="91440" cy="914400"/>
          </a:xfrm>
          <a:prstGeom prst="lef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79824" y="3854795"/>
            <a:ext cx="8707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r8w</a:t>
            </a:r>
          </a:p>
        </p:txBody>
      </p:sp>
      <p:sp>
        <p:nvSpPr>
          <p:cNvPr id="14" name="Left Brace 13"/>
          <p:cNvSpPr/>
          <p:nvPr/>
        </p:nvSpPr>
        <p:spPr>
          <a:xfrm rot="-5400000">
            <a:off x="7269479" y="2874179"/>
            <a:ext cx="91440" cy="1828800"/>
          </a:xfrm>
          <a:prstGeom prst="leftBrac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09506" y="4572000"/>
            <a:ext cx="7825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r8d</a:t>
            </a:r>
          </a:p>
        </p:txBody>
      </p:sp>
      <p:sp>
        <p:nvSpPr>
          <p:cNvPr id="15" name="Left Brace 14"/>
          <p:cNvSpPr/>
          <p:nvPr/>
        </p:nvSpPr>
        <p:spPr>
          <a:xfrm rot="-5400000">
            <a:off x="6355079" y="2676986"/>
            <a:ext cx="91440" cy="3657600"/>
          </a:xfrm>
          <a:prstGeom prst="leftBrac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8650" y="5486400"/>
            <a:ext cx="6292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Same for r9, r10, r11, r12, r13, r14, r15</a:t>
            </a:r>
          </a:p>
        </p:txBody>
      </p:sp>
    </p:spTree>
    <p:extLst>
      <p:ext uri="{BB962C8B-B14F-4D97-AF65-F5344CB8AC3E}">
        <p14:creationId xmlns:p14="http://schemas.microsoft.com/office/powerpoint/2010/main" val="2035226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7947"/>
            <a:ext cx="7886700" cy="5109433"/>
          </a:xfrm>
        </p:spPr>
        <p:txBody>
          <a:bodyPr>
            <a:normAutofit/>
          </a:bodyPr>
          <a:lstStyle/>
          <a:p>
            <a:r>
              <a:rPr lang="en-US" dirty="0"/>
              <a:t>Instruction Set Architecture</a:t>
            </a:r>
          </a:p>
          <a:p>
            <a:r>
              <a:rPr lang="en-US" dirty="0"/>
              <a:t>Program Performance</a:t>
            </a:r>
          </a:p>
          <a:p>
            <a:r>
              <a:rPr lang="en-US" dirty="0"/>
              <a:t>Intel x86 Architecture</a:t>
            </a:r>
          </a:p>
          <a:p>
            <a:r>
              <a:rPr lang="en-US" dirty="0"/>
              <a:t>x86 Registers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Machine vs. human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 descr="https://cdn4.iconfinder.com/data/icons/VISTA/computer_gadgets/png/256/desktop_c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932" y="178806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vatar, male, man, person,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935" y="178374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357563" y="1629120"/>
            <a:ext cx="2428875" cy="612648"/>
          </a:xfrm>
          <a:prstGeom prst="wedgeRoundRectCallout">
            <a:avLst>
              <a:gd name="adj1" fmla="val 72976"/>
              <a:gd name="adj2" fmla="val 3917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Add 5 and 8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357563" y="2547021"/>
            <a:ext cx="2428875" cy="612648"/>
          </a:xfrm>
          <a:prstGeom prst="wedgeRoundRectCallout">
            <a:avLst>
              <a:gd name="adj1" fmla="val -79091"/>
              <a:gd name="adj2" fmla="val -3842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sina" panose="020B0603050302020204" pitchFamily="34" charset="0"/>
              </a:rPr>
              <a:t>011000110101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43848" y="3196765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words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650" y="3196765"/>
            <a:ext cx="2228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instructions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650" y="3832738"/>
            <a:ext cx="2675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instruction 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5935" y="3832738"/>
            <a:ext cx="2079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vocabulary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650" y="4468711"/>
            <a:ext cx="3337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machine language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2925" y="4468711"/>
            <a:ext cx="3472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assembly language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62263" y="5104684"/>
            <a:ext cx="4253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add 0x8(%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8650" y="5104684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03 45 08</a:t>
            </a:r>
          </a:p>
        </p:txBody>
      </p:sp>
    </p:spTree>
    <p:extLst>
      <p:ext uri="{BB962C8B-B14F-4D97-AF65-F5344CB8AC3E}">
        <p14:creationId xmlns:p14="http://schemas.microsoft.com/office/powerpoint/2010/main" val="311921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of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27004" y="3429000"/>
            <a:ext cx="487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39719" y="3428999"/>
            <a:ext cx="487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670007" y="3429000"/>
            <a:ext cx="487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07282" y="1535918"/>
            <a:ext cx="1794885" cy="744945"/>
            <a:chOff x="107282" y="1535918"/>
            <a:chExt cx="1794885" cy="744945"/>
          </a:xfrm>
        </p:grpSpPr>
        <p:sp>
          <p:nvSpPr>
            <p:cNvPr id="9" name="TextBox 8"/>
            <p:cNvSpPr txBox="1"/>
            <p:nvPr/>
          </p:nvSpPr>
          <p:spPr>
            <a:xfrm>
              <a:off x="220296" y="1535918"/>
              <a:ext cx="16818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Code time</a:t>
              </a:r>
            </a:p>
          </p:txBody>
        </p:sp>
        <p:sp>
          <p:nvSpPr>
            <p:cNvPr id="10" name="Right Brace 9"/>
            <p:cNvSpPr/>
            <p:nvPr/>
          </p:nvSpPr>
          <p:spPr>
            <a:xfrm rot="16200000">
              <a:off x="875465" y="1378897"/>
              <a:ext cx="133783" cy="16701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51784" y="1535916"/>
            <a:ext cx="4044227" cy="744948"/>
            <a:chOff x="2551784" y="1535916"/>
            <a:chExt cx="4044227" cy="744948"/>
          </a:xfrm>
        </p:grpSpPr>
        <p:sp>
          <p:nvSpPr>
            <p:cNvPr id="12" name="TextBox 11"/>
            <p:cNvSpPr txBox="1"/>
            <p:nvPr/>
          </p:nvSpPr>
          <p:spPr>
            <a:xfrm>
              <a:off x="3521934" y="1535916"/>
              <a:ext cx="21595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Compile time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16200000">
              <a:off x="4507006" y="191859"/>
              <a:ext cx="133783" cy="404422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36881" y="1535917"/>
            <a:ext cx="1924929" cy="744946"/>
            <a:chOff x="7136881" y="1535917"/>
            <a:chExt cx="1924929" cy="744946"/>
          </a:xfrm>
        </p:grpSpPr>
        <p:sp>
          <p:nvSpPr>
            <p:cNvPr id="15" name="TextBox 14"/>
            <p:cNvSpPr txBox="1"/>
            <p:nvPr/>
          </p:nvSpPr>
          <p:spPr>
            <a:xfrm>
              <a:off x="7301268" y="1535917"/>
              <a:ext cx="15359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Run time</a:t>
              </a:r>
            </a:p>
          </p:txBody>
        </p:sp>
        <p:sp>
          <p:nvSpPr>
            <p:cNvPr id="16" name="Right Brace 15"/>
            <p:cNvSpPr/>
            <p:nvPr/>
          </p:nvSpPr>
          <p:spPr>
            <a:xfrm rot="16200000">
              <a:off x="8037955" y="1257007"/>
              <a:ext cx="122782" cy="19249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8" descr="Windows Executable Fi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28" y="2698045"/>
            <a:ext cx="1461907" cy="14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107281" y="2577582"/>
            <a:ext cx="1702833" cy="1702834"/>
            <a:chOff x="107281" y="2577582"/>
            <a:chExt cx="1702833" cy="1702834"/>
          </a:xfrm>
        </p:grpSpPr>
        <p:pic>
          <p:nvPicPr>
            <p:cNvPr id="19" name="Picture 4" descr="Generic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81" y="2577582"/>
              <a:ext cx="1702833" cy="1702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91875" y="3580312"/>
              <a:ext cx="11336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75000"/>
                    </a:schemeClr>
                  </a:solidFill>
                </a:rPr>
                <a:t>C/C++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84444" y="2577583"/>
            <a:ext cx="1702833" cy="1702834"/>
            <a:chOff x="2484444" y="2577583"/>
            <a:chExt cx="1702833" cy="1702834"/>
          </a:xfrm>
        </p:grpSpPr>
        <p:pic>
          <p:nvPicPr>
            <p:cNvPr id="22" name="Picture 4" descr="Generic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444" y="2577583"/>
              <a:ext cx="1702833" cy="1702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2900465" y="3580311"/>
              <a:ext cx="8402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50000"/>
                    </a:schemeClr>
                  </a:solidFill>
                </a:rPr>
                <a:t>ASM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51786" y="2577582"/>
            <a:ext cx="1702833" cy="1702834"/>
            <a:chOff x="4951786" y="2577582"/>
            <a:chExt cx="1702833" cy="1702834"/>
          </a:xfrm>
        </p:grpSpPr>
        <p:pic>
          <p:nvPicPr>
            <p:cNvPr id="25" name="Picture 4" descr="Generic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786" y="2577582"/>
              <a:ext cx="1702833" cy="1702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147823" y="3580311"/>
              <a:ext cx="1117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Object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67174" y="4860905"/>
            <a:ext cx="1702833" cy="1702834"/>
            <a:chOff x="4967174" y="4860905"/>
            <a:chExt cx="1702833" cy="1702834"/>
          </a:xfrm>
        </p:grpSpPr>
        <p:pic>
          <p:nvPicPr>
            <p:cNvPr id="28" name="Picture 4" descr="Generic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174" y="4860905"/>
              <a:ext cx="1702833" cy="1702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678" y="5346126"/>
              <a:ext cx="1376930" cy="1001273"/>
            </a:xfrm>
            <a:prstGeom prst="rect">
              <a:avLst/>
            </a:prstGeom>
          </p:spPr>
        </p:pic>
      </p:grpSp>
      <p:cxnSp>
        <p:nvCxnSpPr>
          <p:cNvPr id="30" name="Elbow Connector 29"/>
          <p:cNvCxnSpPr>
            <a:stCxn id="28" idx="3"/>
            <a:endCxn id="17" idx="2"/>
          </p:cNvCxnSpPr>
          <p:nvPr/>
        </p:nvCxnSpPr>
        <p:spPr>
          <a:xfrm flipV="1">
            <a:off x="6670007" y="4159953"/>
            <a:ext cx="1480075" cy="15523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00102" y="4222336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Compiler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02391" y="4208064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Assembler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10362" y="4177110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Linker</a:t>
            </a:r>
          </a:p>
        </p:txBody>
      </p:sp>
    </p:spTree>
    <p:extLst>
      <p:ext uri="{BB962C8B-B14F-4D97-AF65-F5344CB8AC3E}">
        <p14:creationId xmlns:p14="http://schemas.microsoft.com/office/powerpoint/2010/main" val="118840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8650" y="2577582"/>
            <a:ext cx="1702833" cy="1702834"/>
            <a:chOff x="107281" y="2577582"/>
            <a:chExt cx="1702833" cy="1702834"/>
          </a:xfrm>
        </p:grpSpPr>
        <p:pic>
          <p:nvPicPr>
            <p:cNvPr id="19" name="Picture 4" descr="Generic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81" y="2577582"/>
              <a:ext cx="1702833" cy="1702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91875" y="3580312"/>
              <a:ext cx="11336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75000"/>
                    </a:schemeClr>
                  </a:solidFill>
                </a:rPr>
                <a:t>C/C++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20584" y="2577583"/>
            <a:ext cx="1702833" cy="1702834"/>
            <a:chOff x="2484444" y="2577583"/>
            <a:chExt cx="1702833" cy="1702834"/>
          </a:xfrm>
        </p:grpSpPr>
        <p:pic>
          <p:nvPicPr>
            <p:cNvPr id="22" name="Picture 4" descr="Generic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444" y="2577583"/>
              <a:ext cx="1702833" cy="1702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2900465" y="3580311"/>
              <a:ext cx="8402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50000"/>
                    </a:schemeClr>
                  </a:solidFill>
                </a:rPr>
                <a:t>ASM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12517" y="2577582"/>
            <a:ext cx="1702833" cy="1702834"/>
            <a:chOff x="4951786" y="2577582"/>
            <a:chExt cx="1702833" cy="1702834"/>
          </a:xfrm>
        </p:grpSpPr>
        <p:pic>
          <p:nvPicPr>
            <p:cNvPr id="25" name="Picture 4" descr="Generic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786" y="2577582"/>
              <a:ext cx="1702833" cy="1702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147823" y="3580311"/>
              <a:ext cx="1117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Object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60439" y="1862554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Compiler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51383" y="1862555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Assembler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52235" y="4519595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Disassembler</a:t>
            </a:r>
          </a:p>
        </p:txBody>
      </p:sp>
      <p:cxnSp>
        <p:nvCxnSpPr>
          <p:cNvPr id="48" name="Connector: Elbow 47"/>
          <p:cNvCxnSpPr>
            <a:stCxn id="25" idx="2"/>
            <a:endCxn id="22" idx="2"/>
          </p:cNvCxnSpPr>
          <p:nvPr/>
        </p:nvCxnSpPr>
        <p:spPr>
          <a:xfrm rot="5400000">
            <a:off x="6117968" y="2734450"/>
            <a:ext cx="1" cy="3091933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9" idx="3"/>
            <a:endCxn id="22" idx="1"/>
          </p:cNvCxnSpPr>
          <p:nvPr/>
        </p:nvCxnSpPr>
        <p:spPr>
          <a:xfrm>
            <a:off x="2331483" y="3428999"/>
            <a:ext cx="13891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3"/>
            <a:endCxn id="25" idx="1"/>
          </p:cNvCxnSpPr>
          <p:nvPr/>
        </p:nvCxnSpPr>
        <p:spPr>
          <a:xfrm flipV="1">
            <a:off x="5423417" y="3428999"/>
            <a:ext cx="13891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28650" y="5752435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gcc</a:t>
            </a:r>
            <a:r>
              <a:rPr lang="en-US" sz="2400" dirty="0">
                <a:latin typeface="Consolas" panose="020B0609020204030204" pitchFamily="49" charset="0"/>
              </a:rPr>
              <a:t> –</a:t>
            </a:r>
            <a:r>
              <a:rPr lang="en-US" sz="2400" dirty="0" err="1">
                <a:latin typeface="Consolas" panose="020B0609020204030204" pitchFamily="49" charset="0"/>
              </a:rPr>
              <a:t>Og</a:t>
            </a:r>
            <a:r>
              <a:rPr lang="en-US" sz="2400" dirty="0">
                <a:latin typeface="Consolas" panose="020B0609020204030204" pitchFamily="49" charset="0"/>
              </a:rPr>
              <a:t> –S </a:t>
            </a:r>
            <a:r>
              <a:rPr lang="en-US" sz="2400" dirty="0" err="1">
                <a:latin typeface="Consolas" panose="020B0609020204030204" pitchFamily="49" charset="0"/>
              </a:rPr>
              <a:t>example.c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8650" y="5291964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gcc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–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Og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–c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example.c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932318" y="5290770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objdump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–d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example.o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9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4" grpId="0"/>
      <p:bldP spid="55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96399" y="5648465"/>
            <a:ext cx="14189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CHAP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04124" y="1247542"/>
            <a:ext cx="7356297" cy="5286821"/>
            <a:chOff x="904124" y="1247542"/>
            <a:chExt cx="7356297" cy="5286821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2306249599"/>
                </p:ext>
              </p:extLst>
            </p:nvPr>
          </p:nvGraphicFramePr>
          <p:xfrm>
            <a:off x="904124" y="1247542"/>
            <a:ext cx="7356297" cy="52868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2459409" y="4722070"/>
              <a:ext cx="202811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</a:rPr>
                <a:t>A</a:t>
              </a:r>
              <a:r>
                <a:rPr lang="en-US" sz="2800" dirty="0"/>
                <a:t>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579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41448" y="3968496"/>
            <a:ext cx="2061860" cy="2061860"/>
            <a:chOff x="1536985" y="2722712"/>
            <a:chExt cx="2061860" cy="2061860"/>
          </a:xfrm>
        </p:grpSpPr>
        <p:sp>
          <p:nvSpPr>
            <p:cNvPr id="5" name="Rounded Rectangle 4"/>
            <p:cNvSpPr/>
            <p:nvPr/>
          </p:nvSpPr>
          <p:spPr>
            <a:xfrm>
              <a:off x="1536985" y="2722712"/>
              <a:ext cx="2061860" cy="20618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1637637" y="2823364"/>
              <a:ext cx="1860556" cy="18605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2459409" y="4722070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A</a:t>
            </a:r>
            <a:r>
              <a:rPr lang="en-US" sz="2800" dirty="0"/>
              <a:t>rchitecture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2511" y="772068"/>
            <a:ext cx="35028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① </a:t>
            </a:r>
            <a:r>
              <a:rPr lang="en-US" sz="3600" dirty="0"/>
              <a:t>System’s state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2702511" y="2184405"/>
            <a:ext cx="34002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② </a:t>
            </a:r>
            <a:r>
              <a:rPr lang="en-US" sz="3600" dirty="0"/>
              <a:t>Instructions</a:t>
            </a:r>
          </a:p>
          <a:p>
            <a:r>
              <a:rPr lang="en-US" sz="3600" dirty="0"/>
              <a:t>CPU can execute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62575" y="161530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③</a:t>
            </a:r>
            <a:endParaRPr lang="en-US" sz="3600" dirty="0"/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6430461" y="1095234"/>
            <a:ext cx="102592" cy="1689336"/>
          </a:xfrm>
          <a:prstGeom prst="curvedConnector3">
            <a:avLst>
              <a:gd name="adj1" fmla="val 1263638"/>
            </a:avLst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67136" y="4306929"/>
            <a:ext cx="2011680" cy="138499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ja-JP" sz="2800" dirty="0">
                <a:solidFill>
                  <a:srgbClr val="FFC000"/>
                </a:solidFill>
              </a:rPr>
              <a:t>I</a:t>
            </a:r>
            <a:r>
              <a:rPr lang="en-US" altLang="ja-JP" sz="2800" dirty="0"/>
              <a:t>nstruction</a:t>
            </a:r>
          </a:p>
          <a:p>
            <a:pPr algn="ctr"/>
            <a:r>
              <a:rPr lang="en-US" altLang="ja-JP" sz="2800" dirty="0">
                <a:solidFill>
                  <a:srgbClr val="FFC000"/>
                </a:solidFill>
              </a:rPr>
              <a:t>S</a:t>
            </a:r>
            <a:r>
              <a:rPr lang="en-US" altLang="ja-JP" sz="2800" dirty="0"/>
              <a:t>et</a:t>
            </a:r>
            <a:endParaRPr lang="en-US" sz="2800" dirty="0"/>
          </a:p>
          <a:p>
            <a:pPr algn="ctr"/>
            <a:r>
              <a:rPr lang="en-US" sz="2800" dirty="0">
                <a:solidFill>
                  <a:srgbClr val="FFC000"/>
                </a:solidFill>
              </a:rPr>
              <a:t>A</a:t>
            </a:r>
            <a:r>
              <a:rPr lang="en-US" sz="2800" dirty="0"/>
              <a:t>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61559" y="4525879"/>
            <a:ext cx="1862053" cy="18620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82600" y="4076700"/>
            <a:ext cx="2552700" cy="25527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50816" y="1838093"/>
            <a:ext cx="2741769" cy="274176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9495" y="1685693"/>
            <a:ext cx="2850590" cy="285059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s://cdn4.iconfinder.com/data/icons/VISTA/computer_gadgets/png/256/desktop_c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5208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loud computing, data center, datacenter, hosting, server, server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1520825"/>
            <a:ext cx="137159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omputer, laptop, pc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28924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pda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49" y="4930775"/>
            <a:ext cx="137159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able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224" y="4809433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computer game, console, game, nintendo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218" y="171686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access, point, router, wireless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577" y="274664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805557" y="4042409"/>
            <a:ext cx="718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</a:rPr>
              <a:t>x86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19721" y="4042408"/>
            <a:ext cx="931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</a:rPr>
              <a:t>MIPS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75448" y="5528608"/>
            <a:ext cx="15087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</a:rPr>
              <a:t>PowerPC</a:t>
            </a:r>
          </a:p>
        </p:txBody>
      </p:sp>
      <p:pic>
        <p:nvPicPr>
          <p:cNvPr id="19" name="Picture 2" descr="ARM logo.sv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968" y="4370356"/>
            <a:ext cx="1234763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Sparc-logo.sv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02" y="4897818"/>
            <a:ext cx="1446093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s,playstation,console,photosho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308" y="1721488"/>
            <a:ext cx="137159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38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484" y="4363283"/>
            <a:ext cx="1822352" cy="11180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20460" y="3441633"/>
            <a:ext cx="797610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ttp://2.bp.blogspot.com/_FN98eHvI0Yg/SIChPQtmuoI/AAAAAAAAAts/Zu9LAukwMKQ/s400/moorenoy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4" y="1510936"/>
            <a:ext cx="2070339" cy="1371600"/>
          </a:xfrm>
          <a:prstGeom prst="rect">
            <a:avLst/>
          </a:prstGeom>
          <a:noFill/>
          <a:ln>
            <a:noFill/>
          </a:ln>
          <a:extLst/>
        </p:spPr>
      </p:pic>
      <p:grpSp>
        <p:nvGrpSpPr>
          <p:cNvPr id="23" name="Group 22"/>
          <p:cNvGrpSpPr/>
          <p:nvPr/>
        </p:nvGrpSpPr>
        <p:grpSpPr>
          <a:xfrm>
            <a:off x="5472555" y="4363283"/>
            <a:ext cx="1619601" cy="1381425"/>
            <a:chOff x="4292562" y="368718"/>
            <a:chExt cx="3093692" cy="2638737"/>
          </a:xfrm>
        </p:grpSpPr>
        <p:pic>
          <p:nvPicPr>
            <p:cNvPr id="2052" name="Picture 4" descr="http://www.extremetech.com/wp-content/uploads/2014/01/pentium_4-640x374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813" b="72193" l="1094" r="4921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" t="4203" r="50771" b="25813"/>
            <a:stretch/>
          </p:blipFill>
          <p:spPr bwMode="auto">
            <a:xfrm>
              <a:off x="4292562" y="368718"/>
              <a:ext cx="3093692" cy="2638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4292562" y="1062038"/>
              <a:ext cx="927139" cy="194541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V="1">
              <a:off x="5100637" y="2233613"/>
              <a:ext cx="2285617" cy="740930"/>
            </a:xfrm>
            <a:prstGeom prst="line">
              <a:avLst/>
            </a:prstGeom>
            <a:ln w="92075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4" name="Picture 6" descr="http://www.custompc.ie/ekmps/shops/pctech/resources/Design/i7cpu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642" y="1508086"/>
            <a:ext cx="1599389" cy="13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upload.wikimedia.org/wikipedia/commons/thumb/archive/5/53/20070104145046!Ic-photo-intel-A80386DX-33-IV-(386DX).png/120px-Ic-photo-intel-A80386DX-33-IV-(386DX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96" y="1510936"/>
            <a:ext cx="137159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Intel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99293" y="288253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1968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65726" y="2882536"/>
            <a:ext cx="780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1985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59844" y="2882536"/>
            <a:ext cx="772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2016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34573" y="3671626"/>
            <a:ext cx="776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1978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875033" y="3671626"/>
            <a:ext cx="814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2005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534573" y="6024056"/>
            <a:ext cx="678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29K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52901" y="6024056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275K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75033" y="6024056"/>
            <a:ext cx="909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250M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80683" y="6024056"/>
            <a:ext cx="731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7.2B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4234" y="5839389"/>
            <a:ext cx="14710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Transistor</a:t>
            </a:r>
          </a:p>
          <a:p>
            <a:r>
              <a:rPr lang="en-US" sz="2400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89680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blogs-images.forbes.com/tiriasresearch/files/2015/07/gordon-moore-1249x1940.jpg?width=96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10366" r="116" b="25260"/>
          <a:stretch/>
        </p:blipFill>
        <p:spPr bwMode="auto">
          <a:xfrm>
            <a:off x="4686165" y="924679"/>
            <a:ext cx="3152292" cy="315229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97886" y="4707111"/>
            <a:ext cx="690608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number of transistors in a chip will approximately double every two years.</a:t>
            </a:r>
          </a:p>
        </p:txBody>
      </p:sp>
      <p:pic>
        <p:nvPicPr>
          <p:cNvPr id="1026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09" y="4697080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003969" y="5345530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33176" y="2208437"/>
            <a:ext cx="27478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Gordon Moore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8406" y="279321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Co-founder of Intel</a:t>
            </a:r>
          </a:p>
        </p:txBody>
      </p:sp>
    </p:spTree>
    <p:extLst>
      <p:ext uri="{BB962C8B-B14F-4D97-AF65-F5344CB8AC3E}">
        <p14:creationId xmlns:p14="http://schemas.microsoft.com/office/powerpoint/2010/main" val="7582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1732</TotalTime>
  <Words>555</Words>
  <Application>Microsoft Office PowerPoint</Application>
  <PresentationFormat>On-screen Show (4:3)</PresentationFormat>
  <Paragraphs>229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Agency FB</vt:lpstr>
      <vt:lpstr>Alsina</vt:lpstr>
      <vt:lpstr>Arial</vt:lpstr>
      <vt:lpstr>Calibri</vt:lpstr>
      <vt:lpstr>Candara</vt:lpstr>
      <vt:lpstr>Consolas</vt:lpstr>
      <vt:lpstr>HGｺﾞｼｯｸM</vt:lpstr>
      <vt:lpstr>Roboto</vt:lpstr>
      <vt:lpstr>Office Theme</vt:lpstr>
      <vt:lpstr>Machine Programming</vt:lpstr>
      <vt:lpstr>Machine vs. human language</vt:lpstr>
      <vt:lpstr>Lifetime of Program</vt:lpstr>
      <vt:lpstr>Code Examples</vt:lpstr>
      <vt:lpstr>Program Performance</vt:lpstr>
      <vt:lpstr>PowerPoint Presentation</vt:lpstr>
      <vt:lpstr>Instruction Set Architectures</vt:lpstr>
      <vt:lpstr>Intel</vt:lpstr>
      <vt:lpstr>PowerPoint Presentation</vt:lpstr>
      <vt:lpstr>Advanced Micro Devices</vt:lpstr>
      <vt:lpstr>Programmer’s View</vt:lpstr>
      <vt:lpstr>Compiling</vt:lpstr>
      <vt:lpstr>Categories of Registers</vt:lpstr>
      <vt:lpstr>PowerPoint Presentation</vt:lpstr>
      <vt:lpstr>Sub-register</vt:lpstr>
      <vt:lpstr>Sub-register</vt:lpstr>
      <vt:lpstr>Sub-register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nqminh</dc:creator>
  <cp:lastModifiedBy>Minh Nghiem Quoc</cp:lastModifiedBy>
  <cp:revision>149</cp:revision>
  <dcterms:created xsi:type="dcterms:W3CDTF">2016-10-17T02:14:46Z</dcterms:created>
  <dcterms:modified xsi:type="dcterms:W3CDTF">2016-12-27T03:34:15Z</dcterms:modified>
</cp:coreProperties>
</file>