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22" r:id="rId3"/>
    <p:sldId id="332" r:id="rId4"/>
    <p:sldId id="323" r:id="rId5"/>
    <p:sldId id="324" r:id="rId6"/>
    <p:sldId id="335" r:id="rId7"/>
    <p:sldId id="336" r:id="rId8"/>
    <p:sldId id="337" r:id="rId9"/>
    <p:sldId id="338" r:id="rId10"/>
    <p:sldId id="325" r:id="rId11"/>
    <p:sldId id="334" r:id="rId12"/>
    <p:sldId id="333" r:id="rId13"/>
    <p:sldId id="313" r:id="rId14"/>
    <p:sldId id="314" r:id="rId15"/>
    <p:sldId id="315" r:id="rId16"/>
    <p:sldId id="330" r:id="rId17"/>
    <p:sldId id="331" r:id="rId18"/>
    <p:sldId id="316" r:id="rId19"/>
    <p:sldId id="317" r:id="rId20"/>
    <p:sldId id="318" r:id="rId21"/>
    <p:sldId id="329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7296" autoAdjust="0"/>
  </p:normalViewPr>
  <p:slideViewPr>
    <p:cSldViewPr snapToGrid="0">
      <p:cViewPr varScale="1">
        <p:scale>
          <a:sx n="110" d="100"/>
          <a:sy n="11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</a:t>
            </a:r>
            <a:r>
              <a:rPr lang="en-US" baseline="0" dirty="0"/>
              <a:t> NGHIEM</a:t>
            </a:r>
          </a:p>
          <a:p>
            <a:r>
              <a:rPr lang="en-US" baseline="0" dirty="0"/>
              <a:t>Last update: Oct 28,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Double Word</a:t>
            </a:r>
          </a:p>
          <a:p>
            <a:r>
              <a:rPr lang="en-US" dirty="0"/>
              <a:t>Quad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in %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x86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26377"/>
            <a:ext cx="6858000" cy="165576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①  Transfer Data</a:t>
            </a:r>
          </a:p>
          <a:p>
            <a:pPr algn="r"/>
            <a:r>
              <a:rPr lang="en-US" sz="3200" dirty="0"/>
              <a:t>② Arithmetic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address computation</a:t>
            </a:r>
          </a:p>
        </p:txBody>
      </p:sp>
      <p:sp>
        <p:nvSpPr>
          <p:cNvPr id="5" name="Rectangle 4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 x86 Instructions to do Transfer Data</a:t>
            </a:r>
          </a:p>
        </p:txBody>
      </p:sp>
      <p:sp>
        <p:nvSpPr>
          <p:cNvPr id="6" name="Rectangle 5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 x86 Instructions to do Arithmetic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869" y="1606034"/>
            <a:ext cx="80842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indent="-223838" algn="ctr" defTabSz="895350">
              <a:buNone/>
              <a:tabLst>
                <a:tab pos="1206500" algn="l"/>
                <a:tab pos="3657600" algn="l"/>
              </a:tabLst>
            </a:pPr>
            <a:r>
              <a:rPr lang="en-US" sz="4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23838" indent="-223838" algn="ctr" defTabSz="895350">
              <a:buNone/>
              <a:tabLst>
                <a:tab pos="1206500" algn="l"/>
                <a:tab pos="3657600" algn="l"/>
              </a:tabLst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Mem[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4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9440" y="5118813"/>
            <a:ext cx="2194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Constant “displacement”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9201" y="3459742"/>
            <a:ext cx="21945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Base register: Any of the 8/16 integer registers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1931" y="3339194"/>
            <a:ext cx="2194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Index register: Any, except for %</a:t>
            </a:r>
            <a:r>
              <a:rPr lang="en-US" sz="2800" dirty="0" err="1">
                <a:solidFill>
                  <a:srgbClr val="FFFF00"/>
                </a:solidFill>
              </a:rPr>
              <a:t>esp</a:t>
            </a:r>
            <a:r>
              <a:rPr lang="en-US" sz="2800" dirty="0">
                <a:solidFill>
                  <a:srgbClr val="FFFF00"/>
                </a:solidFill>
              </a:rPr>
              <a:t> or %</a:t>
            </a:r>
            <a:r>
              <a:rPr lang="en-US" sz="2800" dirty="0" err="1">
                <a:solidFill>
                  <a:srgbClr val="FFFF00"/>
                </a:solidFill>
              </a:rPr>
              <a:t>rsp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2203" y="5556515"/>
            <a:ext cx="2194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Scale: 1, 2, 4, or 8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196481" y="2929473"/>
            <a:ext cx="0" cy="53026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4729483" y="2929473"/>
            <a:ext cx="0" cy="2627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6569211" y="2929473"/>
            <a:ext cx="4389" cy="4097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8042400" y="2929473"/>
            <a:ext cx="4320" cy="2189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69535"/>
              </p:ext>
            </p:extLst>
          </p:nvPr>
        </p:nvGraphicFramePr>
        <p:xfrm>
          <a:off x="853440" y="1482675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80830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365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029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12200"/>
              </p:ext>
            </p:extLst>
          </p:nvPr>
        </p:nvGraphicFramePr>
        <p:xfrm>
          <a:off x="853440" y="4225875"/>
          <a:ext cx="304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14818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8471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rcx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rdx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82086"/>
              </p:ext>
            </p:extLst>
          </p:nvPr>
        </p:nvGraphicFramePr>
        <p:xfrm>
          <a:off x="4641669" y="1482675"/>
          <a:ext cx="368014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2">
                  <a:extLst>
                    <a:ext uri="{9D8B030D-6E8A-4147-A177-3AD203B41FA5}">
                      <a16:colId xmlns:a16="http://schemas.microsoft.com/office/drawing/2014/main" val="880830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365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rax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2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9(%</a:t>
                      </a:r>
                      <a:r>
                        <a:rPr lang="en-US" sz="2400" dirty="0" err="1"/>
                        <a:t>rax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260(%</a:t>
                      </a:r>
                      <a:r>
                        <a:rPr lang="en-US" sz="2400" dirty="0" err="1"/>
                        <a:t>rcx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rdx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0xFC(,%rcx,4)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0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(%rax,%rdx,4)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4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Explain what is wrong?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$0xF, (%</a:t>
            </a:r>
            <a:r>
              <a:rPr lang="en-US" dirty="0" err="1">
                <a:latin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movw</a:t>
            </a:r>
            <a:r>
              <a:rPr lang="en-US" dirty="0">
                <a:latin typeface="Consolas" panose="020B0609020204030204" pitchFamily="49" charset="0"/>
              </a:rPr>
              <a:t>	(%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), 4(%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%al, %</a:t>
            </a:r>
            <a:r>
              <a:rPr lang="en-US" dirty="0" err="1">
                <a:latin typeface="Consolas" panose="020B0609020204030204" pitchFamily="49" charset="0"/>
              </a:rPr>
              <a:t>sl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$0x123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rdx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</a:rPr>
              <a:t>	%</a:t>
            </a:r>
            <a:r>
              <a:rPr lang="en-US" dirty="0" err="1">
                <a:latin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</a:rPr>
              <a:t>, 8(%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451031" y="1524000"/>
            <a:ext cx="5261791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t0 =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572000" y="3022600"/>
            <a:ext cx="4178300" cy="230575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Swap</a:t>
            </a:r>
            <a:endParaRPr lang="en-US" dirty="0">
              <a:latin typeface="Alsina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Address Computation</a:t>
            </a:r>
            <a:endParaRPr lang="en-US" dirty="0">
              <a:latin typeface="Alsina" panose="020B06030503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2475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LEA</a:t>
            </a:r>
            <a:r>
              <a:rPr lang="en-US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  <a:latin typeface="Alsina" panose="020B06030503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6421" y="1869555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Source,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0848" y="3320534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(%edx,%ecx,4),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2698" y="1407890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load effective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4721" y="4547774"/>
            <a:ext cx="72118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Compute address of value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Load value at that address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0" y="4524508"/>
            <a:ext cx="945397" cy="9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224539"/>
            <a:ext cx="8778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Suppose register %</a:t>
            </a:r>
            <a:r>
              <a:rPr lang="en-US" sz="2800" dirty="0" err="1"/>
              <a:t>eax</a:t>
            </a:r>
            <a:r>
              <a:rPr lang="en-US" sz="2800" dirty="0"/>
              <a:t> holds value x and %</a:t>
            </a:r>
            <a:r>
              <a:rPr lang="en-US" sz="2800" dirty="0" err="1"/>
              <a:t>ecx</a:t>
            </a:r>
            <a:r>
              <a:rPr lang="en-US" sz="2800" dirty="0"/>
              <a:t> holds value y. Fill in the table below: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04535"/>
              </p:ext>
            </p:extLst>
          </p:nvPr>
        </p:nvGraphicFramePr>
        <p:xfrm>
          <a:off x="731520" y="2286000"/>
          <a:ext cx="76060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6(%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(%eax,%ecx,4),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7(%eax,%eax,8),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0xA(,%ecx,4),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9(%eax,%ecx,2),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57839"/>
              </p:ext>
            </p:extLst>
          </p:nvPr>
        </p:nvGraphicFramePr>
        <p:xfrm>
          <a:off x="731520" y="2286000"/>
          <a:ext cx="76060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6(%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x+y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(%eax,%ecx,4),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x+4y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7(%eax,%eax,8),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7+9x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0xA(,%ecx,4),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10+4y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leal</a:t>
                      </a:r>
                      <a:r>
                        <a:rPr lang="en-US" sz="2400" dirty="0"/>
                        <a:t> 9(%eax,%ecx,2), %</a:t>
                      </a:r>
                      <a:r>
                        <a:rPr lang="en-US" sz="2400" dirty="0" err="1"/>
                        <a:t>edx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9+x+2y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2838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88413" y="2697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88413" y="305737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0x66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62177" y="2604265"/>
            <a:ext cx="4707817" cy="727425"/>
            <a:chOff x="1662177" y="2604265"/>
            <a:chExt cx="4707817" cy="727425"/>
          </a:xfrm>
        </p:grpSpPr>
        <p:sp>
          <p:nvSpPr>
            <p:cNvPr id="9" name="Rectangle 8"/>
            <p:cNvSpPr/>
            <p:nvPr/>
          </p:nvSpPr>
          <p:spPr>
            <a:xfrm>
              <a:off x="4943376" y="2625603"/>
              <a:ext cx="681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0x66</a:t>
              </a:r>
            </a:p>
          </p:txBody>
        </p:sp>
        <p:cxnSp>
          <p:nvCxnSpPr>
            <p:cNvPr id="12" name="Elbow Connector 11"/>
            <p:cNvCxnSpPr>
              <a:endCxn id="95" idx="2"/>
            </p:cNvCxnSpPr>
            <p:nvPr/>
          </p:nvCxnSpPr>
          <p:spPr>
            <a:xfrm rot="10800000" flipV="1">
              <a:off x="1662177" y="2604265"/>
              <a:ext cx="4707817" cy="727425"/>
            </a:xfrm>
            <a:prstGeom prst="bentConnector4">
              <a:avLst>
                <a:gd name="adj1" fmla="val 35728"/>
                <a:gd name="adj2" fmla="val 131426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4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vs.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11353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3536" y="269764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(%rbx,%rax,4),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14" name="Group 13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44" name="Rectangle 43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91" name="Rectangle 90"/>
          <p:cNvSpPr/>
          <p:nvPr/>
        </p:nvSpPr>
        <p:spPr>
          <a:xfrm>
            <a:off x="232838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88413" y="2697640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88413" y="305737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13536" y="3057371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62176" y="3331691"/>
            <a:ext cx="912991" cy="2401078"/>
            <a:chOff x="1662176" y="3331691"/>
            <a:chExt cx="912991" cy="2401078"/>
          </a:xfrm>
        </p:grpSpPr>
        <p:sp>
          <p:nvSpPr>
            <p:cNvPr id="10" name="Rectangle 9"/>
            <p:cNvSpPr/>
            <p:nvPr/>
          </p:nvSpPr>
          <p:spPr>
            <a:xfrm>
              <a:off x="1709745" y="4573259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0x168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Elbow Connector 95"/>
            <p:cNvCxnSpPr>
              <a:stCxn id="88" idx="0"/>
              <a:endCxn id="95" idx="2"/>
            </p:cNvCxnSpPr>
            <p:nvPr/>
          </p:nvCxnSpPr>
          <p:spPr>
            <a:xfrm rot="16200000" flipV="1">
              <a:off x="918133" y="4075734"/>
              <a:ext cx="2401078" cy="91299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Arithmetic Operations</a:t>
            </a:r>
            <a:endParaRPr lang="en-US" dirty="0">
              <a:latin typeface="Alsina" panose="020B06030503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5688"/>
              </p:ext>
            </p:extLst>
          </p:nvPr>
        </p:nvGraphicFramePr>
        <p:xfrm>
          <a:off x="1528445" y="1397000"/>
          <a:ext cx="60871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+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-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*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&lt;&lt;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&gt;&gt;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&gt;&gt;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xor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^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and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&amp;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| </a:t>
                      </a:r>
                      <a:r>
                        <a:rPr lang="en-US" sz="2400" dirty="0" err="1"/>
                        <a:t>Src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31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Arithmetic Operations</a:t>
            </a:r>
            <a:endParaRPr lang="en-US" dirty="0">
              <a:latin typeface="Alsina" panose="020B06030503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08285"/>
              </p:ext>
            </p:extLst>
          </p:nvPr>
        </p:nvGraphicFramePr>
        <p:xfrm>
          <a:off x="1528445" y="1736635"/>
          <a:ext cx="60871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+ 1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dec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- 1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-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not 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Dest</a:t>
                      </a:r>
                      <a:r>
                        <a:rPr lang="en-US" sz="2400" dirty="0"/>
                        <a:t> = ~</a:t>
                      </a:r>
                      <a:r>
                        <a:rPr lang="en-US" sz="2400" dirty="0" err="1"/>
                        <a:t>Dest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8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GPRS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850" y="1799110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rax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850" y="2341999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rbx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50" y="2884888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rcx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850" y="3427777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rdx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50" y="3970666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rsi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850" y="451355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rdi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850" y="5056444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rbp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850" y="559933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rsp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3450" y="1799110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43450" y="2341999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3450" y="2884888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43450" y="3427777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3450" y="3970666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450" y="451355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056444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0" y="5599335"/>
            <a:ext cx="4114800" cy="4572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%r15</a:t>
            </a:r>
          </a:p>
        </p:txBody>
      </p:sp>
    </p:spTree>
    <p:extLst>
      <p:ext uri="{BB962C8B-B14F-4D97-AF65-F5344CB8AC3E}">
        <p14:creationId xmlns:p14="http://schemas.microsoft.com/office/powerpoint/2010/main" val="300654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4991"/>
              </p:ext>
            </p:extLst>
          </p:nvPr>
        </p:nvGraphicFramePr>
        <p:xfrm>
          <a:off x="1097280" y="3383280"/>
          <a:ext cx="71748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addl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,(%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%edx,4(%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imull</a:t>
                      </a:r>
                      <a:r>
                        <a:rPr lang="en-US" sz="2400" dirty="0"/>
                        <a:t> $16,(%eax,%edx,4)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incl</a:t>
                      </a:r>
                      <a:r>
                        <a:rPr lang="en-US" sz="2400" dirty="0"/>
                        <a:t> 8(%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edx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02692"/>
              </p:ext>
            </p:extLst>
          </p:nvPr>
        </p:nvGraphicFramePr>
        <p:xfrm>
          <a:off x="1097280" y="3383280"/>
          <a:ext cx="71748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addl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r>
                        <a:rPr lang="en-US" sz="2400" dirty="0"/>
                        <a:t>,(%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%edx,4(%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0x104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0xA8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imull</a:t>
                      </a:r>
                      <a:r>
                        <a:rPr lang="en-US" sz="2400" dirty="0"/>
                        <a:t> $16,(%eax,%edx,4)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0x10C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0x110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incl</a:t>
                      </a:r>
                      <a:r>
                        <a:rPr lang="en-US" sz="2400" dirty="0"/>
                        <a:t> 8(%</a:t>
                      </a:r>
                      <a:r>
                        <a:rPr lang="en-US" sz="2400" dirty="0" err="1"/>
                        <a:t>eax</a:t>
                      </a:r>
                      <a:r>
                        <a:rPr lang="en-US" sz="2400" dirty="0"/>
                        <a:t>)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0x108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0x14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ecx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0x0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subl</a:t>
                      </a:r>
                      <a:r>
                        <a:rPr lang="en-US" sz="2400" dirty="0"/>
                        <a:t> %</a:t>
                      </a:r>
                      <a:r>
                        <a:rPr lang="en-US" sz="2400" dirty="0" err="1"/>
                        <a:t>edx</a:t>
                      </a:r>
                      <a:r>
                        <a:rPr lang="en-US" sz="2400" dirty="0"/>
                        <a:t>,%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eax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0xFD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880" y="224539"/>
            <a:ext cx="8778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Assume the following values are stored at the indicated memory addresses and registers, fill in the table below: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421258" y="1178646"/>
          <a:ext cx="21945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529209" y="1319600"/>
          <a:ext cx="21945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ecx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r>
                        <a:rPr lang="en-US" sz="2000" dirty="0" err="1"/>
                        <a:t>edx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650" y="1680577"/>
            <a:ext cx="4754880" cy="41524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 = z+t1;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t3 = x+4;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t4 = y * 48;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t5 = t3 + t4;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t2 * t5;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1680577"/>
            <a:ext cx="4754880" cy="41524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 =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 = z+t1;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t3 = x+4;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t4 = y * 48;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t5 = t3 + t4;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t2 * t5;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00550" y="3311928"/>
            <a:ext cx="4114800" cy="304442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(%rsi,%rsi,2),%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$4,%ecx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4(%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  <a:r>
              <a:rPr lang="en-US" dirty="0"/>
              <a:t> for arithmetic </a:t>
            </a:r>
            <a:r>
              <a:rPr lang="en-US" dirty="0" err="1"/>
              <a:t>exps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550" y="3311928"/>
            <a:ext cx="4114800" cy="3044423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(%rsi,%rsi,2),%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sall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$4,%ecx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4(%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imull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4519" y="1680577"/>
            <a:ext cx="1360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x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y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rsi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latin typeface="+mj-lt"/>
                <a:cs typeface="Consolas" panose="020B0609020204030204" pitchFamily="49" charset="0"/>
              </a:rPr>
              <a:t>z in %</a:t>
            </a:r>
            <a:r>
              <a:rPr lang="en-US" sz="2400" dirty="0" err="1">
                <a:latin typeface="+mj-lt"/>
                <a:cs typeface="Consolas" panose="020B0609020204030204" pitchFamily="49" charset="0"/>
              </a:rPr>
              <a:t>rdx</a:t>
            </a:r>
            <a:endParaRPr lang="en-US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data transfer instructions</a:t>
            </a:r>
          </a:p>
          <a:p>
            <a:r>
              <a:rPr lang="en-US" dirty="0"/>
              <a:t>x86 arithmetic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4483829" y="4942324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Write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625599" y="5697103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j-lt"/>
              </a:rPr>
              <a:t>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30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217999" y="2577941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17999" y="4188939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Counter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7999" y="3383440"/>
            <a:ext cx="246888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 Codes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Programmer’s View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35" name="Group 34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36" name="Rectangle 35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4483829" y="2182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0x128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483829" y="2723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483829" y="3332676"/>
            <a:ext cx="16637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4483829" y="2904038"/>
            <a:ext cx="16637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0xee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483829" y="4334373"/>
            <a:ext cx="16637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0xabc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483829" y="4855028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4483829" y="3706821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0x120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83829" y="4247076"/>
            <a:ext cx="1663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4483829" y="1662166"/>
            <a:ext cx="16637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Read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378702" y="4936157"/>
            <a:ext cx="1097280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0xabc</a:t>
            </a:r>
          </a:p>
        </p:txBody>
      </p:sp>
    </p:spTree>
    <p:extLst>
      <p:ext uri="{BB962C8B-B14F-4D97-AF65-F5344CB8AC3E}">
        <p14:creationId xmlns:p14="http://schemas.microsoft.com/office/powerpoint/2010/main" val="1459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1" grpId="0"/>
      <p:bldP spid="104" grpId="0"/>
      <p:bldP spid="105" grpId="0"/>
      <p:bldP spid="107" grpId="0"/>
      <p:bldP spid="109" grpId="0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data</a:t>
            </a:r>
          </a:p>
          <a:p>
            <a:pPr lvl="1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</a:t>
            </a:r>
          </a:p>
          <a:p>
            <a:r>
              <a:rPr lang="en-US" sz="3200" dirty="0"/>
              <a:t>Arithmetic function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IMUL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</a:p>
          <a:p>
            <a:pPr lvl="1"/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</a:t>
            </a:r>
          </a:p>
          <a:p>
            <a:r>
              <a:rPr lang="en-US" sz="3200" dirty="0"/>
              <a:t>Transfer control</a:t>
            </a:r>
          </a:p>
          <a:p>
            <a:pPr lvl="1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JMP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JNS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124754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000"/>
                </a:solidFill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  <a:latin typeface="Alsina" panose="020B06030503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8468" y="1869555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Source,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9068" y="2937844"/>
            <a:ext cx="97334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0171" y="3429000"/>
            <a:ext cx="157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Immediate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03412" y="3429000"/>
            <a:ext cx="126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Register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2082" y="3429000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Memory</a:t>
            </a:r>
          </a:p>
        </p:txBody>
      </p:sp>
      <p:cxnSp>
        <p:nvCxnSpPr>
          <p:cNvPr id="29" name="Elbow Connector 28"/>
          <p:cNvCxnSpPr>
            <a:endCxn id="25" idx="0"/>
          </p:cNvCxnSpPr>
          <p:nvPr/>
        </p:nvCxnSpPr>
        <p:spPr>
          <a:xfrm rot="10800000" flipV="1">
            <a:off x="1495740" y="2161942"/>
            <a:ext cx="1062728" cy="775902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90171" y="4235595"/>
            <a:ext cx="15408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$0x400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$-533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03412" y="4235595"/>
            <a:ext cx="10887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64607" y="4235595"/>
            <a:ext cx="15408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rbx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33" name="Straight Arrow Connector 32"/>
          <p:cNvCxnSpPr>
            <a:stCxn id="24" idx="2"/>
            <a:endCxn id="26" idx="0"/>
          </p:cNvCxnSpPr>
          <p:nvPr/>
        </p:nvCxnSpPr>
        <p:spPr>
          <a:xfrm flipH="1">
            <a:off x="3977406" y="2454330"/>
            <a:ext cx="1046641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7" idx="0"/>
          </p:cNvCxnSpPr>
          <p:nvPr/>
        </p:nvCxnSpPr>
        <p:spPr>
          <a:xfrm>
            <a:off x="5024047" y="2454330"/>
            <a:ext cx="1214315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8" idx="0"/>
          </p:cNvCxnSpPr>
          <p:nvPr/>
        </p:nvCxnSpPr>
        <p:spPr>
          <a:xfrm>
            <a:off x="5024047" y="2454330"/>
            <a:ext cx="3308558" cy="97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87400" y="5787390"/>
            <a:ext cx="835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Can’t do memory-memory transfer with a single instruction.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" y="5575702"/>
            <a:ext cx="945397" cy="946596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7" idx="0"/>
          </p:cNvCxnSpPr>
          <p:nvPr/>
        </p:nvCxnSpPr>
        <p:spPr>
          <a:xfrm flipH="1">
            <a:off x="6238362" y="2426738"/>
            <a:ext cx="665263" cy="100226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8" idx="0"/>
          </p:cNvCxnSpPr>
          <p:nvPr/>
        </p:nvCxnSpPr>
        <p:spPr>
          <a:xfrm>
            <a:off x="6903625" y="2426738"/>
            <a:ext cx="1428980" cy="100226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48" y="2959383"/>
            <a:ext cx="11384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byte</a:t>
            </a:r>
          </a:p>
          <a:p>
            <a:r>
              <a:rPr lang="en-US" sz="2800" dirty="0"/>
              <a:t>2 byte</a:t>
            </a:r>
          </a:p>
          <a:p>
            <a:r>
              <a:rPr lang="en-US" sz="2800" dirty="0"/>
              <a:t>4 byte</a:t>
            </a:r>
          </a:p>
          <a:p>
            <a:r>
              <a:rPr lang="en-US" sz="2800" dirty="0"/>
              <a:t>8 byte</a:t>
            </a:r>
          </a:p>
        </p:txBody>
      </p:sp>
    </p:spTree>
    <p:extLst>
      <p:ext uri="{BB962C8B-B14F-4D97-AF65-F5344CB8AC3E}">
        <p14:creationId xmlns:p14="http://schemas.microsoft.com/office/powerpoint/2010/main" val="12325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6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$0x4050,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0x4050</a:t>
            </a:r>
          </a:p>
        </p:txBody>
      </p:sp>
    </p:spTree>
    <p:extLst>
      <p:ext uri="{BB962C8B-B14F-4D97-AF65-F5344CB8AC3E}">
        <p14:creationId xmlns:p14="http://schemas.microsoft.com/office/powerpoint/2010/main" val="30806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13972" y="4976879"/>
            <a:ext cx="27432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/>
          <p:cNvSpPr/>
          <p:nvPr/>
        </p:nvSpPr>
        <p:spPr>
          <a:xfrm rot="5400000">
            <a:off x="2135363" y="4825944"/>
            <a:ext cx="417285" cy="21546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%al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onnector: Elbow 5"/>
          <p:cNvCxnSpPr>
            <a:stCxn id="104" idx="1"/>
            <a:endCxn id="25" idx="3"/>
          </p:cNvCxnSpPr>
          <p:nvPr/>
        </p:nvCxnSpPr>
        <p:spPr>
          <a:xfrm rot="10800000">
            <a:off x="2483657" y="2469040"/>
            <a:ext cx="3886337" cy="13522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232367" y="2148049"/>
            <a:ext cx="13716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7918" y="1659062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28642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</a:t>
            </a:r>
            <a:r>
              <a:rPr lang="en-US" dirty="0"/>
              <a:t> Example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5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86376" y="2331880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6376" y="2709737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8773" y="5732769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$-17, (%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78018" y="2329946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78018" y="27080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86376" y="3087594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78018" y="3086212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rcx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282101" y="504066"/>
            <a:ext cx="2233249" cy="6217409"/>
            <a:chOff x="5445282" y="504066"/>
            <a:chExt cx="2233249" cy="6217409"/>
          </a:xfrm>
        </p:grpSpPr>
        <p:grpSp>
          <p:nvGrpSpPr>
            <p:cNvPr id="97" name="Group 96"/>
            <p:cNvGrpSpPr/>
            <p:nvPr/>
          </p:nvGrpSpPr>
          <p:grpSpPr>
            <a:xfrm rot="16200000">
              <a:off x="3091587" y="2857761"/>
              <a:ext cx="6217409" cy="1510020"/>
              <a:chOff x="1808480" y="2056140"/>
              <a:chExt cx="6217409" cy="151002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897889" y="2056140"/>
                <a:ext cx="6026400" cy="1411520"/>
              </a:xfrm>
              <a:prstGeom prst="rect">
                <a:avLst/>
              </a:prstGeom>
              <a:solidFill>
                <a:srgbClr val="0077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808480" y="2617151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832849" y="2617150"/>
                <a:ext cx="193040" cy="1717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940560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777985" y="3322320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794249" y="3322320"/>
                <a:ext cx="121920" cy="243840"/>
              </a:xfrm>
              <a:prstGeom prst="roundRect">
                <a:avLst>
                  <a:gd name="adj" fmla="val 4947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745" y="3361018"/>
                <a:ext cx="2619375" cy="114300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9065" y="3361018"/>
                <a:ext cx="2743200" cy="114300"/>
              </a:xfrm>
              <a:prstGeom prst="rect">
                <a:avLst/>
              </a:prstGeom>
            </p:spPr>
          </p:pic>
        </p:grpSp>
        <p:sp>
          <p:nvSpPr>
            <p:cNvPr id="98" name="Rectangle 97"/>
            <p:cNvSpPr/>
            <p:nvPr/>
          </p:nvSpPr>
          <p:spPr>
            <a:xfrm>
              <a:off x="5533174" y="82296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33174" y="109728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33174" y="137160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0x22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33174" y="1645920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3174" y="19184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0x44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33174" y="21927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533174" y="24671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0x66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33174" y="274142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0x77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35308" y="301574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0x88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35308" y="329006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0x99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35308" y="356438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0xaa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35308" y="3838706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0xbb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35308" y="41112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0xcc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35308" y="43855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0xdd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308" y="46598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0xee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35308" y="493421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0xff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35308" y="520853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35308" y="548285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0x34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535308" y="575717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0x56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35308" y="6031492"/>
              <a:ext cx="109728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0x78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845798" y="82296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0x198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45798" y="109728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0x190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845798" y="137160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0x188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45798" y="164592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0x180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45798" y="19184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0x178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45798" y="21927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0x170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45798" y="24671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45798" y="274142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0x160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47932" y="301574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0x158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47932" y="329006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0x150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847932" y="356438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0x148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47932" y="3838706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0x140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47932" y="41112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0x138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47932" y="43855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0x130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847932" y="46598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847932" y="493421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0x120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847932" y="520853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0x118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47932" y="548285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0x110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47932" y="575717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0x108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47932" y="6031492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0x100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40853" y="5486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5571" y="6286440"/>
              <a:ext cx="822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386376" y="3465451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78018" y="3464345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86376" y="3843308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86376" y="4221165"/>
            <a:ext cx="109728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78018" y="3842478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018" y="4220611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86376" y="4599022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78018" y="4598744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86376" y="4976879"/>
            <a:ext cx="109728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0x200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78018" y="4976879"/>
            <a:ext cx="8229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62334" y="2462880"/>
            <a:ext cx="1097280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-17</a:t>
            </a:r>
          </a:p>
        </p:txBody>
      </p:sp>
    </p:spTree>
    <p:extLst>
      <p:ext uri="{BB962C8B-B14F-4D97-AF65-F5344CB8AC3E}">
        <p14:creationId xmlns:p14="http://schemas.microsoft.com/office/powerpoint/2010/main" val="28074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1569</Words>
  <Application>Microsoft Office PowerPoint</Application>
  <PresentationFormat>On-screen Show (4:3)</PresentationFormat>
  <Paragraphs>704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Agency FB</vt:lpstr>
      <vt:lpstr>Alsina</vt:lpstr>
      <vt:lpstr>Arial</vt:lpstr>
      <vt:lpstr>Calibri</vt:lpstr>
      <vt:lpstr>Candara</vt:lpstr>
      <vt:lpstr>Consolas</vt:lpstr>
      <vt:lpstr>Roboto</vt:lpstr>
      <vt:lpstr>Office Theme</vt:lpstr>
      <vt:lpstr>x86 Instructions</vt:lpstr>
      <vt:lpstr>x86-64 GPRS</vt:lpstr>
      <vt:lpstr>Programmer’s View</vt:lpstr>
      <vt:lpstr>Three Basic Kinds of Instructions</vt:lpstr>
      <vt:lpstr>Transfer Data</vt:lpstr>
      <vt:lpstr>MOV Example</vt:lpstr>
      <vt:lpstr>MOV Example</vt:lpstr>
      <vt:lpstr>MOV Example</vt:lpstr>
      <vt:lpstr>MOV Example</vt:lpstr>
      <vt:lpstr>Memory Addressing Modes</vt:lpstr>
      <vt:lpstr>Memory Addressing Modes</vt:lpstr>
      <vt:lpstr>Practice Problem</vt:lpstr>
      <vt:lpstr>PowerPoint Presentation</vt:lpstr>
      <vt:lpstr>PowerPoint Presentation</vt:lpstr>
      <vt:lpstr>PowerPoint Presentation</vt:lpstr>
      <vt:lpstr>MOV vs. LEA</vt:lpstr>
      <vt:lpstr>MOV vs. LEA</vt:lpstr>
      <vt:lpstr>PowerPoint Presentation</vt:lpstr>
      <vt:lpstr>PowerPoint Presentation</vt:lpstr>
      <vt:lpstr>PowerPoint Presentation</vt:lpstr>
      <vt:lpstr>Using LEA for arithmetic exps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149</cp:revision>
  <dcterms:created xsi:type="dcterms:W3CDTF">2016-10-17T02:14:46Z</dcterms:created>
  <dcterms:modified xsi:type="dcterms:W3CDTF">2016-12-27T03:39:55Z</dcterms:modified>
</cp:coreProperties>
</file>