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350" r:id="rId2"/>
    <p:sldId id="256" r:id="rId3"/>
    <p:sldId id="323" r:id="rId4"/>
    <p:sldId id="355" r:id="rId5"/>
    <p:sldId id="354" r:id="rId6"/>
    <p:sldId id="357" r:id="rId7"/>
    <p:sldId id="356" r:id="rId8"/>
    <p:sldId id="348" r:id="rId9"/>
    <p:sldId id="351" r:id="rId10"/>
    <p:sldId id="326" r:id="rId11"/>
    <p:sldId id="327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7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65150" autoAdjust="0"/>
  </p:normalViewPr>
  <p:slideViewPr>
    <p:cSldViewPr snapToGrid="0">
      <p:cViewPr varScale="1">
        <p:scale>
          <a:sx n="78" d="100"/>
          <a:sy n="78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 REVIVE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</a:t>
            </a:r>
            <a:r>
              <a:rPr lang="en-US" baseline="0" dirty="0"/>
              <a:t> NGHIEM</a:t>
            </a:r>
          </a:p>
          <a:p>
            <a:r>
              <a:rPr lang="en-US" baseline="0" dirty="0"/>
              <a:t>Last update: Oct 28,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CPU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logic, </a:t>
            </a:r>
            <a:r>
              <a:rPr lang="en-US" baseline="0" dirty="0" err="1"/>
              <a:t>ngoài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r>
              <a:rPr lang="en-US" baseline="0" dirty="0"/>
              <a:t>, CPU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(condition codes) hay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Có</a:t>
            </a:r>
            <a:r>
              <a:rPr lang="en-US" baseline="0" dirty="0"/>
              <a:t> 4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:</a:t>
            </a:r>
          </a:p>
          <a:p>
            <a:r>
              <a:rPr lang="en-US" baseline="0" dirty="0"/>
              <a:t>-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CF Carry Flag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zero ZF Zero Flag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ba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Sign Flag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OF Overflow Flag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CF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bit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bit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.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âm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OF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CPU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hay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tùy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logic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Lệnh</a:t>
            </a:r>
            <a:r>
              <a:rPr lang="en-US" baseline="0" dirty="0"/>
              <a:t> LEAQ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LEA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ADD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2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a+b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CPU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hay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tùy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:</a:t>
            </a:r>
          </a:p>
          <a:p>
            <a:endParaRPr lang="en-US" baseline="0" dirty="0"/>
          </a:p>
          <a:p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CF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a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.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a = 65000, t = 3000.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bằng</a:t>
            </a:r>
            <a:r>
              <a:rPr lang="en-US" baseline="0" dirty="0"/>
              <a:t> 0.</a:t>
            </a:r>
          </a:p>
          <a:p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âm</a:t>
            </a:r>
            <a:r>
              <a:rPr lang="en-US" baseline="0" dirty="0"/>
              <a:t>.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t = -2.</a:t>
            </a:r>
          </a:p>
          <a:p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OF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a </a:t>
            </a:r>
            <a:r>
              <a:rPr lang="en-US" baseline="0" dirty="0" err="1"/>
              <a:t>và</a:t>
            </a:r>
            <a:r>
              <a:rPr lang="en-US" baseline="0" dirty="0"/>
              <a:t> b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a.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a </a:t>
            </a:r>
            <a:r>
              <a:rPr lang="en-US" baseline="0" dirty="0" err="1"/>
              <a:t>âm</a:t>
            </a:r>
            <a:r>
              <a:rPr lang="en-US" baseline="0" dirty="0"/>
              <a:t>, b </a:t>
            </a:r>
            <a:r>
              <a:rPr lang="en-US" baseline="0" dirty="0" err="1"/>
              <a:t>âm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t </a:t>
            </a:r>
            <a:r>
              <a:rPr lang="en-US" baseline="0" dirty="0" err="1"/>
              <a:t>dương</a:t>
            </a:r>
            <a:r>
              <a:rPr lang="en-US" baseline="0" dirty="0"/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6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logic,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TEST.</a:t>
            </a:r>
          </a:p>
          <a:p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r>
              <a:rPr lang="en-US" baseline="0" dirty="0"/>
              <a:t> 2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source 1 </a:t>
            </a:r>
            <a:r>
              <a:rPr lang="en-US" baseline="0" dirty="0" err="1"/>
              <a:t>và</a:t>
            </a:r>
            <a:r>
              <a:rPr lang="en-US" baseline="0" dirty="0"/>
              <a:t> source 2.</a:t>
            </a:r>
          </a:p>
          <a:p>
            <a:r>
              <a:rPr lang="en-US" baseline="0" dirty="0" err="1"/>
              <a:t>Tùy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.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S1 </a:t>
            </a:r>
            <a:r>
              <a:rPr lang="en-US" baseline="0" dirty="0" err="1"/>
              <a:t>và</a:t>
            </a:r>
            <a:r>
              <a:rPr lang="en-US" baseline="0" dirty="0"/>
              <a:t> S2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giữ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cũ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có</a:t>
            </a:r>
            <a:r>
              <a:rPr lang="en-US" baseline="0" dirty="0"/>
              <a:t> 4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cmp</a:t>
            </a:r>
            <a:r>
              <a:rPr lang="en-US" baseline="0" dirty="0"/>
              <a:t> byte, </a:t>
            </a:r>
            <a:r>
              <a:rPr lang="en-US" baseline="0" dirty="0" err="1"/>
              <a:t>cmp</a:t>
            </a:r>
            <a:r>
              <a:rPr lang="en-US" baseline="0" dirty="0"/>
              <a:t> word, </a:t>
            </a:r>
            <a:r>
              <a:rPr lang="en-US" baseline="0" dirty="0" err="1"/>
              <a:t>cmp</a:t>
            </a:r>
            <a:r>
              <a:rPr lang="en-US" baseline="0" dirty="0"/>
              <a:t> double word,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cmp</a:t>
            </a:r>
            <a:r>
              <a:rPr lang="en-US" baseline="0" dirty="0"/>
              <a:t> quad word.</a:t>
            </a:r>
          </a:p>
          <a:p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SUB, </a:t>
            </a:r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dựa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S2 </a:t>
            </a:r>
            <a:r>
              <a:rPr lang="en-US" baseline="0" dirty="0" err="1"/>
              <a:t>trừ</a:t>
            </a:r>
            <a:r>
              <a:rPr lang="en-US" baseline="0" dirty="0"/>
              <a:t> S1.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CMP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so </a:t>
            </a:r>
            <a:r>
              <a:rPr lang="en-US" baseline="0" dirty="0" err="1"/>
              <a:t>sánh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2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hay </a:t>
            </a:r>
            <a:r>
              <a:rPr lang="en-US" baseline="0" dirty="0" err="1"/>
              <a:t>không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sz="1200" dirty="0" err="1">
                <a:latin typeface="Consolas" panose="020B0609020204030204" pitchFamily="49" charset="0"/>
              </a:rPr>
              <a:t>cmpq</a:t>
            </a:r>
            <a:r>
              <a:rPr lang="en-US" sz="1200" dirty="0">
                <a:latin typeface="Consolas" panose="020B0609020204030204" pitchFamily="49" charset="0"/>
              </a:rPr>
              <a:t> %</a:t>
            </a:r>
            <a:r>
              <a:rPr lang="en-US" sz="1200" dirty="0" err="1">
                <a:latin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</a:rPr>
              <a:t>, %</a:t>
            </a:r>
            <a:r>
              <a:rPr lang="en-US" sz="1200" dirty="0" err="1">
                <a:latin typeface="Consolas" panose="020B0609020204030204" pitchFamily="49" charset="0"/>
              </a:rPr>
              <a:t>rbx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en-US" baseline="0" dirty="0"/>
          </a:p>
          <a:p>
            <a:r>
              <a:rPr lang="en-US" baseline="0" dirty="0" err="1"/>
              <a:t>Nếu</a:t>
            </a:r>
            <a:r>
              <a:rPr lang="en-US" baseline="0" dirty="0"/>
              <a:t> 2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,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, </a:t>
            </a:r>
            <a:r>
              <a:rPr lang="en-US" baseline="0" dirty="0" err="1"/>
              <a:t>lệnh</a:t>
            </a:r>
            <a:r>
              <a:rPr lang="en-US" baseline="0" dirty="0"/>
              <a:t> TEST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4 </a:t>
            </a:r>
            <a:r>
              <a:rPr lang="en-US" baseline="0" dirty="0" err="1"/>
              <a:t>dạng</a:t>
            </a:r>
            <a:r>
              <a:rPr lang="en-US" baseline="0" dirty="0"/>
              <a:t> test byte, test word, test double word, </a:t>
            </a:r>
            <a:r>
              <a:rPr lang="en-US" baseline="0" dirty="0" err="1"/>
              <a:t>và</a:t>
            </a:r>
            <a:r>
              <a:rPr lang="en-US" baseline="0" dirty="0"/>
              <a:t> test quad word.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AND, </a:t>
            </a:r>
            <a:r>
              <a:rPr lang="en-US" baseline="0" dirty="0" err="1"/>
              <a:t>lệnh</a:t>
            </a:r>
            <a:r>
              <a:rPr lang="en-US" baseline="0" dirty="0"/>
              <a:t> TEST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dựa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logic S2 </a:t>
            </a:r>
            <a:r>
              <a:rPr lang="en-US" baseline="0" dirty="0" err="1"/>
              <a:t>và</a:t>
            </a:r>
            <a:r>
              <a:rPr lang="en-US" baseline="0" dirty="0"/>
              <a:t> S1.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Lệnh</a:t>
            </a:r>
            <a:r>
              <a:rPr lang="en-US" baseline="0" dirty="0"/>
              <a:t> TEST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S1 </a:t>
            </a:r>
            <a:r>
              <a:rPr lang="en-US" baseline="0" dirty="0" err="1"/>
              <a:t>và</a:t>
            </a:r>
            <a:r>
              <a:rPr lang="en-US" baseline="0" dirty="0"/>
              <a:t> S2 </a:t>
            </a:r>
            <a:r>
              <a:rPr lang="en-US" baseline="0" dirty="0" err="1"/>
              <a:t>giống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,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testq</a:t>
            </a:r>
            <a:r>
              <a:rPr lang="en-US" baseline="0" dirty="0"/>
              <a:t> %</a:t>
            </a:r>
            <a:r>
              <a:rPr lang="en-US" baseline="0" dirty="0" err="1"/>
              <a:t>rax</a:t>
            </a:r>
            <a:r>
              <a:rPr lang="en-US" baseline="0" dirty="0"/>
              <a:t>, %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</a:t>
            </a:r>
            <a:r>
              <a:rPr lang="en-US" baseline="0" dirty="0" err="1"/>
              <a:t>xem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%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âm</a:t>
            </a:r>
            <a:r>
              <a:rPr lang="en-US" baseline="0" dirty="0"/>
              <a:t>, </a:t>
            </a:r>
            <a:r>
              <a:rPr lang="en-US" baseline="0" dirty="0" err="1"/>
              <a:t>dương</a:t>
            </a:r>
            <a:r>
              <a:rPr lang="en-US" baseline="0" dirty="0"/>
              <a:t> hay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,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ZF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, </a:t>
            </a:r>
            <a:r>
              <a:rPr lang="en-US" baseline="0" dirty="0" err="1"/>
              <a:t>cờ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SF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%</a:t>
            </a:r>
            <a:r>
              <a:rPr lang="en-US" baseline="0" dirty="0" err="1"/>
              <a:t>Ngoài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TEST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lọc</a:t>
            </a:r>
            <a:r>
              <a:rPr lang="en-US" baseline="0" dirty="0"/>
              <a:t> bit.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,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4 bit 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jmp</a:t>
            </a:r>
            <a:r>
              <a:rPr lang="en-US" dirty="0"/>
              <a:t>	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6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REVIVE address</a:t>
            </a:r>
            <a:r>
              <a:rPr lang="en-US" baseline="0" dirty="0"/>
              <a:t> from low to 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 REVIVE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 REVIVE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Explain what is wrong?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$0xF, (%</a:t>
            </a:r>
            <a:r>
              <a:rPr lang="en-US" dirty="0" err="1">
                <a:latin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(%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movw</a:t>
            </a:r>
            <a:r>
              <a:rPr lang="en-US" dirty="0">
                <a:latin typeface="Consolas" panose="020B0609020204030204" pitchFamily="49" charset="0"/>
              </a:rPr>
              <a:t>	(%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), 4(%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%al, %</a:t>
            </a:r>
            <a:r>
              <a:rPr lang="en-US" dirty="0" err="1">
                <a:latin typeface="Consolas" panose="020B0609020204030204" pitchFamily="49" charset="0"/>
              </a:rPr>
              <a:t>sl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$0x123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rdx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</a:rPr>
              <a:t>, 8(%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Comparison and test instructions</a:t>
            </a:r>
            <a:endParaRPr lang="en-US" dirty="0">
              <a:latin typeface="Alsina" panose="020B06030503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9825" y="1948934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9725" y="1948934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9825" y="4336534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9725" y="4336534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0402" y="2711880"/>
            <a:ext cx="324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set the condition codes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52431" y="3235100"/>
            <a:ext cx="3639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altering their destinations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22588" y="5284146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only set the condition codes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8927" y="5988276"/>
            <a:ext cx="1895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Explicit Set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30" y="5807366"/>
            <a:ext cx="945397" cy="9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Reading Condition Codes</a:t>
            </a:r>
            <a:endParaRPr lang="en-US" dirty="0">
              <a:latin typeface="Alsina" panose="020B06030503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0910"/>
              </p:ext>
            </p:extLst>
          </p:nvPr>
        </p:nvGraphicFramePr>
        <p:xfrm>
          <a:off x="833967" y="1247543"/>
          <a:ext cx="7925327" cy="478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SetX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+mj-lt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  <a:tab pos="1657350" algn="l"/>
                        </a:tabLst>
                      </a:pPr>
                      <a:r>
                        <a:rPr lang="en-US" sz="2800" b="0" dirty="0" err="1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sete</a:t>
                      </a:r>
                      <a:endParaRPr lang="en-US" sz="28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ZF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Equal / Zero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 err="1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setne</a:t>
                      </a:r>
                      <a:endParaRPr lang="en-US" sz="28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~ZF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Not Equal / Not Zero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sets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SF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Negative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 err="1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setns</a:t>
                      </a:r>
                      <a:endParaRPr lang="en-US" sz="28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~SF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Nonnegative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 err="1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setg</a:t>
                      </a:r>
                      <a:endParaRPr lang="en-US" sz="28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~(SF^OF)&amp;~ZF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Greater (Signed)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 err="1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setge</a:t>
                      </a:r>
                      <a:endParaRPr lang="en-US" sz="28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~(SF^OF)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Greater or Equal (Signed)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 err="1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setl</a:t>
                      </a:r>
                      <a:endParaRPr lang="en-US" sz="28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(SF^OF)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Less (Signed)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 err="1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setle</a:t>
                      </a:r>
                      <a:endParaRPr lang="en-US" sz="28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(SF^OF)|ZF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Less or Equal (Signed)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seta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~CF&amp;~ZF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Above (Unsigned)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 err="1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setb</a:t>
                      </a:r>
                      <a:endParaRPr lang="en-US" sz="28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CF</a:t>
                      </a: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800" b="0" dirty="0">
                          <a:latin typeface="+mj-lt"/>
                          <a:ea typeface="Times New Roman"/>
                          <a:cs typeface="Times New Roman"/>
                        </a:rPr>
                        <a:t>Below (Unsigned)</a:t>
                      </a: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2046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Set a single byte to 0 or 1 based on combinations of 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22621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" y="1144438"/>
            <a:ext cx="5120640" cy="43986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absdiff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&gt; y)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x-y;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y-x;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Conditional Branch Example</a:t>
            </a:r>
            <a:endParaRPr lang="en-US" dirty="0">
              <a:latin typeface="Alsina" panose="020B06030503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31920" y="1920240"/>
            <a:ext cx="5120640" cy="484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goto_ad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(x &lt;= y)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= x-y;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Exit: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= y-x;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Exit;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27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31920" y="1920240"/>
            <a:ext cx="5144794" cy="4829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goto_ad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(x &lt;= y)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= x-y;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Exit: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= y-x;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Exit;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" y="274320"/>
            <a:ext cx="4206240" cy="562974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absdiff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8(%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12(%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.L7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.L8: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leave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.L7: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.L8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31920" y="1920240"/>
            <a:ext cx="5144794" cy="4829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goto_ad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(x &lt;= y) 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= x-y;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Exit: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y-x;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Exit;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440" y="274320"/>
            <a:ext cx="4206240" cy="562974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absdiff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8(%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12(%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.L7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.L8: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leave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.L7: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.L8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3478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IA32</a:t>
            </a:r>
          </a:p>
        </p:txBody>
      </p:sp>
    </p:spTree>
    <p:extLst>
      <p:ext uri="{BB962C8B-B14F-4D97-AF65-F5344CB8AC3E}">
        <p14:creationId xmlns:p14="http://schemas.microsoft.com/office/powerpoint/2010/main" val="20718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" y="1144438"/>
            <a:ext cx="5120640" cy="43986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absdiff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&gt; y)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x-y;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y-x;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F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Conditional Branch Example</a:t>
            </a:r>
            <a:endParaRPr lang="en-US" dirty="0">
              <a:latin typeface="Alsina" panose="020B06030503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89120" y="2286000"/>
            <a:ext cx="4663440" cy="402336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absdiff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in 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y in 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cmovle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760" y="5724585"/>
            <a:ext cx="38010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cmovC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8753" y="6334780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</p:spTree>
    <p:extLst>
      <p:ext uri="{BB962C8B-B14F-4D97-AF65-F5344CB8AC3E}">
        <p14:creationId xmlns:p14="http://schemas.microsoft.com/office/powerpoint/2010/main" val="24181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36" y="1457790"/>
            <a:ext cx="3109447" cy="4846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566411"/>
            <a:ext cx="3926938" cy="393192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Assembly Programmer’s View</a:t>
            </a:r>
            <a:endParaRPr lang="en-US" dirty="0">
              <a:latin typeface="Alsina" panose="020B06030503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00500" y="2723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000500" y="3332676"/>
            <a:ext cx="16637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43992" y="2228276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2800" y="224726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714" y="2861802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RBX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021" y="3472023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RCX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55014" y="1698628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0x700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55014" y="224855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0x1A7E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55014" y="280092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0x70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5014" y="334956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0xFACE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55014" y="3880568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0xB055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55014" y="4433715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0xDA7A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5014" y="496941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0x1055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55014" y="551805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0xF1EE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44168" y="281903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43992" y="340980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0xDA7A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75159" y="1698628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0x38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90118" y="2247268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0x30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4042" y="2794227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0x28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99001" y="334286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62933" y="3886756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0x18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77892" y="443539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71816" y="4982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86775" y="5530995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43992" y="4076846"/>
            <a:ext cx="457200" cy="54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01192" y="4076846"/>
            <a:ext cx="4572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58392" y="4076846"/>
            <a:ext cx="4572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15592" y="4076846"/>
            <a:ext cx="457200" cy="54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514181" y="4024023"/>
            <a:ext cx="99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Condition</a:t>
            </a:r>
          </a:p>
          <a:p>
            <a:pPr algn="ctr"/>
            <a:r>
              <a:rPr lang="en-US" dirty="0"/>
              <a:t>Codes</a:t>
            </a:r>
          </a:p>
        </p:txBody>
      </p:sp>
      <p:sp>
        <p:nvSpPr>
          <p:cNvPr id="62" name="AutoShape 7"/>
          <p:cNvSpPr>
            <a:spLocks/>
          </p:cNvSpPr>
          <p:nvPr/>
        </p:nvSpPr>
        <p:spPr bwMode="auto">
          <a:xfrm rot="5400000" flipV="1">
            <a:off x="7048529" y="5524412"/>
            <a:ext cx="241774" cy="1828803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7131" y="647473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bytes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5" y="5555230"/>
            <a:ext cx="4705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lea 4(,%rax,4), 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5400000" flipV="1">
            <a:off x="1965705" y="5160979"/>
            <a:ext cx="241774" cy="224488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55036" y="6328868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344168" y="2823311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0x8</a:t>
            </a:r>
          </a:p>
        </p:txBody>
      </p:sp>
    </p:spTree>
    <p:extLst>
      <p:ext uri="{BB962C8B-B14F-4D97-AF65-F5344CB8AC3E}">
        <p14:creationId xmlns:p14="http://schemas.microsoft.com/office/powerpoint/2010/main" val="10381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24" grpId="0"/>
      <p:bldP spid="25" grpId="0"/>
      <p:bldP spid="26" grpId="0" animBg="1"/>
      <p:bldP spid="28" grpId="0" animBg="1"/>
      <p:bldP spid="31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8" grpId="0"/>
      <p:bldP spid="9" grpId="0"/>
      <p:bldP spid="63" grpId="0" animBg="1"/>
      <p:bldP spid="64" grpId="0"/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36" y="1457790"/>
            <a:ext cx="3109447" cy="4846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566411"/>
            <a:ext cx="3926938" cy="393192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Assembly Programmer’s View</a:t>
            </a:r>
            <a:endParaRPr lang="en-US" dirty="0">
              <a:latin typeface="Alsina" panose="020B06030503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00500" y="2723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000500" y="3332676"/>
            <a:ext cx="16637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43992" y="2228276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2800" y="224726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714" y="2861802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RBX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021" y="3472023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RCX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55014" y="1698628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0x700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55014" y="224855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0x1A7E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55014" y="280092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0x70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5014" y="334956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0xFACE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55014" y="3880568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0xB055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55014" y="4433715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0xDA7A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5014" y="496941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0x1055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55014" y="551805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0xF1EE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43992" y="281903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0x8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43992" y="340980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0xDA7A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43992" y="4076846"/>
            <a:ext cx="457200" cy="54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01192" y="4076846"/>
            <a:ext cx="4572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58392" y="4076846"/>
            <a:ext cx="4572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15592" y="4076846"/>
            <a:ext cx="457200" cy="54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514181" y="4024023"/>
            <a:ext cx="99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Condition</a:t>
            </a:r>
          </a:p>
          <a:p>
            <a:pPr algn="ctr"/>
            <a:r>
              <a:rPr lang="en-US" dirty="0"/>
              <a:t>Codes</a:t>
            </a:r>
          </a:p>
        </p:txBody>
      </p:sp>
      <p:sp>
        <p:nvSpPr>
          <p:cNvPr id="62" name="AutoShape 7"/>
          <p:cNvSpPr>
            <a:spLocks/>
          </p:cNvSpPr>
          <p:nvPr/>
        </p:nvSpPr>
        <p:spPr bwMode="auto">
          <a:xfrm rot="5400000" flipV="1">
            <a:off x="7048529" y="5524412"/>
            <a:ext cx="241774" cy="1828803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7131" y="647473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bytes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5" y="5555230"/>
            <a:ext cx="4705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4(,%rax,4), 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5400000" flipV="1">
            <a:off x="1965705" y="5160979"/>
            <a:ext cx="241774" cy="224488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55036" y="6328868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347411" y="282271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0x1055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75159" y="1698628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0x38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90118" y="2247268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0x30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84042" y="2794227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99001" y="334286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0x20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62933" y="3886756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0x18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77892" y="443539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71816" y="4982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186775" y="5530995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13801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 animBg="1"/>
      <p:bldP spid="64" grpId="0"/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36" y="1457790"/>
            <a:ext cx="3109447" cy="4846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566411"/>
            <a:ext cx="3926938" cy="393192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Assembly Programmer’s View</a:t>
            </a:r>
            <a:endParaRPr lang="en-US" dirty="0">
              <a:latin typeface="Alsina" panose="020B06030503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00500" y="2723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000500" y="3332676"/>
            <a:ext cx="16637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43992" y="2228276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2800" y="224726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714" y="2861802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RBX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021" y="3472023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RCX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55014" y="1698628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0x700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55014" y="224855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0x1A7E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55014" y="280092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0x70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5014" y="334956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0xFACE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55014" y="3880568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0xB055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55014" y="4433715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0xDA7A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5014" y="496941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0x1055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55014" y="551805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0xF1EE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43992" y="281903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0x1055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43992" y="340980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0xDA7A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43992" y="4076846"/>
            <a:ext cx="457200" cy="54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01192" y="4076846"/>
            <a:ext cx="4572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58392" y="4076846"/>
            <a:ext cx="4572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15592" y="4076846"/>
            <a:ext cx="457200" cy="54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514181" y="4024023"/>
            <a:ext cx="99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Condition</a:t>
            </a:r>
          </a:p>
          <a:p>
            <a:pPr algn="ctr"/>
            <a:r>
              <a:rPr lang="en-US" dirty="0"/>
              <a:t>Codes</a:t>
            </a:r>
          </a:p>
        </p:txBody>
      </p:sp>
      <p:sp>
        <p:nvSpPr>
          <p:cNvPr id="62" name="AutoShape 7"/>
          <p:cNvSpPr>
            <a:spLocks/>
          </p:cNvSpPr>
          <p:nvPr/>
        </p:nvSpPr>
        <p:spPr bwMode="auto">
          <a:xfrm rot="5400000" flipV="1">
            <a:off x="7048529" y="5524412"/>
            <a:ext cx="241774" cy="1828803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7131" y="647473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bytes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5" y="5555230"/>
            <a:ext cx="4705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sub 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4(,%rax,4)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5400000" flipV="1">
            <a:off x="3302797" y="5160979"/>
            <a:ext cx="241774" cy="224488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2128" y="6328868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54496" y="4967224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01368" y="4078224"/>
            <a:ext cx="457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75159" y="1698628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0x38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90118" y="2247268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0x30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84042" y="2794227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0x28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99001" y="334286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0x20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62933" y="3886756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77892" y="443539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0x10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171816" y="4982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86775" y="5530995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87217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 animBg="1"/>
      <p:bldP spid="64" grpId="0"/>
      <p:bldP spid="40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36" y="1457790"/>
            <a:ext cx="3109447" cy="4846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566411"/>
            <a:ext cx="3926938" cy="393192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Assembly Programmer’s View</a:t>
            </a:r>
            <a:endParaRPr lang="en-US" dirty="0">
              <a:latin typeface="Alsina" panose="020B06030503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00500" y="2723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000500" y="3332676"/>
            <a:ext cx="16637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43992" y="2228276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2800" y="224726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714" y="2861802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RBX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021" y="3472023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RCX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55014" y="1698628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0x700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55014" y="224855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0x1A7E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55014" y="280092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0x70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5014" y="334956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0xFACE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55014" y="3880568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0xB055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55014" y="4433715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0xDA7A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5014" y="496941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55014" y="551805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0xF1EE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43992" y="2819039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0x1055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43992" y="3409802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0xDA7A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43992" y="4076846"/>
            <a:ext cx="457200" cy="54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01192" y="4076846"/>
            <a:ext cx="4572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58392" y="4076846"/>
            <a:ext cx="4572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15592" y="4076846"/>
            <a:ext cx="457200" cy="54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514181" y="4024023"/>
            <a:ext cx="99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Condition</a:t>
            </a:r>
          </a:p>
          <a:p>
            <a:pPr algn="ctr"/>
            <a:r>
              <a:rPr lang="en-US" dirty="0"/>
              <a:t>Codes</a:t>
            </a:r>
          </a:p>
        </p:txBody>
      </p:sp>
      <p:sp>
        <p:nvSpPr>
          <p:cNvPr id="62" name="AutoShape 7"/>
          <p:cNvSpPr>
            <a:spLocks/>
          </p:cNvSpPr>
          <p:nvPr/>
        </p:nvSpPr>
        <p:spPr bwMode="auto">
          <a:xfrm rot="5400000" flipV="1">
            <a:off x="7048529" y="5524412"/>
            <a:ext cx="241774" cy="1828803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7131" y="647473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bytes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5" y="5555230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01368" y="4078224"/>
            <a:ext cx="457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58568" y="4078224"/>
            <a:ext cx="457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75159" y="1698628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0x38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90118" y="2247268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0x30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4042" y="2794227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0x28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99001" y="334286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62933" y="3886756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0x18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77892" y="443539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71816" y="4982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86775" y="5530995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3782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5" grpId="0" animBg="1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" y="1144438"/>
            <a:ext cx="3749040" cy="396775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fact_do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*= 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x-1;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while (x &gt; 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“Do-While” Loop</a:t>
            </a:r>
            <a:endParaRPr lang="en-US" dirty="0">
              <a:latin typeface="Alsina" panose="020B06030503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97680" y="1920240"/>
            <a:ext cx="4754880" cy="3967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fact_goto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*= 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= x-1;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(x &gt; 1)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7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x86 Transfer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26377"/>
            <a:ext cx="6858000" cy="16557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Conditional Codes</a:t>
            </a:r>
          </a:p>
          <a:p>
            <a:pPr algn="r"/>
            <a:r>
              <a:rPr lang="en-US" sz="3200" dirty="0"/>
              <a:t>② Jumping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to set condition codes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to read condition codes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CPU uses branching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97680" y="1920240"/>
            <a:ext cx="4754880" cy="3967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fact_goto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*= 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= x-1;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(x &gt; 1)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39" y="1188720"/>
            <a:ext cx="3657600" cy="557784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fact_goto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b="1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b="1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$1,%eax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8(%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endParaRPr lang="en-US" sz="24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.L11: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$1,%edx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jg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endParaRPr lang="en-US" sz="24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2400" b="1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b="1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76650" y="263910"/>
            <a:ext cx="2743200" cy="11887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14160" y="263910"/>
            <a:ext cx="2377440" cy="155448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2120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" y="1097280"/>
            <a:ext cx="4297680" cy="39319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fact_while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(x &gt; 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*= 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x-1;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“While” Loop</a:t>
            </a:r>
            <a:endParaRPr lang="en-US" dirty="0">
              <a:latin typeface="Alsina" panose="020B06030503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0" y="1554480"/>
            <a:ext cx="4480560" cy="5212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fact_while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middle;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*= 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= x-1;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(x &gt; 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52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7688" y="1169669"/>
            <a:ext cx="3474720" cy="304442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.L34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.L35: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.L34: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jg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.L35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0" y="1554480"/>
            <a:ext cx="4480560" cy="5212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fact_while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middle;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*= 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= x-1;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(x &gt; 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0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1520" y="1247543"/>
            <a:ext cx="7680960" cy="43986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ipwr_for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unsigned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(result = 1; p != 0; p = p&gt;&gt;1)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(p &amp; 0x1)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result *= 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x = x*x;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“For” Loop</a:t>
            </a:r>
            <a:endParaRPr lang="en-US" dirty="0">
              <a:latin typeface="Alsina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5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641679" y="177868"/>
            <a:ext cx="1828800" cy="6492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2880" y="177868"/>
            <a:ext cx="4389120" cy="64922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switch_eg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long x, long y, long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w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= y*z;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= y/z;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Fall Through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+=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-=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= 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w;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74520"/>
            <a:ext cx="2743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610" y="2697480"/>
            <a:ext cx="2743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6610" y="3520440"/>
            <a:ext cx="2743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6610" y="4617720"/>
            <a:ext cx="2743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6610" y="5440680"/>
            <a:ext cx="2743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1679" y="4389120"/>
            <a:ext cx="182880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641679" y="4663440"/>
            <a:ext cx="182880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641679" y="4937760"/>
            <a:ext cx="182880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641679" y="5212080"/>
            <a:ext cx="182880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641679" y="5460521"/>
            <a:ext cx="182880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5641679" y="5734841"/>
            <a:ext cx="182880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641679" y="6009161"/>
            <a:ext cx="182880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201732" y="43416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1732" y="46159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1732" y="48920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1732" y="5166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01732" y="54406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01732" y="5715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01732" y="59893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41679" y="1005840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5641679" y="1463040"/>
            <a:ext cx="182880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5641679" y="1823866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641679" y="2375624"/>
            <a:ext cx="18288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5641679" y="3102831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5935556" y="206696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41679" y="4389119"/>
            <a:ext cx="1828800" cy="18943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7449544" y="3331431"/>
            <a:ext cx="12700" cy="1194849"/>
          </a:xfrm>
          <a:prstGeom prst="curvedConnector3">
            <a:avLst>
              <a:gd name="adj1" fmla="val 125660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3"/>
            <a:endCxn id="26" idx="3"/>
          </p:cNvCxnSpPr>
          <p:nvPr/>
        </p:nvCxnSpPr>
        <p:spPr>
          <a:xfrm flipV="1">
            <a:off x="7470479" y="1234440"/>
            <a:ext cx="12700" cy="3566160"/>
          </a:xfrm>
          <a:prstGeom prst="curvedConnector3">
            <a:avLst>
              <a:gd name="adj1" fmla="val 580753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3"/>
            <a:endCxn id="27" idx="3"/>
          </p:cNvCxnSpPr>
          <p:nvPr/>
        </p:nvCxnSpPr>
        <p:spPr>
          <a:xfrm flipV="1">
            <a:off x="7470479" y="1645920"/>
            <a:ext cx="12700" cy="3429000"/>
          </a:xfrm>
          <a:prstGeom prst="curvedConnector3">
            <a:avLst>
              <a:gd name="adj1" fmla="val 261509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3" idx="3"/>
            <a:endCxn id="28" idx="3"/>
          </p:cNvCxnSpPr>
          <p:nvPr/>
        </p:nvCxnSpPr>
        <p:spPr>
          <a:xfrm flipV="1">
            <a:off x="7470479" y="2098186"/>
            <a:ext cx="12700" cy="3251054"/>
          </a:xfrm>
          <a:prstGeom prst="curvedConnector3">
            <a:avLst>
              <a:gd name="adj1" fmla="val 458490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4" idx="3"/>
            <a:endCxn id="31" idx="3"/>
          </p:cNvCxnSpPr>
          <p:nvPr/>
        </p:nvCxnSpPr>
        <p:spPr>
          <a:xfrm flipV="1">
            <a:off x="7470479" y="3331431"/>
            <a:ext cx="12700" cy="2266250"/>
          </a:xfrm>
          <a:prstGeom prst="curvedConnector3">
            <a:avLst>
              <a:gd name="adj1" fmla="val 560377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5" idx="3"/>
            <a:endCxn id="29" idx="3"/>
          </p:cNvCxnSpPr>
          <p:nvPr/>
        </p:nvCxnSpPr>
        <p:spPr>
          <a:xfrm flipV="1">
            <a:off x="7470479" y="2741384"/>
            <a:ext cx="12700" cy="3130617"/>
          </a:xfrm>
          <a:prstGeom prst="curvedConnector3">
            <a:avLst>
              <a:gd name="adj1" fmla="val 689433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6" idx="3"/>
            <a:endCxn id="29" idx="3"/>
          </p:cNvCxnSpPr>
          <p:nvPr/>
        </p:nvCxnSpPr>
        <p:spPr>
          <a:xfrm flipV="1">
            <a:off x="7470479" y="2741384"/>
            <a:ext cx="12700" cy="3404937"/>
          </a:xfrm>
          <a:prstGeom prst="curvedConnector3">
            <a:avLst>
              <a:gd name="adj1" fmla="val 927170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70479" y="6240879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Jump Table</a:t>
            </a:r>
          </a:p>
        </p:txBody>
      </p:sp>
    </p:spTree>
    <p:extLst>
      <p:ext uri="{BB962C8B-B14F-4D97-AF65-F5344CB8AC3E}">
        <p14:creationId xmlns:p14="http://schemas.microsoft.com/office/powerpoint/2010/main" val="139704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 animBg="1"/>
      <p:bldP spid="27" grpId="0" animBg="1"/>
      <p:bldP spid="28" grpId="0" animBg="1"/>
      <p:bldP spid="29" grpId="0" animBg="1"/>
      <p:bldP spid="31" grpId="0" animBg="1"/>
      <p:bldP spid="34" grpId="0"/>
      <p:bldP spid="35" grpId="0" animBg="1"/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82880" y="177868"/>
            <a:ext cx="4389120" cy="64922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switch_eg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long x, long y, long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w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= y*z;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= y/z;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Fall Through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+=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-=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= 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w;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754880" y="177868"/>
            <a:ext cx="4297680" cy="316753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switch_eg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$1, %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8(%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16(%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$6, %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ja    .L61	#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*.L62(,%edx,4)	#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766560" y="3657599"/>
            <a:ext cx="2286000" cy="25603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.L62: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.long   .L61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.long   .L56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.long   .L57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.long   .L58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.long   .L61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.long   .L60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.long   .L60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54880" y="3943681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Indirect jump</a:t>
            </a:r>
          </a:p>
        </p:txBody>
      </p:sp>
      <p:sp>
        <p:nvSpPr>
          <p:cNvPr id="25" name="Up Arrow 24"/>
          <p:cNvSpPr/>
          <p:nvPr/>
        </p:nvSpPr>
        <p:spPr>
          <a:xfrm>
            <a:off x="5048178" y="3306583"/>
            <a:ext cx="414068" cy="63709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82880" y="177868"/>
            <a:ext cx="4389120" cy="64922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switch_eg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long x, long y, long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w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= y*z;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= y/z;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Fall Through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+=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-=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= 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w;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6211017" y="177868"/>
            <a:ext cx="2560320" cy="65530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.L61: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$2,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leave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.L57:  // Case 2: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12(%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cltd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idivl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.L58:  // Case 3: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leave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.L60: // Cases 5&amp;6: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leave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.L56: // Case 1: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12(%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leave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3260725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377440" y="405443"/>
            <a:ext cx="3749040" cy="48998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77440" y="1647645"/>
            <a:ext cx="3749040" cy="8885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77440" y="2763741"/>
            <a:ext cx="3749040" cy="6602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77440" y="4005944"/>
            <a:ext cx="3749040" cy="2346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77440" y="1733909"/>
            <a:ext cx="3749040" cy="34756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0" y="1508760"/>
            <a:ext cx="4572000" cy="38404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0:     &lt;some code&gt;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10:    &lt;some code&gt;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52000: &lt;some code&gt;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&lt;some code&gt;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10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Transfer control</a:t>
            </a:r>
          </a:p>
          <a:p>
            <a:pPr lvl="1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endParaRPr lang="en-US" sz="2800" dirty="0"/>
          </a:p>
          <a:p>
            <a:pPr lvl="1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JB</a:t>
            </a:r>
          </a:p>
          <a:p>
            <a:r>
              <a:rPr lang="en-US" sz="3200" dirty="0"/>
              <a:t>Condition Codes</a:t>
            </a:r>
          </a:p>
          <a:p>
            <a:pPr lvl="1"/>
            <a:r>
              <a:rPr lang="en-US" sz="2800" dirty="0"/>
              <a:t>CF, ZF, SF, OF</a:t>
            </a:r>
          </a:p>
          <a:p>
            <a:pPr lvl="1"/>
            <a:r>
              <a:rPr lang="en-US" sz="2800" dirty="0"/>
              <a:t>CMP, TEST, SET</a:t>
            </a:r>
          </a:p>
          <a:p>
            <a:pPr lvl="1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CMOV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ages-na.ssl-images-amazon.com/images/I/611DoYTkWbL._UX25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5229" y="735041"/>
            <a:ext cx="2743200" cy="2743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7836" y="3975179"/>
            <a:ext cx="733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Programming in machine code is like eating with a toothpick.</a:t>
            </a:r>
            <a:endParaRPr lang="en-US" sz="3200" dirty="0"/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61416" y="4681877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2044" y="2245140"/>
            <a:ext cx="286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Charles </a:t>
            </a:r>
            <a:r>
              <a:rPr lang="en-US" sz="3200" dirty="0" err="1"/>
              <a:t>Petzold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692044" y="2813751"/>
            <a:ext cx="400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American programmer, Microsoft MVP </a:t>
            </a:r>
          </a:p>
        </p:txBody>
      </p:sp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Transfer data</a:t>
            </a:r>
          </a:p>
          <a:p>
            <a:pPr lvl="1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  <a:p>
            <a:r>
              <a:rPr lang="en-US" sz="3200" dirty="0"/>
              <a:t>Arithmetic function</a:t>
            </a:r>
          </a:p>
          <a:p>
            <a:pPr lvl="1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IMUL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XOR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</a:t>
            </a:r>
          </a:p>
          <a:p>
            <a:pPr lvl="1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</a:t>
            </a:r>
          </a:p>
          <a:p>
            <a:r>
              <a:rPr lang="en-US" sz="3200" dirty="0"/>
              <a:t>Transfer control</a:t>
            </a:r>
          </a:p>
          <a:p>
            <a:pPr lvl="1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vs.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15" name="Rectangle 1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111353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69830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3536" y="26976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69830" y="26976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13536" y="306340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rcx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69830" y="306340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13536" y="342916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rdx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769830" y="342916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13536" y="379492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rsi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69830" y="379492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13536" y="41606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rdi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769830" y="41606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13536" y="45264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69830" y="45264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13536" y="489220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769830" y="489220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19532" y="822960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19532" y="1097280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19532" y="1371600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19532" y="1645920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0x33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19532" y="191846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0x44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19532" y="219278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0x55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19532" y="246710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19532" y="274142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0x77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21666" y="301574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0x88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21666" y="329006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0x99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21666" y="356438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0xaa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821666" y="3838706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0xbb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21666" y="411125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0xcc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21666" y="438557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0xdd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21666" y="465989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0xee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21666" y="493421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21666" y="520853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1666" y="548285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0x34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21666" y="575717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0x56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21666" y="6031492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0x78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320289" y="3427226"/>
            <a:ext cx="27432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50690" y="2695901"/>
            <a:ext cx="27432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2320289" y="4160680"/>
            <a:ext cx="27432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350690" y="4892200"/>
            <a:ext cx="27432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132156" y="82296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0x198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132156" y="109728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0x190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132156" y="137160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0x188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132156" y="164592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0x180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132156" y="191846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0x178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132156" y="219278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0x170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32156" y="246710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132156" y="274142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134290" y="30157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0x158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134290" y="329006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0x150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134290" y="356438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0x148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134290" y="383870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0x140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134290" y="411125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0x138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134290" y="438557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0x130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4290" y="465989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0x128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134290" y="4934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134290" y="520853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0x118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34290" y="548285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0x110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134290" y="575717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34290" y="603149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4(,%rax,4),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127211" y="54864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41929" y="628644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90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873569"/>
            <a:ext cx="914400" cy="54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CF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3006864"/>
            <a:ext cx="9144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ZF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4140159"/>
            <a:ext cx="9144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SF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5273453"/>
            <a:ext cx="914400" cy="54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76955" y="1917057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Carry Flag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876954" y="3050352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Zero Flag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876953" y="4183647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 Flag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876953" y="5316941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Overflow Flag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702302" y="557378"/>
            <a:ext cx="2813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Implicitly set by arithmetic or logical operations (</a:t>
            </a:r>
            <a:r>
              <a:rPr lang="en-US" sz="2400" strike="sngStrik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  <a:r>
              <a:rPr lang="en-US" sz="2400" dirty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13985" y="1917057"/>
            <a:ext cx="2893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Carry out of the MSB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3985" y="3050352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3985" y="4183647"/>
            <a:ext cx="2111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Negative value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3985" y="5316941"/>
            <a:ext cx="389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Two’s complement overflow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86522" y="2375516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unsigned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86522" y="46453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06079" y="577860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signed</a:t>
            </a:r>
          </a:p>
        </p:txBody>
      </p:sp>
    </p:spTree>
    <p:extLst>
      <p:ext uri="{BB962C8B-B14F-4D97-AF65-F5344CB8AC3E}">
        <p14:creationId xmlns:p14="http://schemas.microsoft.com/office/powerpoint/2010/main" val="7067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Condition Codes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873569"/>
            <a:ext cx="914400" cy="54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CF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3006864"/>
            <a:ext cx="9144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ZF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4140159"/>
            <a:ext cx="9144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SF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5273453"/>
            <a:ext cx="914400" cy="54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3132" y="3044280"/>
            <a:ext cx="2037737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 = a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8062" y="1886279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(unsigned) t &lt; (unsigned)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8062" y="301957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 ==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8062" y="415286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 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8062" y="528616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Consolas" panose="020B0609020204030204" pitchFamily="49" charset="0"/>
              </a:rPr>
              <a:t>(a&gt;0 &amp;&amp; b&gt;0 &amp;&amp; t&lt;0) || 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(a&lt;0 &amp;&amp; b&lt;0 &amp;&amp; t&gt;=0)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650" y="1873569"/>
            <a:ext cx="914400" cy="54864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8650" y="3006864"/>
            <a:ext cx="914400" cy="54864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650" y="4140159"/>
            <a:ext cx="914400" cy="54864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SF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8650" y="5273453"/>
            <a:ext cx="914400" cy="54864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2340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Condition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3933" y="1602515"/>
            <a:ext cx="989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</a:p>
        </p:txBody>
      </p:sp>
      <p:sp>
        <p:nvSpPr>
          <p:cNvPr id="6" name="Rectangle 5"/>
          <p:cNvSpPr/>
          <p:nvPr/>
        </p:nvSpPr>
        <p:spPr>
          <a:xfrm>
            <a:off x="993933" y="4094484"/>
            <a:ext cx="1024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5051" y="1602515"/>
            <a:ext cx="113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S1, S2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3935" y="4094484"/>
            <a:ext cx="113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S1, S2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35051" y="2699795"/>
            <a:ext cx="5849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Sets condition codes based on S2 – S1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3935" y="5191764"/>
            <a:ext cx="5915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Sets condition codes based on S2 &amp; 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5051" y="2151155"/>
            <a:ext cx="1162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cmpb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636" y="2151155"/>
            <a:ext cx="1249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cmpw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0783" y="2151155"/>
            <a:ext cx="1029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cmpl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2318" y="2151155"/>
            <a:ext cx="1162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cmpq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3935" y="4643124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testb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88520" y="4643124"/>
            <a:ext cx="1175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testw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69667" y="4643124"/>
            <a:ext cx="955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testl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1202" y="4643124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testq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051" y="3253236"/>
            <a:ext cx="2903359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cmpq</a:t>
            </a:r>
            <a:r>
              <a:rPr lang="en-US" sz="2400" dirty="0">
                <a:latin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</a:rPr>
              <a:t>rax</a:t>
            </a:r>
            <a:r>
              <a:rPr lang="en-US" sz="2400" dirty="0">
                <a:latin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</a:rPr>
              <a:t>rbx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93935" y="5740404"/>
            <a:ext cx="3073277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testq</a:t>
            </a:r>
            <a:r>
              <a:rPr lang="en-US" sz="2400" dirty="0">
                <a:latin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</a:rPr>
              <a:t>rax</a:t>
            </a:r>
            <a:r>
              <a:rPr lang="en-US" sz="2400" dirty="0">
                <a:latin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</a:rPr>
              <a:t>rax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55797" y="3346908"/>
            <a:ext cx="457200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48777" y="3346908"/>
            <a:ext cx="457200" cy="274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62817" y="3346908"/>
            <a:ext cx="457200" cy="274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1758" y="3346908"/>
            <a:ext cx="457200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55797" y="5834076"/>
            <a:ext cx="457200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48777" y="5834076"/>
            <a:ext cx="457200" cy="274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62817" y="5834076"/>
            <a:ext cx="457200" cy="274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41758" y="5834076"/>
            <a:ext cx="457200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55797" y="3346908"/>
            <a:ext cx="457200" cy="27432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ZF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48777" y="3346908"/>
            <a:ext cx="457200" cy="27432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797" y="5834076"/>
            <a:ext cx="457200" cy="27432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48777" y="5834076"/>
            <a:ext cx="457200" cy="27432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23463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03625" y="2347351"/>
            <a:ext cx="193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r>
              <a:rPr lang="en-US" sz="3200" dirty="0"/>
              <a:t>	label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3625" y="3213854"/>
            <a:ext cx="2834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r>
              <a:rPr lang="en-US" sz="3200" dirty="0"/>
              <a:t>	*Operand</a:t>
            </a:r>
          </a:p>
        </p:txBody>
      </p:sp>
    </p:spTree>
    <p:extLst>
      <p:ext uri="{BB962C8B-B14F-4D97-AF65-F5344CB8AC3E}">
        <p14:creationId xmlns:p14="http://schemas.microsoft.com/office/powerpoint/2010/main" val="216685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88185"/>
              </p:ext>
            </p:extLst>
          </p:nvPr>
        </p:nvGraphicFramePr>
        <p:xfrm>
          <a:off x="1277532" y="1472974"/>
          <a:ext cx="6588936" cy="5029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jX</a:t>
                      </a:r>
                      <a:endParaRPr lang="en-US" sz="2400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Condition</a:t>
                      </a:r>
                      <a:endParaRPr lang="en-US" sz="2400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je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ZF</a:t>
                      </a:r>
                      <a:endParaRPr lang="en-US" sz="2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Equal / Zero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jne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~ZF</a:t>
                      </a:r>
                      <a:endParaRPr lang="en-US" sz="2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Not Equal / Not Zero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js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SF</a:t>
                      </a:r>
                      <a:endParaRPr lang="en-US" sz="2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Negative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jns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~SF</a:t>
                      </a:r>
                      <a:endParaRPr lang="en-US" sz="2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Nonnegative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jg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~(SF^OF)&amp;~ZF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Greater (Signed)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jge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~(SF^OF)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Greater or Equal (Signed)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jl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(SF^OF)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Less (Signed)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jle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(SF^OF)|ZF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Less or Equal (Signed)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~CF&amp;~ZF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Above (unsigned)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jb</a:t>
                      </a:r>
                      <a:endParaRPr lang="en-US" sz="2400" b="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CF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57350" algn="l"/>
                        </a:tabLst>
                      </a:pPr>
                      <a:r>
                        <a:rPr lang="en-US" sz="2400" dirty="0"/>
                        <a:t>Below (unsigned)</a:t>
                      </a:r>
                      <a:endParaRPr lang="en-US" sz="2400" b="0" dirty="0">
                        <a:latin typeface="Consolas" panose="020B0609020204030204" pitchFamily="49" charset="0"/>
                        <a:ea typeface="Times New Roman"/>
                        <a:cs typeface="Consolas" panose="020B0609020204030204" pitchFamily="49" charset="0"/>
                      </a:endParaRPr>
                    </a:p>
                  </a:txBody>
                  <a:tcPr marL="56444" marR="5644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91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2357</TotalTime>
  <Words>2333</Words>
  <Application>Microsoft Office PowerPoint</Application>
  <PresentationFormat>On-screen Show (4:3)</PresentationFormat>
  <Paragraphs>781</Paragraphs>
  <Slides>29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Roboto</vt:lpstr>
      <vt:lpstr>Agency FB</vt:lpstr>
      <vt:lpstr>Alsina</vt:lpstr>
      <vt:lpstr>Arial</vt:lpstr>
      <vt:lpstr>Calibri</vt:lpstr>
      <vt:lpstr>Candara</vt:lpstr>
      <vt:lpstr>Consolas</vt:lpstr>
      <vt:lpstr>Times New Roman</vt:lpstr>
      <vt:lpstr>Office Theme</vt:lpstr>
      <vt:lpstr>Practice Problem</vt:lpstr>
      <vt:lpstr>x86 Transfer Control</vt:lpstr>
      <vt:lpstr>Three Basic Kinds of Instructions</vt:lpstr>
      <vt:lpstr>MOV vs. LEA</vt:lpstr>
      <vt:lpstr>Condition Codes</vt:lpstr>
      <vt:lpstr>Condition Codes Examples</vt:lpstr>
      <vt:lpstr>Set Condition Codes</vt:lpstr>
      <vt:lpstr>Transfer Control</vt:lpstr>
      <vt:lpstr>Transfer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Minh-Quoc NGHIEM</cp:lastModifiedBy>
  <cp:revision>194</cp:revision>
  <dcterms:created xsi:type="dcterms:W3CDTF">2016-10-17T02:14:46Z</dcterms:created>
  <dcterms:modified xsi:type="dcterms:W3CDTF">2016-11-06T00:15:18Z</dcterms:modified>
</cp:coreProperties>
</file>