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350" r:id="rId2"/>
    <p:sldId id="256" r:id="rId3"/>
    <p:sldId id="323" r:id="rId4"/>
    <p:sldId id="355" r:id="rId5"/>
    <p:sldId id="354" r:id="rId6"/>
    <p:sldId id="357" r:id="rId7"/>
    <p:sldId id="356" r:id="rId8"/>
    <p:sldId id="359" r:id="rId9"/>
    <p:sldId id="360" r:id="rId10"/>
    <p:sldId id="361" r:id="rId11"/>
    <p:sldId id="362" r:id="rId12"/>
    <p:sldId id="365" r:id="rId13"/>
    <p:sldId id="364" r:id="rId14"/>
    <p:sldId id="367" r:id="rId15"/>
    <p:sldId id="369" r:id="rId16"/>
    <p:sldId id="368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47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65150" autoAdjust="0"/>
  </p:normalViewPr>
  <p:slideViewPr>
    <p:cSldViewPr snapToGrid="0">
      <p:cViewPr varScale="1">
        <p:scale>
          <a:sx n="54" d="100"/>
          <a:sy n="5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2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1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require control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65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in %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in %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in %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1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*.L4(,%rsi,8)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.L3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</a:t>
            </a:r>
            <a:r>
              <a:rPr lang="en-US" baseline="0" dirty="0"/>
              <a:t> NGHIEM</a:t>
            </a:r>
          </a:p>
          <a:p>
            <a:r>
              <a:rPr lang="en-US" baseline="0" dirty="0"/>
              <a:t>Last update: Oct 28,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CPU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logic, </a:t>
            </a:r>
            <a:r>
              <a:rPr lang="en-US" baseline="0" dirty="0" err="1"/>
              <a:t>ngoài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r>
              <a:rPr lang="en-US" baseline="0" dirty="0"/>
              <a:t>, CPU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(condition codes) hay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Có</a:t>
            </a:r>
            <a:r>
              <a:rPr lang="en-US" baseline="0" dirty="0"/>
              <a:t> 4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:</a:t>
            </a:r>
          </a:p>
          <a:p>
            <a:r>
              <a:rPr lang="en-US" baseline="0" dirty="0"/>
              <a:t>-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CF Carry Flag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zero ZF Zero Flag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ba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Sign Flag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OF Overflow Flag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CF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bit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bit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.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âm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OF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CPU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hay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tùy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logic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Lệnh</a:t>
            </a:r>
            <a:r>
              <a:rPr lang="en-US" baseline="0" dirty="0"/>
              <a:t> LEAQ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LEA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ADD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2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a+b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CPU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hay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tùy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:</a:t>
            </a:r>
          </a:p>
          <a:p>
            <a:endParaRPr lang="en-US" baseline="0" dirty="0"/>
          </a:p>
          <a:p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CF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a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.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a = 65000, t = 3000.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bằng</a:t>
            </a:r>
            <a:r>
              <a:rPr lang="en-US" baseline="0" dirty="0"/>
              <a:t> 0.</a:t>
            </a:r>
          </a:p>
          <a:p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âm</a:t>
            </a:r>
            <a:r>
              <a:rPr lang="en-US" baseline="0" dirty="0"/>
              <a:t>.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t = -2.</a:t>
            </a:r>
          </a:p>
          <a:p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OF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a </a:t>
            </a:r>
            <a:r>
              <a:rPr lang="en-US" baseline="0" dirty="0" err="1"/>
              <a:t>và</a:t>
            </a:r>
            <a:r>
              <a:rPr lang="en-US" baseline="0" dirty="0"/>
              <a:t> b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a.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a </a:t>
            </a:r>
            <a:r>
              <a:rPr lang="en-US" baseline="0" dirty="0" err="1"/>
              <a:t>âm</a:t>
            </a:r>
            <a:r>
              <a:rPr lang="en-US" baseline="0" dirty="0"/>
              <a:t>, b </a:t>
            </a:r>
            <a:r>
              <a:rPr lang="en-US" baseline="0" dirty="0" err="1"/>
              <a:t>âm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dương</a:t>
            </a:r>
            <a:r>
              <a:rPr lang="en-US" baseline="0" dirty="0"/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6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logic,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TEST.</a:t>
            </a:r>
          </a:p>
          <a:p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r>
              <a:rPr lang="en-US" baseline="0" dirty="0"/>
              <a:t> 2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source 1 </a:t>
            </a:r>
            <a:r>
              <a:rPr lang="en-US" baseline="0" dirty="0" err="1"/>
              <a:t>và</a:t>
            </a:r>
            <a:r>
              <a:rPr lang="en-US" baseline="0" dirty="0"/>
              <a:t> source 2.</a:t>
            </a:r>
          </a:p>
          <a:p>
            <a:r>
              <a:rPr lang="en-US" baseline="0" dirty="0" err="1"/>
              <a:t>Tùy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.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S1 </a:t>
            </a:r>
            <a:r>
              <a:rPr lang="en-US" baseline="0" dirty="0" err="1"/>
              <a:t>và</a:t>
            </a:r>
            <a:r>
              <a:rPr lang="en-US" baseline="0" dirty="0"/>
              <a:t> S2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giữ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cũ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có</a:t>
            </a:r>
            <a:r>
              <a:rPr lang="en-US" baseline="0" dirty="0"/>
              <a:t> 4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cmp</a:t>
            </a:r>
            <a:r>
              <a:rPr lang="en-US" baseline="0" dirty="0"/>
              <a:t> byte, </a:t>
            </a:r>
            <a:r>
              <a:rPr lang="en-US" baseline="0" dirty="0" err="1"/>
              <a:t>cmp</a:t>
            </a:r>
            <a:r>
              <a:rPr lang="en-US" baseline="0" dirty="0"/>
              <a:t> word, </a:t>
            </a:r>
            <a:r>
              <a:rPr lang="en-US" baseline="0" dirty="0" err="1"/>
              <a:t>cmp</a:t>
            </a:r>
            <a:r>
              <a:rPr lang="en-US" baseline="0" dirty="0"/>
              <a:t> double word,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cmp</a:t>
            </a:r>
            <a:r>
              <a:rPr lang="en-US" baseline="0" dirty="0"/>
              <a:t> quad word.</a:t>
            </a:r>
          </a:p>
          <a:p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SUB, </a:t>
            </a:r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dựa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S2 </a:t>
            </a:r>
            <a:r>
              <a:rPr lang="en-US" baseline="0" dirty="0" err="1"/>
              <a:t>trừ</a:t>
            </a:r>
            <a:r>
              <a:rPr lang="en-US" baseline="0" dirty="0"/>
              <a:t> S1.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so </a:t>
            </a:r>
            <a:r>
              <a:rPr lang="en-US" baseline="0" dirty="0" err="1"/>
              <a:t>sánh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2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hay </a:t>
            </a:r>
            <a:r>
              <a:rPr lang="en-US" baseline="0" dirty="0" err="1"/>
              <a:t>không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sz="1200" dirty="0" err="1">
                <a:latin typeface="Consolas" panose="020B0609020204030204" pitchFamily="49" charset="0"/>
              </a:rPr>
              <a:t>cmpq</a:t>
            </a:r>
            <a:r>
              <a:rPr lang="en-US" sz="1200" dirty="0">
                <a:latin typeface="Consolas" panose="020B0609020204030204" pitchFamily="49" charset="0"/>
              </a:rPr>
              <a:t> %</a:t>
            </a:r>
            <a:r>
              <a:rPr lang="en-US" sz="1200" dirty="0" err="1">
                <a:latin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</a:rPr>
              <a:t>, %</a:t>
            </a:r>
            <a:r>
              <a:rPr lang="en-US" sz="1200" dirty="0" err="1">
                <a:latin typeface="Consolas" panose="020B0609020204030204" pitchFamily="49" charset="0"/>
              </a:rPr>
              <a:t>rbx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en-US" baseline="0" dirty="0"/>
          </a:p>
          <a:p>
            <a:r>
              <a:rPr lang="en-US" baseline="0" dirty="0" err="1"/>
              <a:t>Nếu</a:t>
            </a:r>
            <a:r>
              <a:rPr lang="en-US" baseline="0" dirty="0"/>
              <a:t> 2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,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, </a:t>
            </a:r>
            <a:r>
              <a:rPr lang="en-US" baseline="0" dirty="0" err="1"/>
              <a:t>lệnh</a:t>
            </a:r>
            <a:r>
              <a:rPr lang="en-US" baseline="0" dirty="0"/>
              <a:t> TEST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4 </a:t>
            </a:r>
            <a:r>
              <a:rPr lang="en-US" baseline="0" dirty="0" err="1"/>
              <a:t>dạng</a:t>
            </a:r>
            <a:r>
              <a:rPr lang="en-US" baseline="0" dirty="0"/>
              <a:t> test byte, test word, test double word, </a:t>
            </a:r>
            <a:r>
              <a:rPr lang="en-US" baseline="0" dirty="0" err="1"/>
              <a:t>và</a:t>
            </a:r>
            <a:r>
              <a:rPr lang="en-US" baseline="0" dirty="0"/>
              <a:t> test quad word.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AND, </a:t>
            </a:r>
            <a:r>
              <a:rPr lang="en-US" baseline="0" dirty="0" err="1"/>
              <a:t>lệnh</a:t>
            </a:r>
            <a:r>
              <a:rPr lang="en-US" baseline="0" dirty="0"/>
              <a:t> TEST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dựa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logic S2 </a:t>
            </a:r>
            <a:r>
              <a:rPr lang="en-US" baseline="0" dirty="0" err="1"/>
              <a:t>và</a:t>
            </a:r>
            <a:r>
              <a:rPr lang="en-US" baseline="0" dirty="0"/>
              <a:t> S1.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Lệnh</a:t>
            </a:r>
            <a:r>
              <a:rPr lang="en-US" baseline="0" dirty="0"/>
              <a:t> TEST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S1 </a:t>
            </a:r>
            <a:r>
              <a:rPr lang="en-US" baseline="0" dirty="0" err="1"/>
              <a:t>và</a:t>
            </a:r>
            <a:r>
              <a:rPr lang="en-US" baseline="0" dirty="0"/>
              <a:t> S2 </a:t>
            </a:r>
            <a:r>
              <a:rPr lang="en-US" baseline="0" dirty="0" err="1"/>
              <a:t>giống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,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testq</a:t>
            </a:r>
            <a:r>
              <a:rPr lang="en-US" baseline="0" dirty="0"/>
              <a:t> %</a:t>
            </a:r>
            <a:r>
              <a:rPr lang="en-US" baseline="0" dirty="0" err="1"/>
              <a:t>rax</a:t>
            </a:r>
            <a:r>
              <a:rPr lang="en-US" baseline="0" dirty="0"/>
              <a:t>, %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</a:t>
            </a:r>
            <a:r>
              <a:rPr lang="en-US" baseline="0" dirty="0" err="1"/>
              <a:t>xem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%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âm</a:t>
            </a:r>
            <a:r>
              <a:rPr lang="en-US" baseline="0" dirty="0"/>
              <a:t>, </a:t>
            </a:r>
            <a:r>
              <a:rPr lang="en-US" baseline="0" dirty="0" err="1"/>
              <a:t>dương</a:t>
            </a:r>
            <a:r>
              <a:rPr lang="en-US" baseline="0" dirty="0"/>
              <a:t> hay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,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,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%</a:t>
            </a:r>
            <a:r>
              <a:rPr lang="en-US" baseline="0" dirty="0" err="1"/>
              <a:t>Ngoài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TEST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lọc</a:t>
            </a:r>
            <a:r>
              <a:rPr lang="en-US" baseline="0" dirty="0"/>
              <a:t> bit.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,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4 bit 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cập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trực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,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1 </a:t>
            </a:r>
            <a:r>
              <a:rPr lang="en-US" baseline="0" dirty="0" err="1"/>
              <a:t>trong</a:t>
            </a:r>
            <a:r>
              <a:rPr lang="en-US" baseline="0" dirty="0"/>
              <a:t> 3 </a:t>
            </a:r>
            <a:r>
              <a:rPr lang="en-US" baseline="0" dirty="0" err="1"/>
              <a:t>cách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Tùy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đặt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0 </a:t>
            </a:r>
            <a:r>
              <a:rPr lang="en-US" baseline="0" dirty="0" err="1"/>
              <a:t>hoặc</a:t>
            </a:r>
            <a:r>
              <a:rPr lang="en-US" baseline="0" dirty="0"/>
              <a:t> 1 </a:t>
            </a:r>
            <a:r>
              <a:rPr lang="en-US" baseline="0" dirty="0" err="1"/>
              <a:t>cho</a:t>
            </a:r>
            <a:r>
              <a:rPr lang="en-US" baseline="0" dirty="0"/>
              <a:t> 1 byte.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nhảy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ba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sao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đặt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0 </a:t>
            </a:r>
            <a:r>
              <a:rPr lang="en-US" baseline="0" dirty="0" err="1"/>
              <a:t>hoặc</a:t>
            </a:r>
            <a:r>
              <a:rPr lang="en-US" baseline="0" dirty="0"/>
              <a:t> 1 </a:t>
            </a:r>
            <a:r>
              <a:rPr lang="en-US" baseline="0" dirty="0" err="1"/>
              <a:t>cho</a:t>
            </a:r>
            <a:r>
              <a:rPr lang="en-US" baseline="0" dirty="0"/>
              <a:t> 1 byte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SET.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1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duy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D (destination).</a:t>
            </a:r>
          </a:p>
          <a:p>
            <a:r>
              <a:rPr lang="en-US" baseline="0" dirty="0"/>
              <a:t>D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byte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byte </a:t>
            </a:r>
            <a:r>
              <a:rPr lang="en-US" baseline="0" dirty="0" err="1"/>
              <a:t>thấp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SET </a:t>
            </a:r>
            <a:r>
              <a:rPr lang="en-US" baseline="0" dirty="0" err="1"/>
              <a:t>có</a:t>
            </a:r>
            <a:r>
              <a:rPr lang="en-US" baseline="0" dirty="0"/>
              <a:t> 12 </a:t>
            </a:r>
            <a:r>
              <a:rPr lang="en-US" baseline="0" dirty="0" err="1"/>
              <a:t>phiên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endParaRPr lang="en-US" baseline="0" dirty="0"/>
          </a:p>
          <a:p>
            <a:r>
              <a:rPr lang="en-US" baseline="0" dirty="0"/>
              <a:t>SETE SETNE</a:t>
            </a:r>
          </a:p>
          <a:p>
            <a:r>
              <a:rPr lang="en-US" baseline="0" dirty="0"/>
              <a:t>SETS SETNS</a:t>
            </a:r>
          </a:p>
          <a:p>
            <a:r>
              <a:rPr lang="en-US" baseline="0" dirty="0"/>
              <a:t>SETG SETGE</a:t>
            </a:r>
          </a:p>
          <a:p>
            <a:r>
              <a:rPr lang="en-US" baseline="0" dirty="0"/>
              <a:t>SETL SETLE</a:t>
            </a:r>
          </a:p>
          <a:p>
            <a:r>
              <a:rPr lang="en-US" baseline="0" dirty="0"/>
              <a:t>SETA SETAE</a:t>
            </a:r>
          </a:p>
          <a:p>
            <a:r>
              <a:rPr lang="en-US" baseline="0" dirty="0"/>
              <a:t>SETB SETBE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baseline="0" dirty="0"/>
              <a:t> SETE (set if equal) </a:t>
            </a:r>
            <a:r>
              <a:rPr lang="en-US" baseline="0" dirty="0" err="1"/>
              <a:t>hoặc</a:t>
            </a:r>
            <a:r>
              <a:rPr lang="en-US" baseline="0" dirty="0"/>
              <a:t> SETZ (set if zero)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1 </a:t>
            </a:r>
            <a:r>
              <a:rPr lang="en-US" baseline="0" dirty="0" err="1"/>
              <a:t>cho</a:t>
            </a:r>
            <a:r>
              <a:rPr lang="en-US" baseline="0" dirty="0"/>
              <a:t> D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bật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Ngược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, </a:t>
            </a:r>
            <a:r>
              <a:rPr lang="en-US" baseline="0" dirty="0" err="1"/>
              <a:t>lệnh</a:t>
            </a:r>
            <a:r>
              <a:rPr lang="en-US" baseline="0" dirty="0"/>
              <a:t> SETE SETZ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0 </a:t>
            </a:r>
            <a:r>
              <a:rPr lang="en-US" baseline="0" dirty="0" err="1"/>
              <a:t>cho</a:t>
            </a:r>
            <a:r>
              <a:rPr lang="en-US" baseline="0" dirty="0"/>
              <a:t> D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tắt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sao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hậu</a:t>
            </a:r>
            <a:r>
              <a:rPr lang="en-US" baseline="0" dirty="0"/>
              <a:t> </a:t>
            </a:r>
            <a:r>
              <a:rPr lang="en-US" baseline="0" dirty="0" err="1"/>
              <a:t>tố</a:t>
            </a:r>
            <a:r>
              <a:rPr lang="en-US" baseline="0" dirty="0"/>
              <a:t> E (equal)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hậu</a:t>
            </a:r>
            <a:r>
              <a:rPr lang="en-US" baseline="0" dirty="0"/>
              <a:t> </a:t>
            </a:r>
            <a:r>
              <a:rPr lang="en-US" baseline="0" dirty="0" err="1"/>
              <a:t>tố</a:t>
            </a:r>
            <a:r>
              <a:rPr lang="en-US" baseline="0" dirty="0"/>
              <a:t> Z (ZERO)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?</a:t>
            </a:r>
          </a:p>
          <a:p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</a:t>
            </a:r>
            <a:r>
              <a:rPr lang="en-US" dirty="0" err="1"/>
              <a:t>hi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so </a:t>
            </a:r>
            <a:r>
              <a:rPr lang="en-US" baseline="0" dirty="0" err="1"/>
              <a:t>sánh</a:t>
            </a:r>
            <a:r>
              <a:rPr lang="en-US" baseline="0" dirty="0"/>
              <a:t> 2 </a:t>
            </a:r>
            <a:r>
              <a:rPr lang="en-US" baseline="0" dirty="0" err="1"/>
              <a:t>biến</a:t>
            </a:r>
            <a:r>
              <a:rPr lang="en-US" baseline="0" dirty="0"/>
              <a:t> a </a:t>
            </a:r>
            <a:r>
              <a:rPr lang="en-US" baseline="0" dirty="0" err="1"/>
              <a:t>và</a:t>
            </a:r>
            <a:r>
              <a:rPr lang="en-US" baseline="0" dirty="0"/>
              <a:t> b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thì</a:t>
            </a:r>
            <a:r>
              <a:rPr lang="en-US" baseline="0" dirty="0"/>
              <a:t> ZF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a = b (EQUAL) hay b-a = 0 (ZERO).</a:t>
            </a:r>
          </a:p>
          <a:p>
            <a:endParaRPr lang="en-US" baseline="0" dirty="0"/>
          </a:p>
          <a:p>
            <a:r>
              <a:rPr lang="en-US" baseline="0" dirty="0" err="1"/>
              <a:t>Ngược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SETE </a:t>
            </a:r>
            <a:r>
              <a:rPr lang="en-US" baseline="0" dirty="0" err="1"/>
              <a:t>là</a:t>
            </a:r>
            <a:r>
              <a:rPr lang="en-US" baseline="0" dirty="0"/>
              <a:t> SETNE (set if not equal) </a:t>
            </a:r>
            <a:r>
              <a:rPr lang="en-US" baseline="0" dirty="0" err="1"/>
              <a:t>hoặc</a:t>
            </a:r>
            <a:r>
              <a:rPr lang="en-US" baseline="0" dirty="0"/>
              <a:t> SETNZ (set if not zero).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1 </a:t>
            </a:r>
            <a:r>
              <a:rPr lang="en-US" baseline="0" dirty="0" err="1"/>
              <a:t>cho</a:t>
            </a:r>
            <a:r>
              <a:rPr lang="en-US" baseline="0" dirty="0"/>
              <a:t> D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0 </a:t>
            </a:r>
            <a:r>
              <a:rPr lang="en-US" baseline="0" dirty="0" err="1"/>
              <a:t>cho</a:t>
            </a:r>
            <a:r>
              <a:rPr lang="en-US" baseline="0" dirty="0"/>
              <a:t> D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bật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Lệnh</a:t>
            </a:r>
            <a:r>
              <a:rPr lang="en-US" baseline="0" dirty="0"/>
              <a:t> SETS (set if sign)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1 </a:t>
            </a:r>
            <a:r>
              <a:rPr lang="en-US" baseline="0" dirty="0" err="1"/>
              <a:t>cho</a:t>
            </a:r>
            <a:r>
              <a:rPr lang="en-US" baseline="0" dirty="0"/>
              <a:t> D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0 </a:t>
            </a:r>
            <a:r>
              <a:rPr lang="en-US" baseline="0" dirty="0" err="1"/>
              <a:t>cho</a:t>
            </a:r>
            <a:r>
              <a:rPr lang="en-US" baseline="0" dirty="0"/>
              <a:t> D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tắt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K</a:t>
            </a:r>
            <a:r>
              <a:rPr lang="en-US" dirty="0" err="1"/>
              <a:t>hi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so </a:t>
            </a:r>
            <a:r>
              <a:rPr lang="en-US" baseline="0" dirty="0" err="1"/>
              <a:t>sánh</a:t>
            </a:r>
            <a:r>
              <a:rPr lang="en-US" baseline="0" dirty="0"/>
              <a:t> 2 </a:t>
            </a:r>
            <a:r>
              <a:rPr lang="en-US" baseline="0" dirty="0" err="1"/>
              <a:t>biến</a:t>
            </a:r>
            <a:r>
              <a:rPr lang="en-US" baseline="0" dirty="0"/>
              <a:t> a </a:t>
            </a:r>
            <a:r>
              <a:rPr lang="en-US" baseline="0" dirty="0" err="1"/>
              <a:t>và</a:t>
            </a:r>
            <a:r>
              <a:rPr lang="en-US" baseline="0" dirty="0"/>
              <a:t> b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b-a </a:t>
            </a:r>
            <a:r>
              <a:rPr lang="en-US" baseline="0" dirty="0" err="1"/>
              <a:t>âm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Ngược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SETS </a:t>
            </a:r>
            <a:r>
              <a:rPr lang="en-US" baseline="0" dirty="0" err="1"/>
              <a:t>là</a:t>
            </a:r>
            <a:r>
              <a:rPr lang="en-US" baseline="0" dirty="0"/>
              <a:t> SETNS (set if not sign).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1 </a:t>
            </a:r>
            <a:r>
              <a:rPr lang="en-US" baseline="0" dirty="0" err="1"/>
              <a:t>cho</a:t>
            </a:r>
            <a:r>
              <a:rPr lang="en-US" baseline="0" dirty="0"/>
              <a:t> D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0 </a:t>
            </a:r>
            <a:r>
              <a:rPr lang="en-US" baseline="0" dirty="0" err="1"/>
              <a:t>cho</a:t>
            </a:r>
            <a:r>
              <a:rPr lang="en-US" baseline="0" dirty="0"/>
              <a:t> D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bật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Explain what is wrong?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$0xF, (%</a:t>
            </a:r>
            <a:r>
              <a:rPr lang="en-US" dirty="0" err="1">
                <a:latin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(%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movw</a:t>
            </a:r>
            <a:r>
              <a:rPr lang="en-US" dirty="0">
                <a:latin typeface="Consolas" panose="020B0609020204030204" pitchFamily="49" charset="0"/>
              </a:rPr>
              <a:t>	(%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), 4(%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%al, %</a:t>
            </a:r>
            <a:r>
              <a:rPr lang="en-US" dirty="0" err="1">
                <a:latin typeface="Consolas" panose="020B0609020204030204" pitchFamily="49" charset="0"/>
              </a:rPr>
              <a:t>sl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$0x123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rdx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</a:rPr>
              <a:t>, 8(%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SET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29489"/>
              </p:ext>
            </p:extLst>
          </p:nvPr>
        </p:nvGraphicFramePr>
        <p:xfrm>
          <a:off x="634595" y="1473684"/>
          <a:ext cx="7874811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1472714544"/>
                    </a:ext>
                  </a:extLst>
                </a:gridCol>
                <a:gridCol w="2038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Instruction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Synonym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Condition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z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Equal / Zero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nz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Not Equal / Not Zero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set</a:t>
                      </a:r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SF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Negative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ns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~SF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Nonnegative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nle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~(SF^OF)&amp;~ZF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  <a:defRPr/>
                      </a:pPr>
                      <a:r>
                        <a:rPr lang="en-US" sz="2400" dirty="0"/>
                        <a:t>Greater (</a:t>
                      </a:r>
                      <a:r>
                        <a:rPr lang="en-US" sz="2400" kern="1200" dirty="0"/>
                        <a:t>signed)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nl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~(SF^OF)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Greater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nge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(SF^OF)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  <a:defRPr/>
                      </a:pPr>
                      <a:r>
                        <a:rPr lang="en-US" sz="2400" dirty="0"/>
                        <a:t>Less (</a:t>
                      </a:r>
                      <a:r>
                        <a:rPr lang="en-US" sz="2400" kern="1200" dirty="0"/>
                        <a:t>signed)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ng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(SF^OF)|ZF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Less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set</a:t>
                      </a:r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nbe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~CF&amp;~ZF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Above (unsigned)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set</a:t>
                      </a:r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nb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~CF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Above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355748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nae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CF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Below (unsigned)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be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/>
                        <a:t>set</a:t>
                      </a:r>
                      <a:r>
                        <a:rPr lang="en-US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n-US" sz="2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CF |</a:t>
                      </a:r>
                      <a:r>
                        <a:rPr lang="en-US" sz="2400" baseline="0" dirty="0"/>
                        <a:t> 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Below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37836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0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275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Conditionally jump to other program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3933" y="2389096"/>
            <a:ext cx="35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5051" y="2389096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5051" y="2937736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je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636" y="2937736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jne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0783" y="2937736"/>
            <a:ext cx="413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js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2318" y="2937736"/>
            <a:ext cx="607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jns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5051" y="3327181"/>
            <a:ext cx="457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jg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636" y="3327181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jge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0783" y="3327181"/>
            <a:ext cx="344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jl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2318" y="3327181"/>
            <a:ext cx="529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jle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5051" y="3716626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636" y="3716626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jae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10783" y="3716626"/>
            <a:ext cx="461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jb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72318" y="3716626"/>
            <a:ext cx="646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jbe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3933" y="4710540"/>
            <a:ext cx="193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r>
              <a:rPr lang="en-US" sz="3200" dirty="0"/>
              <a:t>	label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3933" y="5391740"/>
            <a:ext cx="2834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r>
              <a:rPr lang="en-US" sz="3200" dirty="0"/>
              <a:t>	*Operand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4144882" y="4833257"/>
            <a:ext cx="83127" cy="1143258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8893" y="5099352"/>
            <a:ext cx="3762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Unconditional jumps</a:t>
            </a:r>
          </a:p>
        </p:txBody>
      </p:sp>
    </p:spTree>
    <p:extLst>
      <p:ext uri="{BB962C8B-B14F-4D97-AF65-F5344CB8AC3E}">
        <p14:creationId xmlns:p14="http://schemas.microsoft.com/office/powerpoint/2010/main" val="1209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Conditional Jumps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76455"/>
              </p:ext>
            </p:extLst>
          </p:nvPr>
        </p:nvGraphicFramePr>
        <p:xfrm>
          <a:off x="634595" y="1473684"/>
          <a:ext cx="7874811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1472714544"/>
                    </a:ext>
                  </a:extLst>
                </a:gridCol>
                <a:gridCol w="2038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Instruction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Synonym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Condition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jz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Equal / Zero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jnz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Not Equal / Not Zero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js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SF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Negative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jns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~SF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Nonnegative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jg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jnle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~(SF^OF)&amp;~ZF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  <a:defRPr/>
                      </a:pPr>
                      <a:r>
                        <a:rPr lang="en-US" sz="2400" dirty="0"/>
                        <a:t>Greater (</a:t>
                      </a:r>
                      <a:r>
                        <a:rPr lang="en-US" sz="2400" kern="1200" dirty="0"/>
                        <a:t>signed)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jge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jnl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~(SF^OF)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Greater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jl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jnge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(SF^OF)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  <a:defRPr/>
                      </a:pPr>
                      <a:r>
                        <a:rPr lang="en-US" sz="2400" dirty="0"/>
                        <a:t>Less (</a:t>
                      </a:r>
                      <a:r>
                        <a:rPr lang="en-US" sz="2400" kern="1200" dirty="0"/>
                        <a:t>signed)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jle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jng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(SF^OF)|ZF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Less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ja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jnbe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~CF&amp;~ZF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Above (unsigned)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jae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jnb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~CF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Above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355748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jb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jnae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CF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Below (unsigned)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jbe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jna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CF |</a:t>
                      </a:r>
                      <a:r>
                        <a:rPr lang="en-US" sz="2400" baseline="0" dirty="0"/>
                        <a:t> 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Below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37836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32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650" y="1680577"/>
            <a:ext cx="4754880" cy="37830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absdiff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(long x, long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(x &gt;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x-y;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y-x;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00550" y="2542419"/>
            <a:ext cx="4114800" cy="378308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absdiff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.L4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Jump Instruction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54519" y="1680577"/>
            <a:ext cx="136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x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rdi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y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rsi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6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275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Conditionally transfer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3933" y="2389096"/>
            <a:ext cx="1274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CMOV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5051" y="2389096"/>
            <a:ext cx="837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S, R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5051" y="2937736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2795" y="2937736"/>
            <a:ext cx="1391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cmovne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4503" y="2937736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cmovs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8583" y="2937736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cmovns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5051" y="3327181"/>
            <a:ext cx="1207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cmovg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2183" y="3327181"/>
            <a:ext cx="1391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cmovge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93661" y="3327181"/>
            <a:ext cx="109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cmovl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18583" y="3327181"/>
            <a:ext cx="1279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cmovle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5051" y="3716626"/>
            <a:ext cx="1189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cmova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7299" y="3716626"/>
            <a:ext cx="1374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cmovae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3892" y="3716626"/>
            <a:ext cx="1212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cmovb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18583" y="3716626"/>
            <a:ext cx="139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cmovbe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0811" y="4797988"/>
            <a:ext cx="4942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not require control transfer</a:t>
            </a:r>
          </a:p>
        </p:txBody>
      </p:sp>
    </p:spTree>
    <p:extLst>
      <p:ext uri="{BB962C8B-B14F-4D97-AF65-F5344CB8AC3E}">
        <p14:creationId xmlns:p14="http://schemas.microsoft.com/office/powerpoint/2010/main" val="23395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Conditional 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34595" y="1473684"/>
          <a:ext cx="7874811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1472714544"/>
                    </a:ext>
                  </a:extLst>
                </a:gridCol>
                <a:gridCol w="2038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Instruction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Synonym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Condition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cmovz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Equal / Zero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cmovnz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Not Equal / Not Zero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cmovs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SF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Negative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cmovns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~SF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Nonnegative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cmovg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cmovnle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~(SF^OF)&amp;~ZF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  <a:defRPr/>
                      </a:pPr>
                      <a:r>
                        <a:rPr lang="en-US" sz="2400" dirty="0"/>
                        <a:t>Greater (</a:t>
                      </a:r>
                      <a:r>
                        <a:rPr lang="en-US" sz="2400" kern="1200" dirty="0"/>
                        <a:t>signed)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cmovge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cmovnl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~(SF^OF)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Greater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cmovl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cmovnge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(SF^OF)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  <a:defRPr/>
                      </a:pPr>
                      <a:r>
                        <a:rPr lang="en-US" sz="2400" dirty="0"/>
                        <a:t>Less (</a:t>
                      </a:r>
                      <a:r>
                        <a:rPr lang="en-US" sz="2400" kern="1200" dirty="0"/>
                        <a:t>signed)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cmovle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cmovng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(SF^OF)|ZF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Less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cmova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cmovnbe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~CF&amp;~ZF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Above (unsigned)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cmovae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cmovnb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~CF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Above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355748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cmovb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cmovnae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CF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Below (unsigned)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cmovbe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cmovna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CF |</a:t>
                      </a:r>
                      <a:r>
                        <a:rPr lang="en-US" sz="2400" baseline="0" dirty="0"/>
                        <a:t> ZF</a:t>
                      </a:r>
                      <a:endParaRPr lang="en-US" sz="2400" b="0" dirty="0">
                        <a:latin typeface="+mj-lt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Below or Equal</a:t>
                      </a:r>
                      <a:endParaRPr lang="en-US" sz="2400" b="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37836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8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650" y="1680577"/>
            <a:ext cx="4754880" cy="37830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absdiff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(long x, long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(x &gt;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x-y;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y-x;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00550" y="3311928"/>
            <a:ext cx="4114800" cy="304442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absdiff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cmovle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ret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CMOV Instruction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54519" y="1680577"/>
            <a:ext cx="136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x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rdi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y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rsi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80577"/>
            <a:ext cx="4754880" cy="37830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pcount_do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(unsigned long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+= x &amp; 0x1;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&gt;&gt;=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while (x);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00550" y="2942596"/>
            <a:ext cx="4114800" cy="341375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pcount_do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$0,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$1,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shrq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.L2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rep; 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4519" y="1680577"/>
            <a:ext cx="1360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x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rdi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80577"/>
            <a:ext cx="4754880" cy="37830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pcount_goto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(unsigned long x)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+= x &amp; 0x1;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&gt;&gt;=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if(x)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00550" y="2942596"/>
            <a:ext cx="4114800" cy="341375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pcount_do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$0,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$1,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shrq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.L2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rep; 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4519" y="1680577"/>
            <a:ext cx="1360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x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rdi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9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8650" y="1814233"/>
            <a:ext cx="2743200" cy="11887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69230" y="1814233"/>
            <a:ext cx="3246120" cy="155448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8650" y="3681260"/>
            <a:ext cx="27432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69230" y="3681260"/>
            <a:ext cx="3246120" cy="267509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done: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3693226" y="2185060"/>
            <a:ext cx="1341912" cy="5462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3693226" y="3740637"/>
            <a:ext cx="1341912" cy="5462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x86 Transfer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26377"/>
            <a:ext cx="6858000" cy="16557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Conditional Codes</a:t>
            </a:r>
          </a:p>
          <a:p>
            <a:pPr algn="r"/>
            <a:r>
              <a:rPr lang="en-US" sz="3200" dirty="0"/>
              <a:t>② Jumping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Get to know the condition codes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computer control program flow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looping and branching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80577"/>
            <a:ext cx="4754880" cy="34137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pcount_while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(unsigned long 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+= x &amp; 0x1;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&gt;&gt;=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00550" y="1762644"/>
            <a:ext cx="4114800" cy="452175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pcount_goto_jtm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(unsigned long x)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+= x &amp; 0x1;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&gt;&gt;=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if(x)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9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“While”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62865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62865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5086350" y="3683308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3901044" y="4936248"/>
            <a:ext cx="932213" cy="5462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5400000">
            <a:off x="1782903" y="3136696"/>
            <a:ext cx="739492" cy="5462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5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80577"/>
            <a:ext cx="4754880" cy="34137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pcount_while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(unsigned long 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+= x &amp; 0x1;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&gt;&gt;=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00550" y="1762644"/>
            <a:ext cx="4114800" cy="452175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pcount_goto_dw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(unsigned long x)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(!x)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done;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+= x &amp; 0x1;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&gt;&gt;=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if(x)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2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80577"/>
            <a:ext cx="6164036" cy="4521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WSIZE 8*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(unsigned long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WSIZE;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 bit = (x 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 0x1;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+= bit;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82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80577"/>
            <a:ext cx="6164036" cy="4521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WSIZE 8*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pcount_for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(unsigned long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result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WSIZE;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 bit = (x 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 0x1;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+= bit;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8650" y="365126"/>
            <a:ext cx="7873342" cy="636841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pcount_for_goto_dw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unsigned bit = (x &gt;&gt;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017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" y="137796"/>
            <a:ext cx="4114800" cy="6583680"/>
          </a:xfrm>
          <a:prstGeom prst="rect">
            <a:avLst/>
          </a:prstGeom>
          <a:solidFill>
            <a:srgbClr val="F6F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switch_eg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x, long n, long 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100: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*= 13;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10;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Fall Through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11;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106: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46320" y="137796"/>
            <a:ext cx="4114800" cy="6583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switch_eg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$100,%rsi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$6,%rsi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ja	.L8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*.L4(,%rsi,8)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(%rdi,%rdi,2),%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(%rdi,%rax,4),%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$10,%rdi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.L6: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$11,%rdi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.L7: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imulq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.L8: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$0,%edi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6275" y="1786031"/>
            <a:ext cx="2743200" cy="54864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5605" y="2608991"/>
            <a:ext cx="2743200" cy="54864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5605" y="3431951"/>
            <a:ext cx="2743200" cy="54864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5605" y="4529231"/>
            <a:ext cx="2743200" cy="54864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5605" y="5352191"/>
            <a:ext cx="2743200" cy="36966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01561" y="2060351"/>
            <a:ext cx="3410635" cy="82296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01562" y="3157631"/>
            <a:ext cx="3410634" cy="2743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1562" y="3705113"/>
            <a:ext cx="3410634" cy="54864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01560" y="4529231"/>
            <a:ext cx="3410635" cy="54864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1561" y="5351033"/>
            <a:ext cx="3410633" cy="3708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45730" y="2218542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45730" y="3030285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45730" y="3718139"/>
            <a:ext cx="609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45730" y="4355994"/>
            <a:ext cx="623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45730" y="4732069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106</a:t>
            </a:r>
          </a:p>
        </p:txBody>
      </p:sp>
    </p:spTree>
    <p:extLst>
      <p:ext uri="{BB962C8B-B14F-4D97-AF65-F5344CB8AC3E}">
        <p14:creationId xmlns:p14="http://schemas.microsoft.com/office/powerpoint/2010/main" val="4417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6320" y="137796"/>
            <a:ext cx="4114800" cy="6583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switch_eg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$100,%rsi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$6,%rsi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ja	.L8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*.L4(,%rsi,8)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(%rdi,%rdi,2),%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(%rdi,%rax,4),%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$10,%rdi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.L6: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$11,%rdi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.L7: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imulq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.L8: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$0,%edi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01561" y="2060351"/>
            <a:ext cx="3410635" cy="82296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01562" y="3157631"/>
            <a:ext cx="3410634" cy="2743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1562" y="3705113"/>
            <a:ext cx="3410634" cy="54864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01560" y="4529231"/>
            <a:ext cx="3410635" cy="54864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1561" y="5351033"/>
            <a:ext cx="3410633" cy="3708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45730" y="2218542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45730" y="3030285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5730" y="3718139"/>
            <a:ext cx="609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45730" y="4355994"/>
            <a:ext cx="623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45730" y="4732069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accent5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106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43397" y="3400333"/>
            <a:ext cx="3200400" cy="2926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	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.align 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650" y="2169290"/>
            <a:ext cx="3829895" cy="584775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Jump to .L4 + %</a:t>
            </a:r>
            <a:r>
              <a:rPr lang="en-US" sz="3200" dirty="0" err="1"/>
              <a:t>rsi</a:t>
            </a:r>
            <a:r>
              <a:rPr lang="en-US" sz="3200" dirty="0"/>
              <a:t> × 8</a:t>
            </a:r>
          </a:p>
        </p:txBody>
      </p:sp>
    </p:spTree>
    <p:extLst>
      <p:ext uri="{BB962C8B-B14F-4D97-AF65-F5344CB8AC3E}">
        <p14:creationId xmlns:p14="http://schemas.microsoft.com/office/powerpoint/2010/main" val="4522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table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3397" y="3400333"/>
            <a:ext cx="3200400" cy="2926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	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.align 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.quad	.L7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8650" y="2169290"/>
            <a:ext cx="3829895" cy="584775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Jump to .L4 + %</a:t>
            </a:r>
            <a:r>
              <a:rPr lang="en-US" sz="3200" dirty="0" err="1"/>
              <a:t>rsi</a:t>
            </a:r>
            <a:r>
              <a:rPr lang="en-US" sz="3200" dirty="0"/>
              <a:t> × 8</a:t>
            </a:r>
          </a:p>
        </p:txBody>
      </p:sp>
      <p:grpSp>
        <p:nvGrpSpPr>
          <p:cNvPr id="56" name="Group 55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57" name="Rectangle 56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99" name="Rectangle 98"/>
          <p:cNvSpPr/>
          <p:nvPr/>
        </p:nvSpPr>
        <p:spPr>
          <a:xfrm>
            <a:off x="6829364" y="1003607"/>
            <a:ext cx="109728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829364" y="1463040"/>
            <a:ext cx="109728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29364" y="1823866"/>
            <a:ext cx="109728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829364" y="2375624"/>
            <a:ext cx="1097280" cy="731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3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829364" y="3102831"/>
            <a:ext cx="109728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4</a:t>
            </a:r>
          </a:p>
        </p:txBody>
      </p:sp>
      <p:sp>
        <p:nvSpPr>
          <p:cNvPr id="3" name="Trapezoid 2"/>
          <p:cNvSpPr/>
          <p:nvPr/>
        </p:nvSpPr>
        <p:spPr>
          <a:xfrm rot="5400000">
            <a:off x="4023539" y="3520590"/>
            <a:ext cx="2926079" cy="2685568"/>
          </a:xfrm>
          <a:prstGeom prst="trapezoid">
            <a:avLst>
              <a:gd name="adj" fmla="val 35799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29364" y="4349791"/>
            <a:ext cx="1097280" cy="10228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6" name="Straight Arrow Connector 5"/>
          <p:cNvCxnSpPr>
            <a:endCxn id="99" idx="1"/>
          </p:cNvCxnSpPr>
          <p:nvPr/>
        </p:nvCxnSpPr>
        <p:spPr>
          <a:xfrm flipV="1">
            <a:off x="3023232" y="1232207"/>
            <a:ext cx="3806132" cy="323163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3" idx="1"/>
          </p:cNvCxnSpPr>
          <p:nvPr/>
        </p:nvCxnSpPr>
        <p:spPr>
          <a:xfrm flipV="1">
            <a:off x="3023232" y="3331431"/>
            <a:ext cx="3806132" cy="14101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0" idx="1"/>
          </p:cNvCxnSpPr>
          <p:nvPr/>
        </p:nvCxnSpPr>
        <p:spPr>
          <a:xfrm flipV="1">
            <a:off x="3023232" y="1645920"/>
            <a:ext cx="3806132" cy="3373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1" idx="1"/>
          </p:cNvCxnSpPr>
          <p:nvPr/>
        </p:nvCxnSpPr>
        <p:spPr>
          <a:xfrm flipV="1">
            <a:off x="3023232" y="2098186"/>
            <a:ext cx="3806132" cy="31989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02" idx="1"/>
          </p:cNvCxnSpPr>
          <p:nvPr/>
        </p:nvCxnSpPr>
        <p:spPr>
          <a:xfrm flipV="1">
            <a:off x="3023232" y="2741384"/>
            <a:ext cx="3806132" cy="28335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2" idx="1"/>
          </p:cNvCxnSpPr>
          <p:nvPr/>
        </p:nvCxnSpPr>
        <p:spPr>
          <a:xfrm flipV="1">
            <a:off x="3023232" y="2741384"/>
            <a:ext cx="3806132" cy="338906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3" idx="1"/>
          </p:cNvCxnSpPr>
          <p:nvPr/>
        </p:nvCxnSpPr>
        <p:spPr>
          <a:xfrm flipV="1">
            <a:off x="3023232" y="3331431"/>
            <a:ext cx="3806132" cy="25212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8275606" y="992070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.L3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75606" y="1385798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.L5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275606" y="1849846"/>
            <a:ext cx="582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.L6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275606" y="2481340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.L7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275606" y="3079225"/>
            <a:ext cx="582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.L8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275606" y="4435914"/>
            <a:ext cx="582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.L4</a:t>
            </a:r>
          </a:p>
        </p:txBody>
      </p:sp>
    </p:spTree>
    <p:extLst>
      <p:ext uri="{BB962C8B-B14F-4D97-AF65-F5344CB8AC3E}">
        <p14:creationId xmlns:p14="http://schemas.microsoft.com/office/powerpoint/2010/main" val="5900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3" grpId="0" animBg="1"/>
      <p:bldP spid="85" grpId="0" animBg="1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Transfer control</a:t>
            </a:r>
          </a:p>
          <a:p>
            <a:pPr lvl="1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endParaRPr lang="en-US" sz="2800" dirty="0"/>
          </a:p>
          <a:p>
            <a:pPr lvl="1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JB</a:t>
            </a:r>
          </a:p>
          <a:p>
            <a:r>
              <a:rPr lang="en-US" sz="3200" dirty="0"/>
              <a:t>Condition Codes</a:t>
            </a:r>
          </a:p>
          <a:p>
            <a:pPr lvl="1"/>
            <a:r>
              <a:rPr lang="en-US" sz="2800" dirty="0"/>
              <a:t>CF, ZF, SF, OF</a:t>
            </a:r>
          </a:p>
          <a:p>
            <a:pPr lvl="1"/>
            <a:r>
              <a:rPr lang="en-US" sz="2800" dirty="0"/>
              <a:t>CMP, TEST, SET</a:t>
            </a:r>
          </a:p>
          <a:p>
            <a:pPr lvl="1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CMOV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ages-na.ssl-images-amazon.com/images/I/611DoYTkWbL._UX25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5229" y="735041"/>
            <a:ext cx="2743200" cy="2743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7836" y="3975179"/>
            <a:ext cx="733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Programming in machine code is like eating with a toothpick.</a:t>
            </a:r>
            <a:endParaRPr lang="en-US" sz="3200" dirty="0"/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61416" y="4681877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2044" y="2245140"/>
            <a:ext cx="286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Charles </a:t>
            </a:r>
            <a:r>
              <a:rPr lang="en-US" sz="3200" dirty="0" err="1"/>
              <a:t>Petzold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692044" y="2813751"/>
            <a:ext cx="400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American programmer, Microsoft MVP </a:t>
            </a:r>
          </a:p>
        </p:txBody>
      </p:sp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Transfer data</a:t>
            </a:r>
          </a:p>
          <a:p>
            <a:pPr lvl="1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  <a:p>
            <a:r>
              <a:rPr lang="en-US" sz="3200" dirty="0"/>
              <a:t>Arithmetic function</a:t>
            </a:r>
          </a:p>
          <a:p>
            <a:pPr lvl="1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IMUL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XOR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</a:t>
            </a:r>
          </a:p>
          <a:p>
            <a:pPr lvl="1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</a:t>
            </a:r>
          </a:p>
          <a:p>
            <a:r>
              <a:rPr lang="en-US" sz="3200" dirty="0"/>
              <a:t>Transfer control</a:t>
            </a:r>
          </a:p>
          <a:p>
            <a:pPr lvl="1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vs.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15" name="Rectangle 1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111353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69830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3536" y="26976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69830" y="26976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13536" y="306340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rcx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69830" y="306340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13536" y="342916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rdx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769830" y="342916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13536" y="379492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rsi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69830" y="379492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13536" y="41606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rdi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769830" y="41606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13536" y="45264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69830" y="45264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13536" y="489220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769830" y="489220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19532" y="822960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19532" y="1097280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19532" y="1371600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19532" y="1645920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0x33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19532" y="191846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0x44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19532" y="219278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0x55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19532" y="246710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19532" y="274142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0x77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21666" y="301574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0x88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21666" y="329006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0x99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21666" y="356438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0xaa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821666" y="383870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0xbb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21666" y="411125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0xcc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21666" y="438557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0xdd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21666" y="465989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0xee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21666" y="493421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21666" y="520853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1666" y="548285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0x34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21666" y="575717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0x56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21666" y="603149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0x78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320289" y="3427226"/>
            <a:ext cx="27432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50690" y="2695901"/>
            <a:ext cx="27432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2320289" y="4160680"/>
            <a:ext cx="27432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350690" y="4892200"/>
            <a:ext cx="27432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132156" y="82296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0x198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132156" y="109728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0x190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132156" y="137160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0x188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132156" y="164592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0x180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132156" y="191846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0x178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132156" y="219278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0x170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32156" y="246710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132156" y="274142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134290" y="30157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0x158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134290" y="329006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0x150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134290" y="356438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0x148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134290" y="383870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0x140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134290" y="411125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0x138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134290" y="438557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0x130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4290" y="465989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0x128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134290" y="4934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134290" y="520853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0x118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34290" y="548285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0x110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134290" y="575717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34290" y="603149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4(,%rax,4),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127211" y="54864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41929" y="628644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90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873569"/>
            <a:ext cx="914400" cy="54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CF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3006864"/>
            <a:ext cx="9144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ZF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4140159"/>
            <a:ext cx="9144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SF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5273453"/>
            <a:ext cx="914400" cy="54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76955" y="1917057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Carry Flag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876954" y="3050352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Zero Flag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876953" y="4183647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 Flag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876953" y="5316941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Overflow Flag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702302" y="557378"/>
            <a:ext cx="2813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Implicitly set by arithmetic or logical operations (</a:t>
            </a:r>
            <a:r>
              <a:rPr lang="en-US" sz="2400" strike="sngStrik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  <a:r>
              <a:rPr lang="en-US" sz="2400" dirty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13985" y="1917057"/>
            <a:ext cx="2893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Carry out of the MSB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3985" y="3050352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3985" y="4183647"/>
            <a:ext cx="2111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Negative value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3985" y="5316941"/>
            <a:ext cx="389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Two’s complement overflow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86522" y="2375516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unsigned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86522" y="46453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06079" y="577860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signed</a:t>
            </a:r>
          </a:p>
        </p:txBody>
      </p:sp>
    </p:spTree>
    <p:extLst>
      <p:ext uri="{BB962C8B-B14F-4D97-AF65-F5344CB8AC3E}">
        <p14:creationId xmlns:p14="http://schemas.microsoft.com/office/powerpoint/2010/main" val="7067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Condition Codes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873569"/>
            <a:ext cx="914400" cy="54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CF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3006864"/>
            <a:ext cx="9144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ZF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4140159"/>
            <a:ext cx="9144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SF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5273453"/>
            <a:ext cx="914400" cy="54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3132" y="3044280"/>
            <a:ext cx="2037737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 = a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8062" y="1886279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(unsigned) t &lt; (unsigned)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8062" y="301957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 ==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8062" y="415286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 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8062" y="528616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Consolas" panose="020B0609020204030204" pitchFamily="49" charset="0"/>
              </a:rPr>
              <a:t>(a&gt;0 &amp;&amp; b&gt;0 &amp;&amp; t&lt;0) || 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(a&lt;0 &amp;&amp; b&lt;0 &amp;&amp; t&gt;=0)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650" y="1873569"/>
            <a:ext cx="914400" cy="54864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8650" y="3006864"/>
            <a:ext cx="914400" cy="54864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650" y="4140159"/>
            <a:ext cx="914400" cy="54864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SF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8650" y="5273453"/>
            <a:ext cx="914400" cy="54864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2340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Condition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3933" y="1602515"/>
            <a:ext cx="989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</a:p>
        </p:txBody>
      </p:sp>
      <p:sp>
        <p:nvSpPr>
          <p:cNvPr id="6" name="Rectangle 5"/>
          <p:cNvSpPr/>
          <p:nvPr/>
        </p:nvSpPr>
        <p:spPr>
          <a:xfrm>
            <a:off x="993933" y="4094484"/>
            <a:ext cx="1024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5051" y="1602515"/>
            <a:ext cx="113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S1, S2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3935" y="4094484"/>
            <a:ext cx="113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S1, S2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35051" y="2699795"/>
            <a:ext cx="5849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Sets condition codes based on S2 – S1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3935" y="5191764"/>
            <a:ext cx="5915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Sets condition codes based on S2 &amp; 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5051" y="2151155"/>
            <a:ext cx="1162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cmpb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636" y="2151155"/>
            <a:ext cx="1249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cmpw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0783" y="2151155"/>
            <a:ext cx="1029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cmpl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2318" y="2151155"/>
            <a:ext cx="1162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cmpq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3935" y="4643124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testb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88520" y="4643124"/>
            <a:ext cx="1175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testw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69667" y="4643124"/>
            <a:ext cx="955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testl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1202" y="4643124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testq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051" y="3253236"/>
            <a:ext cx="2903359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cmpq</a:t>
            </a:r>
            <a:r>
              <a:rPr lang="en-US" sz="2400" dirty="0">
                <a:latin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</a:rPr>
              <a:t>rax</a:t>
            </a:r>
            <a:r>
              <a:rPr lang="en-US" sz="2400" dirty="0">
                <a:latin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</a:rPr>
              <a:t>rbx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93935" y="5740404"/>
            <a:ext cx="3073277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testq</a:t>
            </a:r>
            <a:r>
              <a:rPr lang="en-US" sz="2400" dirty="0">
                <a:latin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</a:rPr>
              <a:t>rax</a:t>
            </a:r>
            <a:r>
              <a:rPr lang="en-US" sz="2400" dirty="0">
                <a:latin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</a:rPr>
              <a:t>rax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55797" y="3346908"/>
            <a:ext cx="457200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48777" y="3346908"/>
            <a:ext cx="457200" cy="274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62817" y="3346908"/>
            <a:ext cx="457200" cy="274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1758" y="3346908"/>
            <a:ext cx="457200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55797" y="5834076"/>
            <a:ext cx="457200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48777" y="5834076"/>
            <a:ext cx="457200" cy="274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62817" y="5834076"/>
            <a:ext cx="457200" cy="274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41758" y="5834076"/>
            <a:ext cx="457200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55797" y="3346908"/>
            <a:ext cx="457200" cy="27432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ZF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48777" y="3346908"/>
            <a:ext cx="457200" cy="27432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797" y="5834076"/>
            <a:ext cx="457200" cy="27432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48777" y="5834076"/>
            <a:ext cx="457200" cy="27432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23463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Set a byte to 0 or 1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Conditionally jump to other program part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Conditionally transfer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SET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3933" y="2389096"/>
            <a:ext cx="816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5051" y="2389096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5051" y="2937736"/>
            <a:ext cx="8322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sete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636" y="2937736"/>
            <a:ext cx="1026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setne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0783" y="2937736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72318" y="2937736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setns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8650" y="4360399"/>
            <a:ext cx="3365024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comp: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cmpq</a:t>
            </a:r>
            <a:r>
              <a:rPr lang="en-US" sz="2400" dirty="0">
                <a:latin typeface="Consolas" panose="020B0609020204030204" pitchFamily="49" charset="0"/>
              </a:rPr>
              <a:t>	%</a:t>
            </a:r>
            <a:r>
              <a:rPr lang="en-US" sz="2400" dirty="0" err="1">
                <a:latin typeface="Consolas" panose="020B0609020204030204" pitchFamily="49" charset="0"/>
              </a:rPr>
              <a:t>rsi</a:t>
            </a:r>
            <a:r>
              <a:rPr lang="en-US" sz="2400" dirty="0">
                <a:latin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</a:rPr>
              <a:t>rdi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setl</a:t>
            </a:r>
            <a:r>
              <a:rPr lang="en-US" sz="2400" dirty="0">
                <a:latin typeface="Consolas" panose="020B0609020204030204" pitchFamily="49" charset="0"/>
              </a:rPr>
              <a:t>	%al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movzbl</a:t>
            </a:r>
            <a:r>
              <a:rPr lang="en-US" sz="2400" dirty="0">
                <a:latin typeface="Consolas" panose="020B0609020204030204" pitchFamily="49" charset="0"/>
              </a:rPr>
              <a:t> %al, %</a:t>
            </a:r>
            <a:r>
              <a:rPr lang="en-US" sz="2400" dirty="0" err="1">
                <a:latin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ret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35051" y="3327181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setg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9636" y="3327181"/>
            <a:ext cx="1026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setge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10783" y="3327181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setl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72318" y="3327181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setle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5051" y="3716626"/>
            <a:ext cx="824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29636" y="3716626"/>
            <a:ext cx="100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setae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710783" y="3716626"/>
            <a:ext cx="846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setb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72318" y="3716626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setbe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0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Set a byte to 0 or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96996" y="4360399"/>
            <a:ext cx="1303562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&lt; 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969104" y="5490653"/>
            <a:ext cx="508473" cy="776708"/>
            <a:chOff x="7969104" y="5490653"/>
            <a:chExt cx="508473" cy="776708"/>
          </a:xfrm>
        </p:grpSpPr>
        <p:sp>
          <p:nvSpPr>
            <p:cNvPr id="29" name="Rectangle 28"/>
            <p:cNvSpPr/>
            <p:nvPr/>
          </p:nvSpPr>
          <p:spPr>
            <a:xfrm>
              <a:off x="8020377" y="5540657"/>
              <a:ext cx="457200" cy="2743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69104" y="5490653"/>
              <a:ext cx="50847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0x1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047651" y="5898029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al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8777" y="5540657"/>
            <a:ext cx="1828800" cy="726704"/>
            <a:chOff x="6648777" y="5540657"/>
            <a:chExt cx="1828800" cy="726704"/>
          </a:xfrm>
        </p:grpSpPr>
        <p:sp>
          <p:nvSpPr>
            <p:cNvPr id="46" name="Rectangle 45"/>
            <p:cNvSpPr/>
            <p:nvPr/>
          </p:nvSpPr>
          <p:spPr>
            <a:xfrm>
              <a:off x="6648777" y="5540657"/>
              <a:ext cx="1828800" cy="2743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19589" y="5898029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eax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19977" y="5540657"/>
            <a:ext cx="3657600" cy="726704"/>
            <a:chOff x="4819977" y="5540657"/>
            <a:chExt cx="3657600" cy="726704"/>
          </a:xfrm>
        </p:grpSpPr>
        <p:sp>
          <p:nvSpPr>
            <p:cNvPr id="45" name="Rectangle 44"/>
            <p:cNvSpPr/>
            <p:nvPr/>
          </p:nvSpPr>
          <p:spPr>
            <a:xfrm>
              <a:off x="4819977" y="5540657"/>
              <a:ext cx="3657600" cy="2743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400151" y="5898029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rax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3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  <p:bldP spid="13" grpId="0"/>
      <p:bldP spid="14" grpId="0"/>
      <p:bldP spid="19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2990</TotalTime>
  <Words>2902</Words>
  <Application>Microsoft Office PowerPoint</Application>
  <PresentationFormat>On-screen Show (4:3)</PresentationFormat>
  <Paragraphs>826</Paragraphs>
  <Slides>29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Agency FB</vt:lpstr>
      <vt:lpstr>Arial</vt:lpstr>
      <vt:lpstr>Arial Narrow Bold</vt:lpstr>
      <vt:lpstr>Calibri</vt:lpstr>
      <vt:lpstr>Calibri Bold Italic</vt:lpstr>
      <vt:lpstr>Candara</vt:lpstr>
      <vt:lpstr>Consolas</vt:lpstr>
      <vt:lpstr>Courier New</vt:lpstr>
      <vt:lpstr>Courier New Bold</vt:lpstr>
      <vt:lpstr>Courier New Bold Italic</vt:lpstr>
      <vt:lpstr>Lucida Grande</vt:lpstr>
      <vt:lpstr>Roboto</vt:lpstr>
      <vt:lpstr>Times New Roman</vt:lpstr>
      <vt:lpstr>Office Theme</vt:lpstr>
      <vt:lpstr>Practice Problem</vt:lpstr>
      <vt:lpstr>x86 Transfer Control</vt:lpstr>
      <vt:lpstr>Three Basic Kinds of Instructions</vt:lpstr>
      <vt:lpstr>MOV vs. LEA</vt:lpstr>
      <vt:lpstr>Condition Codes</vt:lpstr>
      <vt:lpstr>Condition Codes Examples</vt:lpstr>
      <vt:lpstr>Set Condition Codes</vt:lpstr>
      <vt:lpstr>Accessing the Condition Codes</vt:lpstr>
      <vt:lpstr>The SET Instructions</vt:lpstr>
      <vt:lpstr>SET Instructions</vt:lpstr>
      <vt:lpstr>Accessing the Condition Codes</vt:lpstr>
      <vt:lpstr>Conditional Jumps</vt:lpstr>
      <vt:lpstr>Jump Instruction Example</vt:lpstr>
      <vt:lpstr>Accessing the Condition Codes</vt:lpstr>
      <vt:lpstr>Conditional Move</vt:lpstr>
      <vt:lpstr>CMOV Instruction Example</vt:lpstr>
      <vt:lpstr>Do-While Loops</vt:lpstr>
      <vt:lpstr>Do-While Loops</vt:lpstr>
      <vt:lpstr>“Do-While” Translation</vt:lpstr>
      <vt:lpstr>While Loop Example 1</vt:lpstr>
      <vt:lpstr>“While” Translation</vt:lpstr>
      <vt:lpstr>While Loop Example 2</vt:lpstr>
      <vt:lpstr>For Loops</vt:lpstr>
      <vt:lpstr>For Loops</vt:lpstr>
      <vt:lpstr>Switch Statements</vt:lpstr>
      <vt:lpstr>Jump table</vt:lpstr>
      <vt:lpstr>Jump table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241</cp:revision>
  <dcterms:created xsi:type="dcterms:W3CDTF">2016-10-17T02:14:46Z</dcterms:created>
  <dcterms:modified xsi:type="dcterms:W3CDTF">2016-11-14T04:32:42Z</dcterms:modified>
</cp:coreProperties>
</file>