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349" r:id="rId3"/>
    <p:sldId id="350" r:id="rId4"/>
    <p:sldId id="363" r:id="rId5"/>
    <p:sldId id="364" r:id="rId6"/>
    <p:sldId id="352" r:id="rId7"/>
    <p:sldId id="353" r:id="rId8"/>
    <p:sldId id="365" r:id="rId9"/>
    <p:sldId id="360" r:id="rId10"/>
    <p:sldId id="361" r:id="rId11"/>
    <p:sldId id="362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000CC"/>
    <a:srgbClr val="CBCCF3"/>
    <a:srgbClr val="F1C7C7"/>
    <a:srgbClr val="FFFEB2"/>
    <a:srgbClr val="0D0D0D"/>
    <a:srgbClr val="E2E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74678" autoAdjust="0"/>
  </p:normalViewPr>
  <p:slideViewPr>
    <p:cSldViewPr snapToGrid="0">
      <p:cViewPr varScale="1">
        <p:scale>
          <a:sx n="62" d="100"/>
          <a:sy n="62" d="100"/>
        </p:scale>
        <p:origin x="1752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Minh-Quoc</a:t>
            </a:r>
            <a:r>
              <a:rPr lang="en-US" baseline="0" dirty="0"/>
              <a:t> NGHIEM</a:t>
            </a:r>
          </a:p>
          <a:p>
            <a:r>
              <a:rPr lang="en-US" baseline="0" dirty="0"/>
              <a:t>Last update: Oct 28,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tổ</a:t>
            </a:r>
            <a:r>
              <a:rPr lang="en-US" baseline="0" dirty="0"/>
              <a:t> </a:t>
            </a:r>
            <a:r>
              <a:rPr lang="en-US" baseline="0" dirty="0" err="1"/>
              <a:t>chức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2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pushq</a:t>
            </a:r>
            <a:r>
              <a:rPr lang="en-US" dirty="0"/>
              <a:t> %</a:t>
            </a:r>
            <a:r>
              <a:rPr lang="en-US" dirty="0" err="1"/>
              <a:t>rax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8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pushq</a:t>
            </a:r>
            <a:r>
              <a:rPr lang="en-US" dirty="0"/>
              <a:t> %</a:t>
            </a:r>
            <a:r>
              <a:rPr lang="en-US" dirty="0" err="1"/>
              <a:t>rax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x86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01981"/>
            <a:ext cx="6858000" cy="2468190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① Stack</a:t>
            </a:r>
          </a:p>
          <a:p>
            <a:pPr algn="r"/>
            <a:r>
              <a:rPr lang="en-US" sz="3200" dirty="0"/>
              <a:t>② Control/Data Transfer</a:t>
            </a:r>
          </a:p>
          <a:p>
            <a:pPr algn="r"/>
            <a:r>
              <a:rPr lang="en-US" sz="3200" dirty="0">
                <a:latin typeface="Candara" panose="020E0502030303020204" pitchFamily="34" charset="0"/>
              </a:rPr>
              <a:t>③ Local Storage</a:t>
            </a:r>
          </a:p>
          <a:p>
            <a:pPr algn="r"/>
            <a:r>
              <a:rPr lang="en-US" sz="3200" dirty="0">
                <a:latin typeface="Candara" panose="020E0502030303020204" pitchFamily="34" charset="0"/>
              </a:rPr>
              <a:t>④ Recursive Procedures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procedures</a:t>
            </a:r>
          </a:p>
        </p:txBody>
      </p:sp>
      <p:sp>
        <p:nvSpPr>
          <p:cNvPr id="5" name="Rectangle 4"/>
          <p:cNvSpPr/>
          <p:nvPr/>
        </p:nvSpPr>
        <p:spPr>
          <a:xfrm rot="21110970">
            <a:off x="1613381" y="412438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Get to know stack in memory</a:t>
            </a:r>
          </a:p>
        </p:txBody>
      </p:sp>
      <p:sp>
        <p:nvSpPr>
          <p:cNvPr id="6" name="Rectangle 5"/>
          <p:cNvSpPr/>
          <p:nvPr/>
        </p:nvSpPr>
        <p:spPr>
          <a:xfrm rot="485743">
            <a:off x="3056307" y="460994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Using stack for procedure calling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7" y="309634"/>
            <a:ext cx="1602771" cy="12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" y="91440"/>
            <a:ext cx="539496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utilfunc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a, long b, long c)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xx = a + 2;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 + 3;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 + 4;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sum = xx +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xx *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766560" y="91440"/>
            <a:ext cx="1828800" cy="2194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• •</a:t>
            </a:r>
          </a:p>
        </p:txBody>
      </p:sp>
      <p:sp>
        <p:nvSpPr>
          <p:cNvPr id="8" name="Rectangle 7"/>
          <p:cNvSpPr/>
          <p:nvPr/>
        </p:nvSpPr>
        <p:spPr>
          <a:xfrm>
            <a:off x="6766560" y="228600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Return </a:t>
            </a:r>
            <a:r>
              <a:rPr lang="en-US" sz="2800" dirty="0" err="1"/>
              <a:t>addr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766560" y="283464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old %</a:t>
            </a:r>
            <a:r>
              <a:rPr lang="en-US" sz="2800" dirty="0" err="1"/>
              <a:t>rbp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6766560" y="338328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66560" y="393192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yy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766560" y="448056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zz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766560" y="5577840"/>
            <a:ext cx="1828800" cy="10058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• •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6560" y="6583680"/>
            <a:ext cx="1828800" cy="1097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• •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55358" y="2700327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rbp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655358" y="3025447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rsp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17" name="Left Brace 16"/>
          <p:cNvSpPr/>
          <p:nvPr/>
        </p:nvSpPr>
        <p:spPr>
          <a:xfrm>
            <a:off x="6426555" y="3383280"/>
            <a:ext cx="305218" cy="32004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999009" y="4506426"/>
            <a:ext cx="15696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“red zone”</a:t>
            </a:r>
          </a:p>
          <a:p>
            <a:pPr algn="ctr"/>
            <a:r>
              <a:rPr lang="en-US" sz="2800" dirty="0"/>
              <a:t>128 bytes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79114" y="344424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79114" y="399288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79114" y="454152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32560" y="3535680"/>
            <a:ext cx="729687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1432560" y="4084320"/>
            <a:ext cx="700833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1432560" y="4628495"/>
            <a:ext cx="787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rdx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6334780"/>
            <a:ext cx="1135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x86-64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66560" y="502920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sum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" y="5303520"/>
            <a:ext cx="53060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References to stack frame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%</a:t>
            </a:r>
            <a:r>
              <a:rPr lang="en-US" sz="2400" dirty="0" err="1"/>
              <a:t>rsp</a:t>
            </a:r>
            <a:endParaRPr lang="en-US" sz="2400" dirty="0"/>
          </a:p>
          <a:p>
            <a:pPr algn="ctr"/>
            <a:r>
              <a:rPr lang="en-US" sz="2400" dirty="0"/>
              <a:t>%</a:t>
            </a:r>
            <a:r>
              <a:rPr lang="en-US" sz="2400" dirty="0" err="1"/>
              <a:t>rbp</a:t>
            </a:r>
            <a:r>
              <a:rPr lang="en-US" sz="2400" dirty="0"/>
              <a:t> now available for general-purpose use</a:t>
            </a:r>
          </a:p>
        </p:txBody>
      </p:sp>
    </p:spTree>
    <p:extLst>
      <p:ext uri="{BB962C8B-B14F-4D97-AF65-F5344CB8AC3E}">
        <p14:creationId xmlns:p14="http://schemas.microsoft.com/office/powerpoint/2010/main" val="685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5" grpId="0"/>
      <p:bldP spid="26" grpId="0"/>
      <p:bldP spid="27" grpId="0"/>
      <p:bldP spid="33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7947"/>
            <a:ext cx="7886700" cy="5109433"/>
          </a:xfrm>
        </p:spPr>
        <p:txBody>
          <a:bodyPr>
            <a:normAutofit/>
          </a:bodyPr>
          <a:lstStyle/>
          <a:p>
            <a:r>
              <a:rPr lang="en-US" dirty="0"/>
              <a:t>Memory Layout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POP</a:t>
            </a:r>
          </a:p>
          <a:p>
            <a:r>
              <a:rPr lang="en-US" dirty="0"/>
              <a:t>Stack frame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CALL</a:t>
            </a:r>
          </a:p>
          <a:p>
            <a:pPr lvl="1"/>
            <a:r>
              <a:rPr lang="en-US" dirty="0"/>
              <a:t>RET</a:t>
            </a:r>
          </a:p>
          <a:p>
            <a:r>
              <a:rPr lang="en-US" dirty="0"/>
              <a:t>Register Saving Convention</a:t>
            </a:r>
          </a:p>
          <a:p>
            <a:r>
              <a:rPr lang="en-US" dirty="0"/>
              <a:t>Red zone</a:t>
            </a:r>
          </a:p>
        </p:txBody>
      </p:sp>
    </p:spTree>
    <p:extLst>
      <p:ext uri="{BB962C8B-B14F-4D97-AF65-F5344CB8AC3E}">
        <p14:creationId xmlns:p14="http://schemas.microsoft.com/office/powerpoint/2010/main" val="55681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ages-na.ssl-images-amazon.com/images/I/611DoYTkWbL._UX250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5229" y="735041"/>
            <a:ext cx="2743200" cy="2743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7836" y="3975179"/>
            <a:ext cx="73375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Programming in machine code is like eating with a toothpick.</a:t>
            </a:r>
            <a:endParaRPr lang="en-US" sz="3200" dirty="0"/>
          </a:p>
        </p:txBody>
      </p:sp>
      <p:pic>
        <p:nvPicPr>
          <p:cNvPr id="1026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6" y="389027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61416" y="4681877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92044" y="2245140"/>
            <a:ext cx="2869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Charles </a:t>
            </a:r>
            <a:r>
              <a:rPr lang="en-US" sz="3200" dirty="0" err="1"/>
              <a:t>Petzold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692044" y="2813751"/>
            <a:ext cx="400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American programmer, Microsoft MVP </a:t>
            </a:r>
          </a:p>
        </p:txBody>
      </p:sp>
    </p:spTree>
    <p:extLst>
      <p:ext uri="{BB962C8B-B14F-4D97-AF65-F5344CB8AC3E}">
        <p14:creationId xmlns:p14="http://schemas.microsoft.com/office/powerpoint/2010/main" val="192978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16200000">
            <a:off x="4377945" y="2857761"/>
            <a:ext cx="6217409" cy="1510020"/>
            <a:chOff x="1808480" y="2056140"/>
            <a:chExt cx="6217409" cy="1510020"/>
          </a:xfrm>
        </p:grpSpPr>
        <p:sp>
          <p:nvSpPr>
            <p:cNvPr id="6" name="Rectangle 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420348" y="2660074"/>
            <a:ext cx="0" cy="2030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>
            <a:off x="7587807" y="3490079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Increasing addresses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731640" y="5759531"/>
            <a:ext cx="1345240" cy="596819"/>
            <a:chOff x="6731640" y="5759531"/>
            <a:chExt cx="1345240" cy="596819"/>
          </a:xfrm>
        </p:grpSpPr>
        <p:sp>
          <p:nvSpPr>
            <p:cNvPr id="19" name="Rectangle 18"/>
            <p:cNvSpPr/>
            <p:nvPr/>
          </p:nvSpPr>
          <p:spPr>
            <a:xfrm>
              <a:off x="6841673" y="5759531"/>
              <a:ext cx="1097280" cy="596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31640" y="5896441"/>
              <a:ext cx="13452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Instructions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41673" y="5162711"/>
            <a:ext cx="1097280" cy="596819"/>
            <a:chOff x="6841673" y="5162711"/>
            <a:chExt cx="1097280" cy="596819"/>
          </a:xfrm>
        </p:grpSpPr>
        <p:sp>
          <p:nvSpPr>
            <p:cNvPr id="23" name="Rectangle 22"/>
            <p:cNvSpPr/>
            <p:nvPr/>
          </p:nvSpPr>
          <p:spPr>
            <a:xfrm>
              <a:off x="6841673" y="5162711"/>
              <a:ext cx="1097280" cy="5968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56863" y="5316262"/>
              <a:ext cx="8947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Literals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841673" y="4284591"/>
            <a:ext cx="1097280" cy="893452"/>
            <a:chOff x="6841673" y="4284591"/>
            <a:chExt cx="1097280" cy="893452"/>
          </a:xfrm>
        </p:grpSpPr>
        <p:sp>
          <p:nvSpPr>
            <p:cNvPr id="26" name="Rectangle 25"/>
            <p:cNvSpPr/>
            <p:nvPr/>
          </p:nvSpPr>
          <p:spPr>
            <a:xfrm>
              <a:off x="6841673" y="4284591"/>
              <a:ext cx="1097280" cy="8934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41115" y="4428186"/>
              <a:ext cx="7377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Static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841673" y="3187310"/>
            <a:ext cx="1097280" cy="1097280"/>
            <a:chOff x="6841673" y="3187310"/>
            <a:chExt cx="1097280" cy="1097280"/>
          </a:xfrm>
        </p:grpSpPr>
        <p:sp>
          <p:nvSpPr>
            <p:cNvPr id="32" name="Rectangle 31"/>
            <p:cNvSpPr/>
            <p:nvPr/>
          </p:nvSpPr>
          <p:spPr>
            <a:xfrm>
              <a:off x="6841673" y="3187310"/>
              <a:ext cx="1097280" cy="1097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74394" y="3442583"/>
              <a:ext cx="10230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Dynamic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2436444" y="495501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“top”</a:t>
            </a:r>
          </a:p>
        </p:txBody>
      </p:sp>
      <p:sp>
        <p:nvSpPr>
          <p:cNvPr id="45" name="Freeform: Shape 44"/>
          <p:cNvSpPr/>
          <p:nvPr/>
        </p:nvSpPr>
        <p:spPr>
          <a:xfrm>
            <a:off x="2014917" y="809204"/>
            <a:ext cx="5923370" cy="4102661"/>
          </a:xfrm>
          <a:custGeom>
            <a:avLst/>
            <a:gdLst>
              <a:gd name="connsiteX0" fmla="*/ 4822853 w 5923370"/>
              <a:gd name="connsiteY0" fmla="*/ 0 h 4102661"/>
              <a:gd name="connsiteX1" fmla="*/ 0 w 5923370"/>
              <a:gd name="connsiteY1" fmla="*/ 1359461 h 4102661"/>
              <a:gd name="connsiteX2" fmla="*/ 2201033 w 5923370"/>
              <a:gd name="connsiteY2" fmla="*/ 4102661 h 4102661"/>
              <a:gd name="connsiteX3" fmla="*/ 5923370 w 5923370"/>
              <a:gd name="connsiteY3" fmla="*/ 1375646 h 4102661"/>
              <a:gd name="connsiteX4" fmla="*/ 4822853 w 5923370"/>
              <a:gd name="connsiteY4" fmla="*/ 0 h 410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370" h="4102661">
                <a:moveTo>
                  <a:pt x="4822853" y="0"/>
                </a:moveTo>
                <a:lnTo>
                  <a:pt x="0" y="1359461"/>
                </a:lnTo>
                <a:lnTo>
                  <a:pt x="2201033" y="4102661"/>
                </a:lnTo>
                <a:lnTo>
                  <a:pt x="5923370" y="1375646"/>
                </a:lnTo>
                <a:lnTo>
                  <a:pt x="4822853" y="0"/>
                </a:lnTo>
                <a:close/>
              </a:path>
            </a:pathLst>
          </a:custGeom>
          <a:solidFill>
            <a:srgbClr val="70AD47">
              <a:alpha val="4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009380" y="2169290"/>
            <a:ext cx="2194560" cy="274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236069" y="1745033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“bottom”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6881" y="4395818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Stack pointer </a:t>
            </a:r>
          </a:p>
          <a:p>
            <a:pPr algn="ctr"/>
            <a:r>
              <a:rPr lang="en-US" dirty="0"/>
              <a:t>%</a:t>
            </a:r>
            <a:r>
              <a:rPr lang="en-US" dirty="0" err="1"/>
              <a:t>rsp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375646" y="4922646"/>
            <a:ext cx="5689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6841673" y="811617"/>
            <a:ext cx="1097280" cy="1371600"/>
            <a:chOff x="6841673" y="811617"/>
            <a:chExt cx="1097280" cy="1371600"/>
          </a:xfrm>
        </p:grpSpPr>
        <p:sp>
          <p:nvSpPr>
            <p:cNvPr id="29" name="Rectangle 28"/>
            <p:cNvSpPr/>
            <p:nvPr/>
          </p:nvSpPr>
          <p:spPr>
            <a:xfrm>
              <a:off x="6841673" y="811617"/>
              <a:ext cx="1097280" cy="1371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45829" y="1288391"/>
              <a:ext cx="7168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Stack</a:t>
              </a:r>
            </a:p>
          </p:txBody>
        </p:sp>
      </p:grpSp>
      <p:sp>
        <p:nvSpPr>
          <p:cNvPr id="3" name="Left Brace 2"/>
          <p:cNvSpPr/>
          <p:nvPr/>
        </p:nvSpPr>
        <p:spPr>
          <a:xfrm>
            <a:off x="6393143" y="809204"/>
            <a:ext cx="228600" cy="43535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51690" y="2773738"/>
            <a:ext cx="1133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Writeable</a:t>
            </a:r>
          </a:p>
        </p:txBody>
      </p:sp>
      <p:sp>
        <p:nvSpPr>
          <p:cNvPr id="39" name="Left Brace 38"/>
          <p:cNvSpPr/>
          <p:nvPr/>
        </p:nvSpPr>
        <p:spPr>
          <a:xfrm>
            <a:off x="6393143" y="5253289"/>
            <a:ext cx="228600" cy="10577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51690" y="556796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 only</a:t>
            </a:r>
          </a:p>
        </p:txBody>
      </p:sp>
    </p:spTree>
    <p:extLst>
      <p:ext uri="{BB962C8B-B14F-4D97-AF65-F5344CB8AC3E}">
        <p14:creationId xmlns:p14="http://schemas.microsoft.com/office/powerpoint/2010/main" val="29572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3" grpId="0"/>
      <p:bldP spid="45" grpId="0" animBg="1"/>
      <p:bldP spid="37" grpId="0" animBg="1"/>
      <p:bldP spid="44" grpId="0"/>
      <p:bldP spid="46" grpId="0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16200000">
            <a:off x="4377945" y="2857761"/>
            <a:ext cx="6217409" cy="1510020"/>
            <a:chOff x="1808480" y="2056140"/>
            <a:chExt cx="6217409" cy="1510020"/>
          </a:xfrm>
        </p:grpSpPr>
        <p:sp>
          <p:nvSpPr>
            <p:cNvPr id="6" name="Rectangle 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6841673" y="3187309"/>
            <a:ext cx="1097280" cy="3169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3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45829" y="1288391"/>
            <a:ext cx="716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41673" y="811617"/>
            <a:ext cx="1097280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134290" y="191313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34290" y="218745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pic>
        <p:nvPicPr>
          <p:cNvPr id="35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38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1908810" y="254722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08810" y="291298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08810" y="386611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0x108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1659" y="249972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%</a:t>
            </a:r>
            <a:r>
              <a:rPr lang="en-US" dirty="0" err="1">
                <a:solidFill>
                  <a:schemeClr val="bg2"/>
                </a:solidFill>
              </a:rPr>
              <a:t>rax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11659" y="2869055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%</a:t>
            </a:r>
            <a:r>
              <a:rPr lang="en-US" dirty="0" err="1">
                <a:solidFill>
                  <a:schemeClr val="bg2"/>
                </a:solidFill>
              </a:rPr>
              <a:t>rdx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11659" y="381861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%</a:t>
            </a:r>
            <a:r>
              <a:rPr lang="en-US" dirty="0" err="1">
                <a:solidFill>
                  <a:schemeClr val="bg2"/>
                </a:solidFill>
              </a:rPr>
              <a:t>rsp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43049" y="5795135"/>
            <a:ext cx="182880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41673" y="2183217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08810" y="386611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610544" y="1775074"/>
            <a:ext cx="1170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PUSH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51662" y="1775074"/>
            <a:ext cx="394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1086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40" grpId="0" animBg="1"/>
      <p:bldP spid="42" grpId="0" animBg="1"/>
      <p:bldP spid="65" grpId="0" animBg="1"/>
      <p:bldP spid="3" grpId="0"/>
      <p:bldP spid="66" grpId="0"/>
      <p:bldP spid="67" grpId="0"/>
      <p:bldP spid="68" grpId="0" animBg="1"/>
      <p:bldP spid="70" grpId="0" animBg="1"/>
      <p:bldP spid="71" grpId="0" animBg="1"/>
      <p:bldP spid="73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16200000">
            <a:off x="4377945" y="2857761"/>
            <a:ext cx="6217409" cy="1510020"/>
            <a:chOff x="1808480" y="2056140"/>
            <a:chExt cx="6217409" cy="1510020"/>
          </a:xfrm>
        </p:grpSpPr>
        <p:sp>
          <p:nvSpPr>
            <p:cNvPr id="6" name="Rectangle 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6841673" y="3187309"/>
            <a:ext cx="1097280" cy="3169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4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45829" y="1288391"/>
            <a:ext cx="716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41673" y="811617"/>
            <a:ext cx="1097280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134290" y="191313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34290" y="218745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pic>
        <p:nvPicPr>
          <p:cNvPr id="35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38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1908810" y="254722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08810" y="291298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08810" y="386611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0x108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1659" y="249972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%</a:t>
            </a:r>
            <a:r>
              <a:rPr lang="en-US" dirty="0" err="1">
                <a:solidFill>
                  <a:schemeClr val="bg2"/>
                </a:solidFill>
              </a:rPr>
              <a:t>rax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11659" y="2869055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%</a:t>
            </a:r>
            <a:r>
              <a:rPr lang="en-US" dirty="0" err="1">
                <a:solidFill>
                  <a:schemeClr val="bg2"/>
                </a:solidFill>
              </a:rPr>
              <a:t>rdx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11659" y="381861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%</a:t>
            </a:r>
            <a:r>
              <a:rPr lang="en-US" dirty="0" err="1">
                <a:solidFill>
                  <a:schemeClr val="bg2"/>
                </a:solidFill>
              </a:rPr>
              <a:t>rsp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43049" y="5795135"/>
            <a:ext cx="182880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41673" y="2183217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08810" y="386611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908810" y="2912989"/>
            <a:ext cx="109728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610544" y="1775074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POP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51662" y="1775074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0662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72" grpId="0" animBg="1"/>
      <p:bldP spid="73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Procedure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2254" y="2472925"/>
            <a:ext cx="3108960" cy="2103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&lt;set up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call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&lt;clean up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&lt;find return </a:t>
            </a:r>
            <a:r>
              <a:rPr lang="en-US" sz="2400" dirty="0" err="1">
                <a:latin typeface="Consolas" panose="020B0609020204030204" pitchFamily="49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9190" y="3012758"/>
            <a:ext cx="3566160" cy="2103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anose="020B0609020204030204" pitchFamily="49" charset="0"/>
              </a:rPr>
              <a:t>&lt;create local </a:t>
            </a:r>
            <a:r>
              <a:rPr lang="en-US" sz="2400" dirty="0" err="1">
                <a:latin typeface="Consolas" panose="020B0609020204030204" pitchFamily="49" charset="0"/>
              </a:rPr>
              <a:t>vars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&lt;set up return </a:t>
            </a:r>
            <a:r>
              <a:rPr lang="en-US" sz="2400" dirty="0" err="1">
                <a:latin typeface="Consolas" panose="020B0609020204030204" pitchFamily="49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&lt;destroy local </a:t>
            </a:r>
            <a:r>
              <a:rPr lang="en-US" sz="2400" dirty="0" err="1">
                <a:latin typeface="Consolas" panose="020B0609020204030204" pitchFamily="49" charset="0"/>
              </a:rPr>
              <a:t>vars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ret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01214" y="3335969"/>
            <a:ext cx="1247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701214" y="3750479"/>
            <a:ext cx="1247976" cy="1072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8384" y="1836075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Caller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1096" y="2427983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Callee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949190" y="5241925"/>
            <a:ext cx="26356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where to find </a:t>
            </a:r>
            <a:r>
              <a:rPr lang="en-US" sz="2800" dirty="0" err="1"/>
              <a:t>args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908545" y="5717312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“return address”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255" y="4927600"/>
            <a:ext cx="3357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where to find return </a:t>
            </a:r>
            <a:r>
              <a:rPr lang="en-US" sz="2800" dirty="0" err="1"/>
              <a:t>val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3943746" y="1520423"/>
            <a:ext cx="10647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84864" y="1520423"/>
            <a:ext cx="1119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41461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1" grpId="0"/>
      <p:bldP spid="12" grpId="0"/>
      <p:bldP spid="13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436" y="1457790"/>
            <a:ext cx="3109447" cy="48463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241864" y="1686676"/>
            <a:ext cx="1828800" cy="2743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Stack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sina" panose="020B0603050302020204" pitchFamily="34" charset="0"/>
              </a:rPr>
              <a:t>Stack Frame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2810" y="4087435"/>
            <a:ext cx="346280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dirty="0"/>
              <a:t>Stack Pointer: %</a:t>
            </a:r>
            <a:r>
              <a:rPr lang="en-US" sz="2800" dirty="0" err="1"/>
              <a:t>rsp</a:t>
            </a:r>
            <a:r>
              <a:rPr lang="en-US" sz="2800" dirty="0"/>
              <a:t> →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8151" y="3409380"/>
            <a:ext cx="339868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dirty="0"/>
              <a:t>Base Pointer: %</a:t>
            </a:r>
            <a:r>
              <a:rPr lang="en-US" sz="2800" dirty="0" err="1"/>
              <a:t>rbp</a:t>
            </a:r>
            <a:r>
              <a:rPr lang="en-US" sz="2800" dirty="0"/>
              <a:t> →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4967" y="1232303"/>
            <a:ext cx="40705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Local variables</a:t>
            </a:r>
          </a:p>
          <a:p>
            <a:r>
              <a:rPr lang="en-US" sz="2800" dirty="0"/>
              <a:t>Function arguments</a:t>
            </a:r>
          </a:p>
          <a:p>
            <a:r>
              <a:rPr lang="en-US" sz="2800" dirty="0"/>
              <a:t>Return information</a:t>
            </a:r>
          </a:p>
          <a:p>
            <a:r>
              <a:rPr lang="en-US" sz="2800" dirty="0"/>
              <a:t>Temporary space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41864" y="1686676"/>
            <a:ext cx="18288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Frame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41864" y="2601076"/>
            <a:ext cx="18288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Frame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1864" y="3515476"/>
            <a:ext cx="18288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Frame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3452451" y="1247543"/>
            <a:ext cx="179882" cy="180064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792511" y="2151089"/>
            <a:ext cx="267574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7" grpId="0" animBg="1"/>
      <p:bldP spid="18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6200000">
            <a:off x="4377945" y="2857761"/>
            <a:ext cx="6217409" cy="1510020"/>
            <a:chOff x="1808480" y="2056140"/>
            <a:chExt cx="6217409" cy="1510020"/>
          </a:xfrm>
        </p:grpSpPr>
        <p:sp>
          <p:nvSpPr>
            <p:cNvPr id="36" name="Rectangle 3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255" y="1607874"/>
            <a:ext cx="1554480" cy="2377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who();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101400" y="2714031"/>
            <a:ext cx="1554480" cy="3017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who(…)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amI();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amI();</a:t>
            </a:r>
          </a:p>
          <a:p>
            <a:pPr marL="3429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70255" y="4205481"/>
            <a:ext cx="1554480" cy="2377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amI(…)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921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2921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9210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024860" y="1665579"/>
            <a:ext cx="9144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latin typeface="+mj-lt"/>
              </a:rPr>
              <a:t>yoo</a:t>
            </a:r>
            <a:endParaRPr lang="en-US" sz="2400" b="1" dirty="0">
              <a:latin typeface="+mj-lt"/>
            </a:endParaRPr>
          </a:p>
        </p:txBody>
      </p:sp>
      <p:sp>
        <p:nvSpPr>
          <p:cNvPr id="58" name="Rectangle 12"/>
          <p:cNvSpPr>
            <a:spLocks noChangeArrowheads="1"/>
          </p:cNvSpPr>
          <p:nvPr/>
        </p:nvSpPr>
        <p:spPr bwMode="auto">
          <a:xfrm>
            <a:off x="4024860" y="2579979"/>
            <a:ext cx="9144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+mj-lt"/>
              </a:rPr>
              <a:t>who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024860" y="3494379"/>
            <a:ext cx="9144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latin typeface="+mj-lt"/>
              </a:rPr>
              <a:t>amI</a:t>
            </a:r>
            <a:endParaRPr lang="en-US" sz="2400" b="1" dirty="0">
              <a:latin typeface="+mj-lt"/>
            </a:endParaRP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4024860" y="4408779"/>
            <a:ext cx="9144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latin typeface="+mj-lt"/>
              </a:rPr>
              <a:t>amI</a:t>
            </a:r>
            <a:endParaRPr lang="en-US" sz="2400" b="1" dirty="0">
              <a:latin typeface="+mj-lt"/>
            </a:endParaRPr>
          </a:p>
        </p:txBody>
      </p:sp>
      <p:sp>
        <p:nvSpPr>
          <p:cNvPr id="61" name="Rectangle 15"/>
          <p:cNvSpPr>
            <a:spLocks noChangeArrowheads="1"/>
          </p:cNvSpPr>
          <p:nvPr/>
        </p:nvSpPr>
        <p:spPr bwMode="auto">
          <a:xfrm>
            <a:off x="4024860" y="5323179"/>
            <a:ext cx="9144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latin typeface="+mj-lt"/>
              </a:rPr>
              <a:t>amI</a:t>
            </a:r>
            <a:endParaRPr lang="en-US" sz="2400" b="1" dirty="0">
              <a:latin typeface="+mj-lt"/>
            </a:endParaRPr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>
            <a:off x="4482060" y="2136429"/>
            <a:ext cx="0" cy="4781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63" name="Line 17"/>
          <p:cNvSpPr>
            <a:spLocks noChangeShapeType="1"/>
          </p:cNvSpPr>
          <p:nvPr/>
        </p:nvSpPr>
        <p:spPr bwMode="auto">
          <a:xfrm>
            <a:off x="4482060" y="3039079"/>
            <a:ext cx="0" cy="45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64" name="Line 18"/>
          <p:cNvSpPr>
            <a:spLocks noChangeShapeType="1"/>
          </p:cNvSpPr>
          <p:nvPr/>
        </p:nvSpPr>
        <p:spPr bwMode="auto">
          <a:xfrm>
            <a:off x="4482060" y="3937929"/>
            <a:ext cx="0" cy="498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>
            <a:off x="4482060" y="4867879"/>
            <a:ext cx="0" cy="5077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66" name="Rectangle 23"/>
          <p:cNvSpPr>
            <a:spLocks noChangeArrowheads="1"/>
          </p:cNvSpPr>
          <p:nvPr/>
        </p:nvSpPr>
        <p:spPr bwMode="auto">
          <a:xfrm>
            <a:off x="5030700" y="3494379"/>
            <a:ext cx="9144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latin typeface="+mj-lt"/>
              </a:rPr>
              <a:t>amI</a:t>
            </a:r>
            <a:endParaRPr lang="en-US" sz="2400" b="1" dirty="0">
              <a:latin typeface="+mj-lt"/>
            </a:endParaRPr>
          </a:p>
        </p:txBody>
      </p:sp>
      <p:sp>
        <p:nvSpPr>
          <p:cNvPr id="67" name="Line 25"/>
          <p:cNvSpPr>
            <a:spLocks noChangeShapeType="1"/>
          </p:cNvSpPr>
          <p:nvPr/>
        </p:nvSpPr>
        <p:spPr bwMode="auto">
          <a:xfrm>
            <a:off x="4482060" y="3050829"/>
            <a:ext cx="9144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36694" y="1718045"/>
            <a:ext cx="109728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yoo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36694" y="2632445"/>
            <a:ext cx="109728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6694" y="3546845"/>
            <a:ext cx="10972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amI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36694" y="4461245"/>
            <a:ext cx="10972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amI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36694" y="5375645"/>
            <a:ext cx="10972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amI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36694" y="803645"/>
            <a:ext cx="109728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6274" y="808756"/>
            <a:ext cx="10972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%</a:t>
            </a:r>
            <a:r>
              <a:rPr lang="en-US" sz="2000" dirty="0" err="1"/>
              <a:t>rbp</a:t>
            </a:r>
            <a:r>
              <a:rPr lang="en-US" sz="2000" dirty="0"/>
              <a:t> →</a:t>
            </a:r>
            <a:endParaRPr lang="en-US" sz="2000" dirty="0">
              <a:sym typeface="Wingdings" panose="05000000000000000000" pitchFamily="2" charset="2"/>
            </a:endParaRPr>
          </a:p>
          <a:p>
            <a:pPr algn="r"/>
            <a:endParaRPr lang="en-US" sz="2000" dirty="0">
              <a:sym typeface="Wingdings" panose="05000000000000000000" pitchFamily="2" charset="2"/>
            </a:endParaRPr>
          </a:p>
          <a:p>
            <a:pPr algn="r"/>
            <a:r>
              <a:rPr lang="en-US" sz="2000" dirty="0">
                <a:sym typeface="Wingdings" panose="05000000000000000000" pitchFamily="2" charset="2"/>
              </a:rPr>
              <a:t>%</a:t>
            </a:r>
            <a:r>
              <a:rPr lang="en-US" sz="2000" dirty="0" err="1">
                <a:sym typeface="Wingdings" panose="05000000000000000000" pitchFamily="2" charset="2"/>
              </a:rPr>
              <a:t>rsp</a:t>
            </a:r>
            <a:r>
              <a:rPr lang="en-US" sz="2000" dirty="0"/>
              <a:t> →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16274" y="1723156"/>
            <a:ext cx="10972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%</a:t>
            </a:r>
            <a:r>
              <a:rPr lang="en-US" sz="2000" dirty="0" err="1"/>
              <a:t>rbp</a:t>
            </a:r>
            <a:r>
              <a:rPr lang="en-US" sz="2000" dirty="0"/>
              <a:t> →</a:t>
            </a:r>
            <a:endParaRPr lang="en-US" sz="2000" dirty="0">
              <a:sym typeface="Wingdings" panose="05000000000000000000" pitchFamily="2" charset="2"/>
            </a:endParaRPr>
          </a:p>
          <a:p>
            <a:pPr algn="r"/>
            <a:endParaRPr lang="en-US" sz="2000" dirty="0">
              <a:sym typeface="Wingdings" panose="05000000000000000000" pitchFamily="2" charset="2"/>
            </a:endParaRPr>
          </a:p>
          <a:p>
            <a:pPr algn="r"/>
            <a:r>
              <a:rPr lang="en-US" sz="2000" dirty="0">
                <a:sym typeface="Wingdings" panose="05000000000000000000" pitchFamily="2" charset="2"/>
              </a:rPr>
              <a:t>%</a:t>
            </a:r>
            <a:r>
              <a:rPr lang="en-US" sz="2000" dirty="0" err="1">
                <a:sym typeface="Wingdings" panose="05000000000000000000" pitchFamily="2" charset="2"/>
              </a:rPr>
              <a:t>rsp</a:t>
            </a:r>
            <a:r>
              <a:rPr lang="en-US" sz="2000" dirty="0"/>
              <a:t> →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16274" y="2637556"/>
            <a:ext cx="10972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%</a:t>
            </a:r>
            <a:r>
              <a:rPr lang="en-US" sz="2000" dirty="0" err="1"/>
              <a:t>rbp</a:t>
            </a:r>
            <a:r>
              <a:rPr lang="en-US" sz="2000" dirty="0"/>
              <a:t> →</a:t>
            </a:r>
            <a:endParaRPr lang="en-US" sz="2000" dirty="0">
              <a:sym typeface="Wingdings" panose="05000000000000000000" pitchFamily="2" charset="2"/>
            </a:endParaRPr>
          </a:p>
          <a:p>
            <a:pPr algn="r"/>
            <a:endParaRPr lang="en-US" sz="2000" dirty="0">
              <a:sym typeface="Wingdings" panose="05000000000000000000" pitchFamily="2" charset="2"/>
            </a:endParaRPr>
          </a:p>
          <a:p>
            <a:pPr algn="r"/>
            <a:r>
              <a:rPr lang="en-US" sz="2000" dirty="0">
                <a:sym typeface="Wingdings" panose="05000000000000000000" pitchFamily="2" charset="2"/>
              </a:rPr>
              <a:t>%</a:t>
            </a:r>
            <a:r>
              <a:rPr lang="en-US" sz="2000" dirty="0" err="1">
                <a:sym typeface="Wingdings" panose="05000000000000000000" pitchFamily="2" charset="2"/>
              </a:rPr>
              <a:t>rsp</a:t>
            </a:r>
            <a:r>
              <a:rPr lang="en-US" sz="2000" dirty="0"/>
              <a:t> →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6274" y="3551956"/>
            <a:ext cx="10972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%</a:t>
            </a:r>
            <a:r>
              <a:rPr lang="en-US" sz="2000" dirty="0" err="1"/>
              <a:t>rbp</a:t>
            </a:r>
            <a:r>
              <a:rPr lang="en-US" sz="2000" dirty="0"/>
              <a:t> →</a:t>
            </a:r>
            <a:endParaRPr lang="en-US" sz="2000" dirty="0">
              <a:sym typeface="Wingdings" panose="05000000000000000000" pitchFamily="2" charset="2"/>
            </a:endParaRPr>
          </a:p>
          <a:p>
            <a:pPr algn="r"/>
            <a:endParaRPr lang="en-US" sz="2000" dirty="0">
              <a:sym typeface="Wingdings" panose="05000000000000000000" pitchFamily="2" charset="2"/>
            </a:endParaRPr>
          </a:p>
          <a:p>
            <a:pPr algn="r"/>
            <a:r>
              <a:rPr lang="en-US" sz="2000" dirty="0">
                <a:sym typeface="Wingdings" panose="05000000000000000000" pitchFamily="2" charset="2"/>
              </a:rPr>
              <a:t>%</a:t>
            </a:r>
            <a:r>
              <a:rPr lang="en-US" sz="2000" dirty="0" err="1">
                <a:sym typeface="Wingdings" panose="05000000000000000000" pitchFamily="2" charset="2"/>
              </a:rPr>
              <a:t>rsp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/>
              <a:t>→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16274" y="4466356"/>
            <a:ext cx="10972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%</a:t>
            </a:r>
            <a:r>
              <a:rPr lang="en-US" sz="2000" dirty="0" err="1"/>
              <a:t>rbp</a:t>
            </a:r>
            <a:r>
              <a:rPr lang="en-US" sz="2000" dirty="0"/>
              <a:t> →</a:t>
            </a:r>
            <a:endParaRPr lang="en-US" sz="2000" dirty="0">
              <a:sym typeface="Wingdings" panose="05000000000000000000" pitchFamily="2" charset="2"/>
            </a:endParaRPr>
          </a:p>
          <a:p>
            <a:pPr algn="r"/>
            <a:endParaRPr lang="en-US" sz="2000" dirty="0">
              <a:sym typeface="Wingdings" panose="05000000000000000000" pitchFamily="2" charset="2"/>
            </a:endParaRPr>
          </a:p>
          <a:p>
            <a:pPr algn="r"/>
            <a:r>
              <a:rPr lang="en-US" sz="2000" dirty="0">
                <a:sym typeface="Wingdings" panose="05000000000000000000" pitchFamily="2" charset="2"/>
              </a:rPr>
              <a:t>%</a:t>
            </a:r>
            <a:r>
              <a:rPr lang="en-US" sz="2000" dirty="0" err="1">
                <a:sym typeface="Wingdings" panose="05000000000000000000" pitchFamily="2" charset="2"/>
              </a:rPr>
              <a:t>rsp</a:t>
            </a:r>
            <a:r>
              <a:rPr lang="en-US" sz="2000" dirty="0"/>
              <a:t> →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6274" y="5380756"/>
            <a:ext cx="10972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%</a:t>
            </a:r>
            <a:r>
              <a:rPr lang="en-US" sz="2000" dirty="0" err="1"/>
              <a:t>rbp</a:t>
            </a:r>
            <a:r>
              <a:rPr lang="en-US" sz="2000" dirty="0"/>
              <a:t> →</a:t>
            </a:r>
            <a:endParaRPr lang="en-US" sz="2000" dirty="0">
              <a:sym typeface="Wingdings" panose="05000000000000000000" pitchFamily="2" charset="2"/>
            </a:endParaRPr>
          </a:p>
          <a:p>
            <a:pPr algn="r"/>
            <a:endParaRPr lang="en-US" sz="2000" dirty="0">
              <a:sym typeface="Wingdings" panose="05000000000000000000" pitchFamily="2" charset="2"/>
            </a:endParaRPr>
          </a:p>
          <a:p>
            <a:pPr algn="r"/>
            <a:r>
              <a:rPr lang="en-US" sz="2000" dirty="0">
                <a:sym typeface="Wingdings" panose="05000000000000000000" pitchFamily="2" charset="2"/>
              </a:rPr>
              <a:t>%</a:t>
            </a:r>
            <a:r>
              <a:rPr lang="en-US" sz="2000" dirty="0" err="1">
                <a:sym typeface="Wingdings" panose="05000000000000000000" pitchFamily="2" charset="2"/>
              </a:rPr>
              <a:t>rsp</a:t>
            </a:r>
            <a:r>
              <a:rPr lang="en-US" sz="2000" dirty="0"/>
              <a:t> →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Call Chain Example</a:t>
            </a:r>
          </a:p>
        </p:txBody>
      </p:sp>
    </p:spTree>
    <p:extLst>
      <p:ext uri="{BB962C8B-B14F-4D97-AF65-F5344CB8AC3E}">
        <p14:creationId xmlns:p14="http://schemas.microsoft.com/office/powerpoint/2010/main" val="269069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AAD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AAD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AAD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AAD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59" grpId="2"/>
      <p:bldP spid="60" grpId="0"/>
      <p:bldP spid="60" grpId="1"/>
      <p:bldP spid="60" grpId="2"/>
      <p:bldP spid="61" grpId="0"/>
      <p:bldP spid="61" grpId="1"/>
      <p:bldP spid="61" grpId="2"/>
      <p:bldP spid="62" grpId="0" animBg="1"/>
      <p:bldP spid="63" grpId="0" animBg="1"/>
      <p:bldP spid="64" grpId="0" animBg="1"/>
      <p:bldP spid="65" grpId="0" animBg="1"/>
      <p:bldP spid="66" grpId="0"/>
      <p:bldP spid="66" grpId="1"/>
      <p:bldP spid="66" grpId="2"/>
      <p:bldP spid="67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20" grpId="0" animBg="1"/>
      <p:bldP spid="20" grpId="1" animBg="1"/>
      <p:bldP spid="21" grpId="0" animBg="1"/>
      <p:bldP spid="24" grpId="0"/>
      <p:bldP spid="24" grpId="1"/>
      <p:bldP spid="26" grpId="0"/>
      <p:bldP spid="26" grpId="1"/>
      <p:bldP spid="26" grpId="2"/>
      <p:bldP spid="26" grpId="3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8" grpId="4"/>
      <p:bldP spid="28" grpId="5"/>
      <p:bldP spid="29" grpId="0"/>
      <p:bldP spid="29" grpId="1"/>
      <p:bldP spid="29" grpId="2"/>
      <p:bldP spid="29" grpId="3"/>
      <p:bldP spid="33" grpId="0"/>
      <p:bldP spid="3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Register Saving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47602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rax</a:t>
            </a:r>
            <a:r>
              <a:rPr lang="en-US" sz="2800" dirty="0">
                <a:solidFill>
                  <a:schemeClr val="tx1"/>
                </a:solidFill>
              </a:rPr>
              <a:t>		Return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211405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rbx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err="1">
                <a:solidFill>
                  <a:schemeClr val="tx1"/>
                </a:solidFill>
              </a:rPr>
              <a:t>Callee</a:t>
            </a:r>
            <a:r>
              <a:rPr lang="en-US" sz="2800" dirty="0">
                <a:solidFill>
                  <a:schemeClr val="tx1"/>
                </a:solidFill>
              </a:rPr>
              <a:t> saved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275208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rcx</a:t>
            </a:r>
            <a:r>
              <a:rPr lang="en-US" sz="2800" dirty="0">
                <a:solidFill>
                  <a:schemeClr val="tx1"/>
                </a:solidFill>
              </a:rPr>
              <a:t>		Argument #4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339011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rdx</a:t>
            </a:r>
            <a:r>
              <a:rPr lang="en-US" sz="2800" dirty="0">
                <a:solidFill>
                  <a:schemeClr val="tx1"/>
                </a:solidFill>
              </a:rPr>
              <a:t>		Argument #3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50" y="402814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rsi</a:t>
            </a:r>
            <a:r>
              <a:rPr lang="en-US" sz="2800" dirty="0">
                <a:solidFill>
                  <a:schemeClr val="tx1"/>
                </a:solidFill>
              </a:rPr>
              <a:t>		Argument #2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8650" y="466617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rdi</a:t>
            </a:r>
            <a:r>
              <a:rPr lang="en-US" sz="2800" dirty="0">
                <a:solidFill>
                  <a:schemeClr val="tx1"/>
                </a:solidFill>
              </a:rPr>
              <a:t>		Argument #1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8650" y="530420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rsp</a:t>
            </a:r>
            <a:r>
              <a:rPr lang="en-US" sz="2800" dirty="0">
                <a:solidFill>
                  <a:schemeClr val="tx1"/>
                </a:solidFill>
              </a:rPr>
              <a:t>		Stack pointer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8650" y="5942240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</a:t>
            </a:r>
            <a:r>
              <a:rPr lang="en-US" sz="2800" dirty="0" err="1">
                <a:solidFill>
                  <a:schemeClr val="tx1"/>
                </a:solidFill>
              </a:rPr>
              <a:t>rbp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err="1">
                <a:solidFill>
                  <a:schemeClr val="tx1"/>
                </a:solidFill>
              </a:rPr>
              <a:t>Callee</a:t>
            </a:r>
            <a:r>
              <a:rPr lang="en-US" sz="2800" dirty="0">
                <a:solidFill>
                  <a:schemeClr val="tx1"/>
                </a:solidFill>
              </a:rPr>
              <a:t> saved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7750" y="147602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%r8		Argument #5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57750" y="211405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%r9		Argument #6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57750" y="275208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%r10		Caller saved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57750" y="339011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%r11		Caller saved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750" y="402814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%r12		</a:t>
            </a:r>
            <a:r>
              <a:rPr lang="en-US" sz="2800" dirty="0" err="1">
                <a:solidFill>
                  <a:schemeClr val="tx1"/>
                </a:solidFill>
              </a:rPr>
              <a:t>Callee</a:t>
            </a:r>
            <a:r>
              <a:rPr lang="en-US" sz="2800" dirty="0">
                <a:solidFill>
                  <a:schemeClr val="tx1"/>
                </a:solidFill>
              </a:rPr>
              <a:t> saved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57750" y="466617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%r13		</a:t>
            </a:r>
            <a:r>
              <a:rPr lang="en-US" sz="2800" dirty="0" err="1">
                <a:solidFill>
                  <a:schemeClr val="tx1"/>
                </a:solidFill>
              </a:rPr>
              <a:t>Callee</a:t>
            </a:r>
            <a:r>
              <a:rPr lang="en-US" sz="2800" dirty="0">
                <a:solidFill>
                  <a:schemeClr val="tx1"/>
                </a:solidFill>
              </a:rPr>
              <a:t> saved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57750" y="5304209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%r14		</a:t>
            </a:r>
            <a:r>
              <a:rPr lang="en-US" sz="2800" dirty="0" err="1">
                <a:solidFill>
                  <a:schemeClr val="tx1"/>
                </a:solidFill>
              </a:rPr>
              <a:t>Callee</a:t>
            </a:r>
            <a:r>
              <a:rPr lang="en-US" sz="2800" dirty="0">
                <a:solidFill>
                  <a:schemeClr val="tx1"/>
                </a:solidFill>
              </a:rPr>
              <a:t> saved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57750" y="5942240"/>
            <a:ext cx="3657600" cy="411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%r15		</a:t>
            </a:r>
            <a:r>
              <a:rPr lang="en-US" sz="2800" dirty="0" err="1">
                <a:solidFill>
                  <a:schemeClr val="tx1"/>
                </a:solidFill>
              </a:rPr>
              <a:t>Callee</a:t>
            </a:r>
            <a:r>
              <a:rPr lang="en-US" sz="2800" dirty="0">
                <a:solidFill>
                  <a:schemeClr val="tx1"/>
                </a:solidFill>
              </a:rPr>
              <a:t> saved</a:t>
            </a:r>
          </a:p>
        </p:txBody>
      </p:sp>
    </p:spTree>
    <p:extLst>
      <p:ext uri="{BB962C8B-B14F-4D97-AF65-F5344CB8AC3E}">
        <p14:creationId xmlns:p14="http://schemas.microsoft.com/office/powerpoint/2010/main" val="5128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" y="91440"/>
            <a:ext cx="5760720" cy="2286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a, long b, long c, long d,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long e, long f, long g, long h)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xx = a * b * c * d * e * f * g * h;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 + c + d + e + f + g + h;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utilfunc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(xx,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xx %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+ 20;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766560" y="91440"/>
            <a:ext cx="1828800" cy="1097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• •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6560" y="118872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6560" y="173736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6766560" y="228600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Return </a:t>
            </a:r>
            <a:r>
              <a:rPr lang="en-US" sz="2400" dirty="0" err="1"/>
              <a:t>addr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766560" y="283464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old %</a:t>
            </a:r>
            <a:r>
              <a:rPr lang="en-US" sz="2800" dirty="0" err="1"/>
              <a:t>rbp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6766560" y="338328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66560" y="393192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yy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766560" y="448056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zz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766560" y="5029200"/>
            <a:ext cx="1828800" cy="15544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• •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6560" y="6583680"/>
            <a:ext cx="1828800" cy="1097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• •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55358" y="2878127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rbp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655358" y="4524047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rsp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17" name="Left Brace 16"/>
          <p:cNvSpPr/>
          <p:nvPr/>
        </p:nvSpPr>
        <p:spPr>
          <a:xfrm>
            <a:off x="6400800" y="5029200"/>
            <a:ext cx="305218" cy="155448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210407" y="5524172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“red zone”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79114" y="251714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79114" y="306578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79114" y="361442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9114" y="416306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79114" y="471170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79114" y="5260340"/>
            <a:ext cx="18288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32560" y="2608580"/>
            <a:ext cx="729687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1432560" y="3157220"/>
            <a:ext cx="700833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1432560" y="3701395"/>
            <a:ext cx="787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rdx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1432560" y="4254500"/>
            <a:ext cx="787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</a:t>
            </a:r>
            <a:r>
              <a:rPr lang="en-US" sz="2400" dirty="0" err="1"/>
              <a:t>rcx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1432560" y="4803140"/>
            <a:ext cx="644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%r8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32560" y="5351780"/>
            <a:ext cx="65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%r9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79200" y="5857726"/>
            <a:ext cx="4456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/>
              <a:t>Functions can access memory up to 128 bytes beyond %</a:t>
            </a:r>
            <a:r>
              <a:rPr lang="en-US" sz="2800" dirty="0" err="1"/>
              <a:t>rsp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6334780"/>
            <a:ext cx="1135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x86-64</a:t>
            </a:r>
          </a:p>
        </p:txBody>
      </p:sp>
    </p:spTree>
    <p:extLst>
      <p:ext uri="{BB962C8B-B14F-4D97-AF65-F5344CB8AC3E}">
        <p14:creationId xmlns:p14="http://schemas.microsoft.com/office/powerpoint/2010/main" val="8585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2802</TotalTime>
  <Words>623</Words>
  <Application>Microsoft Office PowerPoint</Application>
  <PresentationFormat>On-screen Show (4:3)</PresentationFormat>
  <Paragraphs>249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Alsina</vt:lpstr>
      <vt:lpstr>Arial</vt:lpstr>
      <vt:lpstr>Calibri</vt:lpstr>
      <vt:lpstr>Candara</vt:lpstr>
      <vt:lpstr>Consolas</vt:lpstr>
      <vt:lpstr>Roboto</vt:lpstr>
      <vt:lpstr>Wingdings</vt:lpstr>
      <vt:lpstr>Office Theme</vt:lpstr>
      <vt:lpstr>x86 Procedures</vt:lpstr>
      <vt:lpstr>Memory Layout</vt:lpstr>
      <vt:lpstr>Stack Push</vt:lpstr>
      <vt:lpstr>Stack Pop</vt:lpstr>
      <vt:lpstr>Procedure Call</vt:lpstr>
      <vt:lpstr>PowerPoint Presentation</vt:lpstr>
      <vt:lpstr>Call Chain Example</vt:lpstr>
      <vt:lpstr>Register Saving Convention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 Nghiem Quoc</cp:lastModifiedBy>
  <cp:revision>226</cp:revision>
  <dcterms:created xsi:type="dcterms:W3CDTF">2016-10-17T02:14:46Z</dcterms:created>
  <dcterms:modified xsi:type="dcterms:W3CDTF">2016-11-14T04:37:06Z</dcterms:modified>
</cp:coreProperties>
</file>