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381" r:id="rId2"/>
    <p:sldId id="396" r:id="rId3"/>
    <p:sldId id="383" r:id="rId4"/>
    <p:sldId id="384" r:id="rId5"/>
    <p:sldId id="385" r:id="rId6"/>
    <p:sldId id="386" r:id="rId7"/>
    <p:sldId id="397" r:id="rId8"/>
    <p:sldId id="387" r:id="rId9"/>
    <p:sldId id="398" r:id="rId10"/>
    <p:sldId id="388" r:id="rId11"/>
    <p:sldId id="399" r:id="rId12"/>
    <p:sldId id="389" r:id="rId13"/>
    <p:sldId id="400" r:id="rId14"/>
    <p:sldId id="390" r:id="rId15"/>
    <p:sldId id="401" r:id="rId16"/>
    <p:sldId id="402" r:id="rId17"/>
    <p:sldId id="391" r:id="rId18"/>
    <p:sldId id="403" r:id="rId19"/>
    <p:sldId id="392" r:id="rId20"/>
    <p:sldId id="393" r:id="rId21"/>
    <p:sldId id="394" r:id="rId22"/>
    <p:sldId id="3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BD"/>
    <a:srgbClr val="70AD47"/>
    <a:srgbClr val="0000CC"/>
    <a:srgbClr val="CBCCF3"/>
    <a:srgbClr val="F1C7C7"/>
    <a:srgbClr val="FFFEB2"/>
    <a:srgbClr val="0D0D0D"/>
    <a:srgbClr val="E2E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74230" autoAdjust="0"/>
  </p:normalViewPr>
  <p:slideViewPr>
    <p:cSldViewPr snapToGrid="0">
      <p:cViewPr varScale="1">
        <p:scale>
          <a:sx n="93" d="100"/>
          <a:sy n="93" d="100"/>
        </p:scale>
        <p:origin x="2076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xem</a:t>
            </a:r>
            <a:r>
              <a:rPr lang="en-US" baseline="0" dirty="0"/>
              <a:t> </a:t>
            </a:r>
            <a:r>
              <a:rPr lang="en-US" baseline="0" dirty="0" err="1"/>
              <a:t>xét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2 </a:t>
            </a:r>
            <a:r>
              <a:rPr lang="en-US" baseline="0" dirty="0" err="1"/>
              <a:t>chiều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ta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nghĩa</a:t>
            </a:r>
            <a:r>
              <a:rPr lang="en-US" baseline="0" dirty="0"/>
              <a:t> P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2 </a:t>
            </a:r>
            <a:r>
              <a:rPr lang="en-US" baseline="0" dirty="0" err="1"/>
              <a:t>chiều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M </a:t>
            </a:r>
            <a:r>
              <a:rPr lang="en-US" baseline="0" dirty="0" err="1"/>
              <a:t>dòng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N </a:t>
            </a:r>
            <a:r>
              <a:rPr lang="en-US" baseline="0" dirty="0" err="1"/>
              <a:t>cột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ta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nghĩa</a:t>
            </a:r>
            <a:r>
              <a:rPr lang="en-US" baseline="0" dirty="0"/>
              <a:t> Q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2 </a:t>
            </a:r>
            <a:r>
              <a:rPr lang="en-US" baseline="0" dirty="0" err="1"/>
              <a:t>chiều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N </a:t>
            </a:r>
            <a:r>
              <a:rPr lang="en-US" baseline="0" dirty="0" err="1"/>
              <a:t>dòng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M </a:t>
            </a:r>
            <a:r>
              <a:rPr lang="en-US" baseline="0" dirty="0" err="1"/>
              <a:t>cột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Q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ADDQ.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rsi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7i + 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ADDQ.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rsi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7i + 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0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LEAQ.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ở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Theo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,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rsi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 4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rsi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4j+j </a:t>
            </a:r>
            <a:r>
              <a:rPr lang="en-US" baseline="0" dirty="0" err="1"/>
              <a:t>bằng</a:t>
            </a:r>
            <a:r>
              <a:rPr lang="en-US" baseline="0" dirty="0"/>
              <a:t> 5j.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LEAQ.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ở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Theo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,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rsi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 4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rsi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4j+j </a:t>
            </a:r>
            <a:r>
              <a:rPr lang="en-US" baseline="0" dirty="0" err="1"/>
              <a:t>bằng</a:t>
            </a:r>
            <a:r>
              <a:rPr lang="en-US" baseline="0" dirty="0"/>
              <a:t> 5j.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ADDQ.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rdi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5j + </a:t>
            </a:r>
            <a:r>
              <a:rPr lang="en-US" baseline="0" dirty="0" err="1"/>
              <a:t>i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ADDQ.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rdi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5j + </a:t>
            </a:r>
            <a:r>
              <a:rPr lang="en-US" baseline="0" dirty="0" err="1"/>
              <a:t>i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ADDQ.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rdi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5j + </a:t>
            </a:r>
            <a:r>
              <a:rPr lang="en-US" baseline="0" dirty="0" err="1"/>
              <a:t>i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08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MOVQ.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8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rdi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Q.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Q + 8(5j + </a:t>
            </a:r>
            <a:r>
              <a:rPr lang="en-US" baseline="0" dirty="0" err="1"/>
              <a:t>i</a:t>
            </a:r>
            <a:r>
              <a:rPr lang="en-US" baseline="0" dirty="0"/>
              <a:t>).</a:t>
            </a:r>
          </a:p>
          <a:p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Q[j][</a:t>
            </a:r>
            <a:r>
              <a:rPr lang="en-US" baseline="0" dirty="0" err="1"/>
              <a:t>i</a:t>
            </a:r>
            <a:r>
              <a:rPr lang="en-US" baseline="0" dirty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66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MOVQ.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8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rdi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Q.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Q + 8(5j + </a:t>
            </a:r>
            <a:r>
              <a:rPr lang="en-US" baseline="0" dirty="0" err="1"/>
              <a:t>i</a:t>
            </a:r>
            <a:r>
              <a:rPr lang="en-US" baseline="0" dirty="0"/>
              <a:t>).</a:t>
            </a:r>
          </a:p>
          <a:p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Q[j][</a:t>
            </a:r>
            <a:r>
              <a:rPr lang="en-US" baseline="0" dirty="0" err="1"/>
              <a:t>i</a:t>
            </a:r>
            <a:r>
              <a:rPr lang="en-US" baseline="0" dirty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6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ADDQ.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nằm</a:t>
            </a:r>
            <a:r>
              <a:rPr lang="en-US" baseline="0" dirty="0"/>
              <a:t> </a:t>
            </a:r>
            <a:r>
              <a:rPr lang="en-US" baseline="0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8rdx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P,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P+8(7i+j).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P[</a:t>
            </a:r>
            <a:r>
              <a:rPr lang="en-US" baseline="0" dirty="0" err="1"/>
              <a:t>i</a:t>
            </a:r>
            <a:r>
              <a:rPr lang="en-US" baseline="0" dirty="0"/>
              <a:t>][j].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xem</a:t>
            </a:r>
            <a:r>
              <a:rPr lang="en-US" baseline="0" dirty="0"/>
              <a:t> </a:t>
            </a:r>
            <a:r>
              <a:rPr lang="en-US" baseline="0" dirty="0" err="1"/>
              <a:t>xét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2 </a:t>
            </a:r>
            <a:r>
              <a:rPr lang="en-US" baseline="0" dirty="0" err="1"/>
              <a:t>chiều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ta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nghĩa</a:t>
            </a:r>
            <a:r>
              <a:rPr lang="en-US" baseline="0" dirty="0"/>
              <a:t> P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2 </a:t>
            </a:r>
            <a:r>
              <a:rPr lang="en-US" baseline="0" dirty="0" err="1"/>
              <a:t>chiều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M </a:t>
            </a:r>
            <a:r>
              <a:rPr lang="en-US" baseline="0" dirty="0" err="1"/>
              <a:t>dòng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N </a:t>
            </a:r>
            <a:r>
              <a:rPr lang="en-US" baseline="0" dirty="0" err="1"/>
              <a:t>cột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, ta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nghĩa</a:t>
            </a:r>
            <a:r>
              <a:rPr lang="en-US" baseline="0" dirty="0"/>
              <a:t> Q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mảng</a:t>
            </a:r>
            <a:r>
              <a:rPr lang="en-US" baseline="0" dirty="0"/>
              <a:t> 2 </a:t>
            </a:r>
            <a:r>
              <a:rPr lang="en-US" baseline="0" dirty="0" err="1"/>
              <a:t>chiều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N </a:t>
            </a:r>
            <a:r>
              <a:rPr lang="en-US" baseline="0" dirty="0" err="1"/>
              <a:t>dòng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M </a:t>
            </a:r>
            <a:r>
              <a:rPr lang="en-US" baseline="0" dirty="0" err="1"/>
              <a:t>cột</a:t>
            </a:r>
            <a:r>
              <a:rPr lang="en-US" baseline="0" dirty="0"/>
              <a:t>,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Q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33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RET </a:t>
            </a:r>
            <a:r>
              <a:rPr lang="en-US" baseline="0" dirty="0" err="1"/>
              <a:t>thoát</a:t>
            </a:r>
            <a:r>
              <a:rPr lang="en-US" baseline="0" dirty="0"/>
              <a:t> </a:t>
            </a:r>
            <a:r>
              <a:rPr lang="en-US" baseline="0" dirty="0" err="1"/>
              <a:t>khỏi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sum_element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nằm</a:t>
            </a:r>
            <a:r>
              <a:rPr lang="en-US" baseline="0" dirty="0"/>
              <a:t> </a:t>
            </a:r>
            <a:r>
              <a:rPr lang="en-US" baseline="0" dirty="0" err="1"/>
              <a:t>sẵn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rax</a:t>
            </a:r>
            <a:r>
              <a:rPr lang="en-US" baseline="0" dirty="0"/>
              <a:t>,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Pij</a:t>
            </a:r>
            <a:r>
              <a:rPr lang="en-US" baseline="0" dirty="0"/>
              <a:t> + </a:t>
            </a:r>
            <a:r>
              <a:rPr lang="en-US" baseline="0" dirty="0" err="1"/>
              <a:t>Qji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2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Dựa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&amp;D[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][j]=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2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+L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Ci+j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Địa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chỉ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D[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][j]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bằng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địa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chỉ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bắt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đầu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mảng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D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cộng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với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kích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thước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kiểu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dữ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liệu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nhân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với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số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cột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nhân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cộng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j.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5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Dựa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&amp;D[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][j]=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2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+L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Ci+j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Địa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chỉ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D[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][j]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bằng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địa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chỉ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bắt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đầu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mảng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D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cộng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với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kích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thước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kiểu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dữ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liệu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nhân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với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số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cột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nhân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cộng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j.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Ta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có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thể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suy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được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số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cột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mảng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Q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là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5,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số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cột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mảng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P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là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Tức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là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M = 5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và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sz="1200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bằng</a:t>
            </a:r>
            <a:r>
              <a:rPr lang="en-US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7.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0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sum_element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2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long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j.</a:t>
            </a:r>
          </a:p>
          <a:p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 P[</a:t>
            </a:r>
            <a:r>
              <a:rPr lang="en-US" baseline="0" dirty="0" err="1"/>
              <a:t>i</a:t>
            </a:r>
            <a:r>
              <a:rPr lang="en-US" baseline="0" dirty="0"/>
              <a:t>][j] </a:t>
            </a:r>
            <a:r>
              <a:rPr lang="en-US" baseline="0" dirty="0" err="1"/>
              <a:t>với</a:t>
            </a:r>
            <a:r>
              <a:rPr lang="en-US" baseline="0" dirty="0"/>
              <a:t> Q[j][</a:t>
            </a:r>
            <a:r>
              <a:rPr lang="en-US" baseline="0" dirty="0" err="1"/>
              <a:t>i</a:t>
            </a:r>
            <a:r>
              <a:rPr lang="en-US" baseline="0" dirty="0"/>
              <a:t>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7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 </a:t>
            </a:r>
            <a:r>
              <a:rPr lang="en-US" baseline="0" dirty="0" err="1"/>
              <a:t>mã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200" baseline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hoàn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toàn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thể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tính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được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giá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trị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aseline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của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 </a:t>
            </a:r>
            <a:r>
              <a:rPr lang="en-US" sz="1200" baseline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và</a:t>
            </a:r>
            <a:r>
              <a:rPr lang="en-US" sz="1200" baseline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, ta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j.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qui </a:t>
            </a:r>
            <a:r>
              <a:rPr lang="en-US" baseline="0" dirty="0" err="1"/>
              <a:t>ước</a:t>
            </a:r>
            <a:r>
              <a:rPr lang="en-US" baseline="0" dirty="0"/>
              <a:t>,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qua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%</a:t>
            </a:r>
            <a:r>
              <a:rPr lang="en-US" baseline="0" dirty="0" err="1"/>
              <a:t>rdi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%</a:t>
            </a:r>
            <a:r>
              <a:rPr lang="en-US" baseline="0" dirty="0" err="1"/>
              <a:t>rsi</a:t>
            </a:r>
            <a:r>
              <a:rPr lang="en-US" baseline="0" dirty="0"/>
              <a:t>.</a:t>
            </a:r>
          </a:p>
          <a:p>
            <a:r>
              <a:rPr lang="en-US" baseline="0" dirty="0"/>
              <a:t>Do </a:t>
            </a:r>
            <a:r>
              <a:rPr lang="en-US" baseline="0" dirty="0" err="1"/>
              <a:t>đó</a:t>
            </a:r>
            <a:r>
              <a:rPr lang="en-US" baseline="0" dirty="0"/>
              <a:t>,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rdi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,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rsi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j.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LEAQ.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ở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Theo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,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rdix8,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ix8.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7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LEAQ.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ở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Theo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,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rdi+8,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i+8.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SUBQ.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trừ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 </a:t>
            </a:r>
            <a:r>
              <a:rPr lang="en-US" baseline="0" dirty="0" err="1"/>
              <a:t>trừ</a:t>
            </a:r>
            <a:r>
              <a:rPr lang="en-US" baseline="0" dirty="0"/>
              <a:t> </a:t>
            </a:r>
            <a:r>
              <a:rPr lang="en-US" baseline="0" dirty="0" err="1"/>
              <a:t>rdi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8i –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7i.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SUBQ.</a:t>
            </a:r>
          </a:p>
          <a:p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trừ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rdx</a:t>
            </a:r>
            <a:r>
              <a:rPr lang="en-US" baseline="0" dirty="0"/>
              <a:t> </a:t>
            </a:r>
            <a:r>
              <a:rPr lang="en-US" baseline="0" dirty="0" err="1"/>
              <a:t>trừ</a:t>
            </a:r>
            <a:r>
              <a:rPr lang="en-US" baseline="0" dirty="0"/>
              <a:t> </a:t>
            </a:r>
            <a:r>
              <a:rPr lang="en-US" baseline="0" dirty="0" err="1"/>
              <a:t>rdi</a:t>
            </a:r>
            <a:r>
              <a:rPr lang="en-US" baseline="0" dirty="0"/>
              <a:t>, </a:t>
            </a:r>
            <a:r>
              <a:rPr lang="en-US" baseline="0" dirty="0" err="1"/>
              <a:t>tức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8i – </a:t>
            </a:r>
            <a:r>
              <a:rPr lang="en-US" baseline="0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7i.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156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328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55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55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688898" y="3386571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902" y="3292899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13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688898" y="3386571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902" y="3292899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82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5j+i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688898" y="3386571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902" y="3292899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5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5j+i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688898" y="3386571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902" y="3292899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52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5j+i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688898" y="3386571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JI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902" y="3292899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rax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9624" y="4406958"/>
            <a:ext cx="2885726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 + 8(5j + </a:t>
            </a:r>
            <a:r>
              <a:rPr lang="en-US" sz="4400" b="1" dirty="0" err="1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70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5j+i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688898" y="3386571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r>
              <a:rPr lang="en-US" baseline="-25000" dirty="0"/>
              <a:t>JI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902" y="3292899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rax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9624" y="4406958"/>
            <a:ext cx="2885726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 + 8(5j + </a:t>
            </a:r>
            <a:r>
              <a:rPr lang="en-US" sz="4400" b="1" dirty="0" err="1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5j+i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688898" y="3386571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IJ</a:t>
            </a:r>
            <a:r>
              <a:rPr lang="en-US" dirty="0"/>
              <a:t>+Q</a:t>
            </a:r>
            <a:r>
              <a:rPr lang="en-US" baseline="-25000" dirty="0"/>
              <a:t>JI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902" y="3292899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rax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9624" y="4406958"/>
            <a:ext cx="2885726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 + 8(5j + </a:t>
            </a:r>
            <a:r>
              <a:rPr lang="en-US" sz="4400" b="1" dirty="0" err="1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2980" y="5535270"/>
            <a:ext cx="2802370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 + 8(7i + j)</a:t>
            </a:r>
          </a:p>
        </p:txBody>
      </p:sp>
    </p:spTree>
    <p:extLst>
      <p:ext uri="{BB962C8B-B14F-4D97-AF65-F5344CB8AC3E}">
        <p14:creationId xmlns:p14="http://schemas.microsoft.com/office/powerpoint/2010/main" val="168566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rgbClr val="F6F5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95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5j+i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688898" y="3386571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IJ</a:t>
            </a:r>
            <a:r>
              <a:rPr lang="en-US" dirty="0"/>
              <a:t>+Q</a:t>
            </a:r>
            <a:r>
              <a:rPr lang="en-US" baseline="-25000" dirty="0"/>
              <a:t>JI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902" y="3292899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rax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9624" y="4406958"/>
            <a:ext cx="2885726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 + 8(5j + </a:t>
            </a:r>
            <a:r>
              <a:rPr lang="en-US" sz="4400" b="1" dirty="0" err="1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2980" y="5535270"/>
            <a:ext cx="2802370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 + 8(7i + j)</a:t>
            </a:r>
          </a:p>
        </p:txBody>
      </p:sp>
    </p:spTree>
    <p:extLst>
      <p:ext uri="{BB962C8B-B14F-4D97-AF65-F5344CB8AC3E}">
        <p14:creationId xmlns:p14="http://schemas.microsoft.com/office/powerpoint/2010/main" val="26577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5j+i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688898" y="3386571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IJ</a:t>
            </a:r>
            <a:r>
              <a:rPr lang="en-US" dirty="0"/>
              <a:t>+Q</a:t>
            </a:r>
            <a:r>
              <a:rPr lang="en-US" baseline="-25000" dirty="0"/>
              <a:t>JI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902" y="3292899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rax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9624" y="4406958"/>
            <a:ext cx="2885726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 + 8(5j + </a:t>
            </a:r>
            <a:r>
              <a:rPr lang="en-US" sz="4400" b="1" dirty="0" err="1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2980" y="5535270"/>
            <a:ext cx="2802370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 + 8(7i + j)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9358" y="3044280"/>
            <a:ext cx="4785284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&amp;D[</a:t>
            </a:r>
            <a:r>
              <a:rPr lang="en-US" sz="4400" b="1" dirty="0" err="1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][j]=</a:t>
            </a:r>
            <a:r>
              <a:rPr lang="en-US" sz="4400" b="1" dirty="0" err="1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</a:t>
            </a:r>
            <a:r>
              <a:rPr lang="en-US" sz="4400" b="1" baseline="-25000" dirty="0" err="1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  <a:r>
              <a:rPr lang="en-US" sz="4400" b="1" dirty="0" err="1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+L</a:t>
            </a:r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en-US" sz="4400" b="1" dirty="0" err="1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Ci+j</a:t>
            </a:r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82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5j+i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7i+j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688898" y="3386571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IJ</a:t>
            </a:r>
            <a:r>
              <a:rPr lang="en-US" dirty="0"/>
              <a:t>+Q</a:t>
            </a:r>
            <a:r>
              <a:rPr lang="en-US" baseline="-25000" dirty="0"/>
              <a:t>JI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902" y="3292899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rax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9624" y="4406958"/>
            <a:ext cx="2885726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 + 8(5j + </a:t>
            </a:r>
            <a:r>
              <a:rPr lang="en-US" sz="4400" b="1" dirty="0" err="1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2980" y="5535270"/>
            <a:ext cx="2802370" cy="769441"/>
          </a:xfrm>
          <a:prstGeom prst="rect">
            <a:avLst/>
          </a:prstGeom>
          <a:solidFill>
            <a:srgbClr val="0000CC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 + 8(7i + j)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54330" y="3035749"/>
            <a:ext cx="2917786" cy="769441"/>
          </a:xfrm>
          <a:prstGeom prst="rect">
            <a:avLst/>
          </a:prstGeom>
          <a:solidFill>
            <a:schemeClr val="accent4">
              <a:alpha val="49804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 8-byte</a:t>
            </a: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4513223" y="3805190"/>
            <a:ext cx="2234710" cy="6990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13223" y="3801957"/>
            <a:ext cx="2141822" cy="19170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73220" y="3030899"/>
            <a:ext cx="671979" cy="769441"/>
          </a:xfrm>
          <a:prstGeom prst="rect">
            <a:avLst/>
          </a:prstGeom>
          <a:solidFill>
            <a:schemeClr val="accent6">
              <a:alpha val="49804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3927" y="5950404"/>
            <a:ext cx="559769" cy="769441"/>
          </a:xfrm>
          <a:prstGeom prst="rect">
            <a:avLst/>
          </a:prstGeom>
          <a:solidFill>
            <a:schemeClr val="accent2">
              <a:alpha val="49804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</a:t>
            </a:r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 flipH="1">
            <a:off x="7486650" y="3800340"/>
            <a:ext cx="322560" cy="7039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</p:cNvCxnSpPr>
          <p:nvPr/>
        </p:nvCxnSpPr>
        <p:spPr>
          <a:xfrm flipH="1">
            <a:off x="2539980" y="3800340"/>
            <a:ext cx="5269230" cy="12035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</p:cNvCxnSpPr>
          <p:nvPr/>
        </p:nvCxnSpPr>
        <p:spPr>
          <a:xfrm flipV="1">
            <a:off x="5103696" y="6015193"/>
            <a:ext cx="2092970" cy="3199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</p:cNvCxnSpPr>
          <p:nvPr/>
        </p:nvCxnSpPr>
        <p:spPr>
          <a:xfrm flipH="1" flipV="1">
            <a:off x="2573866" y="4725875"/>
            <a:ext cx="1970061" cy="16092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219200" y="3800340"/>
            <a:ext cx="3294023" cy="7039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4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6" grpId="0" animBg="1"/>
      <p:bldP spid="18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31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261317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53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6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0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6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0" y="4050592"/>
            <a:ext cx="6400800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P[M][N];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Q[N][M];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j)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P[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 + Q[j][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60470" y="960174"/>
            <a:ext cx="4754880" cy="341375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sum_element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0(,%rdi,8),%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(%rsi,%rsi,4),%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Q(,%rdi,8),%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P(,%rdx,8),%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8898" y="1665004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8898" y="2238860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902" y="157133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rdi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0902" y="2145188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rsi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688898" y="2812716"/>
            <a:ext cx="109728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902" y="2719044"/>
            <a:ext cx="61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rdx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08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2911</TotalTime>
  <Words>2409</Words>
  <Application>Microsoft Office PowerPoint</Application>
  <PresentationFormat>On-screen Show (4:3)</PresentationFormat>
  <Paragraphs>574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Candara</vt:lpstr>
      <vt:lpstr>Consolas</vt:lpstr>
      <vt:lpstr>Office Theme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249</cp:revision>
  <dcterms:created xsi:type="dcterms:W3CDTF">2016-10-17T02:14:46Z</dcterms:created>
  <dcterms:modified xsi:type="dcterms:W3CDTF">2016-11-20T09:54:53Z</dcterms:modified>
</cp:coreProperties>
</file>