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sldIdLst>
    <p:sldId id="256" r:id="rId2"/>
    <p:sldId id="363" r:id="rId3"/>
    <p:sldId id="364" r:id="rId4"/>
    <p:sldId id="365" r:id="rId5"/>
    <p:sldId id="366" r:id="rId6"/>
    <p:sldId id="367" r:id="rId7"/>
    <p:sldId id="368" r:id="rId8"/>
    <p:sldId id="369" r:id="rId9"/>
    <p:sldId id="370" r:id="rId10"/>
    <p:sldId id="371" r:id="rId11"/>
    <p:sldId id="372" r:id="rId12"/>
    <p:sldId id="373" r:id="rId13"/>
    <p:sldId id="380" r:id="rId14"/>
    <p:sldId id="25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0000CC"/>
    <a:srgbClr val="CBCCF3"/>
    <a:srgbClr val="F1C7C7"/>
    <a:srgbClr val="FFFEB2"/>
    <a:srgbClr val="0D0D0D"/>
    <a:srgbClr val="E2E8E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0" autoAdjust="0"/>
    <p:restoredTop sz="74678" autoAdjust="0"/>
  </p:normalViewPr>
  <p:slideViewPr>
    <p:cSldViewPr snapToGrid="0">
      <p:cViewPr varScale="1">
        <p:scale>
          <a:sx n="94" d="100"/>
          <a:sy n="94" d="100"/>
        </p:scale>
        <p:origin x="1488" y="78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BC431-B9BA-4D84-8F50-D83B0B792386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C0F40-24E6-42CE-A9E2-5A0B06602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50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Minh-Quoc</a:t>
            </a:r>
            <a:r>
              <a:rPr lang="en-US" baseline="0" dirty="0"/>
              <a:t> NGHIEM</a:t>
            </a:r>
          </a:p>
          <a:p>
            <a:r>
              <a:rPr lang="en-US" baseline="0" dirty="0"/>
              <a:t>Last update: Oct 28,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90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376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718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299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764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94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07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058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7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96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69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405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err="1"/>
              <a:t>Clickicontoaddpicture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285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915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Arrays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3801981"/>
            <a:ext cx="6858000" cy="2468190"/>
          </a:xfrm>
        </p:spPr>
        <p:txBody>
          <a:bodyPr>
            <a:noAutofit/>
          </a:bodyPr>
          <a:lstStyle/>
          <a:p>
            <a:pPr algn="r"/>
            <a:r>
              <a:rPr lang="en-US" sz="3200" dirty="0"/>
              <a:t>① Array</a:t>
            </a:r>
          </a:p>
          <a:p>
            <a:pPr algn="r"/>
            <a:r>
              <a:rPr lang="en-US" sz="3200" dirty="0"/>
              <a:t>② Nested Array</a:t>
            </a:r>
          </a:p>
          <a:p>
            <a:pPr algn="r"/>
            <a:r>
              <a:rPr lang="en-US" sz="3200" dirty="0">
                <a:latin typeface="Candara" panose="020E0502030303020204" pitchFamily="34" charset="0"/>
              </a:rPr>
              <a:t>③ Fixed-size Array</a:t>
            </a:r>
          </a:p>
          <a:p>
            <a:pPr algn="r"/>
            <a:r>
              <a:rPr lang="en-US" sz="3200" dirty="0">
                <a:latin typeface="Candara" panose="020E0502030303020204" pitchFamily="34" charset="0"/>
              </a:rPr>
              <a:t>④ Variable-size Array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242094" y="325890"/>
            <a:ext cx="1554480" cy="146304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Understand arrays in memory</a:t>
            </a:r>
          </a:p>
        </p:txBody>
      </p:sp>
      <p:sp>
        <p:nvSpPr>
          <p:cNvPr id="5" name="Rectangle 4"/>
          <p:cNvSpPr/>
          <p:nvPr/>
        </p:nvSpPr>
        <p:spPr>
          <a:xfrm rot="21110970">
            <a:off x="1613381" y="412438"/>
            <a:ext cx="1554480" cy="1463040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Understand how to access array’s element</a:t>
            </a:r>
          </a:p>
        </p:txBody>
      </p:sp>
      <p:sp>
        <p:nvSpPr>
          <p:cNvPr id="6" name="Rectangle 5"/>
          <p:cNvSpPr/>
          <p:nvPr/>
        </p:nvSpPr>
        <p:spPr>
          <a:xfrm rot="485743">
            <a:off x="3056307" y="460994"/>
            <a:ext cx="1554480" cy="146304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Understand fixed and variable-size array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667" y="309634"/>
            <a:ext cx="1602771" cy="1259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34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82880" y="182880"/>
            <a:ext cx="3931920" cy="230575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PCOUNT 4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zip_dig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sea[PCOUNT] =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{{ 9, 8, 1, 9, 5 },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{ 9, 8, 1, 0, 5 },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{ 9, 8, 1, 0, 3 },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{ 9, 8, 1, 1, 5 }};</a:t>
            </a: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 flipV="1">
            <a:off x="1533525" y="3529012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304925" y="3681412"/>
            <a:ext cx="38343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latin typeface="+mj-lt"/>
              </a:rPr>
              <a:t>76</a:t>
            </a:r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 flipV="1">
            <a:off x="3057525" y="3529012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2828925" y="3681412"/>
            <a:ext cx="39305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latin typeface="+mj-lt"/>
              </a:rPr>
              <a:t>96</a:t>
            </a:r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 flipV="1">
            <a:off x="4581525" y="3529012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4284663" y="3681412"/>
            <a:ext cx="43633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latin typeface="+mj-lt"/>
              </a:rPr>
              <a:t>116</a:t>
            </a:r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 flipV="1">
            <a:off x="6105525" y="3529012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5808663" y="3681412"/>
            <a:ext cx="45878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latin typeface="+mj-lt"/>
              </a:rPr>
              <a:t>136</a:t>
            </a:r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 flipV="1">
            <a:off x="7629525" y="3529012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7332663" y="3681412"/>
            <a:ext cx="46839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+mj-lt"/>
              </a:rPr>
              <a:t>156</a:t>
            </a:r>
          </a:p>
        </p:txBody>
      </p:sp>
      <p:grpSp>
        <p:nvGrpSpPr>
          <p:cNvPr id="15" name="Group 19"/>
          <p:cNvGrpSpPr>
            <a:grpSpLocks/>
          </p:cNvGrpSpPr>
          <p:nvPr/>
        </p:nvGrpSpPr>
        <p:grpSpPr bwMode="auto">
          <a:xfrm>
            <a:off x="1533525" y="2767012"/>
            <a:ext cx="1524000" cy="762000"/>
            <a:chOff x="816" y="2640"/>
            <a:chExt cx="960" cy="480"/>
          </a:xfrm>
        </p:grpSpPr>
        <p:sp>
          <p:nvSpPr>
            <p:cNvPr id="16" name="Rectangle 20"/>
            <p:cNvSpPr>
              <a:spLocks noChangeArrowheads="1"/>
            </p:cNvSpPr>
            <p:nvPr/>
          </p:nvSpPr>
          <p:spPr bwMode="auto">
            <a:xfrm>
              <a:off x="816" y="2640"/>
              <a:ext cx="192" cy="480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chemeClr val="tx1"/>
                  </a:solidFill>
                  <a:latin typeface="+mj-lt"/>
                </a:rPr>
                <a:t>9</a:t>
              </a:r>
            </a:p>
          </p:txBody>
        </p:sp>
        <p:sp>
          <p:nvSpPr>
            <p:cNvPr id="17" name="Rectangle 21"/>
            <p:cNvSpPr>
              <a:spLocks noChangeArrowheads="1"/>
            </p:cNvSpPr>
            <p:nvPr/>
          </p:nvSpPr>
          <p:spPr bwMode="auto">
            <a:xfrm>
              <a:off x="1008" y="2640"/>
              <a:ext cx="192" cy="480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chemeClr val="tx1"/>
                  </a:solidFill>
                  <a:latin typeface="+mj-lt"/>
                </a:rPr>
                <a:t>8</a:t>
              </a:r>
            </a:p>
          </p:txBody>
        </p:sp>
        <p:sp>
          <p:nvSpPr>
            <p:cNvPr id="18" name="Rectangle 22"/>
            <p:cNvSpPr>
              <a:spLocks noChangeArrowheads="1"/>
            </p:cNvSpPr>
            <p:nvPr/>
          </p:nvSpPr>
          <p:spPr bwMode="auto">
            <a:xfrm>
              <a:off x="1200" y="2640"/>
              <a:ext cx="192" cy="480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chemeClr val="tx1"/>
                  </a:solidFill>
                  <a:latin typeface="+mj-lt"/>
                </a:rPr>
                <a:t>1</a:t>
              </a:r>
            </a:p>
          </p:txBody>
        </p:sp>
        <p:sp>
          <p:nvSpPr>
            <p:cNvPr id="19" name="Rectangle 23"/>
            <p:cNvSpPr>
              <a:spLocks noChangeArrowheads="1"/>
            </p:cNvSpPr>
            <p:nvPr/>
          </p:nvSpPr>
          <p:spPr bwMode="auto">
            <a:xfrm>
              <a:off x="1392" y="2640"/>
              <a:ext cx="192" cy="480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chemeClr val="tx1"/>
                  </a:solidFill>
                  <a:latin typeface="+mj-lt"/>
                </a:rPr>
                <a:t>9</a:t>
              </a:r>
            </a:p>
          </p:txBody>
        </p:sp>
        <p:sp>
          <p:nvSpPr>
            <p:cNvPr id="20" name="Rectangle 24"/>
            <p:cNvSpPr>
              <a:spLocks noChangeArrowheads="1"/>
            </p:cNvSpPr>
            <p:nvPr/>
          </p:nvSpPr>
          <p:spPr bwMode="auto">
            <a:xfrm>
              <a:off x="1584" y="2640"/>
              <a:ext cx="192" cy="480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chemeClr val="tx1"/>
                  </a:solidFill>
                  <a:latin typeface="+mj-lt"/>
                </a:rPr>
                <a:t>5</a:t>
              </a:r>
            </a:p>
          </p:txBody>
        </p:sp>
      </p:grpSp>
      <p:grpSp>
        <p:nvGrpSpPr>
          <p:cNvPr id="21" name="Group 25"/>
          <p:cNvGrpSpPr>
            <a:grpSpLocks/>
          </p:cNvGrpSpPr>
          <p:nvPr/>
        </p:nvGrpSpPr>
        <p:grpSpPr bwMode="auto">
          <a:xfrm>
            <a:off x="3057525" y="2767012"/>
            <a:ext cx="1524000" cy="762000"/>
            <a:chOff x="816" y="2640"/>
            <a:chExt cx="960" cy="480"/>
          </a:xfrm>
        </p:grpSpPr>
        <p:sp>
          <p:nvSpPr>
            <p:cNvPr id="22" name="Rectangle 26"/>
            <p:cNvSpPr>
              <a:spLocks noChangeArrowheads="1"/>
            </p:cNvSpPr>
            <p:nvPr/>
          </p:nvSpPr>
          <p:spPr bwMode="auto">
            <a:xfrm>
              <a:off x="816" y="2640"/>
              <a:ext cx="192" cy="480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latin typeface="+mj-lt"/>
                </a:rPr>
                <a:t>9</a:t>
              </a:r>
            </a:p>
          </p:txBody>
        </p:sp>
        <p:sp>
          <p:nvSpPr>
            <p:cNvPr id="23" name="Rectangle 27"/>
            <p:cNvSpPr>
              <a:spLocks noChangeArrowheads="1"/>
            </p:cNvSpPr>
            <p:nvPr/>
          </p:nvSpPr>
          <p:spPr bwMode="auto">
            <a:xfrm>
              <a:off x="1008" y="2640"/>
              <a:ext cx="192" cy="480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latin typeface="+mj-lt"/>
                </a:rPr>
                <a:t>8</a:t>
              </a:r>
            </a:p>
          </p:txBody>
        </p:sp>
        <p:sp>
          <p:nvSpPr>
            <p:cNvPr id="24" name="Rectangle 28"/>
            <p:cNvSpPr>
              <a:spLocks noChangeArrowheads="1"/>
            </p:cNvSpPr>
            <p:nvPr/>
          </p:nvSpPr>
          <p:spPr bwMode="auto">
            <a:xfrm>
              <a:off x="1200" y="2640"/>
              <a:ext cx="192" cy="480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latin typeface="+mj-lt"/>
                </a:rPr>
                <a:t>1</a:t>
              </a:r>
            </a:p>
          </p:txBody>
        </p:sp>
        <p:sp>
          <p:nvSpPr>
            <p:cNvPr id="25" name="Rectangle 29"/>
            <p:cNvSpPr>
              <a:spLocks noChangeArrowheads="1"/>
            </p:cNvSpPr>
            <p:nvPr/>
          </p:nvSpPr>
          <p:spPr bwMode="auto">
            <a:xfrm>
              <a:off x="1392" y="2640"/>
              <a:ext cx="192" cy="480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latin typeface="+mj-lt"/>
                </a:rPr>
                <a:t>0</a:t>
              </a:r>
            </a:p>
          </p:txBody>
        </p:sp>
        <p:sp>
          <p:nvSpPr>
            <p:cNvPr id="26" name="Rectangle 30"/>
            <p:cNvSpPr>
              <a:spLocks noChangeArrowheads="1"/>
            </p:cNvSpPr>
            <p:nvPr/>
          </p:nvSpPr>
          <p:spPr bwMode="auto">
            <a:xfrm>
              <a:off x="1584" y="2640"/>
              <a:ext cx="192" cy="480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latin typeface="+mj-lt"/>
                </a:rPr>
                <a:t>5</a:t>
              </a:r>
            </a:p>
          </p:txBody>
        </p:sp>
      </p:grpSp>
      <p:grpSp>
        <p:nvGrpSpPr>
          <p:cNvPr id="27" name="Group 31"/>
          <p:cNvGrpSpPr>
            <a:grpSpLocks/>
          </p:cNvGrpSpPr>
          <p:nvPr/>
        </p:nvGrpSpPr>
        <p:grpSpPr bwMode="auto">
          <a:xfrm>
            <a:off x="4581525" y="2767012"/>
            <a:ext cx="1524000" cy="762000"/>
            <a:chOff x="816" y="2640"/>
            <a:chExt cx="960" cy="480"/>
          </a:xfrm>
        </p:grpSpPr>
        <p:sp>
          <p:nvSpPr>
            <p:cNvPr id="28" name="Rectangle 32"/>
            <p:cNvSpPr>
              <a:spLocks noChangeArrowheads="1"/>
            </p:cNvSpPr>
            <p:nvPr/>
          </p:nvSpPr>
          <p:spPr bwMode="auto">
            <a:xfrm>
              <a:off x="816" y="2640"/>
              <a:ext cx="192" cy="48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latin typeface="+mj-lt"/>
                </a:rPr>
                <a:t>9</a:t>
              </a:r>
            </a:p>
          </p:txBody>
        </p:sp>
        <p:sp>
          <p:nvSpPr>
            <p:cNvPr id="29" name="Rectangle 33"/>
            <p:cNvSpPr>
              <a:spLocks noChangeArrowheads="1"/>
            </p:cNvSpPr>
            <p:nvPr/>
          </p:nvSpPr>
          <p:spPr bwMode="auto">
            <a:xfrm>
              <a:off x="1008" y="2640"/>
              <a:ext cx="192" cy="48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latin typeface="+mj-lt"/>
                </a:rPr>
                <a:t>8</a:t>
              </a:r>
            </a:p>
          </p:txBody>
        </p:sp>
        <p:sp>
          <p:nvSpPr>
            <p:cNvPr id="30" name="Rectangle 34"/>
            <p:cNvSpPr>
              <a:spLocks noChangeArrowheads="1"/>
            </p:cNvSpPr>
            <p:nvPr/>
          </p:nvSpPr>
          <p:spPr bwMode="auto">
            <a:xfrm>
              <a:off x="1200" y="2640"/>
              <a:ext cx="192" cy="48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latin typeface="+mj-lt"/>
                </a:rPr>
                <a:t>1</a:t>
              </a:r>
            </a:p>
          </p:txBody>
        </p:sp>
        <p:sp>
          <p:nvSpPr>
            <p:cNvPr id="31" name="Rectangle 35"/>
            <p:cNvSpPr>
              <a:spLocks noChangeArrowheads="1"/>
            </p:cNvSpPr>
            <p:nvPr/>
          </p:nvSpPr>
          <p:spPr bwMode="auto">
            <a:xfrm>
              <a:off x="1392" y="2640"/>
              <a:ext cx="192" cy="48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latin typeface="+mj-lt"/>
                </a:rPr>
                <a:t>0</a:t>
              </a:r>
            </a:p>
          </p:txBody>
        </p:sp>
        <p:sp>
          <p:nvSpPr>
            <p:cNvPr id="32" name="Rectangle 36"/>
            <p:cNvSpPr>
              <a:spLocks noChangeArrowheads="1"/>
            </p:cNvSpPr>
            <p:nvPr/>
          </p:nvSpPr>
          <p:spPr bwMode="auto">
            <a:xfrm>
              <a:off x="1584" y="2640"/>
              <a:ext cx="192" cy="48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latin typeface="+mj-lt"/>
                </a:rPr>
                <a:t>3</a:t>
              </a:r>
            </a:p>
          </p:txBody>
        </p:sp>
      </p:grpSp>
      <p:grpSp>
        <p:nvGrpSpPr>
          <p:cNvPr id="33" name="Group 37"/>
          <p:cNvGrpSpPr>
            <a:grpSpLocks/>
          </p:cNvGrpSpPr>
          <p:nvPr/>
        </p:nvGrpSpPr>
        <p:grpSpPr bwMode="auto">
          <a:xfrm>
            <a:off x="6105525" y="2762252"/>
            <a:ext cx="1524000" cy="766763"/>
            <a:chOff x="816" y="2637"/>
            <a:chExt cx="960" cy="483"/>
          </a:xfrm>
        </p:grpSpPr>
        <p:sp>
          <p:nvSpPr>
            <p:cNvPr id="34" name="Rectangle 38"/>
            <p:cNvSpPr>
              <a:spLocks noChangeArrowheads="1"/>
            </p:cNvSpPr>
            <p:nvPr/>
          </p:nvSpPr>
          <p:spPr bwMode="auto">
            <a:xfrm>
              <a:off x="816" y="2640"/>
              <a:ext cx="192" cy="480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latin typeface="+mj-lt"/>
                </a:rPr>
                <a:t>9</a:t>
              </a:r>
            </a:p>
          </p:txBody>
        </p:sp>
        <p:sp>
          <p:nvSpPr>
            <p:cNvPr id="35" name="Rectangle 39"/>
            <p:cNvSpPr>
              <a:spLocks noChangeArrowheads="1"/>
            </p:cNvSpPr>
            <p:nvPr/>
          </p:nvSpPr>
          <p:spPr bwMode="auto">
            <a:xfrm>
              <a:off x="1008" y="2640"/>
              <a:ext cx="192" cy="480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latin typeface="+mj-lt"/>
                </a:rPr>
                <a:t>8</a:t>
              </a:r>
            </a:p>
          </p:txBody>
        </p:sp>
        <p:sp>
          <p:nvSpPr>
            <p:cNvPr id="36" name="Rectangle 40"/>
            <p:cNvSpPr>
              <a:spLocks noChangeArrowheads="1"/>
            </p:cNvSpPr>
            <p:nvPr/>
          </p:nvSpPr>
          <p:spPr bwMode="auto">
            <a:xfrm>
              <a:off x="1200" y="2640"/>
              <a:ext cx="192" cy="480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latin typeface="+mj-lt"/>
                </a:rPr>
                <a:t>1</a:t>
              </a:r>
            </a:p>
          </p:txBody>
        </p:sp>
        <p:sp>
          <p:nvSpPr>
            <p:cNvPr id="37" name="Rectangle 41"/>
            <p:cNvSpPr>
              <a:spLocks noChangeArrowheads="1"/>
            </p:cNvSpPr>
            <p:nvPr/>
          </p:nvSpPr>
          <p:spPr bwMode="auto">
            <a:xfrm>
              <a:off x="1392" y="2637"/>
              <a:ext cx="192" cy="480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latin typeface="+mj-lt"/>
                </a:rPr>
                <a:t>1</a:t>
              </a:r>
            </a:p>
          </p:txBody>
        </p:sp>
        <p:sp>
          <p:nvSpPr>
            <p:cNvPr id="38" name="Rectangle 42"/>
            <p:cNvSpPr>
              <a:spLocks noChangeArrowheads="1"/>
            </p:cNvSpPr>
            <p:nvPr/>
          </p:nvSpPr>
          <p:spPr bwMode="auto">
            <a:xfrm>
              <a:off x="1584" y="2640"/>
              <a:ext cx="192" cy="480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latin typeface="+mj-lt"/>
                </a:rPr>
                <a:t>5</a:t>
              </a:r>
            </a:p>
          </p:txBody>
        </p:sp>
      </p:grpSp>
      <p:sp>
        <p:nvSpPr>
          <p:cNvPr id="39" name="Rectangle 43"/>
          <p:cNvSpPr>
            <a:spLocks noChangeArrowheads="1"/>
          </p:cNvSpPr>
          <p:nvPr/>
        </p:nvSpPr>
        <p:spPr bwMode="auto">
          <a:xfrm>
            <a:off x="1533525" y="2767012"/>
            <a:ext cx="15240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latin typeface="+mj-lt"/>
            </a:endParaRPr>
          </a:p>
        </p:txBody>
      </p:sp>
      <p:sp>
        <p:nvSpPr>
          <p:cNvPr id="40" name="Rectangle 44"/>
          <p:cNvSpPr>
            <a:spLocks noChangeArrowheads="1"/>
          </p:cNvSpPr>
          <p:nvPr/>
        </p:nvSpPr>
        <p:spPr bwMode="auto">
          <a:xfrm>
            <a:off x="3057525" y="2767012"/>
            <a:ext cx="15240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latin typeface="+mj-lt"/>
            </a:endParaRPr>
          </a:p>
        </p:txBody>
      </p:sp>
      <p:sp>
        <p:nvSpPr>
          <p:cNvPr id="41" name="Rectangle 45"/>
          <p:cNvSpPr>
            <a:spLocks noChangeArrowheads="1"/>
          </p:cNvSpPr>
          <p:nvPr/>
        </p:nvSpPr>
        <p:spPr bwMode="auto">
          <a:xfrm>
            <a:off x="4581525" y="2767012"/>
            <a:ext cx="15240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latin typeface="+mj-lt"/>
            </a:endParaRPr>
          </a:p>
        </p:txBody>
      </p:sp>
      <p:sp>
        <p:nvSpPr>
          <p:cNvPr id="42" name="Rectangle 46"/>
          <p:cNvSpPr>
            <a:spLocks noChangeArrowheads="1"/>
          </p:cNvSpPr>
          <p:nvPr/>
        </p:nvSpPr>
        <p:spPr bwMode="auto">
          <a:xfrm>
            <a:off x="6105525" y="2767012"/>
            <a:ext cx="15240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latin typeface="+mj-lt"/>
            </a:endParaRPr>
          </a:p>
        </p:txBody>
      </p:sp>
      <p:sp>
        <p:nvSpPr>
          <p:cNvPr id="44" name="Text Box 6"/>
          <p:cNvSpPr txBox="1">
            <a:spLocks noChangeArrowheads="1"/>
          </p:cNvSpPr>
          <p:nvPr/>
        </p:nvSpPr>
        <p:spPr bwMode="auto">
          <a:xfrm>
            <a:off x="6386091" y="1755244"/>
            <a:ext cx="1471878" cy="523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latin typeface="+mj-lt"/>
              </a:rPr>
              <a:t>sea[3][2];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205162" y="4291012"/>
            <a:ext cx="25812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143000">
              <a:tabLst>
                <a:tab pos="1143000" algn="l"/>
              </a:tabLst>
            </a:pPr>
            <a:r>
              <a:rPr lang="es-ES" sz="2400" dirty="0"/>
              <a:t>sea[3][3]	=	</a:t>
            </a:r>
          </a:p>
          <a:p>
            <a:pPr defTabSz="1143000"/>
            <a:r>
              <a:rPr lang="es-ES" sz="2400" dirty="0"/>
              <a:t>sea[2][5]	=</a:t>
            </a:r>
          </a:p>
          <a:p>
            <a:pPr defTabSz="1143000"/>
            <a:r>
              <a:rPr lang="es-ES" sz="2400" dirty="0"/>
              <a:t>sea[2][-1]	=</a:t>
            </a:r>
          </a:p>
          <a:p>
            <a:pPr defTabSz="1143000"/>
            <a:r>
              <a:rPr lang="es-ES" sz="2400" dirty="0"/>
              <a:t>sea[4][-1]	=</a:t>
            </a:r>
          </a:p>
          <a:p>
            <a:pPr defTabSz="1143000"/>
            <a:r>
              <a:rPr lang="es-ES" sz="2400" dirty="0"/>
              <a:t>sea[0][19]	=</a:t>
            </a:r>
          </a:p>
          <a:p>
            <a:pPr defTabSz="1143000"/>
            <a:r>
              <a:rPr lang="es-ES" sz="2400" dirty="0"/>
              <a:t>sea[0][-1]	=</a:t>
            </a:r>
            <a:endParaRPr lang="en-US" sz="2400" dirty="0"/>
          </a:p>
        </p:txBody>
      </p:sp>
      <p:sp>
        <p:nvSpPr>
          <p:cNvPr id="47" name="Rectangle 46"/>
          <p:cNvSpPr/>
          <p:nvPr/>
        </p:nvSpPr>
        <p:spPr>
          <a:xfrm>
            <a:off x="4881563" y="4291009"/>
            <a:ext cx="5286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143000">
              <a:tabLst>
                <a:tab pos="1143000" algn="l"/>
              </a:tabLst>
            </a:pPr>
            <a:r>
              <a:rPr lang="es-ES" sz="2400" dirty="0"/>
              <a:t>1</a:t>
            </a:r>
          </a:p>
          <a:p>
            <a:pPr defTabSz="1143000"/>
            <a:r>
              <a:rPr lang="es-ES" sz="2400" dirty="0"/>
              <a:t>9</a:t>
            </a:r>
          </a:p>
          <a:p>
            <a:pPr defTabSz="1143000"/>
            <a:r>
              <a:rPr lang="es-ES" sz="2400" dirty="0"/>
              <a:t>5</a:t>
            </a:r>
          </a:p>
          <a:p>
            <a:pPr defTabSz="1143000"/>
            <a:r>
              <a:rPr lang="es-ES" sz="2400" dirty="0"/>
              <a:t>5</a:t>
            </a:r>
          </a:p>
          <a:p>
            <a:pPr defTabSz="1143000"/>
            <a:r>
              <a:rPr lang="es-ES" sz="2400" dirty="0"/>
              <a:t>5</a:t>
            </a:r>
          </a:p>
          <a:p>
            <a:pPr defTabSz="1143000"/>
            <a:r>
              <a:rPr lang="es-ES" sz="2400" dirty="0">
                <a:solidFill>
                  <a:srgbClr val="FFC000"/>
                </a:solidFill>
              </a:rPr>
              <a:t>?</a:t>
            </a:r>
            <a:endParaRPr lang="en-US" sz="2400" dirty="0">
              <a:solidFill>
                <a:srgbClr val="FFC000"/>
              </a:solidFill>
            </a:endParaRPr>
          </a:p>
        </p:txBody>
      </p:sp>
      <p:cxnSp>
        <p:nvCxnSpPr>
          <p:cNvPr id="49" name="Straight Arrow Connector 48"/>
          <p:cNvCxnSpPr>
            <a:stCxn id="44" idx="2"/>
            <a:endCxn id="42" idx="0"/>
          </p:cNvCxnSpPr>
          <p:nvPr/>
        </p:nvCxnSpPr>
        <p:spPr>
          <a:xfrm flipH="1">
            <a:off x="6867525" y="2278464"/>
            <a:ext cx="254505" cy="4885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4881563" y="250115"/>
            <a:ext cx="3188693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Address  </a:t>
            </a:r>
          </a:p>
          <a:p>
            <a:r>
              <a:rPr lang="en-US" sz="2800" dirty="0"/>
              <a:t>A + </a:t>
            </a:r>
            <a:r>
              <a:rPr lang="en-US" sz="2800" dirty="0" err="1"/>
              <a:t>i</a:t>
            </a:r>
            <a:r>
              <a:rPr lang="en-US" sz="2800" dirty="0"/>
              <a:t> * (C * K) +  j * K </a:t>
            </a:r>
          </a:p>
          <a:p>
            <a:r>
              <a:rPr lang="en-US" sz="2800" dirty="0"/>
              <a:t>= A + (</a:t>
            </a:r>
            <a:r>
              <a:rPr lang="en-US" sz="2800" dirty="0" err="1"/>
              <a:t>i</a:t>
            </a:r>
            <a:r>
              <a:rPr lang="en-US" sz="2800" dirty="0"/>
              <a:t> * C +  j)* K</a:t>
            </a:r>
          </a:p>
        </p:txBody>
      </p:sp>
    </p:spTree>
    <p:extLst>
      <p:ext uri="{BB962C8B-B14F-4D97-AF65-F5344CB8AC3E}">
        <p14:creationId xmlns:p14="http://schemas.microsoft.com/office/powerpoint/2010/main" val="167331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 animBg="1"/>
      <p:bldP spid="14" grpId="0"/>
      <p:bldP spid="39" grpId="0" animBg="1"/>
      <p:bldP spid="40" grpId="0" animBg="1"/>
      <p:bldP spid="41" grpId="0" animBg="1"/>
      <p:bldP spid="42" grpId="0" animBg="1"/>
      <p:bldP spid="44" grpId="0"/>
      <p:bldP spid="46" grpId="0"/>
      <p:bldP spid="47" grpId="0"/>
      <p:bldP spid="5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2286000" y="222848"/>
            <a:ext cx="4572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+mj-lt"/>
                <a:cs typeface="Consolas" panose="020B0609020204030204" pitchFamily="49" charset="0"/>
              </a:rPr>
              <a:t>Nested array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T	D[R][C];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286000" y="1176955"/>
            <a:ext cx="4572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D[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][j]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&amp;D[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][j]=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800" baseline="-25000" dirty="0" err="1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+L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Ci+j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024956" y="2415187"/>
            <a:ext cx="297068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int</a:t>
            </a:r>
            <a:r>
              <a:rPr lang="en-US" sz="2800" dirty="0"/>
              <a:t> A[5][3];</a:t>
            </a:r>
          </a:p>
          <a:p>
            <a:r>
              <a:rPr lang="en-US" sz="2800" dirty="0"/>
              <a:t>Address </a:t>
            </a:r>
            <a:r>
              <a:rPr lang="en-US" sz="2800" dirty="0" err="1"/>
              <a:t>x</a:t>
            </a:r>
            <a:r>
              <a:rPr lang="en-US" sz="2800" baseline="-25000" dirty="0" err="1"/>
              <a:t>A</a:t>
            </a:r>
            <a:r>
              <a:rPr lang="en-US" sz="2800" dirty="0"/>
              <a:t> in </a:t>
            </a:r>
            <a:r>
              <a:rPr lang="en-US" sz="2800" dirty="0">
                <a:solidFill>
                  <a:srgbClr val="FFC000"/>
                </a:solidFill>
              </a:rPr>
              <a:t>%</a:t>
            </a:r>
            <a:r>
              <a:rPr lang="en-US" sz="2800" dirty="0" err="1">
                <a:solidFill>
                  <a:srgbClr val="FFC000"/>
                </a:solidFill>
              </a:rPr>
              <a:t>rdi</a:t>
            </a:r>
            <a:endParaRPr lang="en-US" sz="2800" dirty="0">
              <a:solidFill>
                <a:srgbClr val="FFC000"/>
              </a:solidFill>
            </a:endParaRPr>
          </a:p>
          <a:p>
            <a:r>
              <a:rPr lang="en-US" sz="2800" dirty="0" err="1"/>
              <a:t>i</a:t>
            </a:r>
            <a:r>
              <a:rPr lang="en-US" sz="2800" dirty="0"/>
              <a:t> in </a:t>
            </a:r>
            <a:r>
              <a:rPr lang="en-US" sz="2800" dirty="0">
                <a:solidFill>
                  <a:srgbClr val="FFC000"/>
                </a:solidFill>
              </a:rPr>
              <a:t>%</a:t>
            </a:r>
            <a:r>
              <a:rPr lang="en-US" sz="2800" dirty="0" err="1">
                <a:solidFill>
                  <a:srgbClr val="FFC000"/>
                </a:solidFill>
              </a:rPr>
              <a:t>rsi</a:t>
            </a:r>
            <a:endParaRPr lang="en-US" sz="2800" dirty="0">
              <a:solidFill>
                <a:srgbClr val="FFC000"/>
              </a:solidFill>
            </a:endParaRPr>
          </a:p>
          <a:p>
            <a:r>
              <a:rPr lang="en-US" sz="2800" dirty="0"/>
              <a:t>j in </a:t>
            </a:r>
            <a:r>
              <a:rPr lang="en-US" sz="2800" dirty="0">
                <a:solidFill>
                  <a:srgbClr val="FFC000"/>
                </a:solidFill>
              </a:rPr>
              <a:t>%</a:t>
            </a:r>
            <a:r>
              <a:rPr lang="en-US" sz="2800" dirty="0" err="1">
                <a:solidFill>
                  <a:srgbClr val="FFC000"/>
                </a:solidFill>
              </a:rPr>
              <a:t>rdx</a:t>
            </a:r>
            <a:endParaRPr lang="en-US" sz="2800" dirty="0">
              <a:solidFill>
                <a:srgbClr val="FFC000"/>
              </a:solidFill>
            </a:endParaRPr>
          </a:p>
          <a:p>
            <a:r>
              <a:rPr lang="en-US" sz="2800" dirty="0"/>
              <a:t>Copy A[</a:t>
            </a:r>
            <a:r>
              <a:rPr lang="en-US" sz="2800" dirty="0" err="1"/>
              <a:t>i</a:t>
            </a:r>
            <a:r>
              <a:rPr lang="en-US" sz="2800" dirty="0"/>
              <a:t>][j] to </a:t>
            </a:r>
            <a:r>
              <a:rPr lang="en-US" sz="2800" dirty="0">
                <a:solidFill>
                  <a:srgbClr val="FFC000"/>
                </a:solidFill>
              </a:rPr>
              <a:t>%</a:t>
            </a:r>
            <a:r>
              <a:rPr lang="en-US" sz="2800" dirty="0" err="1">
                <a:solidFill>
                  <a:srgbClr val="FFC000"/>
                </a:solidFill>
              </a:rPr>
              <a:t>eax</a:t>
            </a:r>
            <a:r>
              <a:rPr lang="en-US" sz="2800" dirty="0"/>
              <a:t>:</a:t>
            </a:r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1828800" y="4946081"/>
            <a:ext cx="5486400" cy="138243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8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leaq</a:t>
            </a:r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(%rsi,%rsi,2),%</a:t>
            </a:r>
            <a:r>
              <a:rPr lang="en-US" sz="28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endParaRPr lang="en-US" sz="28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8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leaq</a:t>
            </a:r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(%rdi,%rax,4),%</a:t>
            </a:r>
            <a:r>
              <a:rPr lang="en-US" sz="28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endParaRPr lang="en-US" sz="28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8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(%rax,%rdx,4),%</a:t>
            </a:r>
            <a:r>
              <a:rPr lang="en-US" sz="28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sz="28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91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1" grpId="0"/>
      <p:bldP spid="52" grpId="0"/>
      <p:bldP spid="5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82880" y="182880"/>
            <a:ext cx="6400800" cy="27432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 P[M][N];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 Q[N][M];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sum_element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(long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long j)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 P[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][j] + Q[j][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3474720" y="2651760"/>
            <a:ext cx="5486400" cy="402336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8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sum_element</a:t>
            </a:r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8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leaq</a:t>
            </a:r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0(,%rdi,8),%</a:t>
            </a:r>
            <a:r>
              <a:rPr lang="en-US" sz="28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rdx</a:t>
            </a:r>
            <a:endParaRPr lang="en-US" sz="28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8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subq</a:t>
            </a:r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%</a:t>
            </a:r>
            <a:r>
              <a:rPr lang="en-US" sz="28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rdi</a:t>
            </a:r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-US" sz="28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rdx</a:t>
            </a:r>
            <a:endParaRPr lang="en-US" sz="28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8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addq</a:t>
            </a:r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%</a:t>
            </a:r>
            <a:r>
              <a:rPr lang="en-US" sz="28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rsi</a:t>
            </a:r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-US" sz="28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rdx</a:t>
            </a:r>
            <a:endParaRPr lang="en-US" sz="28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8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leaq</a:t>
            </a:r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(%rsi,%rsi,4),%</a:t>
            </a:r>
            <a:r>
              <a:rPr lang="en-US" sz="28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endParaRPr lang="en-US" sz="28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8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addq</a:t>
            </a:r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%</a:t>
            </a:r>
            <a:r>
              <a:rPr lang="en-US" sz="28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-US" sz="28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rdi</a:t>
            </a:r>
            <a:endParaRPr lang="en-US" sz="28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8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movq</a:t>
            </a:r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Q(,%rdi,8),%</a:t>
            </a:r>
            <a:r>
              <a:rPr lang="en-US" sz="28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endParaRPr lang="en-US" sz="28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8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addq</a:t>
            </a:r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P(,%rdx,8),%</a:t>
            </a:r>
            <a:r>
              <a:rPr lang="en-US" sz="28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endParaRPr lang="en-US" sz="28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388320" y="798298"/>
            <a:ext cx="79380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M=5</a:t>
            </a:r>
          </a:p>
          <a:p>
            <a:r>
              <a:rPr lang="en-US" sz="2800" dirty="0"/>
              <a:t>N=7</a:t>
            </a:r>
          </a:p>
        </p:txBody>
      </p:sp>
      <p:sp>
        <p:nvSpPr>
          <p:cNvPr id="9" name="Rectangle 8"/>
          <p:cNvSpPr/>
          <p:nvPr/>
        </p:nvSpPr>
        <p:spPr>
          <a:xfrm>
            <a:off x="197642" y="3423424"/>
            <a:ext cx="24941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&amp;D[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][j]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800" baseline="-25000" dirty="0" err="1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+L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Ci+j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7642" y="4866260"/>
            <a:ext cx="134203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i</a:t>
            </a:r>
            <a:r>
              <a:rPr lang="en-US" sz="2800" dirty="0"/>
              <a:t> in </a:t>
            </a:r>
            <a:r>
              <a:rPr lang="en-US" sz="2800" dirty="0">
                <a:solidFill>
                  <a:srgbClr val="FFC000"/>
                </a:solidFill>
              </a:rPr>
              <a:t>%</a:t>
            </a:r>
            <a:r>
              <a:rPr lang="en-US" sz="2800" dirty="0" err="1">
                <a:solidFill>
                  <a:srgbClr val="FFC000"/>
                </a:solidFill>
              </a:rPr>
              <a:t>rdi</a:t>
            </a:r>
            <a:endParaRPr lang="en-US" sz="2800" dirty="0">
              <a:solidFill>
                <a:srgbClr val="FFC000"/>
              </a:solidFill>
            </a:endParaRPr>
          </a:p>
          <a:p>
            <a:r>
              <a:rPr lang="en-US" sz="2800" dirty="0"/>
              <a:t>j in </a:t>
            </a:r>
            <a:r>
              <a:rPr lang="en-US" sz="2800" dirty="0">
                <a:solidFill>
                  <a:srgbClr val="FFC000"/>
                </a:solidFill>
              </a:rPr>
              <a:t>%</a:t>
            </a:r>
            <a:r>
              <a:rPr lang="en-US" sz="2800" dirty="0" err="1">
                <a:solidFill>
                  <a:srgbClr val="FFC000"/>
                </a:solidFill>
              </a:rPr>
              <a:t>rsi</a:t>
            </a:r>
            <a:endParaRPr lang="en-US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812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2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37947"/>
            <a:ext cx="7886700" cy="5109433"/>
          </a:xfrm>
        </p:spPr>
        <p:txBody>
          <a:bodyPr>
            <a:normAutofit/>
          </a:bodyPr>
          <a:lstStyle/>
          <a:p>
            <a:r>
              <a:rPr lang="en-US" dirty="0"/>
              <a:t>Array</a:t>
            </a:r>
          </a:p>
          <a:p>
            <a:r>
              <a:rPr lang="en-US" dirty="0"/>
              <a:t>Nested Array</a:t>
            </a:r>
          </a:p>
          <a:p>
            <a:r>
              <a:rPr lang="en-US" dirty="0"/>
              <a:t>Multi-level Array</a:t>
            </a:r>
          </a:p>
        </p:txBody>
      </p:sp>
    </p:spTree>
    <p:extLst>
      <p:ext uri="{BB962C8B-B14F-4D97-AF65-F5344CB8AC3E}">
        <p14:creationId xmlns:p14="http://schemas.microsoft.com/office/powerpoint/2010/main" val="1397975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images-na.ssl-images-amazon.com/images/I/611DoYTkWbL._UX250_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45229" y="735041"/>
            <a:ext cx="2743200" cy="27432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14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77836" y="3975179"/>
            <a:ext cx="733751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Programming in machine code is like eating with a toothpick.</a:t>
            </a:r>
            <a:endParaRPr lang="en-US" sz="3200" dirty="0"/>
          </a:p>
        </p:txBody>
      </p:sp>
      <p:pic>
        <p:nvPicPr>
          <p:cNvPr id="1026" name="Picture 2" descr="http://www.nataliemaclean.com/blog/wp-content/uploads/2014/04/quotation-marks-lef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76" y="3890270"/>
            <a:ext cx="683367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www.nataliemaclean.com/blog/wp-content/uploads/2014/04/quotation-marks-lef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061416" y="4681877"/>
            <a:ext cx="683367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692044" y="2245140"/>
            <a:ext cx="28696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Charles </a:t>
            </a:r>
            <a:r>
              <a:rPr lang="en-US" sz="3200" dirty="0" err="1"/>
              <a:t>Petzold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4692044" y="2813751"/>
            <a:ext cx="40046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American programmer, Microsoft MVP </a:t>
            </a:r>
          </a:p>
        </p:txBody>
      </p:sp>
    </p:spTree>
    <p:extLst>
      <p:ext uri="{BB962C8B-B14F-4D97-AF65-F5344CB8AC3E}">
        <p14:creationId xmlns:p14="http://schemas.microsoft.com/office/powerpoint/2010/main" val="1929784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333143"/>
            <a:ext cx="91440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Alsina" panose="020B0603050302020204" pitchFamily="34" charset="0"/>
              </a:rPr>
              <a:t>Array Allocation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80" y="1828800"/>
            <a:ext cx="365760" cy="3657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48640" y="1828800"/>
            <a:ext cx="365760" cy="3657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19638" y="1828800"/>
            <a:ext cx="365760" cy="3657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285398" y="1828800"/>
            <a:ext cx="365760" cy="3657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651158" y="1828800"/>
            <a:ext cx="365760" cy="3657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016918" y="1828800"/>
            <a:ext cx="365760" cy="3657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382678" y="1828800"/>
            <a:ext cx="365760" cy="3657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748438" y="1828800"/>
            <a:ext cx="365760" cy="3657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114198" y="1828800"/>
            <a:ext cx="365760" cy="3657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479958" y="1828800"/>
            <a:ext cx="365760" cy="3657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845718" y="1828800"/>
            <a:ext cx="365760" cy="3657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211478" y="1828800"/>
            <a:ext cx="365760" cy="3657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88118" y="2743200"/>
            <a:ext cx="1463040" cy="3657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651158" y="2743200"/>
            <a:ext cx="1463040" cy="3657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114198" y="2743200"/>
            <a:ext cx="1463040" cy="3657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577238" y="2743200"/>
            <a:ext cx="1463040" cy="3657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6040278" y="2743200"/>
            <a:ext cx="1463040" cy="3657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82880" y="3657600"/>
            <a:ext cx="2926080" cy="3657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3108960" y="3657600"/>
            <a:ext cx="2926080" cy="3657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6035040" y="3657600"/>
            <a:ext cx="2926080" cy="3657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88118" y="4615934"/>
            <a:ext cx="2926080" cy="3657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3114198" y="4615934"/>
            <a:ext cx="2926080" cy="3657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040278" y="4615934"/>
            <a:ext cx="2926080" cy="3657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2880" y="1377559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char A[12];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49417" y="228957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B[6];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49417" y="3244334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double C[3];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43421" y="4113014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char* D[3];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183111" y="1095494"/>
            <a:ext cx="973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 A[N];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498080" y="2743200"/>
            <a:ext cx="1463040" cy="3657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88118" y="5623560"/>
            <a:ext cx="2926080" cy="3657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114198" y="5623560"/>
            <a:ext cx="2926080" cy="3657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040278" y="5623560"/>
            <a:ext cx="2926080" cy="3657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143421" y="5120640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double* E[3];</a:t>
            </a:r>
          </a:p>
        </p:txBody>
      </p:sp>
    </p:spTree>
    <p:extLst>
      <p:ext uri="{BB962C8B-B14F-4D97-AF65-F5344CB8AC3E}">
        <p14:creationId xmlns:p14="http://schemas.microsoft.com/office/powerpoint/2010/main" val="2968655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9" grpId="0" animBg="1"/>
      <p:bldP spid="20" grpId="0" animBg="1"/>
      <p:bldP spid="21" grpId="0" animBg="1"/>
      <p:bldP spid="22" grpId="0" animBg="1"/>
      <p:bldP spid="30" grpId="0" animBg="1"/>
      <p:bldP spid="31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2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61" grpId="0" animBg="1"/>
      <p:bldP spid="62" grpId="0" animBg="1"/>
      <p:bldP spid="63" grpId="0" animBg="1"/>
      <p:bldP spid="10" grpId="0"/>
      <p:bldP spid="64" grpId="0"/>
      <p:bldP spid="65" grpId="0"/>
      <p:bldP spid="66" grpId="0"/>
      <p:bldP spid="69" grpId="0"/>
      <p:bldP spid="70" grpId="0" animBg="1"/>
      <p:bldP spid="39" grpId="0" animBg="1"/>
      <p:bldP spid="40" grpId="0" animBg="1"/>
      <p:bldP spid="41" grpId="0" animBg="1"/>
      <p:bldP spid="4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215379"/>
              </p:ext>
            </p:extLst>
          </p:nvPr>
        </p:nvGraphicFramePr>
        <p:xfrm>
          <a:off x="3144520" y="3513482"/>
          <a:ext cx="270954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9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3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val</a:t>
                      </a:r>
                      <a:r>
                        <a:rPr lang="en-US" dirty="0"/>
                        <a:t>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int</a:t>
                      </a:r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int</a:t>
                      </a:r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&amp;</a:t>
                      </a:r>
                      <a:r>
                        <a:rPr lang="en-US" dirty="0" err="1"/>
                        <a:t>val</a:t>
                      </a:r>
                      <a:r>
                        <a:rPr lang="en-US" dirty="0"/>
                        <a:t>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int</a:t>
                      </a:r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val</a:t>
                      </a:r>
                      <a:r>
                        <a:rPr lang="en-US" dirty="0"/>
                        <a:t>[6]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*(val+1)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val+i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int</a:t>
                      </a:r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0" y="333143"/>
            <a:ext cx="91440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Alsina" panose="020B0603050302020204" pitchFamily="34" charset="0"/>
              </a:rPr>
              <a:t>Array Allocation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183111" y="1095494"/>
            <a:ext cx="973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 A[N];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6893" y="2985162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396921" y="298516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x+4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859961" y="2985162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x+8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327009" y="2985162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x+12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753180" y="2961640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x+16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185763" y="2961640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x+20</a:t>
            </a:r>
          </a:p>
        </p:txBody>
      </p:sp>
      <p:cxnSp>
        <p:nvCxnSpPr>
          <p:cNvPr id="3" name="Straight Arrow Connector 2"/>
          <p:cNvCxnSpPr>
            <a:stCxn id="46" idx="0"/>
          </p:cNvCxnSpPr>
          <p:nvPr/>
        </p:nvCxnSpPr>
        <p:spPr>
          <a:xfrm flipV="1">
            <a:off x="188118" y="2641600"/>
            <a:ext cx="0" cy="3435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1651157" y="2641600"/>
            <a:ext cx="0" cy="3435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3110190" y="2641993"/>
            <a:ext cx="0" cy="3435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4581721" y="2641600"/>
            <a:ext cx="0" cy="3435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6032266" y="2641993"/>
            <a:ext cx="0" cy="3435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7503318" y="2641600"/>
            <a:ext cx="0" cy="3435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188118" y="2275840"/>
            <a:ext cx="1463040" cy="3657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7" name="Rectangle 76"/>
          <p:cNvSpPr/>
          <p:nvPr/>
        </p:nvSpPr>
        <p:spPr>
          <a:xfrm>
            <a:off x="1651158" y="2275840"/>
            <a:ext cx="1463040" cy="3657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3114198" y="2275840"/>
            <a:ext cx="1463040" cy="3657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9" name="Rectangle 78"/>
          <p:cNvSpPr/>
          <p:nvPr/>
        </p:nvSpPr>
        <p:spPr>
          <a:xfrm>
            <a:off x="4577238" y="2275840"/>
            <a:ext cx="1463040" cy="3657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80" name="Rectangle 79"/>
          <p:cNvSpPr/>
          <p:nvPr/>
        </p:nvSpPr>
        <p:spPr>
          <a:xfrm>
            <a:off x="6040278" y="2275840"/>
            <a:ext cx="1463040" cy="3657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49417" y="1822212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[6];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498080" y="2275840"/>
            <a:ext cx="1463040" cy="3657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534538" y="2961640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x+24</a:t>
            </a:r>
          </a:p>
        </p:txBody>
      </p:sp>
      <p:cxnSp>
        <p:nvCxnSpPr>
          <p:cNvPr id="84" name="Straight Arrow Connector 83"/>
          <p:cNvCxnSpPr/>
          <p:nvPr/>
        </p:nvCxnSpPr>
        <p:spPr>
          <a:xfrm flipV="1">
            <a:off x="8974369" y="2641600"/>
            <a:ext cx="0" cy="3435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155495"/>
              </p:ext>
            </p:extLst>
          </p:nvPr>
        </p:nvGraphicFramePr>
        <p:xfrm>
          <a:off x="3144520" y="3513482"/>
          <a:ext cx="270954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9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3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val</a:t>
                      </a:r>
                      <a:r>
                        <a:rPr lang="en-US" dirty="0"/>
                        <a:t>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int</a:t>
                      </a:r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int</a:t>
                      </a:r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x+4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&amp;</a:t>
                      </a:r>
                      <a:r>
                        <a:rPr lang="en-US" dirty="0" err="1"/>
                        <a:t>val</a:t>
                      </a:r>
                      <a:r>
                        <a:rPr lang="en-US" dirty="0"/>
                        <a:t>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int</a:t>
                      </a:r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x+8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val</a:t>
                      </a:r>
                      <a:r>
                        <a:rPr lang="en-US" dirty="0"/>
                        <a:t>[6]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*(val+1)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val+i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int</a:t>
                      </a:r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x+4i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545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49" grpId="0"/>
      <p:bldP spid="59" grpId="0"/>
      <p:bldP spid="60" grpId="0"/>
      <p:bldP spid="70" grpId="0"/>
      <p:bldP spid="8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174578"/>
              </p:ext>
            </p:extLst>
          </p:nvPr>
        </p:nvGraphicFramePr>
        <p:xfrm>
          <a:off x="1356360" y="2824480"/>
          <a:ext cx="6583680" cy="353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Element</a:t>
                      </a:r>
                      <a:r>
                        <a:rPr lang="en-US" sz="2800" baseline="0" dirty="0"/>
                        <a:t> size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Total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Start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Element </a:t>
                      </a:r>
                      <a:r>
                        <a:rPr lang="en-US" sz="2800" dirty="0" err="1"/>
                        <a:t>i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x</a:t>
                      </a:r>
                      <a:r>
                        <a:rPr lang="en-US" sz="2800" baseline="-25000" dirty="0" err="1"/>
                        <a:t>S</a:t>
                      </a:r>
                      <a:endParaRPr lang="en-US" sz="2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x</a:t>
                      </a:r>
                      <a:r>
                        <a:rPr lang="en-US" sz="2800" baseline="-25000" dirty="0" err="1"/>
                        <a:t>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x</a:t>
                      </a:r>
                      <a:r>
                        <a:rPr lang="en-US" sz="2800" baseline="-25000" dirty="0" err="1"/>
                        <a:t>U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x</a:t>
                      </a:r>
                      <a:r>
                        <a:rPr lang="en-US" sz="2800" baseline="-25000" dirty="0" err="1"/>
                        <a:t>V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x</a:t>
                      </a:r>
                      <a:r>
                        <a:rPr lang="en-US" sz="2800" baseline="-25000" dirty="0" err="1"/>
                        <a:t>W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280669"/>
              </p:ext>
            </p:extLst>
          </p:nvPr>
        </p:nvGraphicFramePr>
        <p:xfrm>
          <a:off x="1356360" y="2824480"/>
          <a:ext cx="6583680" cy="353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Element</a:t>
                      </a:r>
                      <a:r>
                        <a:rPr lang="en-US" sz="2800" baseline="0" dirty="0"/>
                        <a:t> size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Total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Start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Element </a:t>
                      </a:r>
                      <a:r>
                        <a:rPr lang="en-US" sz="2800" dirty="0" err="1"/>
                        <a:t>i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x</a:t>
                      </a:r>
                      <a:r>
                        <a:rPr lang="en-US" sz="2800" baseline="-25000" dirty="0" err="1"/>
                        <a:t>S</a:t>
                      </a:r>
                      <a:endParaRPr lang="en-US" sz="2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x</a:t>
                      </a:r>
                      <a:r>
                        <a:rPr lang="en-US" sz="2800" baseline="-25000" dirty="0"/>
                        <a:t>S</a:t>
                      </a:r>
                      <a:r>
                        <a:rPr lang="en-US" sz="2800" baseline="0" dirty="0"/>
                        <a:t>+2i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x</a:t>
                      </a:r>
                      <a:r>
                        <a:rPr lang="en-US" sz="2800" baseline="-25000" dirty="0" err="1"/>
                        <a:t>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x</a:t>
                      </a:r>
                      <a:r>
                        <a:rPr lang="en-US" sz="2800" baseline="-25000" dirty="0"/>
                        <a:t>T</a:t>
                      </a:r>
                      <a:r>
                        <a:rPr lang="en-US" sz="2800" baseline="0" dirty="0"/>
                        <a:t>+8i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x</a:t>
                      </a:r>
                      <a:r>
                        <a:rPr lang="en-US" sz="2800" baseline="-25000" dirty="0" err="1"/>
                        <a:t>U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x</a:t>
                      </a:r>
                      <a:r>
                        <a:rPr lang="en-US" sz="2800" baseline="-25000" dirty="0"/>
                        <a:t>U</a:t>
                      </a:r>
                      <a:r>
                        <a:rPr lang="en-US" sz="2800" baseline="0" dirty="0"/>
                        <a:t>+8i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x</a:t>
                      </a:r>
                      <a:r>
                        <a:rPr lang="en-US" sz="2800" baseline="-25000" dirty="0" err="1"/>
                        <a:t>V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x</a:t>
                      </a:r>
                      <a:r>
                        <a:rPr lang="en-US" sz="2800" baseline="-25000" dirty="0"/>
                        <a:t>V</a:t>
                      </a:r>
                      <a:r>
                        <a:rPr lang="en-US" sz="2800" baseline="0" dirty="0"/>
                        <a:t>+4i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x</a:t>
                      </a:r>
                      <a:r>
                        <a:rPr lang="en-US" sz="2800" baseline="-25000" dirty="0" err="1"/>
                        <a:t>W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x</a:t>
                      </a:r>
                      <a:r>
                        <a:rPr lang="en-US" sz="2800" baseline="-25000" dirty="0"/>
                        <a:t>W</a:t>
                      </a:r>
                      <a:r>
                        <a:rPr lang="en-US" sz="2800" baseline="0" dirty="0"/>
                        <a:t>+8i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880360" y="340613"/>
            <a:ext cx="3383280" cy="22860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short	S[7];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short	*T[3];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short	**U[6];</a:t>
            </a:r>
          </a:p>
          <a:p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V[8];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double	*W[4];</a:t>
            </a:r>
          </a:p>
        </p:txBody>
      </p:sp>
    </p:spTree>
    <p:extLst>
      <p:ext uri="{BB962C8B-B14F-4D97-AF65-F5344CB8AC3E}">
        <p14:creationId xmlns:p14="http://schemas.microsoft.com/office/powerpoint/2010/main" val="285968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118978"/>
              </p:ext>
            </p:extLst>
          </p:nvPr>
        </p:nvGraphicFramePr>
        <p:xfrm>
          <a:off x="160887" y="2296160"/>
          <a:ext cx="8869680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06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err="1"/>
                        <a:t>Espression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Assembly</a:t>
                      </a:r>
                      <a:r>
                        <a:rPr lang="en-US" sz="2800" baseline="0" dirty="0"/>
                        <a:t> Code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int</a:t>
                      </a:r>
                      <a:r>
                        <a:rPr lang="en-US" sz="28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x</a:t>
                      </a:r>
                      <a:r>
                        <a:rPr lang="en-US" sz="2800" baseline="-25000" dirty="0" err="1"/>
                        <a:t>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E[0]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int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M[</a:t>
                      </a:r>
                      <a:r>
                        <a:rPr lang="en-US" sz="2800" dirty="0" err="1"/>
                        <a:t>x</a:t>
                      </a:r>
                      <a:r>
                        <a:rPr lang="en-US" sz="2800" baseline="-25000" dirty="0" err="1"/>
                        <a:t>E</a:t>
                      </a:r>
                      <a:r>
                        <a:rPr lang="en-US" sz="2800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E[</a:t>
                      </a:r>
                      <a:r>
                        <a:rPr lang="en-US" sz="2800" dirty="0" err="1"/>
                        <a:t>i</a:t>
                      </a:r>
                      <a:r>
                        <a:rPr lang="en-US" sz="2800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int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M[x</a:t>
                      </a:r>
                      <a:r>
                        <a:rPr lang="en-US" sz="2800" baseline="-25000" dirty="0"/>
                        <a:t>E</a:t>
                      </a:r>
                      <a:r>
                        <a:rPr lang="en-US" sz="2800" dirty="0"/>
                        <a:t>+4i]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&amp;E[2]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int</a:t>
                      </a:r>
                      <a:r>
                        <a:rPr lang="en-US" sz="28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x</a:t>
                      </a:r>
                      <a:r>
                        <a:rPr lang="en-US" sz="2800" baseline="-25000" dirty="0"/>
                        <a:t>E</a:t>
                      </a:r>
                      <a:r>
                        <a:rPr lang="en-US" sz="2800" dirty="0"/>
                        <a:t>+8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E+i-1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/>
                        <a:t>int</a:t>
                      </a:r>
                      <a:r>
                        <a:rPr lang="en-US" sz="28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x</a:t>
                      </a:r>
                      <a:r>
                        <a:rPr lang="en-US" sz="2800" baseline="-25000" dirty="0"/>
                        <a:t>E</a:t>
                      </a:r>
                      <a:r>
                        <a:rPr lang="en-US" sz="2800" dirty="0"/>
                        <a:t>+4i-4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*(E+i-3)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/>
                        <a:t>int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M[x</a:t>
                      </a:r>
                      <a:r>
                        <a:rPr lang="en-US" sz="2800" baseline="-25000" dirty="0"/>
                        <a:t>E</a:t>
                      </a:r>
                      <a:r>
                        <a:rPr lang="en-US" sz="2800" dirty="0"/>
                        <a:t>+4i-12]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&amp;E[</a:t>
                      </a:r>
                      <a:r>
                        <a:rPr lang="en-US" sz="2800" dirty="0" err="1"/>
                        <a:t>i</a:t>
                      </a:r>
                      <a:r>
                        <a:rPr lang="en-US" sz="2800" dirty="0"/>
                        <a:t>]-E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i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353434"/>
              </p:ext>
            </p:extLst>
          </p:nvPr>
        </p:nvGraphicFramePr>
        <p:xfrm>
          <a:off x="91440" y="2296160"/>
          <a:ext cx="8961120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06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Assembly</a:t>
                      </a:r>
                      <a:r>
                        <a:rPr lang="en-US" sz="2800" baseline="0" dirty="0"/>
                        <a:t> Code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int</a:t>
                      </a:r>
                      <a:r>
                        <a:rPr lang="en-US" sz="28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x</a:t>
                      </a:r>
                      <a:r>
                        <a:rPr lang="en-US" sz="2800" baseline="-25000" dirty="0" err="1"/>
                        <a:t>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aseline="0" dirty="0" err="1"/>
                        <a:t>movl</a:t>
                      </a:r>
                      <a:r>
                        <a:rPr lang="en-US" sz="2800" baseline="0" dirty="0"/>
                        <a:t> %</a:t>
                      </a:r>
                      <a:r>
                        <a:rPr lang="en-US" sz="2800" baseline="0" dirty="0" err="1"/>
                        <a:t>rdx</a:t>
                      </a:r>
                      <a:r>
                        <a:rPr lang="en-US" sz="2800" baseline="0" dirty="0"/>
                        <a:t>,%</a:t>
                      </a:r>
                      <a:r>
                        <a:rPr lang="en-US" sz="2800" baseline="0" dirty="0" err="1"/>
                        <a:t>rax</a:t>
                      </a:r>
                      <a:endParaRPr lang="en-US" sz="2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E[0]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int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M[</a:t>
                      </a:r>
                      <a:r>
                        <a:rPr lang="en-US" sz="2800" dirty="0" err="1"/>
                        <a:t>x</a:t>
                      </a:r>
                      <a:r>
                        <a:rPr lang="en-US" sz="2800" baseline="-25000" dirty="0" err="1"/>
                        <a:t>E</a:t>
                      </a:r>
                      <a:r>
                        <a:rPr lang="en-US" sz="2800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movl</a:t>
                      </a:r>
                      <a:r>
                        <a:rPr lang="en-US" sz="2800" dirty="0"/>
                        <a:t> (%</a:t>
                      </a:r>
                      <a:r>
                        <a:rPr lang="en-US" sz="2800" dirty="0" err="1"/>
                        <a:t>rdx</a:t>
                      </a:r>
                      <a:r>
                        <a:rPr lang="en-US" sz="2800" dirty="0"/>
                        <a:t>),%</a:t>
                      </a:r>
                      <a:r>
                        <a:rPr lang="en-US" sz="2800" dirty="0" err="1"/>
                        <a:t>eax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E[</a:t>
                      </a:r>
                      <a:r>
                        <a:rPr lang="en-US" sz="2800" dirty="0" err="1"/>
                        <a:t>i</a:t>
                      </a:r>
                      <a:r>
                        <a:rPr lang="en-US" sz="2800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int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M[x</a:t>
                      </a:r>
                      <a:r>
                        <a:rPr lang="en-US" sz="2800" baseline="-25000" dirty="0"/>
                        <a:t>E</a:t>
                      </a:r>
                      <a:r>
                        <a:rPr lang="en-US" sz="2800" dirty="0"/>
                        <a:t>+4i]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movl</a:t>
                      </a:r>
                      <a:r>
                        <a:rPr lang="en-US" sz="2800" baseline="0" dirty="0"/>
                        <a:t> (%rdx,%rcx,4),%</a:t>
                      </a:r>
                      <a:r>
                        <a:rPr lang="en-US" sz="2800" baseline="0" dirty="0" err="1"/>
                        <a:t>eax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&amp;E[2]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int</a:t>
                      </a:r>
                      <a:r>
                        <a:rPr lang="en-US" sz="28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x</a:t>
                      </a:r>
                      <a:r>
                        <a:rPr lang="en-US" sz="2800" baseline="-25000" dirty="0"/>
                        <a:t>E</a:t>
                      </a:r>
                      <a:r>
                        <a:rPr lang="en-US" sz="2800" dirty="0"/>
                        <a:t>+8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leaq</a:t>
                      </a:r>
                      <a:r>
                        <a:rPr lang="en-US" sz="2800" baseline="0" dirty="0"/>
                        <a:t> 8(%</a:t>
                      </a:r>
                      <a:r>
                        <a:rPr lang="en-US" sz="2800" baseline="0" dirty="0" err="1"/>
                        <a:t>rdx</a:t>
                      </a:r>
                      <a:r>
                        <a:rPr lang="en-US" sz="2800" baseline="0" dirty="0"/>
                        <a:t>),%</a:t>
                      </a:r>
                      <a:r>
                        <a:rPr lang="en-US" sz="2800" baseline="0" dirty="0" err="1"/>
                        <a:t>rax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E+i-1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/>
                        <a:t>int</a:t>
                      </a:r>
                      <a:r>
                        <a:rPr lang="en-US" sz="28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x</a:t>
                      </a:r>
                      <a:r>
                        <a:rPr lang="en-US" sz="2800" baseline="-25000" dirty="0"/>
                        <a:t>E</a:t>
                      </a:r>
                      <a:r>
                        <a:rPr lang="en-US" sz="2800" dirty="0"/>
                        <a:t>+4i-4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leaq</a:t>
                      </a:r>
                      <a:r>
                        <a:rPr lang="en-US" sz="2800" dirty="0"/>
                        <a:t> -4(%rdx,%rcx,4),%</a:t>
                      </a:r>
                      <a:r>
                        <a:rPr lang="en-US" sz="2800" dirty="0" err="1"/>
                        <a:t>rax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*(E+i-3)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/>
                        <a:t>int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M[x</a:t>
                      </a:r>
                      <a:r>
                        <a:rPr lang="en-US" sz="2800" baseline="-25000" dirty="0"/>
                        <a:t>E</a:t>
                      </a:r>
                      <a:r>
                        <a:rPr lang="en-US" sz="2800" dirty="0"/>
                        <a:t>+4i-12]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movl</a:t>
                      </a:r>
                      <a:r>
                        <a:rPr lang="en-US" sz="2800" dirty="0"/>
                        <a:t> -12(%rdx,%rcx,4),%</a:t>
                      </a:r>
                      <a:r>
                        <a:rPr lang="en-US" sz="2800" dirty="0" err="1"/>
                        <a:t>eax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&amp;E[</a:t>
                      </a:r>
                      <a:r>
                        <a:rPr lang="en-US" sz="2800" dirty="0" err="1"/>
                        <a:t>i</a:t>
                      </a:r>
                      <a:r>
                        <a:rPr lang="en-US" sz="2800" dirty="0"/>
                        <a:t>]-E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i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movq</a:t>
                      </a:r>
                      <a:r>
                        <a:rPr lang="en-US" sz="2800" dirty="0"/>
                        <a:t> %</a:t>
                      </a:r>
                      <a:r>
                        <a:rPr lang="en-US" sz="2800" dirty="0" err="1"/>
                        <a:t>rcx</a:t>
                      </a:r>
                      <a:r>
                        <a:rPr lang="en-US" sz="2800" dirty="0"/>
                        <a:t>,%</a:t>
                      </a:r>
                      <a:r>
                        <a:rPr lang="en-US" sz="2800" dirty="0" err="1"/>
                        <a:t>rax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92795" y="234268"/>
            <a:ext cx="513794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Integer array E</a:t>
            </a:r>
          </a:p>
          <a:p>
            <a:r>
              <a:rPr lang="en-US" sz="2800" dirty="0"/>
              <a:t>Address in </a:t>
            </a:r>
            <a:r>
              <a:rPr lang="en-US" sz="2800" dirty="0">
                <a:solidFill>
                  <a:srgbClr val="FFC000"/>
                </a:solidFill>
              </a:rPr>
              <a:t>%</a:t>
            </a:r>
            <a:r>
              <a:rPr lang="en-US" sz="2800" dirty="0" err="1">
                <a:solidFill>
                  <a:srgbClr val="FFC000"/>
                </a:solidFill>
              </a:rPr>
              <a:t>rdx</a:t>
            </a:r>
            <a:endParaRPr lang="en-US" sz="2800" dirty="0">
              <a:solidFill>
                <a:srgbClr val="FFC000"/>
              </a:solidFill>
            </a:endParaRPr>
          </a:p>
          <a:p>
            <a:r>
              <a:rPr lang="en-US" sz="2800" dirty="0"/>
              <a:t>Index in </a:t>
            </a:r>
            <a:r>
              <a:rPr lang="en-US" sz="2800" dirty="0">
                <a:solidFill>
                  <a:srgbClr val="FFC000"/>
                </a:solidFill>
              </a:rPr>
              <a:t>%</a:t>
            </a:r>
            <a:r>
              <a:rPr lang="en-US" sz="2800" dirty="0" err="1">
                <a:solidFill>
                  <a:srgbClr val="FFC000"/>
                </a:solidFill>
              </a:rPr>
              <a:t>rcx</a:t>
            </a:r>
            <a:endParaRPr lang="en-US" sz="2800" dirty="0">
              <a:solidFill>
                <a:srgbClr val="FFC000"/>
              </a:solidFill>
            </a:endParaRPr>
          </a:p>
          <a:p>
            <a:r>
              <a:rPr lang="en-US" sz="2800" dirty="0"/>
              <a:t>Result in </a:t>
            </a:r>
            <a:r>
              <a:rPr lang="en-US" sz="2800" dirty="0">
                <a:solidFill>
                  <a:srgbClr val="FFC000"/>
                </a:solidFill>
              </a:rPr>
              <a:t>%</a:t>
            </a:r>
            <a:r>
              <a:rPr lang="en-US" sz="2800" dirty="0" err="1">
                <a:solidFill>
                  <a:srgbClr val="FFC000"/>
                </a:solidFill>
              </a:rPr>
              <a:t>eax</a:t>
            </a:r>
            <a:r>
              <a:rPr lang="en-US" sz="2800" dirty="0">
                <a:solidFill>
                  <a:srgbClr val="FFC000"/>
                </a:solidFill>
              </a:rPr>
              <a:t> </a:t>
            </a:r>
            <a:r>
              <a:rPr lang="en-US" sz="2800" dirty="0"/>
              <a:t>(data), </a:t>
            </a:r>
            <a:r>
              <a:rPr lang="en-US" sz="2800" dirty="0">
                <a:solidFill>
                  <a:srgbClr val="FFC000"/>
                </a:solidFill>
              </a:rPr>
              <a:t>%</a:t>
            </a:r>
            <a:r>
              <a:rPr lang="en-US" sz="2800" dirty="0" err="1">
                <a:solidFill>
                  <a:srgbClr val="FFC000"/>
                </a:solidFill>
              </a:rPr>
              <a:t>rax</a:t>
            </a:r>
            <a:r>
              <a:rPr lang="en-US" sz="2800" dirty="0">
                <a:solidFill>
                  <a:srgbClr val="FFC000"/>
                </a:solidFill>
              </a:rPr>
              <a:t> </a:t>
            </a:r>
            <a:r>
              <a:rPr lang="en-US" sz="2800" dirty="0"/>
              <a:t>(pointer)</a:t>
            </a:r>
          </a:p>
        </p:txBody>
      </p:sp>
    </p:spTree>
    <p:extLst>
      <p:ext uri="{BB962C8B-B14F-4D97-AF65-F5344CB8AC3E}">
        <p14:creationId xmlns:p14="http://schemas.microsoft.com/office/powerpoint/2010/main" val="3273984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896446"/>
              </p:ext>
            </p:extLst>
          </p:nvPr>
        </p:nvGraphicFramePr>
        <p:xfrm>
          <a:off x="10795" y="2794000"/>
          <a:ext cx="913257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119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Assembly</a:t>
                      </a:r>
                      <a:r>
                        <a:rPr lang="en-US" sz="2800" baseline="0" dirty="0"/>
                        <a:t> Code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S+1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x</a:t>
                      </a:r>
                      <a:r>
                        <a:rPr lang="en-US" sz="2800" baseline="-25000" dirty="0"/>
                        <a:t>S</a:t>
                      </a:r>
                      <a:r>
                        <a:rPr lang="en-US" sz="2800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S[3]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M[x</a:t>
                      </a:r>
                      <a:r>
                        <a:rPr lang="en-US" sz="2800" baseline="-25000" dirty="0"/>
                        <a:t>S</a:t>
                      </a:r>
                      <a:r>
                        <a:rPr lang="en-US" sz="2800" dirty="0"/>
                        <a:t>+6]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&amp;S[</a:t>
                      </a:r>
                      <a:r>
                        <a:rPr lang="en-US" sz="2800" dirty="0" err="1"/>
                        <a:t>i</a:t>
                      </a:r>
                      <a:r>
                        <a:rPr lang="en-US" sz="2800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x</a:t>
                      </a:r>
                      <a:r>
                        <a:rPr lang="en-US" sz="2800" baseline="-25000" dirty="0"/>
                        <a:t>S</a:t>
                      </a:r>
                      <a:r>
                        <a:rPr lang="en-US" sz="2800" dirty="0"/>
                        <a:t>+2i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S[4*i+1]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M[x</a:t>
                      </a:r>
                      <a:r>
                        <a:rPr lang="en-US" sz="2800" baseline="-25000" dirty="0"/>
                        <a:t>S</a:t>
                      </a:r>
                      <a:r>
                        <a:rPr lang="en-US" sz="2800" dirty="0"/>
                        <a:t>+8i+2]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S+i-5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x</a:t>
                      </a:r>
                      <a:r>
                        <a:rPr lang="en-US" sz="2800" baseline="-25000" dirty="0"/>
                        <a:t>S</a:t>
                      </a:r>
                      <a:r>
                        <a:rPr lang="en-US" sz="2800" dirty="0"/>
                        <a:t>+2i-10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995940"/>
              </p:ext>
            </p:extLst>
          </p:nvPr>
        </p:nvGraphicFramePr>
        <p:xfrm>
          <a:off x="10795" y="2794000"/>
          <a:ext cx="913257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119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Assembly</a:t>
                      </a:r>
                      <a:r>
                        <a:rPr lang="en-US" sz="2800" baseline="0" dirty="0"/>
                        <a:t> Code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S+1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short*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x</a:t>
                      </a:r>
                      <a:r>
                        <a:rPr lang="en-US" sz="2800" baseline="-25000" dirty="0"/>
                        <a:t>S</a:t>
                      </a:r>
                      <a:r>
                        <a:rPr lang="en-US" sz="2800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aseline="0" dirty="0" err="1"/>
                        <a:t>leaq</a:t>
                      </a:r>
                      <a:r>
                        <a:rPr lang="en-US" sz="2800" baseline="0" dirty="0"/>
                        <a:t> 2(%</a:t>
                      </a:r>
                      <a:r>
                        <a:rPr lang="en-US" sz="2800" baseline="0" dirty="0" err="1"/>
                        <a:t>rdx</a:t>
                      </a:r>
                      <a:r>
                        <a:rPr lang="en-US" sz="2800" baseline="0" dirty="0"/>
                        <a:t>),%</a:t>
                      </a:r>
                      <a:r>
                        <a:rPr lang="en-US" sz="2800" baseline="0" dirty="0" err="1"/>
                        <a:t>rax</a:t>
                      </a:r>
                      <a:endParaRPr lang="en-US" sz="2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S[3]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M[x</a:t>
                      </a:r>
                      <a:r>
                        <a:rPr lang="en-US" sz="2800" baseline="-25000" dirty="0"/>
                        <a:t>S</a:t>
                      </a:r>
                      <a:r>
                        <a:rPr lang="en-US" sz="2800" dirty="0"/>
                        <a:t>+6]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movw</a:t>
                      </a:r>
                      <a:r>
                        <a:rPr lang="en-US" sz="2800" dirty="0"/>
                        <a:t> 6(%</a:t>
                      </a:r>
                      <a:r>
                        <a:rPr lang="en-US" sz="2800" dirty="0" err="1"/>
                        <a:t>rdx</a:t>
                      </a:r>
                      <a:r>
                        <a:rPr lang="en-US" sz="2800" dirty="0"/>
                        <a:t>),%ax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&amp;S[</a:t>
                      </a:r>
                      <a:r>
                        <a:rPr lang="en-US" sz="2800" dirty="0" err="1"/>
                        <a:t>i</a:t>
                      </a:r>
                      <a:r>
                        <a:rPr lang="en-US" sz="2800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short*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x</a:t>
                      </a:r>
                      <a:r>
                        <a:rPr lang="en-US" sz="2800" baseline="-25000" dirty="0"/>
                        <a:t>S</a:t>
                      </a:r>
                      <a:r>
                        <a:rPr lang="en-US" sz="2800" dirty="0"/>
                        <a:t>+2i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leaq</a:t>
                      </a:r>
                      <a:r>
                        <a:rPr lang="en-US" sz="2800" dirty="0"/>
                        <a:t> (%rdx,%rcx,2),%</a:t>
                      </a:r>
                      <a:r>
                        <a:rPr lang="en-US" sz="2800" dirty="0" err="1"/>
                        <a:t>rax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S[4*i+1]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M[x</a:t>
                      </a:r>
                      <a:r>
                        <a:rPr lang="en-US" sz="2800" baseline="-25000" dirty="0"/>
                        <a:t>S</a:t>
                      </a:r>
                      <a:r>
                        <a:rPr lang="en-US" sz="2800" dirty="0"/>
                        <a:t>+8i+2]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movw</a:t>
                      </a:r>
                      <a:r>
                        <a:rPr lang="en-US" sz="2800" baseline="0" dirty="0"/>
                        <a:t> 2(%rdx,%rcx,8),%ax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S+i-5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short*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x</a:t>
                      </a:r>
                      <a:r>
                        <a:rPr lang="en-US" sz="2800" baseline="-25000" dirty="0"/>
                        <a:t>S</a:t>
                      </a:r>
                      <a:r>
                        <a:rPr lang="en-US" sz="2800" dirty="0"/>
                        <a:t>+2i-10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leaq</a:t>
                      </a:r>
                      <a:r>
                        <a:rPr lang="en-US" sz="2800" dirty="0"/>
                        <a:t> -10(%rdx,%rcx,2),%</a:t>
                      </a:r>
                      <a:r>
                        <a:rPr lang="en-US" sz="2800" dirty="0" err="1"/>
                        <a:t>rax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092795" y="234268"/>
            <a:ext cx="513794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Short integer array S</a:t>
            </a:r>
          </a:p>
          <a:p>
            <a:r>
              <a:rPr lang="en-US" sz="2800" dirty="0"/>
              <a:t>Address in </a:t>
            </a:r>
            <a:r>
              <a:rPr lang="en-US" sz="2800" dirty="0">
                <a:solidFill>
                  <a:srgbClr val="FFC000"/>
                </a:solidFill>
              </a:rPr>
              <a:t>%</a:t>
            </a:r>
            <a:r>
              <a:rPr lang="en-US" sz="2800" dirty="0" err="1">
                <a:solidFill>
                  <a:srgbClr val="FFC000"/>
                </a:solidFill>
              </a:rPr>
              <a:t>rdx</a:t>
            </a:r>
            <a:endParaRPr lang="en-US" sz="2800" dirty="0">
              <a:solidFill>
                <a:srgbClr val="FFC000"/>
              </a:solidFill>
            </a:endParaRPr>
          </a:p>
          <a:p>
            <a:r>
              <a:rPr lang="en-US" sz="2800" dirty="0"/>
              <a:t>Index in </a:t>
            </a:r>
            <a:r>
              <a:rPr lang="en-US" sz="2800" dirty="0">
                <a:solidFill>
                  <a:srgbClr val="FFC000"/>
                </a:solidFill>
              </a:rPr>
              <a:t>%</a:t>
            </a:r>
            <a:r>
              <a:rPr lang="en-US" sz="2800" dirty="0" err="1">
                <a:solidFill>
                  <a:srgbClr val="FFC000"/>
                </a:solidFill>
              </a:rPr>
              <a:t>rcx</a:t>
            </a:r>
            <a:endParaRPr lang="en-US" sz="2800" dirty="0">
              <a:solidFill>
                <a:srgbClr val="FFC000"/>
              </a:solidFill>
            </a:endParaRPr>
          </a:p>
          <a:p>
            <a:r>
              <a:rPr lang="en-US" sz="2800" dirty="0"/>
              <a:t>Result in </a:t>
            </a:r>
            <a:r>
              <a:rPr lang="en-US" sz="2800" dirty="0">
                <a:solidFill>
                  <a:srgbClr val="FFC000"/>
                </a:solidFill>
              </a:rPr>
              <a:t>%ax </a:t>
            </a:r>
            <a:r>
              <a:rPr lang="en-US" sz="2800" dirty="0"/>
              <a:t>(data), </a:t>
            </a:r>
            <a:r>
              <a:rPr lang="en-US" sz="2800" dirty="0">
                <a:solidFill>
                  <a:srgbClr val="FFC000"/>
                </a:solidFill>
              </a:rPr>
              <a:t>%</a:t>
            </a:r>
            <a:r>
              <a:rPr lang="en-US" sz="2800" dirty="0" err="1">
                <a:solidFill>
                  <a:srgbClr val="FFC000"/>
                </a:solidFill>
              </a:rPr>
              <a:t>rax</a:t>
            </a:r>
            <a:r>
              <a:rPr lang="en-US" sz="2800" dirty="0">
                <a:solidFill>
                  <a:srgbClr val="FFC000"/>
                </a:solidFill>
              </a:rPr>
              <a:t> </a:t>
            </a:r>
            <a:r>
              <a:rPr lang="en-US" sz="2800" dirty="0"/>
              <a:t>(pointer)</a:t>
            </a:r>
          </a:p>
        </p:txBody>
      </p:sp>
    </p:spTree>
    <p:extLst>
      <p:ext uri="{BB962C8B-B14F-4D97-AF65-F5344CB8AC3E}">
        <p14:creationId xmlns:p14="http://schemas.microsoft.com/office/powerpoint/2010/main" val="555297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/>
          <p:cNvSpPr txBox="1"/>
          <p:nvPr/>
        </p:nvSpPr>
        <p:spPr>
          <a:xfrm>
            <a:off x="1367093" y="3566822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745696" y="3566822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208736" y="3566822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675784" y="3566822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28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101955" y="3543300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534538" y="35433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36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 flipV="1">
            <a:off x="2999932" y="3223260"/>
            <a:ext cx="0" cy="3435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4458965" y="3223653"/>
            <a:ext cx="0" cy="3435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5930496" y="3223260"/>
            <a:ext cx="0" cy="3435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7381041" y="3223653"/>
            <a:ext cx="0" cy="3435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8852093" y="3223260"/>
            <a:ext cx="0" cy="3435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1536893" y="2857500"/>
            <a:ext cx="1463040" cy="3657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7" name="Rectangle 76"/>
          <p:cNvSpPr/>
          <p:nvPr/>
        </p:nvSpPr>
        <p:spPr>
          <a:xfrm>
            <a:off x="2999933" y="2857500"/>
            <a:ext cx="1463040" cy="3657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462973" y="2857500"/>
            <a:ext cx="1463040" cy="3657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926013" y="2857500"/>
            <a:ext cx="1463040" cy="3657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0" name="Rectangle 79"/>
          <p:cNvSpPr/>
          <p:nvPr/>
        </p:nvSpPr>
        <p:spPr>
          <a:xfrm>
            <a:off x="7389053" y="2857500"/>
            <a:ext cx="1463040" cy="3657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49347" y="2860146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zip_dig</a:t>
            </a:r>
            <a:r>
              <a:rPr lang="en-US" dirty="0"/>
              <a:t> </a:t>
            </a:r>
            <a:r>
              <a:rPr lang="en-US" dirty="0" err="1"/>
              <a:t>cmu</a:t>
            </a:r>
            <a:r>
              <a:rPr lang="en-US" dirty="0"/>
              <a:t>;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274320" y="274320"/>
            <a:ext cx="5669280" cy="201168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zip_dig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[5];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zip_dig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cmu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{ 1, 5, 2, 1, 3 };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zip_dig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uw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= { 9, 8, 1, 9, 5 };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zip_dig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ucb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{ 9, 4, 7, 2, 0 };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395668" y="4805765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36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745696" y="4805765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208736" y="480576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675784" y="4805765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48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101955" y="4782243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534538" y="4782243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56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2999932" y="4462203"/>
            <a:ext cx="0" cy="3435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4458965" y="4462596"/>
            <a:ext cx="0" cy="3435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5930496" y="4462203"/>
            <a:ext cx="0" cy="3435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7381041" y="4462596"/>
            <a:ext cx="0" cy="3435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8852093" y="4462203"/>
            <a:ext cx="0" cy="3435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536893" y="4096443"/>
            <a:ext cx="1463040" cy="3657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999933" y="4096443"/>
            <a:ext cx="1463040" cy="3657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462973" y="4096443"/>
            <a:ext cx="1463040" cy="3657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926013" y="4096443"/>
            <a:ext cx="1463040" cy="3657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389053" y="4096443"/>
            <a:ext cx="1463040" cy="3657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5363" y="4096723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zip_dig</a:t>
            </a:r>
            <a:r>
              <a:rPr lang="en-US" dirty="0"/>
              <a:t> </a:t>
            </a:r>
            <a:r>
              <a:rPr lang="en-US" dirty="0" err="1"/>
              <a:t>uw</a:t>
            </a:r>
            <a:r>
              <a:rPr lang="en-US" dirty="0"/>
              <a:t>;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395668" y="6125825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56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745696" y="6125825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208736" y="6125825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675784" y="6125825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68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101955" y="610230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534538" y="6102303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76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2999932" y="5782263"/>
            <a:ext cx="0" cy="3435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4458965" y="5782656"/>
            <a:ext cx="0" cy="3435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5930496" y="5782263"/>
            <a:ext cx="0" cy="3435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7381041" y="5782656"/>
            <a:ext cx="0" cy="3435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8852093" y="5782263"/>
            <a:ext cx="0" cy="3435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1536893" y="5416503"/>
            <a:ext cx="1463040" cy="3657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999933" y="5416503"/>
            <a:ext cx="1463040" cy="3657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462973" y="5416503"/>
            <a:ext cx="1463040" cy="3657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66" name="Rectangle 65"/>
          <p:cNvSpPr/>
          <p:nvPr/>
        </p:nvSpPr>
        <p:spPr>
          <a:xfrm>
            <a:off x="5926013" y="5416503"/>
            <a:ext cx="1463040" cy="3657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7" name="Rectangle 66"/>
          <p:cNvSpPr/>
          <p:nvPr/>
        </p:nvSpPr>
        <p:spPr>
          <a:xfrm>
            <a:off x="7389053" y="5416503"/>
            <a:ext cx="1463040" cy="3657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5363" y="5416503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zip_dig</a:t>
            </a:r>
            <a:r>
              <a:rPr lang="en-US" dirty="0"/>
              <a:t> </a:t>
            </a:r>
            <a:r>
              <a:rPr lang="en-US" dirty="0" err="1"/>
              <a:t>ucb</a:t>
            </a:r>
            <a:r>
              <a:rPr lang="en-US" dirty="0"/>
              <a:t>;</a:t>
            </a:r>
          </a:p>
        </p:txBody>
      </p:sp>
      <p:cxnSp>
        <p:nvCxnSpPr>
          <p:cNvPr id="86" name="Straight Arrow Connector 85"/>
          <p:cNvCxnSpPr/>
          <p:nvPr/>
        </p:nvCxnSpPr>
        <p:spPr>
          <a:xfrm flipV="1">
            <a:off x="1536893" y="3223260"/>
            <a:ext cx="0" cy="3435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1549786" y="4462203"/>
            <a:ext cx="0" cy="3435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V="1">
            <a:off x="1536893" y="5782263"/>
            <a:ext cx="0" cy="3435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685280" y="502814"/>
            <a:ext cx="19894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028700"/>
            <a:r>
              <a:rPr lang="nl-NL" sz="2400" dirty="0"/>
              <a:t>uw[3] 	=</a:t>
            </a:r>
          </a:p>
          <a:p>
            <a:pPr defTabSz="1028700"/>
            <a:r>
              <a:rPr lang="nl-NL" sz="2400" dirty="0"/>
              <a:t>uw[6] 	=</a:t>
            </a:r>
          </a:p>
          <a:p>
            <a:pPr defTabSz="1028700"/>
            <a:r>
              <a:rPr lang="nl-NL" sz="2400" dirty="0"/>
              <a:t>uw[-1] 	=</a:t>
            </a:r>
          </a:p>
          <a:p>
            <a:pPr defTabSz="1028700"/>
            <a:r>
              <a:rPr lang="nl-NL" sz="2400" dirty="0"/>
              <a:t>cmu[15] =</a:t>
            </a:r>
            <a:endParaRPr lang="en-US" sz="2400" dirty="0"/>
          </a:p>
        </p:txBody>
      </p:sp>
      <p:sp>
        <p:nvSpPr>
          <p:cNvPr id="89" name="Rectangle 88"/>
          <p:cNvSpPr/>
          <p:nvPr/>
        </p:nvSpPr>
        <p:spPr>
          <a:xfrm>
            <a:off x="8146783" y="495330"/>
            <a:ext cx="51158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028700"/>
            <a:r>
              <a:rPr lang="nl-NL" sz="2400" dirty="0"/>
              <a:t>9</a:t>
            </a:r>
          </a:p>
          <a:p>
            <a:pPr defTabSz="1028700"/>
            <a:r>
              <a:rPr lang="nl-NL" sz="2400" dirty="0">
                <a:solidFill>
                  <a:srgbClr val="FFC000"/>
                </a:solidFill>
              </a:rPr>
              <a:t>4</a:t>
            </a:r>
          </a:p>
          <a:p>
            <a:pPr defTabSz="1028700"/>
            <a:r>
              <a:rPr lang="nl-NL" sz="2400" dirty="0">
                <a:solidFill>
                  <a:srgbClr val="FFC000"/>
                </a:solidFill>
              </a:rPr>
              <a:t>3</a:t>
            </a:r>
          </a:p>
          <a:p>
            <a:pPr defTabSz="1028700"/>
            <a:r>
              <a:rPr lang="nl-NL" sz="2400" dirty="0">
                <a:solidFill>
                  <a:srgbClr val="FFC000"/>
                </a:solidFill>
              </a:rPr>
              <a:t>?</a:t>
            </a:r>
            <a:endParaRPr lang="en-US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209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49" grpId="0"/>
      <p:bldP spid="59" grpId="0"/>
      <p:bldP spid="60" grpId="0"/>
      <p:bldP spid="70" grpId="0"/>
      <p:bldP spid="76" grpId="0" animBg="1"/>
      <p:bldP spid="77" grpId="0" animBg="1"/>
      <p:bldP spid="78" grpId="0" animBg="1"/>
      <p:bldP spid="79" grpId="0" animBg="1"/>
      <p:bldP spid="80" grpId="0" animBg="1"/>
      <p:bldP spid="81" grpId="0"/>
      <p:bldP spid="27" grpId="0" animBg="1"/>
      <p:bldP spid="28" grpId="0"/>
      <p:bldP spid="29" grpId="0"/>
      <p:bldP spid="30" grpId="0"/>
      <p:bldP spid="31" grpId="0"/>
      <p:bldP spid="32" grpId="0"/>
      <p:bldP spid="33" grpId="0"/>
      <p:bldP spid="40" grpId="0" animBg="1"/>
      <p:bldP spid="41" grpId="0" animBg="1"/>
      <p:bldP spid="42" grpId="0" animBg="1"/>
      <p:bldP spid="43" grpId="0" animBg="1"/>
      <p:bldP spid="44" grpId="0" animBg="1"/>
      <p:bldP spid="45" grpId="0"/>
      <p:bldP spid="48" grpId="0"/>
      <p:bldP spid="50" grpId="0"/>
      <p:bldP spid="51" grpId="0"/>
      <p:bldP spid="52" grpId="0"/>
      <p:bldP spid="53" grpId="0"/>
      <p:bldP spid="54" grpId="0"/>
      <p:bldP spid="63" grpId="0" animBg="1"/>
      <p:bldP spid="64" grpId="0" animBg="1"/>
      <p:bldP spid="65" grpId="0" animBg="1"/>
      <p:bldP spid="66" grpId="0" animBg="1"/>
      <p:bldP spid="67" grpId="0" animBg="1"/>
      <p:bldP spid="68" grpId="0"/>
      <p:bldP spid="7" grpId="0"/>
      <p:bldP spid="8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1395668" y="4805765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36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745696" y="4805765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208736" y="480576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675784" y="4805765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48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101955" y="4782243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534538" y="4782243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56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2999932" y="4462203"/>
            <a:ext cx="0" cy="3435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4458965" y="4462596"/>
            <a:ext cx="0" cy="3435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5930496" y="4462203"/>
            <a:ext cx="0" cy="3435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7381041" y="4462596"/>
            <a:ext cx="0" cy="3435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8852093" y="4462203"/>
            <a:ext cx="0" cy="3435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536893" y="4096443"/>
            <a:ext cx="1463040" cy="3657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999933" y="4096443"/>
            <a:ext cx="1463040" cy="3657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462973" y="4096443"/>
            <a:ext cx="1463040" cy="3657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926013" y="4096443"/>
            <a:ext cx="1463040" cy="3657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389053" y="4096443"/>
            <a:ext cx="1463040" cy="3657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5363" y="4096723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zip_dig</a:t>
            </a:r>
            <a:r>
              <a:rPr lang="en-US" dirty="0"/>
              <a:t> </a:t>
            </a:r>
            <a:r>
              <a:rPr lang="en-US" dirty="0" err="1"/>
              <a:t>uw</a:t>
            </a:r>
            <a:r>
              <a:rPr lang="en-US" dirty="0"/>
              <a:t>;</a:t>
            </a:r>
          </a:p>
        </p:txBody>
      </p:sp>
      <p:cxnSp>
        <p:nvCxnSpPr>
          <p:cNvPr id="87" name="Straight Arrow Connector 86"/>
          <p:cNvCxnSpPr/>
          <p:nvPr/>
        </p:nvCxnSpPr>
        <p:spPr>
          <a:xfrm flipV="1">
            <a:off x="1549786" y="4462203"/>
            <a:ext cx="0" cy="3435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4754880" y="274320"/>
            <a:ext cx="4114800" cy="155448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%</a:t>
            </a:r>
            <a:r>
              <a:rPr lang="en-US" sz="2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edx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z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%</a:t>
            </a:r>
            <a:r>
              <a:rPr lang="en-US" sz="2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dig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(%edx,%eax,4),%</a:t>
            </a:r>
            <a:r>
              <a:rPr lang="en-US" sz="2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82" name="Rectangle 4"/>
          <p:cNvSpPr>
            <a:spLocks noChangeArrowheads="1"/>
          </p:cNvSpPr>
          <p:nvPr/>
        </p:nvSpPr>
        <p:spPr bwMode="auto">
          <a:xfrm>
            <a:off x="274320" y="274320"/>
            <a:ext cx="3931920" cy="192024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get_digit</a:t>
            </a: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zip_dig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z,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dig)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 z[dig];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1847373" y="2537729"/>
            <a:ext cx="58150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Register %</a:t>
            </a:r>
            <a:r>
              <a:rPr lang="en-US" sz="2400" dirty="0" err="1"/>
              <a:t>edx</a:t>
            </a:r>
            <a:r>
              <a:rPr lang="en-US" sz="2400" dirty="0"/>
              <a:t> contains starting address of array</a:t>
            </a:r>
          </a:p>
          <a:p>
            <a:r>
              <a:rPr lang="en-US" sz="2400" dirty="0"/>
              <a:t>Register %</a:t>
            </a:r>
            <a:r>
              <a:rPr lang="en-US" sz="2400" dirty="0" err="1"/>
              <a:t>eax</a:t>
            </a:r>
            <a:r>
              <a:rPr lang="en-US" sz="2400" dirty="0"/>
              <a:t> contains array index</a:t>
            </a:r>
          </a:p>
        </p:txBody>
      </p:sp>
    </p:spTree>
    <p:extLst>
      <p:ext uri="{BB962C8B-B14F-4D97-AF65-F5344CB8AC3E}">
        <p14:creationId xmlns:p14="http://schemas.microsoft.com/office/powerpoint/2010/main" val="317956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82" grpId="0" animBg="1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1440" y="91440"/>
            <a:ext cx="4754880" cy="338328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zd2int(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zip_dig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z)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zi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(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5;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zi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10 *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zi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z[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zi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120640" y="91440"/>
            <a:ext cx="3931920" cy="3749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zd2int(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zip_dig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z)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zi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zend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z + 4;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do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zi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10 *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zi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*z;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z++;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 while (z &lt;=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zend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zi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65760" y="3200400"/>
            <a:ext cx="4663440" cy="338328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xorl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sz="2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-US" sz="2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sz="2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leal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16(%</a:t>
            </a:r>
            <a:r>
              <a:rPr lang="en-US" sz="2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ecx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),%</a:t>
            </a:r>
            <a:r>
              <a:rPr lang="en-US" sz="2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ebx</a:t>
            </a:r>
            <a:endParaRPr lang="en-US" sz="2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.L59: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leal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(%eax,%eax,4),%</a:t>
            </a:r>
            <a:r>
              <a:rPr lang="en-US" sz="2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edx</a:t>
            </a:r>
            <a:endParaRPr lang="en-US" sz="2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(%</a:t>
            </a:r>
            <a:r>
              <a:rPr lang="en-US" sz="2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ecx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),%</a:t>
            </a:r>
            <a:r>
              <a:rPr lang="en-US" sz="2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sz="2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addl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$4,%ecx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leal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(%eax,%edx,2),%</a:t>
            </a:r>
            <a:r>
              <a:rPr lang="en-US" sz="2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sz="2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cmpl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sz="2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ebx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-US" sz="2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ecx</a:t>
            </a:r>
            <a:endParaRPr lang="en-US" sz="2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jle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.L59	</a:t>
            </a:r>
          </a:p>
        </p:txBody>
      </p:sp>
      <p:sp>
        <p:nvSpPr>
          <p:cNvPr id="9" name="Rectangle 8"/>
          <p:cNvSpPr/>
          <p:nvPr/>
        </p:nvSpPr>
        <p:spPr>
          <a:xfrm>
            <a:off x="6197271" y="4107210"/>
            <a:ext cx="177865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Registers</a:t>
            </a:r>
          </a:p>
          <a:p>
            <a:r>
              <a:rPr lang="en-US" sz="2400" dirty="0"/>
              <a:t>%</a:t>
            </a:r>
            <a:r>
              <a:rPr lang="en-US" sz="2400" dirty="0" err="1"/>
              <a:t>ecx</a:t>
            </a:r>
            <a:r>
              <a:rPr lang="en-US" sz="2400" dirty="0"/>
              <a:t>	z</a:t>
            </a:r>
          </a:p>
          <a:p>
            <a:r>
              <a:rPr lang="en-US" sz="2400" dirty="0"/>
              <a:t>%</a:t>
            </a:r>
            <a:r>
              <a:rPr lang="en-US" sz="2400" dirty="0" err="1"/>
              <a:t>eax</a:t>
            </a:r>
            <a:r>
              <a:rPr lang="en-US" sz="2400" dirty="0"/>
              <a:t>	</a:t>
            </a:r>
            <a:r>
              <a:rPr lang="en-US" sz="2400" dirty="0" err="1"/>
              <a:t>zi</a:t>
            </a:r>
            <a:endParaRPr lang="en-US" sz="2400" dirty="0"/>
          </a:p>
          <a:p>
            <a:r>
              <a:rPr lang="en-US" sz="2400" dirty="0"/>
              <a:t>%</a:t>
            </a:r>
            <a:r>
              <a:rPr lang="en-US" sz="2400" dirty="0" err="1"/>
              <a:t>ebx</a:t>
            </a:r>
            <a:r>
              <a:rPr lang="en-US" sz="2400" dirty="0"/>
              <a:t>	</a:t>
            </a:r>
            <a:r>
              <a:rPr lang="en-US" sz="2400" dirty="0" err="1"/>
              <a:t>zend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8755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2815</TotalTime>
  <Words>937</Words>
  <Application>Microsoft Office PowerPoint</Application>
  <PresentationFormat>On-screen Show (4:3)</PresentationFormat>
  <Paragraphs>421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Agency FB</vt:lpstr>
      <vt:lpstr>Alsina</vt:lpstr>
      <vt:lpstr>Arial</vt:lpstr>
      <vt:lpstr>Calibri</vt:lpstr>
      <vt:lpstr>Candara</vt:lpstr>
      <vt:lpstr>Consolas</vt:lpstr>
      <vt:lpstr>Roboto</vt:lpstr>
      <vt:lpstr>Office Theme</vt:lpstr>
      <vt:lpstr>Arrays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nqminh</dc:creator>
  <cp:lastModifiedBy>Minh Nghiem Quoc</cp:lastModifiedBy>
  <cp:revision>234</cp:revision>
  <dcterms:created xsi:type="dcterms:W3CDTF">2016-10-17T02:14:46Z</dcterms:created>
  <dcterms:modified xsi:type="dcterms:W3CDTF">2016-11-14T06:27:57Z</dcterms:modified>
</cp:coreProperties>
</file>