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28"/>
  </p:notesMasterIdLst>
  <p:sldIdLst>
    <p:sldId id="383" r:id="rId3"/>
    <p:sldId id="405" r:id="rId4"/>
    <p:sldId id="421" r:id="rId5"/>
    <p:sldId id="423" r:id="rId6"/>
    <p:sldId id="406" r:id="rId7"/>
    <p:sldId id="407" r:id="rId8"/>
    <p:sldId id="408" r:id="rId9"/>
    <p:sldId id="409" r:id="rId10"/>
    <p:sldId id="410" r:id="rId11"/>
    <p:sldId id="411" r:id="rId12"/>
    <p:sldId id="420" r:id="rId13"/>
    <p:sldId id="412" r:id="rId14"/>
    <p:sldId id="413" r:id="rId15"/>
    <p:sldId id="414" r:id="rId16"/>
    <p:sldId id="394" r:id="rId17"/>
    <p:sldId id="395" r:id="rId18"/>
    <p:sldId id="396" r:id="rId19"/>
    <p:sldId id="415" r:id="rId20"/>
    <p:sldId id="398" r:id="rId21"/>
    <p:sldId id="416" r:id="rId22"/>
    <p:sldId id="417" r:id="rId23"/>
    <p:sldId id="418" r:id="rId24"/>
    <p:sldId id="419" r:id="rId25"/>
    <p:sldId id="381" r:id="rId26"/>
    <p:sldId id="259"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E0B4"/>
    <a:srgbClr val="70AD47"/>
    <a:srgbClr val="0000CC"/>
    <a:srgbClr val="CBCCF3"/>
    <a:srgbClr val="F1C7C7"/>
    <a:srgbClr val="FFFEB2"/>
    <a:srgbClr val="0D0D0D"/>
    <a:srgbClr val="E2E8E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0" autoAdjust="0"/>
    <p:restoredTop sz="96817" autoAdjust="0"/>
  </p:normalViewPr>
  <p:slideViewPr>
    <p:cSldViewPr snapToGrid="0">
      <p:cViewPr varScale="1">
        <p:scale>
          <a:sx n="123" d="100"/>
          <a:sy n="123" d="100"/>
        </p:scale>
        <p:origin x="1206" y="96"/>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Macintosh%20HD:Users:droh:Google%20Drive:ics3:mem:cpumemgap.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8880015299171499"/>
          <c:y val="6.0185185185185203E-2"/>
          <c:w val="0.51180020900165302"/>
          <c:h val="0.80722222222222195"/>
        </c:manualLayout>
      </c:layout>
      <c:lineChart>
        <c:grouping val="standard"/>
        <c:varyColors val="0"/>
        <c:ser>
          <c:idx val="0"/>
          <c:order val="0"/>
          <c:tx>
            <c:strRef>
              <c:f>data!$B$1</c:f>
              <c:strCache>
                <c:ptCount val="1"/>
                <c:pt idx="0">
                  <c:v>Disk seek time</c:v>
                </c:pt>
              </c:strCache>
            </c:strRef>
          </c:tx>
          <c:spPr>
            <a:ln w="22225" cap="rnd">
              <a:solidFill>
                <a:schemeClr val="accent1"/>
              </a:solidFill>
            </a:ln>
            <a:effectLst>
              <a:glow rad="139700">
                <a:schemeClr val="accent1">
                  <a:satMod val="175000"/>
                  <a:alpha val="14000"/>
                </a:schemeClr>
              </a:glow>
            </a:effectLst>
          </c:spPr>
          <c:marker>
            <c:symbol val="diamond"/>
            <c:size val="8"/>
            <c:spPr>
              <a:solidFill>
                <a:schemeClr val="accent1">
                  <a:lumMod val="60000"/>
                  <a:lumOff val="40000"/>
                </a:schemeClr>
              </a:solidFill>
              <a:ln>
                <a:noFill/>
              </a:ln>
              <a:effectLst>
                <a:glow rad="63500">
                  <a:schemeClr val="accent1">
                    <a:satMod val="175000"/>
                    <a:alpha val="25000"/>
                  </a:schemeClr>
                </a:glow>
              </a:effectLst>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data!$B$2:$B$9</c:f>
              <c:numCache>
                <c:formatCode>#,##0</c:formatCode>
                <c:ptCount val="8"/>
                <c:pt idx="0">
                  <c:v>75000000</c:v>
                </c:pt>
                <c:pt idx="1">
                  <c:v>28000000</c:v>
                </c:pt>
                <c:pt idx="2">
                  <c:v>10000000</c:v>
                </c:pt>
                <c:pt idx="3">
                  <c:v>8000000</c:v>
                </c:pt>
                <c:pt idx="4">
                  <c:v>6000000</c:v>
                </c:pt>
                <c:pt idx="5">
                  <c:v>5000000</c:v>
                </c:pt>
                <c:pt idx="6">
                  <c:v>3000000</c:v>
                </c:pt>
                <c:pt idx="7">
                  <c:v>3000000</c:v>
                </c:pt>
              </c:numCache>
            </c:numRef>
          </c:val>
          <c:smooth val="0"/>
          <c:extLst>
            <c:ext xmlns:c16="http://schemas.microsoft.com/office/drawing/2014/chart" uri="{C3380CC4-5D6E-409C-BE32-E72D297353CC}">
              <c16:uniqueId val="{00000000-4134-4B34-84B3-FD13A14B02DE}"/>
            </c:ext>
          </c:extLst>
        </c:ser>
        <c:ser>
          <c:idx val="1"/>
          <c:order val="1"/>
          <c:tx>
            <c:strRef>
              <c:f>data!$C$1</c:f>
              <c:strCache>
                <c:ptCount val="1"/>
                <c:pt idx="0">
                  <c:v>SSD access time</c:v>
                </c:pt>
              </c:strCache>
            </c:strRef>
          </c:tx>
          <c:spPr>
            <a:ln w="22225" cap="rnd">
              <a:solidFill>
                <a:schemeClr val="accent2"/>
              </a:solidFill>
            </a:ln>
            <a:effectLst>
              <a:glow rad="139700">
                <a:schemeClr val="accent2">
                  <a:satMod val="175000"/>
                  <a:alpha val="14000"/>
                </a:schemeClr>
              </a:glow>
            </a:effectLst>
          </c:spPr>
          <c:marker>
            <c:symbol val="triangle"/>
            <c:size val="8"/>
            <c:spPr>
              <a:solidFill>
                <a:schemeClr val="accent2">
                  <a:lumMod val="60000"/>
                  <a:lumOff val="40000"/>
                </a:schemeClr>
              </a:solidFill>
              <a:ln>
                <a:noFill/>
              </a:ln>
              <a:effectLst>
                <a:glow rad="63500">
                  <a:schemeClr val="accent2">
                    <a:satMod val="175000"/>
                    <a:alpha val="25000"/>
                  </a:schemeClr>
                </a:glow>
              </a:effectLst>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data!$C$2:$C$9</c:f>
              <c:numCache>
                <c:formatCode>General</c:formatCode>
                <c:ptCount val="8"/>
                <c:pt idx="7" formatCode="#,##0">
                  <c:v>50000</c:v>
                </c:pt>
              </c:numCache>
            </c:numRef>
          </c:val>
          <c:smooth val="0"/>
          <c:extLst>
            <c:ext xmlns:c16="http://schemas.microsoft.com/office/drawing/2014/chart" uri="{C3380CC4-5D6E-409C-BE32-E72D297353CC}">
              <c16:uniqueId val="{00000001-4134-4B34-84B3-FD13A14B02DE}"/>
            </c:ext>
          </c:extLst>
        </c:ser>
        <c:ser>
          <c:idx val="3"/>
          <c:order val="2"/>
          <c:tx>
            <c:strRef>
              <c:f>data!$D$1</c:f>
              <c:strCache>
                <c:ptCount val="1"/>
                <c:pt idx="0">
                  <c:v>DRAM access time</c:v>
                </c:pt>
              </c:strCache>
            </c:strRef>
          </c:tx>
          <c:spPr>
            <a:ln w="22225" cap="rnd">
              <a:solidFill>
                <a:schemeClr val="accent4"/>
              </a:solidFill>
            </a:ln>
            <a:effectLst>
              <a:glow rad="139700">
                <a:schemeClr val="accent4">
                  <a:satMod val="175000"/>
                  <a:alpha val="14000"/>
                </a:schemeClr>
              </a:glow>
            </a:effectLst>
          </c:spPr>
          <c:marker>
            <c:symbol val="square"/>
            <c:size val="8"/>
            <c:spPr>
              <a:solidFill>
                <a:schemeClr val="accent4">
                  <a:lumMod val="60000"/>
                  <a:lumOff val="40000"/>
                </a:schemeClr>
              </a:solidFill>
              <a:ln>
                <a:noFill/>
              </a:ln>
              <a:effectLst>
                <a:glow rad="63500">
                  <a:schemeClr val="accent4">
                    <a:satMod val="175000"/>
                    <a:alpha val="25000"/>
                  </a:schemeClr>
                </a:glow>
              </a:effectLst>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data!$D$2:$D$9</c:f>
              <c:numCache>
                <c:formatCode>#,##0</c:formatCode>
                <c:ptCount val="8"/>
                <c:pt idx="0" formatCode="General">
                  <c:v>200</c:v>
                </c:pt>
                <c:pt idx="1">
                  <c:v>100</c:v>
                </c:pt>
                <c:pt idx="2" formatCode="General">
                  <c:v>70</c:v>
                </c:pt>
                <c:pt idx="3" formatCode="General">
                  <c:v>60</c:v>
                </c:pt>
                <c:pt idx="4" formatCode="General">
                  <c:v>55</c:v>
                </c:pt>
                <c:pt idx="5" formatCode="General">
                  <c:v>50</c:v>
                </c:pt>
                <c:pt idx="6" formatCode="General">
                  <c:v>40</c:v>
                </c:pt>
                <c:pt idx="7" formatCode="General">
                  <c:v>20</c:v>
                </c:pt>
              </c:numCache>
            </c:numRef>
          </c:val>
          <c:smooth val="0"/>
          <c:extLst>
            <c:ext xmlns:c16="http://schemas.microsoft.com/office/drawing/2014/chart" uri="{C3380CC4-5D6E-409C-BE32-E72D297353CC}">
              <c16:uniqueId val="{00000002-4134-4B34-84B3-FD13A14B02DE}"/>
            </c:ext>
          </c:extLst>
        </c:ser>
        <c:ser>
          <c:idx val="4"/>
          <c:order val="3"/>
          <c:tx>
            <c:strRef>
              <c:f>data!$E$1</c:f>
              <c:strCache>
                <c:ptCount val="1"/>
                <c:pt idx="0">
                  <c:v>SRAM access time</c:v>
                </c:pt>
              </c:strCache>
            </c:strRef>
          </c:tx>
          <c:spPr>
            <a:ln w="22225" cap="rnd">
              <a:solidFill>
                <a:schemeClr val="accent5"/>
              </a:solidFill>
            </a:ln>
            <a:effectLst>
              <a:glow rad="139700">
                <a:schemeClr val="accent5">
                  <a:satMod val="175000"/>
                  <a:alpha val="14000"/>
                </a:schemeClr>
              </a:glow>
            </a:effectLst>
          </c:spPr>
          <c:marker>
            <c:symbol val="circle"/>
            <c:size val="8"/>
            <c:spPr>
              <a:solidFill>
                <a:schemeClr val="accent5">
                  <a:lumMod val="60000"/>
                  <a:lumOff val="40000"/>
                </a:schemeClr>
              </a:solidFill>
              <a:ln>
                <a:noFill/>
              </a:ln>
              <a:effectLst>
                <a:glow rad="63500">
                  <a:schemeClr val="accent5">
                    <a:satMod val="175000"/>
                    <a:alpha val="25000"/>
                  </a:schemeClr>
                </a:glow>
              </a:effectLst>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data!$E$2:$E$9</c:f>
              <c:numCache>
                <c:formatCode>General</c:formatCode>
                <c:ptCount val="8"/>
                <c:pt idx="0">
                  <c:v>150</c:v>
                </c:pt>
                <c:pt idx="1">
                  <c:v>35</c:v>
                </c:pt>
                <c:pt idx="2">
                  <c:v>15</c:v>
                </c:pt>
                <c:pt idx="3">
                  <c:v>3</c:v>
                </c:pt>
                <c:pt idx="4">
                  <c:v>2.5</c:v>
                </c:pt>
                <c:pt idx="5">
                  <c:v>2</c:v>
                </c:pt>
                <c:pt idx="6">
                  <c:v>1.5</c:v>
                </c:pt>
                <c:pt idx="7">
                  <c:v>1.3</c:v>
                </c:pt>
              </c:numCache>
            </c:numRef>
          </c:val>
          <c:smooth val="0"/>
          <c:extLst>
            <c:ext xmlns:c16="http://schemas.microsoft.com/office/drawing/2014/chart" uri="{C3380CC4-5D6E-409C-BE32-E72D297353CC}">
              <c16:uniqueId val="{00000003-4134-4B34-84B3-FD13A14B02DE}"/>
            </c:ext>
          </c:extLst>
        </c:ser>
        <c:ser>
          <c:idx val="5"/>
          <c:order val="4"/>
          <c:tx>
            <c:strRef>
              <c:f>data!$F$1</c:f>
              <c:strCache>
                <c:ptCount val="1"/>
                <c:pt idx="0">
                  <c:v>CPU cycle time</c:v>
                </c:pt>
              </c:strCache>
            </c:strRef>
          </c:tx>
          <c:spPr>
            <a:ln w="22225" cap="rnd">
              <a:solidFill>
                <a:schemeClr val="accent6"/>
              </a:solidFill>
            </a:ln>
            <a:effectLst>
              <a:glow rad="139700">
                <a:schemeClr val="accent6">
                  <a:satMod val="175000"/>
                  <a:alpha val="14000"/>
                </a:schemeClr>
              </a:glow>
            </a:effectLst>
          </c:spPr>
          <c:marker>
            <c:symbol val="square"/>
            <c:size val="8"/>
            <c:spPr>
              <a:solidFill>
                <a:schemeClr val="accent6">
                  <a:lumMod val="60000"/>
                  <a:lumOff val="40000"/>
                </a:schemeClr>
              </a:solidFill>
              <a:ln>
                <a:noFill/>
              </a:ln>
              <a:effectLst>
                <a:glow rad="63500">
                  <a:schemeClr val="accent6">
                    <a:satMod val="175000"/>
                    <a:alpha val="25000"/>
                  </a:schemeClr>
                </a:glow>
              </a:effectLst>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data!$F$2:$F$9</c:f>
              <c:numCache>
                <c:formatCode>General</c:formatCode>
                <c:ptCount val="8"/>
                <c:pt idx="0">
                  <c:v>166</c:v>
                </c:pt>
                <c:pt idx="1">
                  <c:v>50</c:v>
                </c:pt>
                <c:pt idx="2">
                  <c:v>6</c:v>
                </c:pt>
                <c:pt idx="3">
                  <c:v>1.6</c:v>
                </c:pt>
                <c:pt idx="4">
                  <c:v>0.3</c:v>
                </c:pt>
                <c:pt idx="5">
                  <c:v>0.5</c:v>
                </c:pt>
                <c:pt idx="6">
                  <c:v>0.4</c:v>
                </c:pt>
                <c:pt idx="7">
                  <c:v>0.33</c:v>
                </c:pt>
              </c:numCache>
            </c:numRef>
          </c:val>
          <c:smooth val="0"/>
          <c:extLst>
            <c:ext xmlns:c16="http://schemas.microsoft.com/office/drawing/2014/chart" uri="{C3380CC4-5D6E-409C-BE32-E72D297353CC}">
              <c16:uniqueId val="{00000004-4134-4B34-84B3-FD13A14B02DE}"/>
            </c:ext>
          </c:extLst>
        </c:ser>
        <c:ser>
          <c:idx val="6"/>
          <c:order val="5"/>
          <c:tx>
            <c:strRef>
              <c:f>data!$G$1</c:f>
              <c:strCache>
                <c:ptCount val="1"/>
                <c:pt idx="0">
                  <c:v>Effective CPU cycle time</c:v>
                </c:pt>
              </c:strCache>
            </c:strRef>
          </c:tx>
          <c:spPr>
            <a:ln w="22225" cap="rnd">
              <a:solidFill>
                <a:schemeClr val="accent1">
                  <a:lumMod val="60000"/>
                </a:schemeClr>
              </a:solidFill>
            </a:ln>
            <a:effectLst>
              <a:glow rad="139700">
                <a:schemeClr val="accent1">
                  <a:lumMod val="60000"/>
                  <a:satMod val="175000"/>
                  <a:alpha val="14000"/>
                </a:schemeClr>
              </a:glow>
            </a:effectLst>
          </c:spPr>
          <c:marker>
            <c:symbol val="circle"/>
            <c:size val="8"/>
            <c:spPr>
              <a:solidFill>
                <a:schemeClr val="accent1">
                  <a:lumMod val="60000"/>
                  <a:lumMod val="60000"/>
                  <a:lumOff val="40000"/>
                </a:schemeClr>
              </a:solidFill>
              <a:ln>
                <a:noFill/>
              </a:ln>
              <a:effectLst>
                <a:glow rad="63500">
                  <a:schemeClr val="accent1">
                    <a:lumMod val="60000"/>
                    <a:satMod val="175000"/>
                    <a:alpha val="25000"/>
                  </a:schemeClr>
                </a:glow>
              </a:effectLst>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data!$G$2:$G$9</c:f>
              <c:numCache>
                <c:formatCode>General</c:formatCode>
                <c:ptCount val="8"/>
                <c:pt idx="4">
                  <c:v>0.3</c:v>
                </c:pt>
                <c:pt idx="5">
                  <c:v>0.25</c:v>
                </c:pt>
                <c:pt idx="6">
                  <c:v>0.1</c:v>
                </c:pt>
                <c:pt idx="7">
                  <c:v>0.08</c:v>
                </c:pt>
              </c:numCache>
            </c:numRef>
          </c:val>
          <c:smooth val="0"/>
          <c:extLst>
            <c:ext xmlns:c16="http://schemas.microsoft.com/office/drawing/2014/chart" uri="{C3380CC4-5D6E-409C-BE32-E72D297353CC}">
              <c16:uniqueId val="{00000005-4134-4B34-84B3-FD13A14B02DE}"/>
            </c:ext>
          </c:extLst>
        </c:ser>
        <c:dLbls>
          <c:showLegendKey val="0"/>
          <c:showVal val="0"/>
          <c:showCatName val="0"/>
          <c:showSerName val="0"/>
          <c:showPercent val="0"/>
          <c:showBubbleSize val="0"/>
        </c:dLbls>
        <c:marker val="1"/>
        <c:smooth val="0"/>
        <c:axId val="-619380560"/>
        <c:axId val="-619383824"/>
      </c:lineChart>
      <c:catAx>
        <c:axId val="-61938056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r>
                  <a:rPr lang="en-US" sz="2400">
                    <a:solidFill>
                      <a:schemeClr val="tx1"/>
                    </a:solidFill>
                  </a:rPr>
                  <a:t>Year</a:t>
                </a:r>
              </a:p>
            </c:rich>
          </c:tx>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low"/>
        <c:spPr>
          <a:noFill/>
          <a:ln>
            <a:noFill/>
          </a:ln>
          <a:effectLst/>
        </c:spPr>
        <c:txPr>
          <a:bodyPr rot="0" spcFirstLastPara="1" vertOverflow="ellipsis" wrap="square" anchor="ctr" anchorCtr="1"/>
          <a:lstStyle/>
          <a:p>
            <a:pPr>
              <a:defRPr sz="1197" b="0" i="0" u="none" strike="noStrike" kern="1200" baseline="0">
                <a:solidFill>
                  <a:schemeClr val="tx1"/>
                </a:solidFill>
                <a:latin typeface="+mn-lt"/>
                <a:ea typeface="+mn-ea"/>
                <a:cs typeface="+mn-cs"/>
              </a:defRPr>
            </a:pPr>
            <a:endParaRPr lang="en-US"/>
          </a:p>
        </c:txPr>
        <c:crossAx val="-619383824"/>
        <c:crossesAt val="0"/>
        <c:auto val="1"/>
        <c:lblAlgn val="ctr"/>
        <c:lblOffset val="100"/>
        <c:noMultiLvlLbl val="0"/>
      </c:catAx>
      <c:valAx>
        <c:axId val="-619383824"/>
        <c:scaling>
          <c:logBase val="10"/>
          <c:orientation val="minMax"/>
          <c:min val="0.01"/>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2400" b="1" i="0" u="none" strike="noStrike" kern="1200" baseline="0">
                    <a:solidFill>
                      <a:schemeClr val="tx1"/>
                    </a:solidFill>
                    <a:latin typeface="+mn-lt"/>
                    <a:ea typeface="+mn-ea"/>
                    <a:cs typeface="+mn-cs"/>
                  </a:defRPr>
                </a:pPr>
                <a:r>
                  <a:rPr lang="en-US" sz="2400">
                    <a:solidFill>
                      <a:schemeClr val="tx1"/>
                    </a:solidFill>
                  </a:rPr>
                  <a:t>Time (ns)</a:t>
                </a:r>
              </a:p>
            </c:rich>
          </c:tx>
          <c:overlay val="0"/>
          <c:spPr>
            <a:noFill/>
            <a:ln>
              <a:noFill/>
            </a:ln>
            <a:effectLst/>
          </c:spPr>
          <c:txPr>
            <a:bodyPr rot="-54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title>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19380560"/>
        <c:crosses val="autoZero"/>
        <c:crossBetween val="between"/>
        <c:minorUnit val="10"/>
      </c:valAx>
      <c:spPr>
        <a:noFill/>
        <a:ln>
          <a:noFill/>
        </a:ln>
        <a:effectLst/>
      </c:spPr>
    </c:plotArea>
    <c:legend>
      <c:legendPos val="t"/>
      <c:layout>
        <c:manualLayout>
          <c:xMode val="edge"/>
          <c:yMode val="edge"/>
          <c:x val="0.71835162274280984"/>
          <c:y val="5.1190831377360767E-2"/>
          <c:w val="0.27988916403487724"/>
          <c:h val="0.88902206242275739"/>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bg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EBC431-B9BA-4D84-8F50-D83B0B792386}" type="datetimeFigureOut">
              <a:rPr lang="en-US" smtClean="0"/>
              <a:t>11/24/2016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2C0F40-24E6-42CE-A9E2-5A0B066020CC}" type="slidenum">
              <a:rPr lang="en-US" smtClean="0"/>
              <a:t>‹#›</a:t>
            </a:fld>
            <a:endParaRPr lang="en-US"/>
          </a:p>
        </p:txBody>
      </p:sp>
    </p:spTree>
    <p:extLst>
      <p:ext uri="{BB962C8B-B14F-4D97-AF65-F5344CB8AC3E}">
        <p14:creationId xmlns:p14="http://schemas.microsoft.com/office/powerpoint/2010/main" val="2615750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RAM is traditionally packaged as a chip.</a:t>
            </a:r>
          </a:p>
          <a:p>
            <a:r>
              <a:rPr lang="en-US" dirty="0"/>
              <a:t>Basic storage unit is normally a cell (one bit per cell).</a:t>
            </a:r>
          </a:p>
          <a:p>
            <a:r>
              <a:rPr lang="en-US" dirty="0"/>
              <a:t>Multiple RAM chips form a memory.</a:t>
            </a:r>
          </a:p>
          <a:p>
            <a:r>
              <a:rPr lang="en-US" dirty="0"/>
              <a:t>SRAM (Static RAM)</a:t>
            </a:r>
          </a:p>
          <a:p>
            <a:r>
              <a:rPr lang="en-US" dirty="0"/>
              <a:t>DRAM (Dynamic RAM)</a:t>
            </a:r>
          </a:p>
          <a:p>
            <a:endParaRPr lang="en-US" dirty="0"/>
          </a:p>
        </p:txBody>
      </p:sp>
      <p:sp>
        <p:nvSpPr>
          <p:cNvPr id="4" name="Slide Number Placeholder 3"/>
          <p:cNvSpPr>
            <a:spLocks noGrp="1"/>
          </p:cNvSpPr>
          <p:nvPr>
            <p:ph type="sldNum" sz="quarter" idx="10"/>
          </p:nvPr>
        </p:nvSpPr>
        <p:spPr/>
        <p:txBody>
          <a:bodyPr/>
          <a:lstStyle/>
          <a:p>
            <a:fld id="{D52C0F40-24E6-42CE-A9E2-5A0B066020CC}" type="slidenum">
              <a:rPr lang="en-US" smtClean="0"/>
              <a:t>2</a:t>
            </a:fld>
            <a:endParaRPr lang="en-US"/>
          </a:p>
        </p:txBody>
      </p:sp>
    </p:spTree>
    <p:extLst>
      <p:ext uri="{BB962C8B-B14F-4D97-AF65-F5344CB8AC3E}">
        <p14:creationId xmlns:p14="http://schemas.microsoft.com/office/powerpoint/2010/main" val="2191266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Read-only memory (ROM): programmed during production</a:t>
            </a:r>
          </a:p>
          <a:p>
            <a:r>
              <a:rPr lang="en-US" dirty="0"/>
              <a:t>Programmable ROM (PROM): can be programmed once</a:t>
            </a:r>
          </a:p>
          <a:p>
            <a:r>
              <a:rPr lang="en-US" dirty="0" err="1"/>
              <a:t>Eraseable</a:t>
            </a:r>
            <a:r>
              <a:rPr lang="en-US" dirty="0"/>
              <a:t> PROM (EPROM): can be bulk erased (UV, X-Ray)</a:t>
            </a:r>
          </a:p>
          <a:p>
            <a:r>
              <a:rPr lang="en-US" dirty="0"/>
              <a:t>Electrically </a:t>
            </a:r>
            <a:r>
              <a:rPr lang="en-US" dirty="0" err="1"/>
              <a:t>eraseable</a:t>
            </a:r>
            <a:r>
              <a:rPr lang="en-US" dirty="0"/>
              <a:t> PROM (EEPROM): electronic erase capability</a:t>
            </a:r>
          </a:p>
          <a:p>
            <a:r>
              <a:rPr lang="en-US" dirty="0"/>
              <a:t>Flash memory: EEPROMs. with partial (block-level) erase capability</a:t>
            </a:r>
          </a:p>
          <a:p>
            <a:r>
              <a:rPr lang="en-US" dirty="0"/>
              <a:t>Wears out after about 100,000 </a:t>
            </a:r>
            <a:r>
              <a:rPr lang="en-US" dirty="0" err="1"/>
              <a:t>erasings</a:t>
            </a:r>
            <a:endParaRPr lang="en-US" dirty="0"/>
          </a:p>
          <a:p>
            <a:endParaRPr lang="en-US" dirty="0"/>
          </a:p>
          <a:p>
            <a:r>
              <a:rPr lang="en-US" dirty="0"/>
              <a:t>Firmware programs stored in a ROM (BIOS, controllers for disks, network cards, graphics accelerators, security subsystems,…)</a:t>
            </a:r>
          </a:p>
          <a:p>
            <a:r>
              <a:rPr lang="en-US" dirty="0"/>
              <a:t>Solid state disks (replace rotating disks in thumb drives, smart phones, mp3 players, tablets, laptops,…)</a:t>
            </a:r>
          </a:p>
          <a:p>
            <a:r>
              <a:rPr lang="en-US" dirty="0"/>
              <a:t>Disk caches</a:t>
            </a:r>
          </a:p>
        </p:txBody>
      </p:sp>
      <p:sp>
        <p:nvSpPr>
          <p:cNvPr id="4" name="Slide Number Placeholder 3"/>
          <p:cNvSpPr>
            <a:spLocks noGrp="1"/>
          </p:cNvSpPr>
          <p:nvPr>
            <p:ph type="sldNum" sz="quarter" idx="10"/>
          </p:nvPr>
        </p:nvSpPr>
        <p:spPr/>
        <p:txBody>
          <a:bodyPr/>
          <a:lstStyle/>
          <a:p>
            <a:fld id="{D52C0F40-24E6-42CE-A9E2-5A0B066020CC}" type="slidenum">
              <a:rPr lang="en-US" smtClean="0"/>
              <a:t>5</a:t>
            </a:fld>
            <a:endParaRPr lang="en-US"/>
          </a:p>
        </p:txBody>
      </p:sp>
    </p:spTree>
    <p:extLst>
      <p:ext uri="{BB962C8B-B14F-4D97-AF65-F5344CB8AC3E}">
        <p14:creationId xmlns:p14="http://schemas.microsoft.com/office/powerpoint/2010/main" val="2129623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bus is a collection of parallel wires that carry address, data, and control signals.</a:t>
            </a:r>
          </a:p>
          <a:p>
            <a:r>
              <a:rPr lang="en-US" dirty="0"/>
              <a:t>Buses are typically shared by multiple devices.</a:t>
            </a:r>
          </a:p>
          <a:p>
            <a:endParaRPr lang="en-US" dirty="0"/>
          </a:p>
          <a:p>
            <a:r>
              <a:rPr lang="en-US" dirty="0"/>
              <a:t>Load operation</a:t>
            </a:r>
          </a:p>
          <a:p>
            <a:r>
              <a:rPr lang="en-US" dirty="0"/>
              <a:t>Store operation</a:t>
            </a:r>
          </a:p>
          <a:p>
            <a:endParaRPr lang="en-US" dirty="0"/>
          </a:p>
        </p:txBody>
      </p:sp>
      <p:sp>
        <p:nvSpPr>
          <p:cNvPr id="4" name="Slide Number Placeholder 3"/>
          <p:cNvSpPr>
            <a:spLocks noGrp="1"/>
          </p:cNvSpPr>
          <p:nvPr>
            <p:ph type="sldNum" sz="quarter" idx="10"/>
          </p:nvPr>
        </p:nvSpPr>
        <p:spPr/>
        <p:txBody>
          <a:bodyPr/>
          <a:lstStyle/>
          <a:p>
            <a:fld id="{D52C0F40-24E6-42CE-A9E2-5A0B066020CC}" type="slidenum">
              <a:rPr lang="en-US" smtClean="0"/>
              <a:t>6</a:t>
            </a:fld>
            <a:endParaRPr lang="en-US"/>
          </a:p>
        </p:txBody>
      </p:sp>
    </p:spTree>
    <p:extLst>
      <p:ext uri="{BB962C8B-B14F-4D97-AF65-F5344CB8AC3E}">
        <p14:creationId xmlns:p14="http://schemas.microsoft.com/office/powerpoint/2010/main" val="373327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Pages: 512KB to 4KB, Blocks: 32 to 128 pages</a:t>
            </a:r>
          </a:p>
          <a:p>
            <a:r>
              <a:rPr lang="en-US" dirty="0"/>
              <a:t>Data read/written in units of pages. </a:t>
            </a:r>
          </a:p>
          <a:p>
            <a:r>
              <a:rPr lang="en-US" dirty="0"/>
              <a:t>Page can be written only after its block has been erased</a:t>
            </a:r>
          </a:p>
          <a:p>
            <a:r>
              <a:rPr lang="en-US" dirty="0"/>
              <a:t>A block wears out after about 100,000 repeated writes.</a:t>
            </a:r>
          </a:p>
          <a:p>
            <a:endParaRPr lang="en-US" dirty="0"/>
          </a:p>
          <a:p>
            <a:r>
              <a:rPr lang="en-US" dirty="0"/>
              <a:t>Advantages </a:t>
            </a:r>
          </a:p>
          <a:p>
            <a:r>
              <a:rPr lang="en-US" dirty="0"/>
              <a:t>No moving parts  faster, less power, more rugged</a:t>
            </a:r>
          </a:p>
          <a:p>
            <a:endParaRPr lang="en-US" dirty="0"/>
          </a:p>
          <a:p>
            <a:r>
              <a:rPr lang="en-US" dirty="0"/>
              <a:t>Disadvantages</a:t>
            </a:r>
          </a:p>
          <a:p>
            <a:r>
              <a:rPr lang="en-US" dirty="0"/>
              <a:t>Have the potential to wear out </a:t>
            </a:r>
          </a:p>
          <a:p>
            <a:r>
              <a:rPr lang="en-US" dirty="0"/>
              <a:t>Mitigated by “wear leveling logic” in flash translation layer</a:t>
            </a:r>
          </a:p>
          <a:p>
            <a:r>
              <a:rPr lang="en-US" dirty="0"/>
              <a:t>E.g. Intel SSD 730 guarantees 128 petabyte (128 x 1015 bytes) of writes before they wear out</a:t>
            </a:r>
          </a:p>
          <a:p>
            <a:r>
              <a:rPr lang="en-US" dirty="0"/>
              <a:t>In 2015, about 30 times more expensive per byte</a:t>
            </a:r>
          </a:p>
          <a:p>
            <a:endParaRPr lang="en-US" dirty="0"/>
          </a:p>
          <a:p>
            <a:r>
              <a:rPr lang="en-US" dirty="0"/>
              <a:t>Applications</a:t>
            </a:r>
          </a:p>
          <a:p>
            <a:r>
              <a:rPr lang="en-US" dirty="0"/>
              <a:t>MP3 players, smart phones, laptops</a:t>
            </a:r>
          </a:p>
          <a:p>
            <a:r>
              <a:rPr lang="en-US" dirty="0"/>
              <a:t>Beginning to appear in desktops and servers</a:t>
            </a:r>
          </a:p>
        </p:txBody>
      </p:sp>
      <p:sp>
        <p:nvSpPr>
          <p:cNvPr id="4" name="Slide Number Placeholder 3"/>
          <p:cNvSpPr>
            <a:spLocks noGrp="1"/>
          </p:cNvSpPr>
          <p:nvPr>
            <p:ph type="sldNum" sz="quarter" idx="10"/>
          </p:nvPr>
        </p:nvSpPr>
        <p:spPr/>
        <p:txBody>
          <a:bodyPr/>
          <a:lstStyle/>
          <a:p>
            <a:fld id="{D52C0F40-24E6-42CE-A9E2-5A0B066020CC}" type="slidenum">
              <a:rPr lang="en-US" smtClean="0"/>
              <a:t>10</a:t>
            </a:fld>
            <a:endParaRPr lang="en-US"/>
          </a:p>
        </p:txBody>
      </p:sp>
    </p:spTree>
    <p:extLst>
      <p:ext uri="{BB962C8B-B14F-4D97-AF65-F5344CB8AC3E}">
        <p14:creationId xmlns:p14="http://schemas.microsoft.com/office/powerpoint/2010/main" val="2423236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Cache: A smaller, faster storage device that acts as a staging area for a subset of the data in a larger, slower device.</a:t>
            </a:r>
          </a:p>
          <a:p>
            <a:r>
              <a:rPr lang="en-US" dirty="0"/>
              <a:t>Fundamental idea of a memory hierarchy:</a:t>
            </a:r>
          </a:p>
          <a:p>
            <a:r>
              <a:rPr lang="en-US" dirty="0"/>
              <a:t>For each k, the faster, smaller device at level k serves as a cache for the larger, slower device at level k+1.</a:t>
            </a:r>
          </a:p>
          <a:p>
            <a:r>
              <a:rPr lang="en-US" dirty="0"/>
              <a:t>Why do memory hierarchies work?</a:t>
            </a:r>
          </a:p>
          <a:p>
            <a:r>
              <a:rPr lang="en-US" dirty="0"/>
              <a:t>Because of locality, programs tend to access the data at level k more often than they access the data at level k+1. </a:t>
            </a:r>
          </a:p>
          <a:p>
            <a:r>
              <a:rPr lang="en-US" dirty="0"/>
              <a:t>Thus, the storage at level k+1 can be slower, and thus larger and cheaper per bit.</a:t>
            </a:r>
          </a:p>
          <a:p>
            <a:r>
              <a:rPr lang="en-US" dirty="0"/>
              <a:t>Big Idea:  The memory hierarchy creates a large pool of storage that costs as much as the cheap storage near the bottom, but that serves data to programs at the rate of the fast storage near the top.</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F2EB97-B3FC-4E28-BA76-B9FC0BA1330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66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2C0F40-24E6-42CE-A9E2-5A0B066020CC}" type="slidenum">
              <a:rPr lang="en-US" smtClean="0"/>
              <a:t>25</a:t>
            </a:fld>
            <a:endParaRPr lang="en-US"/>
          </a:p>
        </p:txBody>
      </p:sp>
    </p:spTree>
    <p:extLst>
      <p:ext uri="{BB962C8B-B14F-4D97-AF65-F5344CB8AC3E}">
        <p14:creationId xmlns:p14="http://schemas.microsoft.com/office/powerpoint/2010/main" val="3702376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BC7C217C-2F06-4462-9D67-FF1B400F5E86}" type="slidenum">
              <a:rPr lang="en-US" smtClean="0"/>
              <a:t>‹#›</a:t>
            </a:fld>
            <a:endParaRPr lang="en-US"/>
          </a:p>
        </p:txBody>
      </p:sp>
    </p:spTree>
    <p:extLst>
      <p:ext uri="{BB962C8B-B14F-4D97-AF65-F5344CB8AC3E}">
        <p14:creationId xmlns:p14="http://schemas.microsoft.com/office/powerpoint/2010/main" val="604718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C217C-2F06-4462-9D67-FF1B400F5E86}" type="slidenum">
              <a:rPr lang="en-US" smtClean="0"/>
              <a:t>‹#›</a:t>
            </a:fld>
            <a:endParaRPr lang="en-US"/>
          </a:p>
        </p:txBody>
      </p:sp>
    </p:spTree>
    <p:extLst>
      <p:ext uri="{BB962C8B-B14F-4D97-AF65-F5344CB8AC3E}">
        <p14:creationId xmlns:p14="http://schemas.microsoft.com/office/powerpoint/2010/main" val="2793299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C217C-2F06-4462-9D67-FF1B400F5E86}" type="slidenum">
              <a:rPr lang="en-US" smtClean="0"/>
              <a:t>‹#›</a:t>
            </a:fld>
            <a:endParaRPr lang="en-US"/>
          </a:p>
        </p:txBody>
      </p:sp>
    </p:spTree>
    <p:extLst>
      <p:ext uri="{BB962C8B-B14F-4D97-AF65-F5344CB8AC3E}">
        <p14:creationId xmlns:p14="http://schemas.microsoft.com/office/powerpoint/2010/main" val="3165764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C2D522-25ED-4B0A-817C-3605E30C40A2}" type="datetime1">
              <a:rPr lang="en-US" smtClean="0"/>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E3E88-3666-47F4-A110-66325F061353}" type="slidenum">
              <a:rPr lang="en-US" smtClean="0"/>
              <a:t>‹#›</a:t>
            </a:fld>
            <a:endParaRPr lang="en-US"/>
          </a:p>
        </p:txBody>
      </p:sp>
    </p:spTree>
    <p:extLst>
      <p:ext uri="{BB962C8B-B14F-4D97-AF65-F5344CB8AC3E}">
        <p14:creationId xmlns:p14="http://schemas.microsoft.com/office/powerpoint/2010/main" val="1239200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742E3E88-3666-47F4-A110-66325F061353}" type="slidenum">
              <a:rPr lang="en-US" smtClean="0"/>
              <a:t>‹#›</a:t>
            </a:fld>
            <a:endParaRPr lang="en-US"/>
          </a:p>
        </p:txBody>
      </p:sp>
    </p:spTree>
    <p:extLst>
      <p:ext uri="{BB962C8B-B14F-4D97-AF65-F5344CB8AC3E}">
        <p14:creationId xmlns:p14="http://schemas.microsoft.com/office/powerpoint/2010/main" val="569217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073EE7-F75A-4EBB-9143-152F4AEA7D33}" type="datetime1">
              <a:rPr lang="en-US" smtClean="0"/>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E3E88-3666-47F4-A110-66325F061353}" type="slidenum">
              <a:rPr lang="en-US" smtClean="0"/>
              <a:t>‹#›</a:t>
            </a:fld>
            <a:endParaRPr lang="en-US"/>
          </a:p>
        </p:txBody>
      </p:sp>
    </p:spTree>
    <p:extLst>
      <p:ext uri="{BB962C8B-B14F-4D97-AF65-F5344CB8AC3E}">
        <p14:creationId xmlns:p14="http://schemas.microsoft.com/office/powerpoint/2010/main" val="357312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3EE19F-C710-4C84-85E5-E8C3D2899DD3}" type="datetime1">
              <a:rPr lang="en-US" smtClean="0"/>
              <a:t>11/24/2016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E3E88-3666-47F4-A110-66325F061353}" type="slidenum">
              <a:rPr lang="en-US" smtClean="0"/>
              <a:t>‹#›</a:t>
            </a:fld>
            <a:endParaRPr lang="en-US"/>
          </a:p>
        </p:txBody>
      </p:sp>
    </p:spTree>
    <p:extLst>
      <p:ext uri="{BB962C8B-B14F-4D97-AF65-F5344CB8AC3E}">
        <p14:creationId xmlns:p14="http://schemas.microsoft.com/office/powerpoint/2010/main" val="3453885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568096-0F32-4EA8-8F56-9B7F3941ED8A}" type="datetime1">
              <a:rPr lang="en-US" smtClean="0"/>
              <a:t>11/24/2016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2E3E88-3666-47F4-A110-66325F061353}" type="slidenum">
              <a:rPr lang="en-US" smtClean="0"/>
              <a:t>‹#›</a:t>
            </a:fld>
            <a:endParaRPr lang="en-US"/>
          </a:p>
        </p:txBody>
      </p:sp>
    </p:spTree>
    <p:extLst>
      <p:ext uri="{BB962C8B-B14F-4D97-AF65-F5344CB8AC3E}">
        <p14:creationId xmlns:p14="http://schemas.microsoft.com/office/powerpoint/2010/main" val="10349987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C26DFE-43E7-4EFC-9BE3-6735A6B71662}" type="datetime1">
              <a:rPr lang="en-US" smtClean="0"/>
              <a:t>11/24/2016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2E3E88-3666-47F4-A110-66325F061353}" type="slidenum">
              <a:rPr lang="en-US" smtClean="0"/>
              <a:t>‹#›</a:t>
            </a:fld>
            <a:endParaRPr lang="en-US"/>
          </a:p>
        </p:txBody>
      </p:sp>
    </p:spTree>
    <p:extLst>
      <p:ext uri="{BB962C8B-B14F-4D97-AF65-F5344CB8AC3E}">
        <p14:creationId xmlns:p14="http://schemas.microsoft.com/office/powerpoint/2010/main" val="1213118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C4055F-1E25-4C7C-90A9-59C98F212E20}" type="datetime1">
              <a:rPr lang="en-US" smtClean="0"/>
              <a:t>11/24/2016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2E3E88-3666-47F4-A110-66325F061353}" type="slidenum">
              <a:rPr lang="en-US" smtClean="0"/>
              <a:t>‹#›</a:t>
            </a:fld>
            <a:endParaRPr lang="en-US"/>
          </a:p>
        </p:txBody>
      </p:sp>
    </p:spTree>
    <p:extLst>
      <p:ext uri="{BB962C8B-B14F-4D97-AF65-F5344CB8AC3E}">
        <p14:creationId xmlns:p14="http://schemas.microsoft.com/office/powerpoint/2010/main" val="36875465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FDE112-A5DB-4D06-A5B0-61653B9F135F}" type="datetime1">
              <a:rPr lang="en-US" smtClean="0"/>
              <a:t>11/24/2016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E3E88-3666-47F4-A110-66325F061353}" type="slidenum">
              <a:rPr lang="en-US" smtClean="0"/>
              <a:t>‹#›</a:t>
            </a:fld>
            <a:endParaRPr lang="en-US"/>
          </a:p>
        </p:txBody>
      </p:sp>
    </p:spTree>
    <p:extLst>
      <p:ext uri="{BB962C8B-B14F-4D97-AF65-F5344CB8AC3E}">
        <p14:creationId xmlns:p14="http://schemas.microsoft.com/office/powerpoint/2010/main" val="254451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BC7C217C-2F06-4462-9D67-FF1B400F5E86}" type="slidenum">
              <a:rPr lang="en-US" smtClean="0"/>
              <a:t>‹#›</a:t>
            </a:fld>
            <a:endParaRPr lang="en-US"/>
          </a:p>
        </p:txBody>
      </p:sp>
    </p:spTree>
    <p:extLst>
      <p:ext uri="{BB962C8B-B14F-4D97-AF65-F5344CB8AC3E}">
        <p14:creationId xmlns:p14="http://schemas.microsoft.com/office/powerpoint/2010/main" val="36019946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a:t>
            </a:r>
            <a:r>
              <a:rPr lang="en-US" dirty="0" err="1"/>
              <a:t>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A7AF20-321B-45FB-8EDB-3A3FD1B10108}" type="datetime1">
              <a:rPr lang="en-US" smtClean="0"/>
              <a:t>11/24/2016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E3E88-3666-47F4-A110-66325F061353}" type="slidenum">
              <a:rPr lang="en-US" smtClean="0"/>
              <a:t>‹#›</a:t>
            </a:fld>
            <a:endParaRPr lang="en-US"/>
          </a:p>
        </p:txBody>
      </p:sp>
    </p:spTree>
    <p:extLst>
      <p:ext uri="{BB962C8B-B14F-4D97-AF65-F5344CB8AC3E}">
        <p14:creationId xmlns:p14="http://schemas.microsoft.com/office/powerpoint/2010/main" val="1492821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B9349-9F05-467A-838A-84292A4231BB}" type="datetime1">
              <a:rPr lang="en-US" smtClean="0"/>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E3E88-3666-47F4-A110-66325F061353}" type="slidenum">
              <a:rPr lang="en-US" smtClean="0"/>
              <a:t>‹#›</a:t>
            </a:fld>
            <a:endParaRPr lang="en-US"/>
          </a:p>
        </p:txBody>
      </p:sp>
    </p:spTree>
    <p:extLst>
      <p:ext uri="{BB962C8B-B14F-4D97-AF65-F5344CB8AC3E}">
        <p14:creationId xmlns:p14="http://schemas.microsoft.com/office/powerpoint/2010/main" val="29499349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6077F1-FA15-4E4A-BCBC-473E0185D7C2}" type="datetime1">
              <a:rPr lang="en-US" smtClean="0"/>
              <a:t>11/24/2016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E3E88-3666-47F4-A110-66325F061353}" type="slidenum">
              <a:rPr lang="en-US" smtClean="0"/>
              <a:t>‹#›</a:t>
            </a:fld>
            <a:endParaRPr lang="en-US"/>
          </a:p>
        </p:txBody>
      </p:sp>
    </p:spTree>
    <p:extLst>
      <p:ext uri="{BB962C8B-B14F-4D97-AF65-F5344CB8AC3E}">
        <p14:creationId xmlns:p14="http://schemas.microsoft.com/office/powerpoint/2010/main" val="472880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b="1"/>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C217C-2F06-4462-9D67-FF1B400F5E86}" type="slidenum">
              <a:rPr lang="en-US" smtClean="0"/>
              <a:t>‹#›</a:t>
            </a:fld>
            <a:endParaRPr lang="en-US"/>
          </a:p>
        </p:txBody>
      </p:sp>
    </p:spTree>
    <p:extLst>
      <p:ext uri="{BB962C8B-B14F-4D97-AF65-F5344CB8AC3E}">
        <p14:creationId xmlns:p14="http://schemas.microsoft.com/office/powerpoint/2010/main" val="173107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C217C-2F06-4462-9D67-FF1B400F5E86}" type="slidenum">
              <a:rPr lang="en-US" smtClean="0"/>
              <a:t>‹#›</a:t>
            </a:fld>
            <a:endParaRPr lang="en-US"/>
          </a:p>
        </p:txBody>
      </p:sp>
    </p:spTree>
    <p:extLst>
      <p:ext uri="{BB962C8B-B14F-4D97-AF65-F5344CB8AC3E}">
        <p14:creationId xmlns:p14="http://schemas.microsoft.com/office/powerpoint/2010/main" val="3332058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7C217C-2F06-4462-9D67-FF1B400F5E86}" type="slidenum">
              <a:rPr lang="en-US" smtClean="0"/>
              <a:t>‹#›</a:t>
            </a:fld>
            <a:endParaRPr lang="en-US"/>
          </a:p>
        </p:txBody>
      </p:sp>
    </p:spTree>
    <p:extLst>
      <p:ext uri="{BB962C8B-B14F-4D97-AF65-F5344CB8AC3E}">
        <p14:creationId xmlns:p14="http://schemas.microsoft.com/office/powerpoint/2010/main" val="105167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7C217C-2F06-4462-9D67-FF1B400F5E86}" type="slidenum">
              <a:rPr lang="en-US" smtClean="0"/>
              <a:t>‹#›</a:t>
            </a:fld>
            <a:endParaRPr lang="en-US"/>
          </a:p>
        </p:txBody>
      </p:sp>
    </p:spTree>
    <p:extLst>
      <p:ext uri="{BB962C8B-B14F-4D97-AF65-F5344CB8AC3E}">
        <p14:creationId xmlns:p14="http://schemas.microsoft.com/office/powerpoint/2010/main" val="2414496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7C217C-2F06-4462-9D67-FF1B400F5E86}" type="slidenum">
              <a:rPr lang="en-US" smtClean="0"/>
              <a:t>‹#›</a:t>
            </a:fld>
            <a:endParaRPr lang="en-US"/>
          </a:p>
        </p:txBody>
      </p:sp>
    </p:spTree>
    <p:extLst>
      <p:ext uri="{BB962C8B-B14F-4D97-AF65-F5344CB8AC3E}">
        <p14:creationId xmlns:p14="http://schemas.microsoft.com/office/powerpoint/2010/main" val="1847069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C217C-2F06-4462-9D67-FF1B400F5E86}" type="slidenum">
              <a:rPr lang="en-US" smtClean="0"/>
              <a:t>‹#›</a:t>
            </a:fld>
            <a:endParaRPr lang="en-US"/>
          </a:p>
        </p:txBody>
      </p:sp>
    </p:spTree>
    <p:extLst>
      <p:ext uri="{BB962C8B-B14F-4D97-AF65-F5344CB8AC3E}">
        <p14:creationId xmlns:p14="http://schemas.microsoft.com/office/powerpoint/2010/main" val="3413405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err="1"/>
              <a:t>Clickicontoaddpicture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C217C-2F06-4462-9D67-FF1B400F5E86}" type="slidenum">
              <a:rPr lang="en-US" smtClean="0"/>
              <a:t>‹#›</a:t>
            </a:fld>
            <a:endParaRPr lang="en-US"/>
          </a:p>
        </p:txBody>
      </p:sp>
    </p:spTree>
    <p:extLst>
      <p:ext uri="{BB962C8B-B14F-4D97-AF65-F5344CB8AC3E}">
        <p14:creationId xmlns:p14="http://schemas.microsoft.com/office/powerpoint/2010/main" val="1015285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C217C-2F06-4462-9D67-FF1B400F5E86}" type="slidenum">
              <a:rPr lang="en-US" smtClean="0"/>
              <a:t>‹#›</a:t>
            </a:fld>
            <a:endParaRPr lang="en-US"/>
          </a:p>
        </p:txBody>
      </p:sp>
    </p:spTree>
    <p:extLst>
      <p:ext uri="{BB962C8B-B14F-4D97-AF65-F5344CB8AC3E}">
        <p14:creationId xmlns:p14="http://schemas.microsoft.com/office/powerpoint/2010/main" val="23280915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78FED8-44A0-48E2-B0CE-E9F6B882CC2D}" type="datetime1">
              <a:rPr lang="en-US" smtClean="0"/>
              <a:t>11/24/2016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2E3E88-3666-47F4-A110-66325F061353}" type="slidenum">
              <a:rPr lang="en-US" smtClean="0"/>
              <a:t>‹#›</a:t>
            </a:fld>
            <a:endParaRPr lang="en-US"/>
          </a:p>
        </p:txBody>
      </p:sp>
    </p:spTree>
    <p:extLst>
      <p:ext uri="{BB962C8B-B14F-4D97-AF65-F5344CB8AC3E}">
        <p14:creationId xmlns:p14="http://schemas.microsoft.com/office/powerpoint/2010/main" val="250617762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3388"/>
            <a:ext cx="7772400" cy="2387600"/>
          </a:xfrm>
        </p:spPr>
        <p:txBody>
          <a:bodyPr/>
          <a:lstStyle/>
          <a:p>
            <a:r>
              <a:rPr lang="en-US" dirty="0"/>
              <a:t>The Memory Hierarchy</a:t>
            </a:r>
          </a:p>
        </p:txBody>
      </p:sp>
      <p:sp>
        <p:nvSpPr>
          <p:cNvPr id="3" name="Subtitle 2"/>
          <p:cNvSpPr>
            <a:spLocks noGrp="1"/>
          </p:cNvSpPr>
          <p:nvPr>
            <p:ph type="subTitle" idx="1"/>
          </p:nvPr>
        </p:nvSpPr>
        <p:spPr>
          <a:xfrm>
            <a:off x="1143000" y="4183063"/>
            <a:ext cx="6858000" cy="1655762"/>
          </a:xfrm>
        </p:spPr>
        <p:txBody>
          <a:bodyPr/>
          <a:lstStyle/>
          <a:p>
            <a:pPr algn="r"/>
            <a:r>
              <a:rPr lang="en-US" dirty="0"/>
              <a:t>①  Storage Technologies and Trends</a:t>
            </a:r>
          </a:p>
          <a:p>
            <a:pPr algn="r"/>
            <a:r>
              <a:rPr lang="en-US" dirty="0"/>
              <a:t>② Locality of Reference</a:t>
            </a:r>
          </a:p>
          <a:p>
            <a:pPr algn="r"/>
            <a:r>
              <a:rPr lang="en-US" dirty="0"/>
              <a:t>③ Caching in the Memory Hierarchy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37667" y="309634"/>
            <a:ext cx="1602771" cy="1259093"/>
          </a:xfrm>
          <a:prstGeom prst="rect">
            <a:avLst/>
          </a:prstGeom>
        </p:spPr>
      </p:pic>
      <p:sp>
        <p:nvSpPr>
          <p:cNvPr id="5" name="Rectangle 4"/>
          <p:cNvSpPr/>
          <p:nvPr/>
        </p:nvSpPr>
        <p:spPr>
          <a:xfrm>
            <a:off x="242094" y="325890"/>
            <a:ext cx="1554480" cy="1463040"/>
          </a:xfrm>
          <a:prstGeom prst="rect">
            <a:avLst/>
          </a:prstGeom>
          <a:solidFill>
            <a:srgbClr val="99CCFF"/>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solidFill>
                  <a:schemeClr val="bg2">
                    <a:lumMod val="50000"/>
                  </a:schemeClr>
                </a:solidFill>
                <a:latin typeface="Agency FB" panose="020B0503020202020204" pitchFamily="34" charset="0"/>
                <a:ea typeface="Roboto" panose="02000000000000000000" pitchFamily="2" charset="0"/>
                <a:cs typeface="Roboto" panose="02000000000000000000" pitchFamily="2" charset="0"/>
              </a:rPr>
              <a:t>Understand Storage Technologies and Trends</a:t>
            </a:r>
          </a:p>
        </p:txBody>
      </p:sp>
      <p:sp>
        <p:nvSpPr>
          <p:cNvPr id="6" name="Rectangle 5"/>
          <p:cNvSpPr/>
          <p:nvPr/>
        </p:nvSpPr>
        <p:spPr>
          <a:xfrm rot="21110970">
            <a:off x="1723870" y="357551"/>
            <a:ext cx="1554480" cy="1463040"/>
          </a:xfrm>
          <a:prstGeom prst="rect">
            <a:avLst/>
          </a:prstGeom>
          <a:solidFill>
            <a:srgbClr val="FFCC99"/>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solidFill>
                  <a:schemeClr val="bg2">
                    <a:lumMod val="50000"/>
                  </a:schemeClr>
                </a:solidFill>
                <a:latin typeface="Agency FB" panose="020B0503020202020204" pitchFamily="34" charset="0"/>
                <a:ea typeface="Roboto" panose="02000000000000000000" pitchFamily="2" charset="0"/>
                <a:cs typeface="Roboto" panose="02000000000000000000" pitchFamily="2" charset="0"/>
              </a:rPr>
              <a:t>Identify</a:t>
            </a:r>
          </a:p>
          <a:p>
            <a:pPr algn="ctr"/>
            <a:r>
              <a:rPr lang="en-US" sz="2000" b="1" dirty="0">
                <a:solidFill>
                  <a:schemeClr val="bg2">
                    <a:lumMod val="50000"/>
                  </a:schemeClr>
                </a:solidFill>
                <a:latin typeface="Agency FB" panose="020B0503020202020204" pitchFamily="34" charset="0"/>
                <a:ea typeface="Roboto" panose="02000000000000000000" pitchFamily="2" charset="0"/>
                <a:cs typeface="Roboto" panose="02000000000000000000" pitchFamily="2" charset="0"/>
              </a:rPr>
              <a:t>Locality in a Program</a:t>
            </a:r>
          </a:p>
        </p:txBody>
      </p:sp>
      <p:sp>
        <p:nvSpPr>
          <p:cNvPr id="7" name="Rectangle 6"/>
          <p:cNvSpPr/>
          <p:nvPr/>
        </p:nvSpPr>
        <p:spPr>
          <a:xfrm rot="485743">
            <a:off x="3110374" y="428056"/>
            <a:ext cx="1554480" cy="1463040"/>
          </a:xfrm>
          <a:prstGeom prst="rect">
            <a:avLst/>
          </a:prstGeom>
          <a:solidFill>
            <a:srgbClr val="FFFFCC"/>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b="1" dirty="0">
                <a:solidFill>
                  <a:schemeClr val="bg2">
                    <a:lumMod val="50000"/>
                  </a:schemeClr>
                </a:solidFill>
                <a:latin typeface="Agency FB" panose="020B0503020202020204" pitchFamily="34" charset="0"/>
                <a:ea typeface="Roboto" panose="02000000000000000000" pitchFamily="2" charset="0"/>
                <a:cs typeface="Roboto" panose="02000000000000000000" pitchFamily="2" charset="0"/>
              </a:rPr>
              <a:t>Understand Caching in the Memory Hierarchy</a:t>
            </a:r>
          </a:p>
        </p:txBody>
      </p:sp>
    </p:spTree>
    <p:extLst>
      <p:ext uri="{BB962C8B-B14F-4D97-AF65-F5344CB8AC3E}">
        <p14:creationId xmlns:p14="http://schemas.microsoft.com/office/powerpoint/2010/main" val="385090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 State Disks</a:t>
            </a:r>
          </a:p>
        </p:txBody>
      </p:sp>
      <p:sp>
        <p:nvSpPr>
          <p:cNvPr id="4" name="Slide Number Placeholder 3"/>
          <p:cNvSpPr>
            <a:spLocks noGrp="1"/>
          </p:cNvSpPr>
          <p:nvPr>
            <p:ph type="sldNum" sz="quarter" idx="12"/>
          </p:nvPr>
        </p:nvSpPr>
        <p:spPr/>
        <p:txBody>
          <a:bodyPr/>
          <a:lstStyle/>
          <a:p>
            <a:fld id="{BC7C217C-2F06-4462-9D67-FF1B400F5E86}" type="slidenum">
              <a:rPr lang="en-US" smtClean="0">
                <a:latin typeface="+mj-lt"/>
              </a:rPr>
              <a:t>10</a:t>
            </a:fld>
            <a:endParaRPr lang="en-US">
              <a:latin typeface="+mj-lt"/>
            </a:endParaRPr>
          </a:p>
        </p:txBody>
      </p:sp>
      <p:sp>
        <p:nvSpPr>
          <p:cNvPr id="5" name="Rectangle 289"/>
          <p:cNvSpPr>
            <a:spLocks noChangeArrowheads="1"/>
          </p:cNvSpPr>
          <p:nvPr/>
        </p:nvSpPr>
        <p:spPr bwMode="auto">
          <a:xfrm>
            <a:off x="1008529" y="5088591"/>
            <a:ext cx="7162800" cy="9906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mj-lt"/>
              <a:cs typeface="+mn-cs"/>
            </a:endParaRPr>
          </a:p>
        </p:txBody>
      </p:sp>
      <p:sp>
        <p:nvSpPr>
          <p:cNvPr id="6" name="AutoShape 238"/>
          <p:cNvSpPr>
            <a:spLocks noChangeArrowheads="1"/>
          </p:cNvSpPr>
          <p:nvPr/>
        </p:nvSpPr>
        <p:spPr bwMode="auto">
          <a:xfrm flipV="1">
            <a:off x="4323229" y="3342341"/>
            <a:ext cx="495300" cy="685800"/>
          </a:xfrm>
          <a:prstGeom prst="upArrow">
            <a:avLst>
              <a:gd name="adj1" fmla="val 36667"/>
              <a:gd name="adj2" fmla="val 44872"/>
            </a:avLst>
          </a:prstGeom>
          <a:solidFill>
            <a:srgbClr val="F7F5CD"/>
          </a:solidFill>
          <a:ln w="12700">
            <a:solidFill>
              <a:srgbClr val="000000"/>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mj-lt"/>
              <a:cs typeface="+mn-cs"/>
            </a:endParaRPr>
          </a:p>
        </p:txBody>
      </p:sp>
      <p:sp>
        <p:nvSpPr>
          <p:cNvPr id="7" name="Rectangle 239"/>
          <p:cNvSpPr>
            <a:spLocks noChangeArrowheads="1"/>
          </p:cNvSpPr>
          <p:nvPr/>
        </p:nvSpPr>
        <p:spPr bwMode="auto">
          <a:xfrm>
            <a:off x="3523129" y="4142441"/>
            <a:ext cx="2057400" cy="571500"/>
          </a:xfrm>
          <a:prstGeom prst="rect">
            <a:avLst/>
          </a:prstGeom>
          <a:solidFill>
            <a:srgbClr val="DEDFF5"/>
          </a:solidFill>
          <a:ln w="12700">
            <a:solidFill>
              <a:srgbClr val="000000"/>
            </a:solidFill>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mj-lt"/>
                <a:cs typeface="+mn-cs"/>
              </a:rPr>
              <a:t>Flash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mj-lt"/>
                <a:cs typeface="+mn-cs"/>
              </a:rPr>
              <a:t>translation layer</a:t>
            </a:r>
          </a:p>
        </p:txBody>
      </p:sp>
      <p:sp>
        <p:nvSpPr>
          <p:cNvPr id="8" name="Line 258"/>
          <p:cNvSpPr>
            <a:spLocks noChangeShapeType="1"/>
          </p:cNvSpPr>
          <p:nvPr/>
        </p:nvSpPr>
        <p:spPr bwMode="auto">
          <a:xfrm>
            <a:off x="4589929" y="4713941"/>
            <a:ext cx="0" cy="33020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mj-lt"/>
              <a:cs typeface="+mn-cs"/>
            </a:endParaRPr>
          </a:p>
        </p:txBody>
      </p:sp>
      <p:sp>
        <p:nvSpPr>
          <p:cNvPr id="9" name="Rectangle 235"/>
          <p:cNvSpPr>
            <a:spLocks noChangeArrowheads="1"/>
          </p:cNvSpPr>
          <p:nvPr/>
        </p:nvSpPr>
        <p:spPr bwMode="auto">
          <a:xfrm>
            <a:off x="3446929" y="3126441"/>
            <a:ext cx="2209800" cy="241300"/>
          </a:xfrm>
          <a:prstGeom prst="rect">
            <a:avLst/>
          </a:prstGeom>
          <a:solidFill>
            <a:srgbClr val="F7F5CD"/>
          </a:solidFill>
          <a:ln w="12700">
            <a:solidFill>
              <a:srgbClr val="000000"/>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mj-lt"/>
              <a:cs typeface="+mn-cs"/>
            </a:endParaRPr>
          </a:p>
        </p:txBody>
      </p:sp>
      <p:sp>
        <p:nvSpPr>
          <p:cNvPr id="10" name="Rectangle 264"/>
          <p:cNvSpPr>
            <a:spLocks noChangeArrowheads="1"/>
          </p:cNvSpPr>
          <p:nvPr/>
        </p:nvSpPr>
        <p:spPr bwMode="auto">
          <a:xfrm>
            <a:off x="4494679" y="3277254"/>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mj-lt"/>
              <a:cs typeface="+mn-cs"/>
            </a:endParaRPr>
          </a:p>
        </p:txBody>
      </p:sp>
      <p:sp>
        <p:nvSpPr>
          <p:cNvPr id="11" name="Text Box 265"/>
          <p:cNvSpPr txBox="1">
            <a:spLocks noChangeArrowheads="1"/>
          </p:cNvSpPr>
          <p:nvPr/>
        </p:nvSpPr>
        <p:spPr bwMode="auto">
          <a:xfrm>
            <a:off x="3446929" y="2740034"/>
            <a:ext cx="1120820" cy="461665"/>
          </a:xfrm>
          <a:prstGeom prst="rect">
            <a:avLst/>
          </a:prstGeom>
          <a:noFill/>
          <a:ln w="12700">
            <a:noFill/>
            <a:miter lim="800000"/>
            <a:headEnd/>
            <a:tailEnd/>
          </a:ln>
          <a:effectLst/>
        </p:spPr>
        <p:txBody>
          <a:bodyPr wrap="none" anchor="ctr">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mj-lt"/>
                <a:cs typeface="+mn-cs"/>
              </a:rPr>
              <a:t>I/O bus</a:t>
            </a:r>
          </a:p>
        </p:txBody>
      </p:sp>
      <p:sp>
        <p:nvSpPr>
          <p:cNvPr id="12" name="Rectangle 280"/>
          <p:cNvSpPr>
            <a:spLocks noChangeArrowheads="1"/>
          </p:cNvSpPr>
          <p:nvPr/>
        </p:nvSpPr>
        <p:spPr bwMode="auto">
          <a:xfrm>
            <a:off x="1172042" y="5425141"/>
            <a:ext cx="3124200" cy="457200"/>
          </a:xfrm>
          <a:prstGeom prst="rect">
            <a:avLst/>
          </a:prstGeom>
          <a:solidFill>
            <a:srgbClr val="F6F5BD"/>
          </a:solidFill>
          <a:ln w="12700">
            <a:solidFill>
              <a:srgbClr val="000000"/>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mj-lt"/>
              <a:cs typeface="+mn-cs"/>
            </a:endParaRPr>
          </a:p>
        </p:txBody>
      </p:sp>
      <p:sp>
        <p:nvSpPr>
          <p:cNvPr id="13" name="Rectangle 274"/>
          <p:cNvSpPr>
            <a:spLocks noChangeArrowheads="1"/>
          </p:cNvSpPr>
          <p:nvPr/>
        </p:nvSpPr>
        <p:spPr bwMode="auto">
          <a:xfrm>
            <a:off x="1248242" y="5501341"/>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mj-lt"/>
                <a:cs typeface="+mn-cs"/>
              </a:rPr>
              <a:t>Page 0</a:t>
            </a:r>
          </a:p>
        </p:txBody>
      </p:sp>
      <p:sp>
        <p:nvSpPr>
          <p:cNvPr id="14" name="Rectangle 277"/>
          <p:cNvSpPr>
            <a:spLocks noChangeArrowheads="1"/>
          </p:cNvSpPr>
          <p:nvPr/>
        </p:nvSpPr>
        <p:spPr bwMode="auto">
          <a:xfrm>
            <a:off x="2086442" y="5501341"/>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mj-lt"/>
                <a:cs typeface="+mn-cs"/>
              </a:rPr>
              <a:t>Page 1</a:t>
            </a:r>
          </a:p>
        </p:txBody>
      </p:sp>
      <p:sp>
        <p:nvSpPr>
          <p:cNvPr id="15" name="Rectangle 278"/>
          <p:cNvSpPr>
            <a:spLocks noChangeArrowheads="1"/>
          </p:cNvSpPr>
          <p:nvPr/>
        </p:nvSpPr>
        <p:spPr bwMode="auto">
          <a:xfrm>
            <a:off x="3381842" y="5501341"/>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mj-lt"/>
                <a:cs typeface="+mn-cs"/>
              </a:rPr>
              <a:t>Page P-1</a:t>
            </a:r>
          </a:p>
        </p:txBody>
      </p:sp>
      <p:sp>
        <p:nvSpPr>
          <p:cNvPr id="16" name="Text Box 279"/>
          <p:cNvSpPr txBox="1">
            <a:spLocks noChangeArrowheads="1"/>
          </p:cNvSpPr>
          <p:nvPr/>
        </p:nvSpPr>
        <p:spPr bwMode="auto">
          <a:xfrm>
            <a:off x="2924642" y="5348941"/>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mj-lt"/>
                <a:cs typeface="+mn-cs"/>
              </a:rPr>
              <a:t>…</a:t>
            </a:r>
          </a:p>
        </p:txBody>
      </p:sp>
      <p:sp>
        <p:nvSpPr>
          <p:cNvPr id="17" name="Text Box 281"/>
          <p:cNvSpPr txBox="1">
            <a:spLocks noChangeArrowheads="1"/>
          </p:cNvSpPr>
          <p:nvPr/>
        </p:nvSpPr>
        <p:spPr bwMode="auto">
          <a:xfrm>
            <a:off x="1084729" y="5029946"/>
            <a:ext cx="1133644" cy="461665"/>
          </a:xfrm>
          <a:prstGeom prst="rect">
            <a:avLst/>
          </a:prstGeom>
          <a:noFill/>
          <a:ln w="12700">
            <a:noFill/>
            <a:miter lim="800000"/>
            <a:headEnd/>
            <a:tailEnd/>
          </a:ln>
          <a:effectLst/>
        </p:spPr>
        <p:txBody>
          <a:bodyPr wrap="none">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mj-lt"/>
                <a:cs typeface="+mn-cs"/>
              </a:rPr>
              <a:t>Block 0</a:t>
            </a:r>
          </a:p>
        </p:txBody>
      </p:sp>
      <p:sp>
        <p:nvSpPr>
          <p:cNvPr id="18" name="Text Box 282"/>
          <p:cNvSpPr txBox="1">
            <a:spLocks noChangeArrowheads="1"/>
          </p:cNvSpPr>
          <p:nvPr/>
        </p:nvSpPr>
        <p:spPr bwMode="auto">
          <a:xfrm>
            <a:off x="4329579" y="5393391"/>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mj-lt"/>
                <a:cs typeface="+mn-cs"/>
              </a:rPr>
              <a:t>…</a:t>
            </a:r>
          </a:p>
        </p:txBody>
      </p:sp>
      <p:sp>
        <p:nvSpPr>
          <p:cNvPr id="19" name="Rectangle 287"/>
          <p:cNvSpPr>
            <a:spLocks noChangeArrowheads="1"/>
          </p:cNvSpPr>
          <p:nvPr/>
        </p:nvSpPr>
        <p:spPr bwMode="auto">
          <a:xfrm>
            <a:off x="4894729" y="5425141"/>
            <a:ext cx="3124200" cy="457200"/>
          </a:xfrm>
          <a:prstGeom prst="rect">
            <a:avLst/>
          </a:prstGeom>
          <a:solidFill>
            <a:srgbClr val="F6F5BD"/>
          </a:solidFill>
          <a:ln w="12700">
            <a:solidFill>
              <a:srgbClr val="000000"/>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mj-lt"/>
              <a:cs typeface="+mn-cs"/>
            </a:endParaRPr>
          </a:p>
        </p:txBody>
      </p:sp>
      <p:sp>
        <p:nvSpPr>
          <p:cNvPr id="20" name="Rectangle 283"/>
          <p:cNvSpPr>
            <a:spLocks noChangeArrowheads="1"/>
          </p:cNvSpPr>
          <p:nvPr/>
        </p:nvSpPr>
        <p:spPr bwMode="auto">
          <a:xfrm>
            <a:off x="4970929" y="5501341"/>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mj-lt"/>
                <a:cs typeface="+mn-cs"/>
              </a:rPr>
              <a:t>Page 0</a:t>
            </a:r>
          </a:p>
        </p:txBody>
      </p:sp>
      <p:sp>
        <p:nvSpPr>
          <p:cNvPr id="21" name="Rectangle 284"/>
          <p:cNvSpPr>
            <a:spLocks noChangeArrowheads="1"/>
          </p:cNvSpPr>
          <p:nvPr/>
        </p:nvSpPr>
        <p:spPr bwMode="auto">
          <a:xfrm>
            <a:off x="5809129" y="5501341"/>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mj-lt"/>
                <a:cs typeface="+mn-cs"/>
              </a:rPr>
              <a:t>Page 1</a:t>
            </a:r>
          </a:p>
        </p:txBody>
      </p:sp>
      <p:sp>
        <p:nvSpPr>
          <p:cNvPr id="22" name="Rectangle 285"/>
          <p:cNvSpPr>
            <a:spLocks noChangeArrowheads="1"/>
          </p:cNvSpPr>
          <p:nvPr/>
        </p:nvSpPr>
        <p:spPr bwMode="auto">
          <a:xfrm>
            <a:off x="7104529" y="5501341"/>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mj-lt"/>
                <a:cs typeface="+mn-cs"/>
              </a:rPr>
              <a:t>Page P-1</a:t>
            </a:r>
          </a:p>
        </p:txBody>
      </p:sp>
      <p:sp>
        <p:nvSpPr>
          <p:cNvPr id="23" name="Text Box 286"/>
          <p:cNvSpPr txBox="1">
            <a:spLocks noChangeArrowheads="1"/>
          </p:cNvSpPr>
          <p:nvPr/>
        </p:nvSpPr>
        <p:spPr bwMode="auto">
          <a:xfrm>
            <a:off x="6647329" y="5348941"/>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mj-lt"/>
                <a:cs typeface="+mn-cs"/>
              </a:rPr>
              <a:t>…</a:t>
            </a:r>
          </a:p>
        </p:txBody>
      </p:sp>
      <p:sp>
        <p:nvSpPr>
          <p:cNvPr id="24" name="Text Box 288"/>
          <p:cNvSpPr txBox="1">
            <a:spLocks noChangeArrowheads="1"/>
          </p:cNvSpPr>
          <p:nvPr/>
        </p:nvSpPr>
        <p:spPr bwMode="auto">
          <a:xfrm>
            <a:off x="4818529" y="5029946"/>
            <a:ext cx="1398140" cy="461665"/>
          </a:xfrm>
          <a:prstGeom prst="rect">
            <a:avLst/>
          </a:prstGeom>
          <a:noFill/>
          <a:ln w="12700">
            <a:noFill/>
            <a:miter lim="800000"/>
            <a:headEnd/>
            <a:tailEnd/>
          </a:ln>
          <a:effectLst/>
        </p:spPr>
        <p:txBody>
          <a:bodyPr wrap="none">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mj-lt"/>
                <a:cs typeface="+mn-cs"/>
              </a:rPr>
              <a:t>Block  B-1</a:t>
            </a:r>
          </a:p>
        </p:txBody>
      </p:sp>
      <p:sp>
        <p:nvSpPr>
          <p:cNvPr id="25" name="Text Box 291"/>
          <p:cNvSpPr txBox="1">
            <a:spLocks noChangeArrowheads="1"/>
          </p:cNvSpPr>
          <p:nvPr/>
        </p:nvSpPr>
        <p:spPr bwMode="auto">
          <a:xfrm>
            <a:off x="912779" y="4618344"/>
            <a:ext cx="2004075" cy="461665"/>
          </a:xfrm>
          <a:prstGeom prst="rect">
            <a:avLst/>
          </a:prstGeom>
          <a:noFill/>
          <a:ln w="12700">
            <a:noFill/>
            <a:miter lim="800000"/>
            <a:headEnd/>
            <a:tailEnd/>
          </a:ln>
          <a:effectLst/>
        </p:spPr>
        <p:txBody>
          <a:bodyPr wrap="none">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mj-lt"/>
                <a:cs typeface="+mn-cs"/>
              </a:rPr>
              <a:t>Flash memory</a:t>
            </a:r>
          </a:p>
        </p:txBody>
      </p:sp>
      <p:sp>
        <p:nvSpPr>
          <p:cNvPr id="26" name="Rectangle 292"/>
          <p:cNvSpPr>
            <a:spLocks noChangeArrowheads="1"/>
          </p:cNvSpPr>
          <p:nvPr/>
        </p:nvSpPr>
        <p:spPr bwMode="auto">
          <a:xfrm>
            <a:off x="856129" y="4053541"/>
            <a:ext cx="7467600" cy="217805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mj-lt"/>
              <a:cs typeface="+mn-cs"/>
            </a:endParaRPr>
          </a:p>
        </p:txBody>
      </p:sp>
      <p:sp>
        <p:nvSpPr>
          <p:cNvPr id="27" name="Text Box 293"/>
          <p:cNvSpPr txBox="1">
            <a:spLocks noChangeArrowheads="1"/>
          </p:cNvSpPr>
          <p:nvPr/>
        </p:nvSpPr>
        <p:spPr bwMode="auto">
          <a:xfrm>
            <a:off x="815695" y="3604576"/>
            <a:ext cx="2985113" cy="461665"/>
          </a:xfrm>
          <a:prstGeom prst="rect">
            <a:avLst/>
          </a:prstGeom>
          <a:noFill/>
          <a:ln w="12700">
            <a:noFill/>
            <a:miter lim="800000"/>
            <a:headEnd/>
            <a:tailEnd/>
          </a:ln>
          <a:effectLst/>
        </p:spPr>
        <p:txBody>
          <a:bodyPr wrap="none">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mj-lt"/>
                <a:cs typeface="+mn-cs"/>
              </a:rPr>
              <a:t>Solid State Disk (SSD)</a:t>
            </a:r>
          </a:p>
        </p:txBody>
      </p:sp>
      <p:pic>
        <p:nvPicPr>
          <p:cNvPr id="28" name="Picture 2" descr="http://core0.staticworld.net/images/article/2013/05/intel_ssd_525_series_1160-100037016-lar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0029" y="704012"/>
            <a:ext cx="3182951" cy="2332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17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animBg="1"/>
      <p:bldP spid="13" grpId="0" animBg="1"/>
      <p:bldP spid="14" grpId="0" animBg="1"/>
      <p:bldP spid="15" grpId="0" animBg="1"/>
      <p:bldP spid="16" grpId="0"/>
      <p:bldP spid="17" grpId="0"/>
      <p:bldP spid="18" grpId="0"/>
      <p:bldP spid="19" grpId="0" animBg="1"/>
      <p:bldP spid="20" grpId="0" animBg="1"/>
      <p:bldP spid="21" grpId="0" animBg="1"/>
      <p:bldP spid="22" grpId="0" animBg="1"/>
      <p:bldP spid="23" grpId="0"/>
      <p:bldP spid="24" grpId="0"/>
      <p:bldP spid="25" grpId="0"/>
      <p:bldP spid="26" grpId="0" animBg="1"/>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endParaRPr lang="en-US"/>
          </a:p>
        </p:txBody>
      </p:sp>
      <p:sp>
        <p:nvSpPr>
          <p:cNvPr id="4" name="Slide Number Placeholder 3"/>
          <p:cNvSpPr>
            <a:spLocks noGrp="1"/>
          </p:cNvSpPr>
          <p:nvPr>
            <p:ph type="sldNum" sz="quarter" idx="12"/>
          </p:nvPr>
        </p:nvSpPr>
        <p:spPr/>
        <p:txBody>
          <a:bodyPr/>
          <a:lstStyle/>
          <a:p>
            <a:fld id="{BC7C217C-2F06-4462-9D67-FF1B400F5E86}" type="slidenum">
              <a:rPr lang="en-US" smtClean="0"/>
              <a:t>11</a:t>
            </a:fld>
            <a:endParaRPr lang="en-US"/>
          </a:p>
        </p:txBody>
      </p:sp>
      <p:pic>
        <p:nvPicPr>
          <p:cNvPr id="5" name="Picture 4"/>
          <p:cNvPicPr>
            <a:picLocks noChangeAspect="1"/>
          </p:cNvPicPr>
          <p:nvPr/>
        </p:nvPicPr>
        <p:blipFill>
          <a:blip r:embed="rId2"/>
          <a:stretch>
            <a:fillRect/>
          </a:stretch>
        </p:blipFill>
        <p:spPr>
          <a:xfrm>
            <a:off x="0" y="1314450"/>
            <a:ext cx="9144000" cy="5143500"/>
          </a:xfrm>
          <a:prstGeom prst="rect">
            <a:avLst/>
          </a:prstGeom>
        </p:spPr>
      </p:pic>
      <p:sp>
        <p:nvSpPr>
          <p:cNvPr id="6" name="Rectangle 5"/>
          <p:cNvSpPr/>
          <p:nvPr/>
        </p:nvSpPr>
        <p:spPr>
          <a:xfrm>
            <a:off x="0" y="40767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3140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1950746243"/>
              </p:ext>
            </p:extLst>
          </p:nvPr>
        </p:nvGraphicFramePr>
        <p:xfrm>
          <a:off x="0" y="1371601"/>
          <a:ext cx="9144000" cy="5486400"/>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en-US" dirty="0"/>
              <a:t>The CPU-Memory Gap</a:t>
            </a:r>
          </a:p>
        </p:txBody>
      </p:sp>
      <p:sp>
        <p:nvSpPr>
          <p:cNvPr id="4" name="Slide Number Placeholder 3"/>
          <p:cNvSpPr>
            <a:spLocks noGrp="1"/>
          </p:cNvSpPr>
          <p:nvPr>
            <p:ph type="sldNum" sz="quarter" idx="12"/>
          </p:nvPr>
        </p:nvSpPr>
        <p:spPr/>
        <p:txBody>
          <a:bodyPr/>
          <a:lstStyle/>
          <a:p>
            <a:fld id="{BC7C217C-2F06-4462-9D67-FF1B400F5E86}" type="slidenum">
              <a:rPr lang="en-US" smtClean="0"/>
              <a:t>12</a:t>
            </a:fld>
            <a:endParaRPr lang="en-US"/>
          </a:p>
        </p:txBody>
      </p:sp>
    </p:spTree>
    <p:extLst>
      <p:ext uri="{BB962C8B-B14F-4D97-AF65-F5344CB8AC3E}">
        <p14:creationId xmlns:p14="http://schemas.microsoft.com/office/powerpoint/2010/main" val="381765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Locality</a:t>
            </a:r>
          </a:p>
        </p:txBody>
      </p:sp>
      <p:sp>
        <p:nvSpPr>
          <p:cNvPr id="3" name="Content Placeholder 2"/>
          <p:cNvSpPr>
            <a:spLocks noGrp="1"/>
          </p:cNvSpPr>
          <p:nvPr>
            <p:ph idx="1"/>
          </p:nvPr>
        </p:nvSpPr>
        <p:spPr/>
        <p:txBody>
          <a:bodyPr/>
          <a:lstStyle/>
          <a:p>
            <a:r>
              <a:rPr lang="en-US" dirty="0"/>
              <a:t>Programs tend to use data and instructions with addresses near or equal to those they have used recently</a:t>
            </a:r>
          </a:p>
          <a:p>
            <a:endParaRPr lang="en-US" dirty="0"/>
          </a:p>
        </p:txBody>
      </p:sp>
      <p:sp>
        <p:nvSpPr>
          <p:cNvPr id="4" name="Slide Number Placeholder 3"/>
          <p:cNvSpPr>
            <a:spLocks noGrp="1"/>
          </p:cNvSpPr>
          <p:nvPr>
            <p:ph type="sldNum" sz="quarter" idx="12"/>
          </p:nvPr>
        </p:nvSpPr>
        <p:spPr/>
        <p:txBody>
          <a:bodyPr/>
          <a:lstStyle/>
          <a:p>
            <a:fld id="{BC7C217C-2F06-4462-9D67-FF1B400F5E86}" type="slidenum">
              <a:rPr lang="en-US" smtClean="0"/>
              <a:t>13</a:t>
            </a:fld>
            <a:endParaRPr lang="en-US"/>
          </a:p>
        </p:txBody>
      </p:sp>
      <p:sp>
        <p:nvSpPr>
          <p:cNvPr id="5" name="Rectangle 4"/>
          <p:cNvSpPr/>
          <p:nvPr/>
        </p:nvSpPr>
        <p:spPr bwMode="auto">
          <a:xfrm>
            <a:off x="1617685" y="5055895"/>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itchFamily="34" charset="0"/>
              <a:cs typeface="+mn-cs"/>
            </a:endParaRPr>
          </a:p>
        </p:txBody>
      </p:sp>
      <p:sp>
        <p:nvSpPr>
          <p:cNvPr id="6" name="Rectangle 5"/>
          <p:cNvSpPr/>
          <p:nvPr/>
        </p:nvSpPr>
        <p:spPr bwMode="auto">
          <a:xfrm>
            <a:off x="2011385" y="5055895"/>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itchFamily="34" charset="0"/>
              <a:cs typeface="+mn-cs"/>
            </a:endParaRPr>
          </a:p>
        </p:txBody>
      </p:sp>
      <p:sp>
        <p:nvSpPr>
          <p:cNvPr id="7" name="Freeform 6"/>
          <p:cNvSpPr/>
          <p:nvPr/>
        </p:nvSpPr>
        <p:spPr bwMode="auto">
          <a:xfrm>
            <a:off x="1840741" y="4546106"/>
            <a:ext cx="627844" cy="433589"/>
          </a:xfrm>
          <a:custGeom>
            <a:avLst/>
            <a:gdLst>
              <a:gd name="connsiteX0" fmla="*/ 290847 w 627844"/>
              <a:gd name="connsiteY0" fmla="*/ 433589 h 433589"/>
              <a:gd name="connsiteX1" fmla="*/ 46149 w 627844"/>
              <a:gd name="connsiteY1" fmla="*/ 72980 h 433589"/>
              <a:gd name="connsiteX2" fmla="*/ 567743 w 627844"/>
              <a:gd name="connsiteY2" fmla="*/ 60101 h 433589"/>
              <a:gd name="connsiteX3" fmla="*/ 406757 w 627844"/>
              <a:gd name="connsiteY3" fmla="*/ 433589 h 433589"/>
            </a:gdLst>
            <a:ahLst/>
            <a:cxnLst>
              <a:cxn ang="0">
                <a:pos x="connsiteX0" y="connsiteY0"/>
              </a:cxn>
              <a:cxn ang="0">
                <a:pos x="connsiteX1" y="connsiteY1"/>
              </a:cxn>
              <a:cxn ang="0">
                <a:pos x="connsiteX2" y="connsiteY2"/>
              </a:cxn>
              <a:cxn ang="0">
                <a:pos x="connsiteX3" y="connsiteY3"/>
              </a:cxn>
            </a:cxnLst>
            <a:rect l="l" t="t" r="r" b="b"/>
            <a:pathLst>
              <a:path w="627844" h="433589">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w="25400" cap="flat" cmpd="sng" algn="ctr">
            <a:solidFill>
              <a:schemeClr val="tx1"/>
            </a:solidFill>
            <a:prstDash val="solid"/>
            <a:round/>
            <a:headEnd type="none" w="med" len="med"/>
            <a:tailEnd type="arrow"/>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inux Biolinum"/>
              <a:cs typeface="+mn-cs"/>
            </a:endParaRPr>
          </a:p>
        </p:txBody>
      </p:sp>
      <p:sp>
        <p:nvSpPr>
          <p:cNvPr id="8" name="Rectangle 7"/>
          <p:cNvSpPr/>
          <p:nvPr/>
        </p:nvSpPr>
        <p:spPr bwMode="auto">
          <a:xfrm>
            <a:off x="5683161" y="5055895"/>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itchFamily="34" charset="0"/>
              <a:cs typeface="+mn-cs"/>
            </a:endParaRPr>
          </a:p>
        </p:txBody>
      </p:sp>
      <p:sp>
        <p:nvSpPr>
          <p:cNvPr id="9" name="Rectangle 8"/>
          <p:cNvSpPr/>
          <p:nvPr/>
        </p:nvSpPr>
        <p:spPr bwMode="auto">
          <a:xfrm>
            <a:off x="6076861" y="5055895"/>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itchFamily="34" charset="0"/>
              <a:cs typeface="+mn-cs"/>
            </a:endParaRPr>
          </a:p>
        </p:txBody>
      </p:sp>
      <p:sp>
        <p:nvSpPr>
          <p:cNvPr id="10" name="Rectangle 9"/>
          <p:cNvSpPr/>
          <p:nvPr/>
        </p:nvSpPr>
        <p:spPr bwMode="auto">
          <a:xfrm>
            <a:off x="6451600" y="5055895"/>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itchFamily="34" charset="0"/>
              <a:cs typeface="+mn-cs"/>
            </a:endParaRPr>
          </a:p>
        </p:txBody>
      </p:sp>
      <p:sp>
        <p:nvSpPr>
          <p:cNvPr id="11" name="Freeform 10"/>
          <p:cNvSpPr/>
          <p:nvPr/>
        </p:nvSpPr>
        <p:spPr bwMode="auto">
          <a:xfrm>
            <a:off x="5997620" y="4625526"/>
            <a:ext cx="841420" cy="359535"/>
          </a:xfrm>
          <a:custGeom>
            <a:avLst/>
            <a:gdLst>
              <a:gd name="connsiteX0" fmla="*/ 200695 w 841420"/>
              <a:gd name="connsiteY0" fmla="*/ 353095 h 359535"/>
              <a:gd name="connsiteX1" fmla="*/ 91225 w 841420"/>
              <a:gd name="connsiteY1" fmla="*/ 56881 h 359535"/>
              <a:gd name="connsiteX2" fmla="*/ 748048 w 841420"/>
              <a:gd name="connsiteY2" fmla="*/ 50442 h 359535"/>
              <a:gd name="connsiteX3" fmla="*/ 651456 w 841420"/>
              <a:gd name="connsiteY3" fmla="*/ 359535 h 359535"/>
            </a:gdLst>
            <a:ahLst/>
            <a:cxnLst>
              <a:cxn ang="0">
                <a:pos x="connsiteX0" y="connsiteY0"/>
              </a:cxn>
              <a:cxn ang="0">
                <a:pos x="connsiteX1" y="connsiteY1"/>
              </a:cxn>
              <a:cxn ang="0">
                <a:pos x="connsiteX2" y="connsiteY2"/>
              </a:cxn>
              <a:cxn ang="0">
                <a:pos x="connsiteX3" y="connsiteY3"/>
              </a:cxn>
            </a:cxnLst>
            <a:rect l="l" t="t" r="r" b="b"/>
            <a:pathLst>
              <a:path w="841420" h="359535">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w="25400" cap="flat" cmpd="sng" algn="ctr">
            <a:solidFill>
              <a:schemeClr val="tx1"/>
            </a:solidFill>
            <a:prstDash val="solid"/>
            <a:round/>
            <a:headEnd type="none" w="med" len="med"/>
            <a:tailEnd type="arrow"/>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inux Biolinum"/>
              <a:cs typeface="+mn-cs"/>
            </a:endParaRPr>
          </a:p>
        </p:txBody>
      </p:sp>
      <p:sp>
        <p:nvSpPr>
          <p:cNvPr id="12" name="Rectangle 11"/>
          <p:cNvSpPr/>
          <p:nvPr/>
        </p:nvSpPr>
        <p:spPr>
          <a:xfrm>
            <a:off x="1192243" y="3756566"/>
            <a:ext cx="2755883"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mj-lt"/>
                <a:cs typeface="+mn-cs"/>
              </a:rPr>
              <a:t>Temporal locality</a:t>
            </a:r>
          </a:p>
        </p:txBody>
      </p:sp>
      <p:sp>
        <p:nvSpPr>
          <p:cNvPr id="13" name="Rectangle 12"/>
          <p:cNvSpPr/>
          <p:nvPr/>
        </p:nvSpPr>
        <p:spPr>
          <a:xfrm>
            <a:off x="5446072" y="3756566"/>
            <a:ext cx="237917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mj-lt"/>
                <a:cs typeface="+mn-cs"/>
              </a:rPr>
              <a:t>Spatial locality</a:t>
            </a:r>
          </a:p>
        </p:txBody>
      </p:sp>
    </p:spTree>
    <p:extLst>
      <p:ext uri="{BB962C8B-B14F-4D97-AF65-F5344CB8AC3E}">
        <p14:creationId xmlns:p14="http://schemas.microsoft.com/office/powerpoint/2010/main" val="396256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Locality Example</a:t>
            </a:r>
          </a:p>
        </p:txBody>
      </p:sp>
      <p:sp>
        <p:nvSpPr>
          <p:cNvPr id="4" name="Slide Number Placeholder 3"/>
          <p:cNvSpPr>
            <a:spLocks noGrp="1"/>
          </p:cNvSpPr>
          <p:nvPr>
            <p:ph type="sldNum" sz="quarter" idx="12"/>
          </p:nvPr>
        </p:nvSpPr>
        <p:spPr/>
        <p:txBody>
          <a:bodyPr/>
          <a:lstStyle/>
          <a:p>
            <a:fld id="{BC7C217C-2F06-4462-9D67-FF1B400F5E86}" type="slidenum">
              <a:rPr lang="en-US" smtClean="0"/>
              <a:t>14</a:t>
            </a:fld>
            <a:endParaRPr lang="en-US"/>
          </a:p>
        </p:txBody>
      </p:sp>
      <p:sp>
        <p:nvSpPr>
          <p:cNvPr id="5" name="Rectangle 4"/>
          <p:cNvSpPr/>
          <p:nvPr/>
        </p:nvSpPr>
        <p:spPr bwMode="auto">
          <a:xfrm>
            <a:off x="1617685" y="5055895"/>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itchFamily="34" charset="0"/>
              <a:cs typeface="+mn-cs"/>
            </a:endParaRPr>
          </a:p>
        </p:txBody>
      </p:sp>
      <p:sp>
        <p:nvSpPr>
          <p:cNvPr id="6" name="Rectangle 5"/>
          <p:cNvSpPr/>
          <p:nvPr/>
        </p:nvSpPr>
        <p:spPr bwMode="auto">
          <a:xfrm>
            <a:off x="2011385" y="5055895"/>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itchFamily="34" charset="0"/>
              <a:cs typeface="+mn-cs"/>
            </a:endParaRPr>
          </a:p>
        </p:txBody>
      </p:sp>
      <p:sp>
        <p:nvSpPr>
          <p:cNvPr id="7" name="Freeform 6"/>
          <p:cNvSpPr/>
          <p:nvPr/>
        </p:nvSpPr>
        <p:spPr bwMode="auto">
          <a:xfrm>
            <a:off x="1840741" y="4546106"/>
            <a:ext cx="627844" cy="433589"/>
          </a:xfrm>
          <a:custGeom>
            <a:avLst/>
            <a:gdLst>
              <a:gd name="connsiteX0" fmla="*/ 290847 w 627844"/>
              <a:gd name="connsiteY0" fmla="*/ 433589 h 433589"/>
              <a:gd name="connsiteX1" fmla="*/ 46149 w 627844"/>
              <a:gd name="connsiteY1" fmla="*/ 72980 h 433589"/>
              <a:gd name="connsiteX2" fmla="*/ 567743 w 627844"/>
              <a:gd name="connsiteY2" fmla="*/ 60101 h 433589"/>
              <a:gd name="connsiteX3" fmla="*/ 406757 w 627844"/>
              <a:gd name="connsiteY3" fmla="*/ 433589 h 433589"/>
            </a:gdLst>
            <a:ahLst/>
            <a:cxnLst>
              <a:cxn ang="0">
                <a:pos x="connsiteX0" y="connsiteY0"/>
              </a:cxn>
              <a:cxn ang="0">
                <a:pos x="connsiteX1" y="connsiteY1"/>
              </a:cxn>
              <a:cxn ang="0">
                <a:pos x="connsiteX2" y="connsiteY2"/>
              </a:cxn>
              <a:cxn ang="0">
                <a:pos x="connsiteX3" y="connsiteY3"/>
              </a:cxn>
            </a:cxnLst>
            <a:rect l="l" t="t" r="r" b="b"/>
            <a:pathLst>
              <a:path w="627844" h="433589">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w="25400" cap="flat" cmpd="sng" algn="ctr">
            <a:solidFill>
              <a:schemeClr val="tx1"/>
            </a:solidFill>
            <a:prstDash val="solid"/>
            <a:round/>
            <a:headEnd type="none" w="med" len="med"/>
            <a:tailEnd type="arrow"/>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inux Biolinum"/>
              <a:cs typeface="+mn-cs"/>
            </a:endParaRPr>
          </a:p>
        </p:txBody>
      </p:sp>
      <p:sp>
        <p:nvSpPr>
          <p:cNvPr id="8" name="Rectangle 7"/>
          <p:cNvSpPr/>
          <p:nvPr/>
        </p:nvSpPr>
        <p:spPr bwMode="auto">
          <a:xfrm>
            <a:off x="5683161" y="5055895"/>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itchFamily="34" charset="0"/>
              <a:cs typeface="+mn-cs"/>
            </a:endParaRPr>
          </a:p>
        </p:txBody>
      </p:sp>
      <p:sp>
        <p:nvSpPr>
          <p:cNvPr id="9" name="Rectangle 8"/>
          <p:cNvSpPr/>
          <p:nvPr/>
        </p:nvSpPr>
        <p:spPr bwMode="auto">
          <a:xfrm>
            <a:off x="6076861" y="5055895"/>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itchFamily="34" charset="0"/>
              <a:cs typeface="+mn-cs"/>
            </a:endParaRPr>
          </a:p>
        </p:txBody>
      </p:sp>
      <p:sp>
        <p:nvSpPr>
          <p:cNvPr id="10" name="Rectangle 9"/>
          <p:cNvSpPr/>
          <p:nvPr/>
        </p:nvSpPr>
        <p:spPr bwMode="auto">
          <a:xfrm>
            <a:off x="6451600" y="5055895"/>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itchFamily="34" charset="0"/>
              <a:cs typeface="+mn-cs"/>
            </a:endParaRPr>
          </a:p>
        </p:txBody>
      </p:sp>
      <p:sp>
        <p:nvSpPr>
          <p:cNvPr id="11" name="Freeform 10"/>
          <p:cNvSpPr/>
          <p:nvPr/>
        </p:nvSpPr>
        <p:spPr bwMode="auto">
          <a:xfrm>
            <a:off x="5997620" y="4625526"/>
            <a:ext cx="841420" cy="359535"/>
          </a:xfrm>
          <a:custGeom>
            <a:avLst/>
            <a:gdLst>
              <a:gd name="connsiteX0" fmla="*/ 200695 w 841420"/>
              <a:gd name="connsiteY0" fmla="*/ 353095 h 359535"/>
              <a:gd name="connsiteX1" fmla="*/ 91225 w 841420"/>
              <a:gd name="connsiteY1" fmla="*/ 56881 h 359535"/>
              <a:gd name="connsiteX2" fmla="*/ 748048 w 841420"/>
              <a:gd name="connsiteY2" fmla="*/ 50442 h 359535"/>
              <a:gd name="connsiteX3" fmla="*/ 651456 w 841420"/>
              <a:gd name="connsiteY3" fmla="*/ 359535 h 359535"/>
            </a:gdLst>
            <a:ahLst/>
            <a:cxnLst>
              <a:cxn ang="0">
                <a:pos x="connsiteX0" y="connsiteY0"/>
              </a:cxn>
              <a:cxn ang="0">
                <a:pos x="connsiteX1" y="connsiteY1"/>
              </a:cxn>
              <a:cxn ang="0">
                <a:pos x="connsiteX2" y="connsiteY2"/>
              </a:cxn>
              <a:cxn ang="0">
                <a:pos x="connsiteX3" y="connsiteY3"/>
              </a:cxn>
            </a:cxnLst>
            <a:rect l="l" t="t" r="r" b="b"/>
            <a:pathLst>
              <a:path w="841420" h="359535">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w="25400" cap="flat" cmpd="sng" algn="ctr">
            <a:solidFill>
              <a:schemeClr val="tx1"/>
            </a:solidFill>
            <a:prstDash val="solid"/>
            <a:round/>
            <a:headEnd type="none" w="med" len="med"/>
            <a:tailEnd type="arrow"/>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Linux Biolinum"/>
              <a:cs typeface="+mn-cs"/>
            </a:endParaRPr>
          </a:p>
        </p:txBody>
      </p:sp>
      <p:sp>
        <p:nvSpPr>
          <p:cNvPr id="12" name="Rectangle 11"/>
          <p:cNvSpPr/>
          <p:nvPr/>
        </p:nvSpPr>
        <p:spPr>
          <a:xfrm>
            <a:off x="1192243" y="3756566"/>
            <a:ext cx="2755883"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mj-lt"/>
                <a:cs typeface="+mn-cs"/>
              </a:rPr>
              <a:t>Temporal locality</a:t>
            </a:r>
          </a:p>
        </p:txBody>
      </p:sp>
      <p:sp>
        <p:nvSpPr>
          <p:cNvPr id="13" name="Rectangle 12"/>
          <p:cNvSpPr/>
          <p:nvPr/>
        </p:nvSpPr>
        <p:spPr>
          <a:xfrm>
            <a:off x="5446072" y="3756566"/>
            <a:ext cx="237917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mj-lt"/>
                <a:cs typeface="+mn-cs"/>
              </a:rPr>
              <a:t>Spatial locality</a:t>
            </a:r>
          </a:p>
        </p:txBody>
      </p:sp>
      <p:sp>
        <p:nvSpPr>
          <p:cNvPr id="15" name="Rectangle 14"/>
          <p:cNvSpPr>
            <a:spLocks noChangeArrowheads="1"/>
          </p:cNvSpPr>
          <p:nvPr/>
        </p:nvSpPr>
        <p:spPr bwMode="auto">
          <a:xfrm>
            <a:off x="2286000" y="1892300"/>
            <a:ext cx="4572000" cy="1567096"/>
          </a:xfrm>
          <a:prstGeom prst="rect">
            <a:avLst/>
          </a:prstGeom>
          <a:solidFill>
            <a:srgbClr val="F7F5CD"/>
          </a:solidFill>
          <a:ln w="12700" cmpd="sng">
            <a:solidFill>
              <a:schemeClr val="tx1"/>
            </a:solidFill>
            <a:miter lim="800000"/>
            <a:headEnd/>
            <a:tailEnd/>
          </a:ln>
          <a:effectLst/>
        </p:spPr>
        <p:txBody>
          <a:bodyPr wrap="square" lIns="90487" tIns="44450" rIns="90487" bIns="44450">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tab pos="457200" algn="l"/>
              </a:tabLst>
              <a:defRPr/>
            </a:pP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sum = 0;</a:t>
            </a:r>
          </a:p>
          <a:p>
            <a:pPr marL="0" marR="0" lvl="0" indent="0" algn="l" defTabSz="914400" rtl="0" eaLnBrk="1" fontAlgn="auto" latinLnBrk="0" hangingPunct="1">
              <a:lnSpc>
                <a:spcPct val="100000"/>
              </a:lnSpc>
              <a:spcBef>
                <a:spcPts val="0"/>
              </a:spcBef>
              <a:spcAft>
                <a:spcPts val="0"/>
              </a:spcAft>
              <a:buClrTx/>
              <a:buSzTx/>
              <a:buFontTx/>
              <a:buNone/>
              <a:tabLst>
                <a:tab pos="457200" algn="l"/>
              </a:tabLst>
              <a:defRPr/>
            </a:pP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for (</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i</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 0; </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i</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&lt; </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n</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i</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tab pos="457200" algn="l"/>
              </a:tabLst>
              <a:defRPr/>
            </a:pP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sum += </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a[i</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tab pos="457200" algn="l"/>
              </a:tabLst>
              <a:defRPr/>
            </a:pP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return sum;</a:t>
            </a:r>
          </a:p>
        </p:txBody>
      </p:sp>
      <p:cxnSp>
        <p:nvCxnSpPr>
          <p:cNvPr id="16" name="Curved Connector 15"/>
          <p:cNvCxnSpPr/>
          <p:nvPr/>
        </p:nvCxnSpPr>
        <p:spPr>
          <a:xfrm rot="10800000" flipH="1">
            <a:off x="1192242" y="2882900"/>
            <a:ext cx="1525557" cy="1135276"/>
          </a:xfrm>
          <a:prstGeom prst="curvedConnector3">
            <a:avLst>
              <a:gd name="adj1" fmla="val -1498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p:nvPr/>
        </p:nvCxnSpPr>
        <p:spPr>
          <a:xfrm flipH="1" flipV="1">
            <a:off x="4991100" y="2882900"/>
            <a:ext cx="2834149" cy="1135276"/>
          </a:xfrm>
          <a:prstGeom prst="curvedConnector3">
            <a:avLst>
              <a:gd name="adj1" fmla="val -8066"/>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904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2E3E88-3666-47F4-A110-66325F061353}" type="slidenum">
              <a:rPr kumimoji="0" lang="en-US" sz="1200" b="0" i="0" u="none" strike="noStrike" kern="1200" cap="none" spc="0" normalizeH="0" baseline="0" noProof="0" smtClean="0">
                <a:ln>
                  <a:noFill/>
                </a:ln>
                <a:solidFill>
                  <a:prstClr val="white">
                    <a:tint val="75000"/>
                  </a:prstClr>
                </a:solidFill>
                <a:effectLst/>
                <a:uLnTx/>
                <a:uFillTx/>
                <a:latin typeface="Linux Biolinum"/>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white">
                  <a:tint val="75000"/>
                </a:prstClr>
              </a:solidFill>
              <a:effectLst/>
              <a:uLnTx/>
              <a:uFillTx/>
              <a:latin typeface="Linux Biolinum"/>
              <a:cs typeface="+mn-cs"/>
            </a:endParaRPr>
          </a:p>
        </p:txBody>
      </p:sp>
      <p:sp>
        <p:nvSpPr>
          <p:cNvPr id="5" name="Rectangle 4"/>
          <p:cNvSpPr/>
          <p:nvPr/>
        </p:nvSpPr>
        <p:spPr>
          <a:xfrm>
            <a:off x="889000" y="667435"/>
            <a:ext cx="7378700" cy="9541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Linux Biolinum"/>
                <a:cs typeface="+mn-cs"/>
              </a:rPr>
              <a:t>Q: Does this function have good locality with respect to array a?</a:t>
            </a:r>
          </a:p>
        </p:txBody>
      </p:sp>
      <p:sp>
        <p:nvSpPr>
          <p:cNvPr id="6" name="Text Box 1028"/>
          <p:cNvSpPr txBox="1">
            <a:spLocks noChangeArrowheads="1"/>
          </p:cNvSpPr>
          <p:nvPr/>
        </p:nvSpPr>
        <p:spPr bwMode="auto">
          <a:xfrm>
            <a:off x="1852283" y="2280786"/>
            <a:ext cx="5452134" cy="3416320"/>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int</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sum_array_rows(int</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a[M][N</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int</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i</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j</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sum = 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for (</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i</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 0; </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i</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&lt; M; </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i</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for (</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j</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 0; </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j</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&lt; N; </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j</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sum += </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a[i][j</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return 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660348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2E3E88-3666-47F4-A110-66325F061353}" type="slidenum">
              <a:rPr kumimoji="0" lang="en-US" sz="1200" b="0" i="0" u="none" strike="noStrike" kern="1200" cap="none" spc="0" normalizeH="0" baseline="0" noProof="0" smtClean="0">
                <a:ln>
                  <a:noFill/>
                </a:ln>
                <a:solidFill>
                  <a:prstClr val="white">
                    <a:tint val="75000"/>
                  </a:prstClr>
                </a:solidFill>
                <a:effectLst/>
                <a:uLnTx/>
                <a:uFillTx/>
                <a:latin typeface="Linux Biolinum"/>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white">
                  <a:tint val="75000"/>
                </a:prstClr>
              </a:solidFill>
              <a:effectLst/>
              <a:uLnTx/>
              <a:uFillTx/>
              <a:latin typeface="Linux Biolinum"/>
              <a:cs typeface="+mn-cs"/>
            </a:endParaRPr>
          </a:p>
        </p:txBody>
      </p:sp>
      <p:sp>
        <p:nvSpPr>
          <p:cNvPr id="5" name="Rectangle 4"/>
          <p:cNvSpPr/>
          <p:nvPr/>
        </p:nvSpPr>
        <p:spPr>
          <a:xfrm>
            <a:off x="889000" y="667435"/>
            <a:ext cx="7378700" cy="9541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Linux Biolinum"/>
                <a:cs typeface="+mn-cs"/>
              </a:rPr>
              <a:t>Q: Does this function have good locality with respect to array a?</a:t>
            </a:r>
          </a:p>
        </p:txBody>
      </p:sp>
      <p:sp>
        <p:nvSpPr>
          <p:cNvPr id="7" name="Text Box 4"/>
          <p:cNvSpPr txBox="1">
            <a:spLocks noChangeArrowheads="1"/>
          </p:cNvSpPr>
          <p:nvPr/>
        </p:nvSpPr>
        <p:spPr bwMode="auto">
          <a:xfrm>
            <a:off x="1852283" y="2280786"/>
            <a:ext cx="5452134" cy="3416320"/>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int</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sum_array_cols(int</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a[M][N</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int</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i</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j</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sum = 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for (</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j</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 0; </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j</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&lt; N; </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j</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for (</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i</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 0; </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i</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&lt; M; </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i</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sum += </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a[i][j</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return 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981846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2E3E88-3666-47F4-A110-66325F061353}" type="slidenum">
              <a:rPr kumimoji="0" lang="en-US" sz="1200" b="0" i="0" u="none" strike="noStrike" kern="1200" cap="none" spc="0" normalizeH="0" baseline="0" noProof="0" smtClean="0">
                <a:ln>
                  <a:noFill/>
                </a:ln>
                <a:solidFill>
                  <a:prstClr val="white">
                    <a:tint val="75000"/>
                  </a:prstClr>
                </a:solidFill>
                <a:effectLst/>
                <a:uLnTx/>
                <a:uFillTx/>
                <a:latin typeface="Linux Biolinum"/>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white">
                  <a:tint val="75000"/>
                </a:prstClr>
              </a:solidFill>
              <a:effectLst/>
              <a:uLnTx/>
              <a:uFillTx/>
              <a:latin typeface="Linux Biolinum"/>
              <a:cs typeface="+mn-cs"/>
            </a:endParaRPr>
          </a:p>
        </p:txBody>
      </p:sp>
      <p:sp>
        <p:nvSpPr>
          <p:cNvPr id="5" name="Rectangle 4"/>
          <p:cNvSpPr/>
          <p:nvPr/>
        </p:nvSpPr>
        <p:spPr>
          <a:xfrm>
            <a:off x="889000" y="667435"/>
            <a:ext cx="7937500" cy="138499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Linux Biolinum"/>
                <a:cs typeface="+mn-cs"/>
              </a:rPr>
              <a:t>Q: Can you permute the loops so that the function scans the 3-d array a with a stride-1 reference pattern (and thus has good spatial locality)?</a:t>
            </a:r>
          </a:p>
        </p:txBody>
      </p:sp>
      <p:sp>
        <p:nvSpPr>
          <p:cNvPr id="7" name="Text Box 4"/>
          <p:cNvSpPr txBox="1">
            <a:spLocks noChangeArrowheads="1"/>
          </p:cNvSpPr>
          <p:nvPr/>
        </p:nvSpPr>
        <p:spPr bwMode="auto">
          <a:xfrm>
            <a:off x="1354843" y="2311564"/>
            <a:ext cx="6131807" cy="3785652"/>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int</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sum_array_3d(</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int</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a[M][N][N])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int</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i</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j, k, sum = 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for (</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i</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 0; </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i</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&lt; M; </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i</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for (j = 0; j &lt; N; </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j++</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for (k = 0; k &lt; N; 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sum += a[k][</a:t>
            </a:r>
            <a:r>
              <a:rPr kumimoji="0" lang="en-US" sz="2400" i="0" u="none" strike="noStrike" kern="1200" cap="none" spc="0" normalizeH="0" baseline="0" noProof="0" dirty="0" err="1">
                <a:ln>
                  <a:noFill/>
                </a:ln>
                <a:solidFill>
                  <a:prstClr val="black"/>
                </a:solidFill>
                <a:effectLst/>
                <a:uLnTx/>
                <a:uFillTx/>
                <a:latin typeface="Consolas" panose="020B0609020204030204" pitchFamily="49" charset="0"/>
                <a:cs typeface="Consolas" panose="020B0609020204030204" pitchFamily="49" charset="0"/>
              </a:rPr>
              <a:t>i</a:t>
            </a: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][j];</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    return 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prstClr val="black"/>
                </a:solidFill>
                <a:effectLst/>
                <a:uLnTx/>
                <a:uFillTx/>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752002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 properties</a:t>
            </a:r>
          </a:p>
        </p:txBody>
      </p:sp>
      <p:sp>
        <p:nvSpPr>
          <p:cNvPr id="3" name="Content Placeholder 2"/>
          <p:cNvSpPr>
            <a:spLocks noGrp="1"/>
          </p:cNvSpPr>
          <p:nvPr>
            <p:ph idx="1"/>
          </p:nvPr>
        </p:nvSpPr>
        <p:spPr/>
        <p:txBody>
          <a:bodyPr/>
          <a:lstStyle/>
          <a:p>
            <a:r>
              <a:rPr lang="en-US" dirty="0"/>
              <a:t>Fast storage technologies cost more per byte, have less capacity, and require more power (heat!). </a:t>
            </a:r>
          </a:p>
          <a:p>
            <a:r>
              <a:rPr lang="en-US" dirty="0"/>
              <a:t>The gap between CPU and main memory speed is widening.</a:t>
            </a:r>
          </a:p>
          <a:p>
            <a:r>
              <a:rPr lang="en-US" dirty="0"/>
              <a:t>Well-written programs tend to exhibit good locality.</a:t>
            </a:r>
          </a:p>
          <a:p>
            <a:endParaRPr lang="en-US" dirty="0"/>
          </a:p>
        </p:txBody>
      </p:sp>
      <p:sp>
        <p:nvSpPr>
          <p:cNvPr id="4" name="Slide Number Placeholder 3"/>
          <p:cNvSpPr>
            <a:spLocks noGrp="1"/>
          </p:cNvSpPr>
          <p:nvPr>
            <p:ph type="sldNum" sz="quarter" idx="12"/>
          </p:nvPr>
        </p:nvSpPr>
        <p:spPr/>
        <p:txBody>
          <a:bodyPr/>
          <a:lstStyle/>
          <a:p>
            <a:fld id="{742E3E88-3666-47F4-A110-66325F061353}" type="slidenum">
              <a:rPr lang="en-US" smtClean="0"/>
              <a:t>18</a:t>
            </a:fld>
            <a:endParaRPr lang="en-US"/>
          </a:p>
        </p:txBody>
      </p:sp>
    </p:spTree>
    <p:extLst>
      <p:ext uri="{BB962C8B-B14F-4D97-AF65-F5344CB8AC3E}">
        <p14:creationId xmlns:p14="http://schemas.microsoft.com/office/powerpoint/2010/main" val="2788677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195"/>
          <p:cNvSpPr>
            <a:spLocks noChangeAspect="1" noChangeArrowheads="1"/>
          </p:cNvSpPr>
          <p:nvPr/>
        </p:nvSpPr>
        <p:spPr bwMode="auto">
          <a:xfrm>
            <a:off x="1158660" y="200818"/>
            <a:ext cx="6902450" cy="6456363"/>
          </a:xfrm>
          <a:prstGeom prst="triangle">
            <a:avLst>
              <a:gd name="adj" fmla="val 50000"/>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ndara" panose="020E0502030303020204" pitchFamily="34" charset="0"/>
            </a:endParaRPr>
          </a:p>
        </p:txBody>
      </p:sp>
      <p:sp>
        <p:nvSpPr>
          <p:cNvPr id="47" name="Text Box 196"/>
          <p:cNvSpPr txBox="1">
            <a:spLocks noChangeAspect="1" noChangeArrowheads="1"/>
          </p:cNvSpPr>
          <p:nvPr/>
        </p:nvSpPr>
        <p:spPr bwMode="auto">
          <a:xfrm>
            <a:off x="4317840" y="707816"/>
            <a:ext cx="612668" cy="338554"/>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prstClr val="white"/>
                </a:solidFill>
                <a:effectLst/>
                <a:uLnTx/>
                <a:uFillTx/>
                <a:latin typeface="Candara" panose="020E0502030303020204" pitchFamily="34" charset="0"/>
              </a:rPr>
              <a:t>Regs</a:t>
            </a:r>
            <a:endParaRPr kumimoji="0" lang="en-US" altLang="en-US" sz="1600" b="0" i="0" u="none" strike="noStrike" kern="1200" cap="none" spc="0" normalizeH="0" baseline="0" noProof="0" dirty="0">
              <a:ln>
                <a:noFill/>
              </a:ln>
              <a:solidFill>
                <a:prstClr val="white"/>
              </a:solidFill>
              <a:effectLst/>
              <a:uLnTx/>
              <a:uFillTx/>
              <a:latin typeface="Candara" panose="020E0502030303020204" pitchFamily="34" charset="0"/>
            </a:endParaRPr>
          </a:p>
        </p:txBody>
      </p:sp>
      <p:sp>
        <p:nvSpPr>
          <p:cNvPr id="48" name="Text Box 198"/>
          <p:cNvSpPr txBox="1">
            <a:spLocks noChangeAspect="1" noChangeArrowheads="1"/>
          </p:cNvSpPr>
          <p:nvPr/>
        </p:nvSpPr>
        <p:spPr bwMode="auto">
          <a:xfrm>
            <a:off x="4106896" y="1141303"/>
            <a:ext cx="1064715" cy="646331"/>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prstClr val="white"/>
                </a:solidFill>
                <a:effectLst/>
                <a:uLnTx/>
                <a:uFillTx/>
                <a:latin typeface="Candara" panose="020E0502030303020204" pitchFamily="34" charset="0"/>
              </a:rPr>
              <a:t>L1 cache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prstClr val="white"/>
                </a:solidFill>
                <a:effectLst/>
                <a:uLnTx/>
                <a:uFillTx/>
                <a:latin typeface="Candara" panose="020E0502030303020204" pitchFamily="34" charset="0"/>
              </a:rPr>
              <a:t>(SRAM)</a:t>
            </a:r>
          </a:p>
        </p:txBody>
      </p:sp>
      <p:sp>
        <p:nvSpPr>
          <p:cNvPr id="49" name="Text Box 199"/>
          <p:cNvSpPr txBox="1">
            <a:spLocks noChangeAspect="1" noChangeArrowheads="1"/>
          </p:cNvSpPr>
          <p:nvPr/>
        </p:nvSpPr>
        <p:spPr bwMode="auto">
          <a:xfrm>
            <a:off x="3482697" y="3525828"/>
            <a:ext cx="2278189" cy="954107"/>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prstClr val="white"/>
                </a:solidFill>
                <a:effectLst/>
                <a:uLnTx/>
                <a:uFillTx/>
                <a:latin typeface="Candara" panose="020E0502030303020204" pitchFamily="34" charset="0"/>
              </a:rPr>
              <a:t>Main memory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prstClr val="white"/>
                </a:solidFill>
                <a:effectLst/>
                <a:uLnTx/>
                <a:uFillTx/>
                <a:latin typeface="Candara" panose="020E0502030303020204" pitchFamily="34" charset="0"/>
              </a:rPr>
              <a:t>(DRAM)</a:t>
            </a:r>
          </a:p>
        </p:txBody>
      </p:sp>
      <p:sp>
        <p:nvSpPr>
          <p:cNvPr id="50" name="Text Box 200"/>
          <p:cNvSpPr txBox="1">
            <a:spLocks noChangeAspect="1" noChangeArrowheads="1"/>
          </p:cNvSpPr>
          <p:nvPr/>
        </p:nvSpPr>
        <p:spPr bwMode="auto">
          <a:xfrm>
            <a:off x="2697983" y="4551353"/>
            <a:ext cx="3857146" cy="954107"/>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prstClr val="white"/>
                </a:solidFill>
                <a:effectLst/>
                <a:uLnTx/>
                <a:uFillTx/>
                <a:latin typeface="Candara" panose="020E0502030303020204" pitchFamily="34" charset="0"/>
              </a:rPr>
              <a:t>Local secondary storage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prstClr val="white"/>
                </a:solidFill>
                <a:effectLst/>
                <a:uLnTx/>
                <a:uFillTx/>
                <a:latin typeface="Candara" panose="020E0502030303020204" pitchFamily="34" charset="0"/>
              </a:rPr>
              <a:t>(local disks)</a:t>
            </a:r>
          </a:p>
        </p:txBody>
      </p:sp>
      <p:sp>
        <p:nvSpPr>
          <p:cNvPr id="51" name="Line 203"/>
          <p:cNvSpPr>
            <a:spLocks noChangeAspect="1" noChangeShapeType="1"/>
          </p:cNvSpPr>
          <p:nvPr/>
        </p:nvSpPr>
        <p:spPr bwMode="auto">
          <a:xfrm>
            <a:off x="4119348" y="1123156"/>
            <a:ext cx="9810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ndara" panose="020E0502030303020204" pitchFamily="34" charset="0"/>
            </a:endParaRPr>
          </a:p>
        </p:txBody>
      </p:sp>
      <p:sp>
        <p:nvSpPr>
          <p:cNvPr id="52" name="Line 204"/>
          <p:cNvSpPr>
            <a:spLocks noChangeAspect="1" noChangeShapeType="1"/>
          </p:cNvSpPr>
          <p:nvPr/>
        </p:nvSpPr>
        <p:spPr bwMode="auto">
          <a:xfrm>
            <a:off x="3768510" y="1761331"/>
            <a:ext cx="16716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ndara" panose="020E0502030303020204" pitchFamily="34" charset="0"/>
            </a:endParaRPr>
          </a:p>
        </p:txBody>
      </p:sp>
      <p:sp>
        <p:nvSpPr>
          <p:cNvPr id="53" name="Line 205"/>
          <p:cNvSpPr>
            <a:spLocks noChangeAspect="1" noChangeShapeType="1"/>
          </p:cNvSpPr>
          <p:nvPr/>
        </p:nvSpPr>
        <p:spPr bwMode="auto">
          <a:xfrm>
            <a:off x="3385923" y="2513806"/>
            <a:ext cx="24479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ndara" panose="020E0502030303020204" pitchFamily="34" charset="0"/>
            </a:endParaRPr>
          </a:p>
        </p:txBody>
      </p:sp>
      <p:sp>
        <p:nvSpPr>
          <p:cNvPr id="54" name="Line 222"/>
          <p:cNvSpPr>
            <a:spLocks noChangeAspect="1" noChangeShapeType="1"/>
          </p:cNvSpPr>
          <p:nvPr/>
        </p:nvSpPr>
        <p:spPr bwMode="auto">
          <a:xfrm>
            <a:off x="7509759" y="2271712"/>
            <a:ext cx="0" cy="23447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ndara" panose="020E0502030303020204" pitchFamily="34" charset="0"/>
            </a:endParaRPr>
          </a:p>
        </p:txBody>
      </p:sp>
      <p:sp>
        <p:nvSpPr>
          <p:cNvPr id="55" name="Text Box 223"/>
          <p:cNvSpPr txBox="1">
            <a:spLocks noChangeAspect="1" noChangeArrowheads="1"/>
          </p:cNvSpPr>
          <p:nvPr/>
        </p:nvSpPr>
        <p:spPr bwMode="auto">
          <a:xfrm>
            <a:off x="7576136" y="2359473"/>
            <a:ext cx="1489511" cy="1384995"/>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prstClr val="white"/>
                </a:solidFill>
                <a:effectLst/>
                <a:uLnTx/>
                <a:uFillTx/>
                <a:latin typeface="Candara" panose="020E0502030303020204" pitchFamily="34" charset="0"/>
              </a:rPr>
              <a:t>Larger,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prstClr val="white"/>
                </a:solidFill>
                <a:effectLst/>
                <a:uLnTx/>
                <a:uFillTx/>
                <a:latin typeface="Candara" panose="020E0502030303020204" pitchFamily="34" charset="0"/>
              </a:rPr>
              <a:t>slower,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prstClr val="white"/>
                </a:solidFill>
                <a:effectLst/>
                <a:uLnTx/>
                <a:uFillTx/>
                <a:latin typeface="Candara" panose="020E0502030303020204" pitchFamily="34" charset="0"/>
              </a:rPr>
              <a:t>cheaper </a:t>
            </a:r>
          </a:p>
        </p:txBody>
      </p:sp>
      <p:sp>
        <p:nvSpPr>
          <p:cNvPr id="56" name="Line 224"/>
          <p:cNvSpPr>
            <a:spLocks noChangeAspect="1" noChangeShapeType="1"/>
          </p:cNvSpPr>
          <p:nvPr/>
        </p:nvSpPr>
        <p:spPr bwMode="auto">
          <a:xfrm>
            <a:off x="2862048" y="3444081"/>
            <a:ext cx="34750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ndara" panose="020E0502030303020204" pitchFamily="34" charset="0"/>
            </a:endParaRPr>
          </a:p>
        </p:txBody>
      </p:sp>
      <p:sp>
        <p:nvSpPr>
          <p:cNvPr id="57" name="Text Box 225"/>
          <p:cNvSpPr txBox="1">
            <a:spLocks noChangeAspect="1" noChangeArrowheads="1"/>
          </p:cNvSpPr>
          <p:nvPr/>
        </p:nvSpPr>
        <p:spPr bwMode="auto">
          <a:xfrm>
            <a:off x="1628401" y="5651491"/>
            <a:ext cx="5982022" cy="954107"/>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prstClr val="white"/>
                </a:solidFill>
                <a:effectLst/>
                <a:uLnTx/>
                <a:uFillTx/>
                <a:latin typeface="Candara" panose="020E0502030303020204" pitchFamily="34" charset="0"/>
              </a:rPr>
              <a:t>Remote secondary storage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prstClr val="white"/>
                </a:solidFill>
                <a:effectLst/>
                <a:uLnTx/>
                <a:uFillTx/>
                <a:latin typeface="Candara" panose="020E0502030303020204" pitchFamily="34" charset="0"/>
              </a:rPr>
              <a:t>(distributed file systems, Web servers)</a:t>
            </a:r>
          </a:p>
        </p:txBody>
      </p:sp>
      <p:sp>
        <p:nvSpPr>
          <p:cNvPr id="60" name="Line 235"/>
          <p:cNvSpPr>
            <a:spLocks noChangeAspect="1" noChangeShapeType="1"/>
          </p:cNvSpPr>
          <p:nvPr/>
        </p:nvSpPr>
        <p:spPr bwMode="auto">
          <a:xfrm>
            <a:off x="2314360" y="4490243"/>
            <a:ext cx="45767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ndara" panose="020E0502030303020204" pitchFamily="34" charset="0"/>
            </a:endParaRPr>
          </a:p>
        </p:txBody>
      </p:sp>
      <p:sp>
        <p:nvSpPr>
          <p:cNvPr id="61" name="Text Box 236"/>
          <p:cNvSpPr txBox="1">
            <a:spLocks noChangeAspect="1" noChangeArrowheads="1"/>
          </p:cNvSpPr>
          <p:nvPr/>
        </p:nvSpPr>
        <p:spPr bwMode="auto">
          <a:xfrm>
            <a:off x="4009610" y="1775688"/>
            <a:ext cx="1157689" cy="707886"/>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prstClr val="white"/>
                </a:solidFill>
                <a:effectLst/>
                <a:uLnTx/>
                <a:uFillTx/>
                <a:latin typeface="Candara" panose="020E0502030303020204" pitchFamily="34" charset="0"/>
              </a:rPr>
              <a:t>L2 cache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prstClr val="white"/>
                </a:solidFill>
                <a:effectLst/>
                <a:uLnTx/>
                <a:uFillTx/>
                <a:latin typeface="Candara" panose="020E0502030303020204" pitchFamily="34" charset="0"/>
              </a:rPr>
              <a:t>(SRAM)</a:t>
            </a:r>
          </a:p>
        </p:txBody>
      </p:sp>
      <p:sp>
        <p:nvSpPr>
          <p:cNvPr id="72" name="Text Box 289"/>
          <p:cNvSpPr txBox="1">
            <a:spLocks noChangeAspect="1" noChangeArrowheads="1"/>
          </p:cNvSpPr>
          <p:nvPr/>
        </p:nvSpPr>
        <p:spPr bwMode="auto">
          <a:xfrm>
            <a:off x="748990" y="880717"/>
            <a:ext cx="1402948" cy="1384995"/>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prstClr val="white"/>
                </a:solidFill>
                <a:effectLst/>
                <a:uLnTx/>
                <a:uFillTx/>
                <a:latin typeface="Candara" panose="020E0502030303020204" pitchFamily="34" charset="0"/>
              </a:rPr>
              <a:t>Smaller,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prstClr val="white"/>
                </a:solidFill>
                <a:effectLst/>
                <a:uLnTx/>
                <a:uFillTx/>
                <a:latin typeface="Candara" panose="020E0502030303020204" pitchFamily="34" charset="0"/>
              </a:rPr>
              <a:t>Faster,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prstClr val="white"/>
                </a:solidFill>
                <a:effectLst/>
                <a:uLnTx/>
                <a:uFillTx/>
                <a:latin typeface="Candara" panose="020E0502030303020204" pitchFamily="34" charset="0"/>
              </a:rPr>
              <a:t>costlier</a:t>
            </a:r>
          </a:p>
        </p:txBody>
      </p:sp>
      <p:sp>
        <p:nvSpPr>
          <p:cNvPr id="73" name="Line 291"/>
          <p:cNvSpPr>
            <a:spLocks noChangeShapeType="1"/>
          </p:cNvSpPr>
          <p:nvPr/>
        </p:nvSpPr>
        <p:spPr bwMode="auto">
          <a:xfrm flipH="1" flipV="1">
            <a:off x="696698" y="481806"/>
            <a:ext cx="0" cy="2154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ndara" panose="020E0502030303020204" pitchFamily="34" charset="0"/>
            </a:endParaRPr>
          </a:p>
        </p:txBody>
      </p:sp>
      <p:sp>
        <p:nvSpPr>
          <p:cNvPr id="74" name="Line 292"/>
          <p:cNvSpPr>
            <a:spLocks noChangeAspect="1" noChangeShapeType="1"/>
          </p:cNvSpPr>
          <p:nvPr/>
        </p:nvSpPr>
        <p:spPr bwMode="auto">
          <a:xfrm>
            <a:off x="1723810" y="5601493"/>
            <a:ext cx="5765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ndara" panose="020E0502030303020204" pitchFamily="34" charset="0"/>
            </a:endParaRPr>
          </a:p>
        </p:txBody>
      </p:sp>
      <p:sp>
        <p:nvSpPr>
          <p:cNvPr id="75" name="Text Box 293"/>
          <p:cNvSpPr txBox="1">
            <a:spLocks noChangeAspect="1" noChangeArrowheads="1"/>
          </p:cNvSpPr>
          <p:nvPr/>
        </p:nvSpPr>
        <p:spPr bwMode="auto">
          <a:xfrm>
            <a:off x="3939508" y="2545983"/>
            <a:ext cx="1374095" cy="830997"/>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prstClr val="white"/>
                </a:solidFill>
                <a:effectLst/>
                <a:uLnTx/>
                <a:uFillTx/>
                <a:latin typeface="Candara" panose="020E0502030303020204" pitchFamily="34" charset="0"/>
              </a:rPr>
              <a:t>L3 cache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prstClr val="white"/>
                </a:solidFill>
                <a:effectLst/>
                <a:uLnTx/>
                <a:uFillTx/>
                <a:latin typeface="Candara" panose="020E0502030303020204" pitchFamily="34" charset="0"/>
              </a:rPr>
              <a:t>(SRAM)</a:t>
            </a: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9153" y="1030288"/>
            <a:ext cx="1371600" cy="1371600"/>
          </a:xfrm>
          <a:prstGeom prst="rect">
            <a:avLst/>
          </a:prstGeom>
          <a:ln>
            <a:noFill/>
          </a:ln>
        </p:spPr>
      </p:pic>
      <p:pic>
        <p:nvPicPr>
          <p:cNvPr id="21" name="Picture 2" descr="https://cdn4.iconfinder.com/data/icons/computer-hardware/512/RA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0005" y="3317649"/>
            <a:ext cx="1371600" cy="137160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1035" y="4504213"/>
            <a:ext cx="1097280" cy="1097280"/>
          </a:xfrm>
          <a:prstGeom prst="rect">
            <a:avLst/>
          </a:prstGeom>
          <a:ln>
            <a:noFill/>
          </a:ln>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695" y="5579904"/>
            <a:ext cx="1097280" cy="1097280"/>
          </a:xfrm>
          <a:prstGeom prst="rect">
            <a:avLst/>
          </a:prstGeom>
          <a:ln>
            <a:noFill/>
          </a:ln>
        </p:spPr>
      </p:pic>
      <p:sp>
        <p:nvSpPr>
          <p:cNvPr id="24" name="AutoShape 16"/>
          <p:cNvSpPr>
            <a:spLocks/>
          </p:cNvSpPr>
          <p:nvPr/>
        </p:nvSpPr>
        <p:spPr bwMode="auto">
          <a:xfrm flipH="1">
            <a:off x="6547734" y="280598"/>
            <a:ext cx="228600" cy="2961465"/>
          </a:xfrm>
          <a:prstGeom prst="leftBrace">
            <a:avLst>
              <a:gd name="adj1" fmla="val 75000"/>
              <a:gd name="adj2" fmla="val 50000"/>
            </a:avLst>
          </a:prstGeom>
          <a:noFill/>
          <a:ln w="25400">
            <a:solidFill>
              <a:schemeClr val="tx1"/>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ndara" panose="020E0502030303020204" pitchFamily="34" charset="0"/>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2E3E88-3666-47F4-A110-66325F061353}" type="slidenum">
              <a:rPr kumimoji="0" lang="en-US" sz="1200" b="0" i="0" u="none" strike="noStrike" kern="1200" cap="none" spc="0" normalizeH="0" baseline="0" noProof="0" smtClean="0">
                <a:ln>
                  <a:noFill/>
                </a:ln>
                <a:solidFill>
                  <a:prstClr val="white">
                    <a:tint val="75000"/>
                  </a:prstClr>
                </a:solidFill>
                <a:effectLst/>
                <a:uLnTx/>
                <a:uFillTx/>
                <a:latin typeface="Candara" panose="020E0502030303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white">
                  <a:tint val="75000"/>
                </a:prstClr>
              </a:solidFill>
              <a:effectLst/>
              <a:uLnTx/>
              <a:uFillTx/>
              <a:latin typeface="Candara" panose="020E0502030303020204" pitchFamily="34" charset="0"/>
            </a:endParaRPr>
          </a:p>
        </p:txBody>
      </p:sp>
    </p:spTree>
    <p:extLst>
      <p:ext uri="{BB962C8B-B14F-4D97-AF65-F5344CB8AC3E}">
        <p14:creationId xmlns:p14="http://schemas.microsoft.com/office/powerpoint/2010/main" val="44055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P spid="54" grpId="0" animBg="1"/>
      <p:bldP spid="55" grpId="0"/>
      <p:bldP spid="57" grpId="0"/>
      <p:bldP spid="61" grpId="0"/>
      <p:bldP spid="72" grpId="0"/>
      <p:bldP spid="73" grpId="0" animBg="1"/>
      <p:bldP spid="75" grpId="0"/>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Random-access Memory (RAM)</a:t>
            </a:r>
          </a:p>
        </p:txBody>
      </p:sp>
      <p:sp>
        <p:nvSpPr>
          <p:cNvPr id="4" name="Slide Number Placeholder 3"/>
          <p:cNvSpPr>
            <a:spLocks noGrp="1"/>
          </p:cNvSpPr>
          <p:nvPr>
            <p:ph type="sldNum" sz="quarter" idx="12"/>
          </p:nvPr>
        </p:nvSpPr>
        <p:spPr/>
        <p:txBody>
          <a:bodyPr/>
          <a:lstStyle/>
          <a:p>
            <a:fld id="{BC7C217C-2F06-4462-9D67-FF1B400F5E86}" type="slidenum">
              <a:rPr lang="en-US" smtClean="0"/>
              <a:t>2</a:t>
            </a:fld>
            <a:endParaRPr lang="en-US"/>
          </a:p>
        </p:txBody>
      </p:sp>
      <p:pic>
        <p:nvPicPr>
          <p:cNvPr id="5" name="Picture 2" descr="https://cdn4.iconfinder.com/data/icons/computer-hardware/512/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990" y="1301109"/>
            <a:ext cx="2882020" cy="288202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250076207"/>
              </p:ext>
            </p:extLst>
          </p:nvPr>
        </p:nvGraphicFramePr>
        <p:xfrm>
          <a:off x="759937" y="4259330"/>
          <a:ext cx="7624127" cy="2103120"/>
        </p:xfrm>
        <a:graphic>
          <a:graphicData uri="http://schemas.openxmlformats.org/drawingml/2006/table">
            <a:tbl>
              <a:tblPr firstRow="1" bandRow="1">
                <a:tableStyleId>{5C22544A-7EE6-4342-B048-85BDC9FD1C3A}</a:tableStyleId>
              </a:tblPr>
              <a:tblGrid>
                <a:gridCol w="1082992">
                  <a:extLst>
                    <a:ext uri="{9D8B030D-6E8A-4147-A177-3AD203B41FA5}">
                      <a16:colId xmlns:a16="http://schemas.microsoft.com/office/drawing/2014/main" val="20000"/>
                    </a:ext>
                  </a:extLst>
                </a:gridCol>
                <a:gridCol w="990918">
                  <a:extLst>
                    <a:ext uri="{9D8B030D-6E8A-4147-A177-3AD203B41FA5}">
                      <a16:colId xmlns:a16="http://schemas.microsoft.com/office/drawing/2014/main" val="20001"/>
                    </a:ext>
                  </a:extLst>
                </a:gridCol>
                <a:gridCol w="1127442">
                  <a:extLst>
                    <a:ext uri="{9D8B030D-6E8A-4147-A177-3AD203B41FA5}">
                      <a16:colId xmlns:a16="http://schemas.microsoft.com/office/drawing/2014/main" val="20002"/>
                    </a:ext>
                  </a:extLst>
                </a:gridCol>
                <a:gridCol w="1202055">
                  <a:extLst>
                    <a:ext uri="{9D8B030D-6E8A-4147-A177-3AD203B41FA5}">
                      <a16:colId xmlns:a16="http://schemas.microsoft.com/office/drawing/2014/main" val="20003"/>
                    </a:ext>
                  </a:extLst>
                </a:gridCol>
                <a:gridCol w="843280">
                  <a:extLst>
                    <a:ext uri="{9D8B030D-6E8A-4147-A177-3AD203B41FA5}">
                      <a16:colId xmlns:a16="http://schemas.microsoft.com/office/drawing/2014/main" val="20004"/>
                    </a:ext>
                  </a:extLst>
                </a:gridCol>
                <a:gridCol w="2377440">
                  <a:extLst>
                    <a:ext uri="{9D8B030D-6E8A-4147-A177-3AD203B41FA5}">
                      <a16:colId xmlns:a16="http://schemas.microsoft.com/office/drawing/2014/main" val="20005"/>
                    </a:ext>
                  </a:extLst>
                </a:gridCol>
              </a:tblGrid>
              <a:tr h="822960">
                <a:tc>
                  <a:txBody>
                    <a:bodyPr/>
                    <a:lstStyle/>
                    <a:p>
                      <a:pPr algn="ctr"/>
                      <a:endParaRPr lang="en-US" sz="2400" dirty="0"/>
                    </a:p>
                  </a:txBody>
                  <a:tcPr/>
                </a:tc>
                <a:tc>
                  <a:txBody>
                    <a:bodyPr/>
                    <a:lstStyle/>
                    <a:p>
                      <a:pPr algn="ctr"/>
                      <a:r>
                        <a:rPr lang="en-US" sz="2400" dirty="0"/>
                        <a:t>Trans</a:t>
                      </a:r>
                    </a:p>
                    <a:p>
                      <a:pPr algn="ctr"/>
                      <a:r>
                        <a:rPr lang="en-US" sz="2400" dirty="0"/>
                        <a:t>/bit</a:t>
                      </a:r>
                    </a:p>
                  </a:txBody>
                  <a:tcPr/>
                </a:tc>
                <a:tc>
                  <a:txBody>
                    <a:bodyPr/>
                    <a:lstStyle/>
                    <a:p>
                      <a:pPr algn="ctr"/>
                      <a:r>
                        <a:rPr lang="en-US" sz="2400" dirty="0"/>
                        <a:t>Access</a:t>
                      </a:r>
                    </a:p>
                    <a:p>
                      <a:pPr algn="ctr"/>
                      <a:r>
                        <a:rPr lang="en-US" sz="2400" dirty="0"/>
                        <a:t>time</a:t>
                      </a:r>
                    </a:p>
                  </a:txBody>
                  <a:tcPr/>
                </a:tc>
                <a:tc>
                  <a:txBody>
                    <a:bodyPr/>
                    <a:lstStyle/>
                    <a:p>
                      <a:pPr algn="ctr"/>
                      <a:r>
                        <a:rPr lang="en-US" sz="2400" dirty="0"/>
                        <a:t>Needs</a:t>
                      </a:r>
                    </a:p>
                    <a:p>
                      <a:pPr algn="ctr"/>
                      <a:r>
                        <a:rPr lang="en-US" sz="2400" dirty="0"/>
                        <a:t>refresh</a:t>
                      </a:r>
                    </a:p>
                  </a:txBody>
                  <a:tcPr/>
                </a:tc>
                <a:tc>
                  <a:txBody>
                    <a:bodyPr/>
                    <a:lstStyle/>
                    <a:p>
                      <a:pPr algn="ctr"/>
                      <a:r>
                        <a:rPr lang="en-US" sz="2400" dirty="0"/>
                        <a:t>Cost</a:t>
                      </a:r>
                    </a:p>
                  </a:txBody>
                  <a:tcPr/>
                </a:tc>
                <a:tc>
                  <a:txBody>
                    <a:bodyPr/>
                    <a:lstStyle/>
                    <a:p>
                      <a:pPr algn="ctr"/>
                      <a:r>
                        <a:rPr lang="en-US" sz="2400" dirty="0"/>
                        <a:t>Applications</a:t>
                      </a:r>
                    </a:p>
                  </a:txBody>
                  <a:tcPr/>
                </a:tc>
                <a:extLst>
                  <a:ext uri="{0D108BD9-81ED-4DB2-BD59-A6C34878D82A}">
                    <a16:rowId xmlns:a16="http://schemas.microsoft.com/office/drawing/2014/main" val="10000"/>
                  </a:ext>
                </a:extLst>
              </a:tr>
              <a:tr h="822960">
                <a:tc>
                  <a:txBody>
                    <a:bodyPr/>
                    <a:lstStyle/>
                    <a:p>
                      <a:pPr algn="ctr"/>
                      <a:r>
                        <a:rPr lang="en-US" sz="2400" b="1" dirty="0"/>
                        <a:t>SRAM</a:t>
                      </a:r>
                    </a:p>
                  </a:txBody>
                  <a:tcPr/>
                </a:tc>
                <a:tc>
                  <a:txBody>
                    <a:bodyPr/>
                    <a:lstStyle/>
                    <a:p>
                      <a:pPr algn="ctr"/>
                      <a:r>
                        <a:rPr lang="en-US" sz="2400" dirty="0"/>
                        <a:t>4 or 6</a:t>
                      </a:r>
                    </a:p>
                  </a:txBody>
                  <a:tcPr/>
                </a:tc>
                <a:tc>
                  <a:txBody>
                    <a:bodyPr/>
                    <a:lstStyle/>
                    <a:p>
                      <a:pPr algn="ctr"/>
                      <a:r>
                        <a:rPr lang="en-US" sz="2400" dirty="0"/>
                        <a:t>1x</a:t>
                      </a:r>
                    </a:p>
                  </a:txBody>
                  <a:tcPr/>
                </a:tc>
                <a:tc>
                  <a:txBody>
                    <a:bodyPr/>
                    <a:lstStyle/>
                    <a:p>
                      <a:pPr algn="ctr"/>
                      <a:r>
                        <a:rPr lang="en-US" sz="2400" dirty="0"/>
                        <a:t>No</a:t>
                      </a:r>
                    </a:p>
                  </a:txBody>
                  <a:tcPr/>
                </a:tc>
                <a:tc>
                  <a:txBody>
                    <a:bodyPr/>
                    <a:lstStyle/>
                    <a:p>
                      <a:pPr algn="ctr"/>
                      <a:r>
                        <a:rPr lang="en-US" sz="2400" dirty="0"/>
                        <a:t>100x</a:t>
                      </a:r>
                    </a:p>
                  </a:txBody>
                  <a:tcPr/>
                </a:tc>
                <a:tc>
                  <a:txBody>
                    <a:bodyPr/>
                    <a:lstStyle/>
                    <a:p>
                      <a:pPr algn="ctr"/>
                      <a:r>
                        <a:rPr lang="en-US" sz="2400" dirty="0"/>
                        <a:t>Cache</a:t>
                      </a:r>
                      <a:r>
                        <a:rPr lang="en-US" sz="2400" baseline="0" dirty="0"/>
                        <a:t> memories</a:t>
                      </a:r>
                      <a:endParaRPr lang="en-US" sz="2400" dirty="0"/>
                    </a:p>
                  </a:txBody>
                  <a:tcPr/>
                </a:tc>
                <a:extLst>
                  <a:ext uri="{0D108BD9-81ED-4DB2-BD59-A6C34878D82A}">
                    <a16:rowId xmlns:a16="http://schemas.microsoft.com/office/drawing/2014/main" val="10001"/>
                  </a:ext>
                </a:extLst>
              </a:tr>
              <a:tr h="457200">
                <a:tc>
                  <a:txBody>
                    <a:bodyPr/>
                    <a:lstStyle/>
                    <a:p>
                      <a:pPr algn="ctr"/>
                      <a:r>
                        <a:rPr lang="en-US" sz="2400" b="1" dirty="0"/>
                        <a:t>DRAM</a:t>
                      </a:r>
                    </a:p>
                  </a:txBody>
                  <a:tcPr/>
                </a:tc>
                <a:tc>
                  <a:txBody>
                    <a:bodyPr/>
                    <a:lstStyle/>
                    <a:p>
                      <a:pPr algn="ctr"/>
                      <a:r>
                        <a:rPr lang="en-US" sz="2400" dirty="0"/>
                        <a:t>1</a:t>
                      </a:r>
                    </a:p>
                  </a:txBody>
                  <a:tcPr/>
                </a:tc>
                <a:tc>
                  <a:txBody>
                    <a:bodyPr/>
                    <a:lstStyle/>
                    <a:p>
                      <a:pPr algn="ctr"/>
                      <a:r>
                        <a:rPr lang="en-US" sz="2400" dirty="0"/>
                        <a:t>10x</a:t>
                      </a:r>
                    </a:p>
                  </a:txBody>
                  <a:tcPr/>
                </a:tc>
                <a:tc>
                  <a:txBody>
                    <a:bodyPr/>
                    <a:lstStyle/>
                    <a:p>
                      <a:pPr algn="ctr"/>
                      <a:r>
                        <a:rPr lang="en-US" sz="2400" dirty="0"/>
                        <a:t>Yes</a:t>
                      </a:r>
                    </a:p>
                  </a:txBody>
                  <a:tcPr/>
                </a:tc>
                <a:tc>
                  <a:txBody>
                    <a:bodyPr/>
                    <a:lstStyle/>
                    <a:p>
                      <a:pPr algn="ctr"/>
                      <a:r>
                        <a:rPr lang="en-US" sz="2400" dirty="0"/>
                        <a:t>1x</a:t>
                      </a:r>
                    </a:p>
                  </a:txBody>
                  <a:tcPr/>
                </a:tc>
                <a:tc>
                  <a:txBody>
                    <a:bodyPr/>
                    <a:lstStyle/>
                    <a:p>
                      <a:pPr algn="ctr"/>
                      <a:r>
                        <a:rPr lang="en-US" sz="2400" dirty="0"/>
                        <a:t>Main memories</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44753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Cache Concepts</a:t>
            </a:r>
          </a:p>
        </p:txBody>
      </p:sp>
      <p:sp>
        <p:nvSpPr>
          <p:cNvPr id="4" name="Slide Number Placeholder 3"/>
          <p:cNvSpPr>
            <a:spLocks noGrp="1"/>
          </p:cNvSpPr>
          <p:nvPr>
            <p:ph type="sldNum" sz="quarter" idx="12"/>
          </p:nvPr>
        </p:nvSpPr>
        <p:spPr/>
        <p:txBody>
          <a:bodyPr/>
          <a:lstStyle/>
          <a:p>
            <a:fld id="{742E3E88-3666-47F4-A110-66325F061353}" type="slidenum">
              <a:rPr lang="en-US" smtClean="0">
                <a:latin typeface="Candara" panose="020E0502030303020204" pitchFamily="34" charset="0"/>
              </a:rPr>
              <a:t>20</a:t>
            </a:fld>
            <a:endParaRPr lang="en-US">
              <a:latin typeface="Candara" panose="020E0502030303020204" pitchFamily="34" charset="0"/>
            </a:endParaRPr>
          </a:p>
        </p:txBody>
      </p:sp>
      <p:sp>
        <p:nvSpPr>
          <p:cNvPr id="5" name="Up-Down Arrow 34"/>
          <p:cNvSpPr/>
          <p:nvPr/>
        </p:nvSpPr>
        <p:spPr bwMode="auto">
          <a:xfrm>
            <a:off x="3352800" y="2895600"/>
            <a:ext cx="685800" cy="1371600"/>
          </a:xfrm>
          <a:prstGeom prst="upDownArrow">
            <a:avLst/>
          </a:prstGeom>
          <a:solidFill>
            <a:schemeClr val="bg1">
              <a:lumMod val="7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ndara" panose="020E0502030303020204" pitchFamily="34" charset="0"/>
            </a:endParaRPr>
          </a:p>
        </p:txBody>
      </p:sp>
      <p:sp>
        <p:nvSpPr>
          <p:cNvPr id="6" name="Rectangle 5"/>
          <p:cNvSpPr/>
          <p:nvPr/>
        </p:nvSpPr>
        <p:spPr bwMode="auto">
          <a:xfrm>
            <a:off x="1905000" y="4267200"/>
            <a:ext cx="3581400" cy="2057400"/>
          </a:xfrm>
          <a:prstGeom prst="rect">
            <a:avLst/>
          </a:prstGeom>
          <a:solidFill>
            <a:schemeClr val="accent4">
              <a:lumMod val="60000"/>
              <a:lumOff val="4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ndara" panose="020E0502030303020204" pitchFamily="34" charset="0"/>
            </a:endParaRPr>
          </a:p>
        </p:txBody>
      </p:sp>
      <p:sp>
        <p:nvSpPr>
          <p:cNvPr id="7" name="Rectangle 6"/>
          <p:cNvSpPr/>
          <p:nvPr/>
        </p:nvSpPr>
        <p:spPr bwMode="auto">
          <a:xfrm>
            <a:off x="1905000" y="2272391"/>
            <a:ext cx="3581400" cy="609600"/>
          </a:xfrm>
          <a:prstGeom prst="rect">
            <a:avLst/>
          </a:prstGeom>
          <a:solidFill>
            <a:srgbClr val="030825"/>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ndara" panose="020E0502030303020204" pitchFamily="34" charset="0"/>
            </a:endParaRPr>
          </a:p>
        </p:txBody>
      </p:sp>
      <p:sp>
        <p:nvSpPr>
          <p:cNvPr id="8" name="Rectangle 7"/>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0</a:t>
            </a:r>
          </a:p>
        </p:txBody>
      </p:sp>
      <p:sp>
        <p:nvSpPr>
          <p:cNvPr id="9" name="Rectangle 8"/>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1</a:t>
            </a:r>
          </a:p>
        </p:txBody>
      </p:sp>
      <p:sp>
        <p:nvSpPr>
          <p:cNvPr id="10" name="Rectangle 9"/>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2</a:t>
            </a:r>
          </a:p>
        </p:txBody>
      </p:sp>
      <p:sp>
        <p:nvSpPr>
          <p:cNvPr id="11" name="Rectangle 10"/>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3</a:t>
            </a:r>
          </a:p>
        </p:txBody>
      </p:sp>
      <p:sp>
        <p:nvSpPr>
          <p:cNvPr id="12" name="Rectangle 11"/>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4</a:t>
            </a:r>
          </a:p>
        </p:txBody>
      </p:sp>
      <p:sp>
        <p:nvSpPr>
          <p:cNvPr id="13" name="Rectangle 12"/>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5</a:t>
            </a:r>
          </a:p>
        </p:txBody>
      </p:sp>
      <p:sp>
        <p:nvSpPr>
          <p:cNvPr id="14" name="Rectangle 13"/>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6</a:t>
            </a:r>
          </a:p>
        </p:txBody>
      </p:sp>
      <p:sp>
        <p:nvSpPr>
          <p:cNvPr id="15" name="Rectangle 14"/>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7</a:t>
            </a:r>
          </a:p>
        </p:txBody>
      </p:sp>
      <p:sp>
        <p:nvSpPr>
          <p:cNvPr id="16" name="Rectangle 15"/>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8</a:t>
            </a:r>
          </a:p>
        </p:txBody>
      </p:sp>
      <p:sp>
        <p:nvSpPr>
          <p:cNvPr id="17" name="Rectangle 16"/>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9</a:t>
            </a:r>
          </a:p>
        </p:txBody>
      </p:sp>
      <p:sp>
        <p:nvSpPr>
          <p:cNvPr id="18" name="Rectangle 17"/>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10</a:t>
            </a:r>
          </a:p>
        </p:txBody>
      </p:sp>
      <p:sp>
        <p:nvSpPr>
          <p:cNvPr id="19" name="Rectangle 18"/>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11</a:t>
            </a:r>
          </a:p>
        </p:txBody>
      </p:sp>
      <p:sp>
        <p:nvSpPr>
          <p:cNvPr id="20" name="Rectangle 19"/>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12</a:t>
            </a:r>
          </a:p>
        </p:txBody>
      </p:sp>
      <p:sp>
        <p:nvSpPr>
          <p:cNvPr id="21" name="Rectangle 20"/>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13</a:t>
            </a:r>
          </a:p>
        </p:txBody>
      </p:sp>
      <p:sp>
        <p:nvSpPr>
          <p:cNvPr id="22" name="Rectangle 21"/>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14</a:t>
            </a:r>
          </a:p>
        </p:txBody>
      </p:sp>
      <p:sp>
        <p:nvSpPr>
          <p:cNvPr id="23" name="Rectangle 22"/>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15</a:t>
            </a:r>
          </a:p>
        </p:txBody>
      </p:sp>
      <p:cxnSp>
        <p:nvCxnSpPr>
          <p:cNvPr id="24" name="Straight Connector 23"/>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5" name="Rectangle 24"/>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8</a:t>
            </a:r>
          </a:p>
        </p:txBody>
      </p:sp>
      <p:sp>
        <p:nvSpPr>
          <p:cNvPr id="26" name="Rectangle 25"/>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9</a:t>
            </a:r>
          </a:p>
        </p:txBody>
      </p:sp>
      <p:sp>
        <p:nvSpPr>
          <p:cNvPr id="27" name="Rectangle 26"/>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14</a:t>
            </a:r>
          </a:p>
        </p:txBody>
      </p:sp>
      <p:sp>
        <p:nvSpPr>
          <p:cNvPr id="28" name="Rectangle 27"/>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3</a:t>
            </a:r>
          </a:p>
        </p:txBody>
      </p:sp>
      <p:sp>
        <p:nvSpPr>
          <p:cNvPr id="29" name="TextBox 28"/>
          <p:cNvSpPr txBox="1"/>
          <p:nvPr/>
        </p:nvSpPr>
        <p:spPr>
          <a:xfrm>
            <a:off x="788764" y="2348591"/>
            <a:ext cx="97815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Cache</a:t>
            </a:r>
          </a:p>
        </p:txBody>
      </p:sp>
      <p:sp>
        <p:nvSpPr>
          <p:cNvPr id="30" name="TextBox 29"/>
          <p:cNvSpPr txBox="1"/>
          <p:nvPr/>
        </p:nvSpPr>
        <p:spPr>
          <a:xfrm>
            <a:off x="457200" y="4343400"/>
            <a:ext cx="128112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Memory</a:t>
            </a:r>
          </a:p>
        </p:txBody>
      </p:sp>
      <p:sp>
        <p:nvSpPr>
          <p:cNvPr id="31" name="Text Box 19"/>
          <p:cNvSpPr txBox="1">
            <a:spLocks noChangeArrowheads="1"/>
          </p:cNvSpPr>
          <p:nvPr/>
        </p:nvSpPr>
        <p:spPr bwMode="auto">
          <a:xfrm>
            <a:off x="5635242" y="4026645"/>
            <a:ext cx="3588140" cy="818430"/>
          </a:xfrm>
          <a:prstGeom prst="rect">
            <a:avLst/>
          </a:prstGeom>
          <a:noFill/>
          <a:ln w="9525">
            <a:noFill/>
            <a:round/>
            <a:headEnd/>
            <a:tailEnd/>
          </a:ln>
        </p:spPr>
        <p:txBody>
          <a:bodyPr wrap="none" lIns="90000" tIns="46800" rIns="90000" bIns="46800" anchor="ctr">
            <a:spAutoFit/>
          </a:bodyPr>
          <a:lstStyle/>
          <a:p>
            <a:pPr marL="0" marR="0" lvl="0" indent="0" algn="l" defTabSz="914400" rtl="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2400" b="0" i="0" u="none" strike="noStrike" kern="1200" cap="none" spc="0" normalizeH="0" baseline="0" noProof="0" dirty="0">
                <a:ln>
                  <a:noFill/>
                </a:ln>
                <a:solidFill>
                  <a:prstClr val="white"/>
                </a:solidFill>
                <a:effectLst/>
                <a:uLnTx/>
                <a:uFillTx/>
                <a:latin typeface="Candara" panose="020E0502030303020204" pitchFamily="34" charset="0"/>
              </a:rPr>
              <a:t>Slower memory viewed as</a:t>
            </a:r>
          </a:p>
          <a:p>
            <a:pPr marL="0" marR="0" lvl="0" indent="0" algn="l" defTabSz="914400" rtl="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2400" b="0" i="0" u="none" strike="noStrike" kern="1200" cap="none" spc="0" normalizeH="0" baseline="0" noProof="0" dirty="0">
                <a:ln>
                  <a:noFill/>
                </a:ln>
                <a:solidFill>
                  <a:prstClr val="white"/>
                </a:solidFill>
                <a:effectLst/>
                <a:uLnTx/>
                <a:uFillTx/>
                <a:latin typeface="Candara" panose="020E0502030303020204" pitchFamily="34" charset="0"/>
              </a:rPr>
              <a:t>partitioned into “blocks”</a:t>
            </a:r>
          </a:p>
        </p:txBody>
      </p:sp>
      <p:sp>
        <p:nvSpPr>
          <p:cNvPr id="32" name="Text Box 22"/>
          <p:cNvSpPr txBox="1">
            <a:spLocks noChangeArrowheads="1"/>
          </p:cNvSpPr>
          <p:nvPr/>
        </p:nvSpPr>
        <p:spPr bwMode="auto">
          <a:xfrm>
            <a:off x="4114800" y="3172185"/>
            <a:ext cx="3517873" cy="818430"/>
          </a:xfrm>
          <a:prstGeom prst="rect">
            <a:avLst/>
          </a:prstGeom>
          <a:noFill/>
          <a:ln w="9525">
            <a:noFill/>
            <a:round/>
            <a:headEnd/>
            <a:tailEnd/>
          </a:ln>
        </p:spPr>
        <p:txBody>
          <a:bodyPr wrap="square" lIns="90000" tIns="46800" rIns="90000" bIns="46800" anchor="ctr">
            <a:spAutoFit/>
          </a:bodyPr>
          <a:lstStyle/>
          <a:p>
            <a:pPr marL="0" marR="0" lvl="0" indent="0" algn="l" defTabSz="914400" rtl="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2400" b="0" i="0" u="none" strike="noStrike" kern="1200" cap="none" spc="0" normalizeH="0" baseline="0" noProof="0" dirty="0">
                <a:ln>
                  <a:noFill/>
                </a:ln>
                <a:solidFill>
                  <a:prstClr val="white"/>
                </a:solidFill>
                <a:effectLst/>
                <a:uLnTx/>
                <a:uFillTx/>
                <a:latin typeface="Candara" panose="020E0502030303020204" pitchFamily="34" charset="0"/>
              </a:rPr>
              <a:t>Data is copied in</a:t>
            </a:r>
          </a:p>
          <a:p>
            <a:pPr marL="0" marR="0" lvl="0" indent="0" algn="l" defTabSz="914400" rtl="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2400" b="0" i="0" u="none" strike="noStrike" kern="1200" cap="none" spc="0" normalizeH="0" baseline="0" noProof="0" dirty="0">
                <a:ln>
                  <a:noFill/>
                </a:ln>
                <a:solidFill>
                  <a:prstClr val="white"/>
                </a:solidFill>
                <a:effectLst/>
                <a:uLnTx/>
                <a:uFillTx/>
                <a:latin typeface="Candara" panose="020E0502030303020204" pitchFamily="34" charset="0"/>
              </a:rPr>
              <a:t>block-sized transfer units</a:t>
            </a:r>
          </a:p>
        </p:txBody>
      </p:sp>
      <p:sp>
        <p:nvSpPr>
          <p:cNvPr id="33" name="Text Box 29"/>
          <p:cNvSpPr txBox="1">
            <a:spLocks noChangeArrowheads="1"/>
          </p:cNvSpPr>
          <p:nvPr/>
        </p:nvSpPr>
        <p:spPr bwMode="auto">
          <a:xfrm>
            <a:off x="5562600" y="2167975"/>
            <a:ext cx="3340100" cy="818430"/>
          </a:xfrm>
          <a:prstGeom prst="rect">
            <a:avLst/>
          </a:prstGeom>
          <a:noFill/>
          <a:ln w="9525">
            <a:noFill/>
            <a:round/>
            <a:headEnd/>
            <a:tailEnd/>
          </a:ln>
        </p:spPr>
        <p:txBody>
          <a:bodyPr wrap="square" lIns="90000" tIns="46800" rIns="90000" bIns="46800" anchor="ctr">
            <a:spAutoFit/>
          </a:bodyPr>
          <a:lstStyle/>
          <a:p>
            <a:pPr marL="0" marR="0" lvl="0" indent="0" algn="l" defTabSz="914400" rtl="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2400" b="0" i="0" u="none" strike="noStrike" kern="1200" cap="none" spc="0" normalizeH="0" baseline="0" noProof="0" dirty="0">
                <a:ln>
                  <a:noFill/>
                </a:ln>
                <a:solidFill>
                  <a:prstClr val="white"/>
                </a:solidFill>
                <a:effectLst/>
                <a:uLnTx/>
                <a:uFillTx/>
                <a:latin typeface="Candara" panose="020E0502030303020204" pitchFamily="34" charset="0"/>
              </a:rPr>
              <a:t>Faster memory caches a  subset of the blocks</a:t>
            </a:r>
          </a:p>
        </p:txBody>
      </p:sp>
      <p:sp>
        <p:nvSpPr>
          <p:cNvPr id="34" name="Rectangle 33"/>
          <p:cNvSpPr/>
          <p:nvPr/>
        </p:nvSpPr>
        <p:spPr bwMode="auto">
          <a:xfrm>
            <a:off x="2057400" y="4800600"/>
            <a:ext cx="762000" cy="304800"/>
          </a:xfrm>
          <a:prstGeom prst="rect">
            <a:avLst/>
          </a:prstGeom>
          <a:solidFill>
            <a:schemeClr val="accent3">
              <a:lumMod val="5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4</a:t>
            </a:r>
          </a:p>
        </p:txBody>
      </p:sp>
      <p:sp>
        <p:nvSpPr>
          <p:cNvPr id="35" name="Rectangle 34"/>
          <p:cNvSpPr/>
          <p:nvPr/>
        </p:nvSpPr>
        <p:spPr bwMode="auto">
          <a:xfrm>
            <a:off x="2590800" y="3429000"/>
            <a:ext cx="762000" cy="304800"/>
          </a:xfrm>
          <a:prstGeom prst="rect">
            <a:avLst/>
          </a:prstGeom>
          <a:solidFill>
            <a:schemeClr val="accent3">
              <a:lumMod val="5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4</a:t>
            </a:r>
          </a:p>
        </p:txBody>
      </p:sp>
      <p:sp>
        <p:nvSpPr>
          <p:cNvPr id="36" name="Rectangle 35"/>
          <p:cNvSpPr/>
          <p:nvPr/>
        </p:nvSpPr>
        <p:spPr bwMode="auto">
          <a:xfrm>
            <a:off x="2057400" y="2424791"/>
            <a:ext cx="762000" cy="304800"/>
          </a:xfrm>
          <a:prstGeom prst="rect">
            <a:avLst/>
          </a:prstGeom>
          <a:solidFill>
            <a:schemeClr val="accent3">
              <a:lumMod val="5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4</a:t>
            </a:r>
          </a:p>
        </p:txBody>
      </p:sp>
      <p:sp>
        <p:nvSpPr>
          <p:cNvPr id="37" name="Rectangle 36"/>
          <p:cNvSpPr/>
          <p:nvPr/>
        </p:nvSpPr>
        <p:spPr bwMode="auto">
          <a:xfrm>
            <a:off x="3733800" y="5181600"/>
            <a:ext cx="762000" cy="304800"/>
          </a:xfrm>
          <a:prstGeom prst="rect">
            <a:avLst/>
          </a:prstGeom>
          <a:solidFill>
            <a:schemeClr val="accent3">
              <a:lumMod val="5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10</a:t>
            </a:r>
          </a:p>
        </p:txBody>
      </p:sp>
      <p:sp>
        <p:nvSpPr>
          <p:cNvPr id="38" name="Rectangle 37"/>
          <p:cNvSpPr/>
          <p:nvPr/>
        </p:nvSpPr>
        <p:spPr bwMode="auto">
          <a:xfrm>
            <a:off x="2590800" y="3429000"/>
            <a:ext cx="762000" cy="304800"/>
          </a:xfrm>
          <a:prstGeom prst="rect">
            <a:avLst/>
          </a:prstGeom>
          <a:solidFill>
            <a:schemeClr val="accent3">
              <a:lumMod val="5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10</a:t>
            </a:r>
          </a:p>
        </p:txBody>
      </p:sp>
      <p:sp>
        <p:nvSpPr>
          <p:cNvPr id="39" name="Rectangle 38"/>
          <p:cNvSpPr/>
          <p:nvPr/>
        </p:nvSpPr>
        <p:spPr bwMode="auto">
          <a:xfrm>
            <a:off x="3733800" y="2424791"/>
            <a:ext cx="762000" cy="304800"/>
          </a:xfrm>
          <a:prstGeom prst="rect">
            <a:avLst/>
          </a:prstGeom>
          <a:solidFill>
            <a:schemeClr val="accent3">
              <a:lumMod val="5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10</a:t>
            </a:r>
          </a:p>
        </p:txBody>
      </p:sp>
    </p:spTree>
    <p:extLst>
      <p:ext uri="{BB962C8B-B14F-4D97-AF65-F5344CB8AC3E}">
        <p14:creationId xmlns:p14="http://schemas.microsoft.com/office/powerpoint/2010/main" val="252075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3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animBg="1"/>
      <p:bldP spid="35" grpId="0" animBg="1"/>
      <p:bldP spid="35" grpId="1" animBg="1"/>
      <p:bldP spid="36" grpId="0" animBg="1"/>
      <p:bldP spid="37" grpId="0" animBg="1"/>
      <p:bldP spid="38" grpId="0" animBg="1"/>
      <p:bldP spid="38" grpId="1" animBg="1"/>
      <p:bldP spid="3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Hit</a:t>
            </a:r>
          </a:p>
        </p:txBody>
      </p:sp>
      <p:sp>
        <p:nvSpPr>
          <p:cNvPr id="4" name="Slide Number Placeholder 3"/>
          <p:cNvSpPr>
            <a:spLocks noGrp="1"/>
          </p:cNvSpPr>
          <p:nvPr>
            <p:ph type="sldNum" sz="quarter" idx="12"/>
          </p:nvPr>
        </p:nvSpPr>
        <p:spPr/>
        <p:txBody>
          <a:bodyPr/>
          <a:lstStyle/>
          <a:p>
            <a:fld id="{742E3E88-3666-47F4-A110-66325F061353}" type="slidenum">
              <a:rPr lang="en-US" smtClean="0">
                <a:latin typeface="Candara" panose="020E0502030303020204" pitchFamily="34" charset="0"/>
              </a:rPr>
              <a:t>21</a:t>
            </a:fld>
            <a:endParaRPr lang="en-US">
              <a:latin typeface="Candara" panose="020E0502030303020204" pitchFamily="34" charset="0"/>
            </a:endParaRPr>
          </a:p>
        </p:txBody>
      </p:sp>
      <p:sp>
        <p:nvSpPr>
          <p:cNvPr id="40" name="Up-Down Arrow 42"/>
          <p:cNvSpPr/>
          <p:nvPr/>
        </p:nvSpPr>
        <p:spPr bwMode="auto">
          <a:xfrm>
            <a:off x="3352800" y="1295400"/>
            <a:ext cx="685800" cy="990600"/>
          </a:xfrm>
          <a:prstGeom prst="upDownArrow">
            <a:avLst/>
          </a:prstGeom>
          <a:solidFill>
            <a:schemeClr val="bg1">
              <a:lumMod val="7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ndara" panose="020E0502030303020204" pitchFamily="34" charset="0"/>
            </a:endParaRPr>
          </a:p>
        </p:txBody>
      </p:sp>
      <p:sp>
        <p:nvSpPr>
          <p:cNvPr id="41" name="Up-Down Arrow 34"/>
          <p:cNvSpPr/>
          <p:nvPr/>
        </p:nvSpPr>
        <p:spPr bwMode="auto">
          <a:xfrm>
            <a:off x="3352800" y="2895600"/>
            <a:ext cx="685800" cy="1371600"/>
          </a:xfrm>
          <a:prstGeom prst="upDownArrow">
            <a:avLst/>
          </a:prstGeom>
          <a:solidFill>
            <a:schemeClr val="bg1">
              <a:lumMod val="7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ndara" panose="020E0502030303020204" pitchFamily="34" charset="0"/>
            </a:endParaRPr>
          </a:p>
        </p:txBody>
      </p:sp>
      <p:sp>
        <p:nvSpPr>
          <p:cNvPr id="42" name="Rectangle 41"/>
          <p:cNvSpPr/>
          <p:nvPr/>
        </p:nvSpPr>
        <p:spPr bwMode="auto">
          <a:xfrm>
            <a:off x="1905000" y="4267200"/>
            <a:ext cx="3581400" cy="2057400"/>
          </a:xfrm>
          <a:prstGeom prst="rect">
            <a:avLst/>
          </a:prstGeom>
          <a:solidFill>
            <a:schemeClr val="accent4">
              <a:lumMod val="60000"/>
              <a:lumOff val="4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ndara" panose="020E0502030303020204" pitchFamily="34" charset="0"/>
            </a:endParaRPr>
          </a:p>
        </p:txBody>
      </p:sp>
      <p:sp>
        <p:nvSpPr>
          <p:cNvPr id="43" name="Rectangle 42"/>
          <p:cNvSpPr/>
          <p:nvPr/>
        </p:nvSpPr>
        <p:spPr bwMode="auto">
          <a:xfrm>
            <a:off x="1905000" y="2272391"/>
            <a:ext cx="3581400" cy="609600"/>
          </a:xfrm>
          <a:prstGeom prst="rect">
            <a:avLst/>
          </a:prstGeom>
          <a:solidFill>
            <a:srgbClr val="030825"/>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ndara" panose="020E0502030303020204" pitchFamily="34" charset="0"/>
            </a:endParaRPr>
          </a:p>
        </p:txBody>
      </p:sp>
      <p:sp>
        <p:nvSpPr>
          <p:cNvPr id="44" name="Rectangle 43"/>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0</a:t>
            </a:r>
          </a:p>
        </p:txBody>
      </p:sp>
      <p:sp>
        <p:nvSpPr>
          <p:cNvPr id="45" name="Rectangle 44"/>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1</a:t>
            </a:r>
          </a:p>
        </p:txBody>
      </p:sp>
      <p:sp>
        <p:nvSpPr>
          <p:cNvPr id="46" name="Rectangle 45"/>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2</a:t>
            </a:r>
          </a:p>
        </p:txBody>
      </p:sp>
      <p:sp>
        <p:nvSpPr>
          <p:cNvPr id="47" name="Rectangle 46"/>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3</a:t>
            </a:r>
          </a:p>
        </p:txBody>
      </p:sp>
      <p:sp>
        <p:nvSpPr>
          <p:cNvPr id="48" name="Rectangle 47"/>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4</a:t>
            </a:r>
          </a:p>
        </p:txBody>
      </p:sp>
      <p:sp>
        <p:nvSpPr>
          <p:cNvPr id="49" name="Rectangle 48"/>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5</a:t>
            </a:r>
          </a:p>
        </p:txBody>
      </p:sp>
      <p:sp>
        <p:nvSpPr>
          <p:cNvPr id="50" name="Rectangle 49"/>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6</a:t>
            </a:r>
          </a:p>
        </p:txBody>
      </p:sp>
      <p:sp>
        <p:nvSpPr>
          <p:cNvPr id="51" name="Rectangle 50"/>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7</a:t>
            </a:r>
          </a:p>
        </p:txBody>
      </p:sp>
      <p:sp>
        <p:nvSpPr>
          <p:cNvPr id="52" name="Rectangle 51"/>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8</a:t>
            </a:r>
          </a:p>
        </p:txBody>
      </p:sp>
      <p:sp>
        <p:nvSpPr>
          <p:cNvPr id="53" name="Rectangle 52"/>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9</a:t>
            </a:r>
          </a:p>
        </p:txBody>
      </p:sp>
      <p:sp>
        <p:nvSpPr>
          <p:cNvPr id="54" name="Rectangle 53"/>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10</a:t>
            </a:r>
          </a:p>
        </p:txBody>
      </p:sp>
      <p:sp>
        <p:nvSpPr>
          <p:cNvPr id="55" name="Rectangle 54"/>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11</a:t>
            </a:r>
          </a:p>
        </p:txBody>
      </p:sp>
      <p:sp>
        <p:nvSpPr>
          <p:cNvPr id="56" name="Rectangle 55"/>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12</a:t>
            </a:r>
          </a:p>
        </p:txBody>
      </p:sp>
      <p:sp>
        <p:nvSpPr>
          <p:cNvPr id="57" name="Rectangle 56"/>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13</a:t>
            </a:r>
          </a:p>
        </p:txBody>
      </p:sp>
      <p:sp>
        <p:nvSpPr>
          <p:cNvPr id="58" name="Rectangle 57"/>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14</a:t>
            </a:r>
          </a:p>
        </p:txBody>
      </p:sp>
      <p:sp>
        <p:nvSpPr>
          <p:cNvPr id="59" name="Rectangle 58"/>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15</a:t>
            </a:r>
          </a:p>
        </p:txBody>
      </p:sp>
      <p:cxnSp>
        <p:nvCxnSpPr>
          <p:cNvPr id="60" name="Straight Connector 59"/>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61" name="Rectangle 60"/>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8</a:t>
            </a:r>
          </a:p>
        </p:txBody>
      </p:sp>
      <p:sp>
        <p:nvSpPr>
          <p:cNvPr id="62" name="Rectangle 61"/>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9</a:t>
            </a:r>
          </a:p>
        </p:txBody>
      </p:sp>
      <p:sp>
        <p:nvSpPr>
          <p:cNvPr id="63" name="Rectangle 62"/>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14</a:t>
            </a:r>
          </a:p>
        </p:txBody>
      </p:sp>
      <p:sp>
        <p:nvSpPr>
          <p:cNvPr id="64" name="Rectangle 63"/>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3</a:t>
            </a:r>
          </a:p>
        </p:txBody>
      </p:sp>
      <p:sp>
        <p:nvSpPr>
          <p:cNvPr id="65" name="TextBox 64"/>
          <p:cNvSpPr txBox="1"/>
          <p:nvPr/>
        </p:nvSpPr>
        <p:spPr>
          <a:xfrm>
            <a:off x="788764" y="2348591"/>
            <a:ext cx="97815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Cache</a:t>
            </a:r>
          </a:p>
        </p:txBody>
      </p:sp>
      <p:sp>
        <p:nvSpPr>
          <p:cNvPr id="66" name="TextBox 65"/>
          <p:cNvSpPr txBox="1"/>
          <p:nvPr/>
        </p:nvSpPr>
        <p:spPr>
          <a:xfrm>
            <a:off x="457200" y="4343400"/>
            <a:ext cx="128112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Memory</a:t>
            </a:r>
          </a:p>
        </p:txBody>
      </p:sp>
      <p:sp>
        <p:nvSpPr>
          <p:cNvPr id="67" name="Text Box 29"/>
          <p:cNvSpPr txBox="1">
            <a:spLocks noChangeArrowheads="1"/>
          </p:cNvSpPr>
          <p:nvPr/>
        </p:nvSpPr>
        <p:spPr bwMode="auto">
          <a:xfrm>
            <a:off x="5919759" y="1550714"/>
            <a:ext cx="3415015" cy="456473"/>
          </a:xfrm>
          <a:prstGeom prst="rect">
            <a:avLst/>
          </a:prstGeom>
          <a:noFill/>
          <a:ln w="9525">
            <a:noFill/>
            <a:round/>
            <a:headEnd/>
            <a:tailEnd/>
          </a:ln>
        </p:spPr>
        <p:txBody>
          <a:bodyPr wrap="none" lIns="90000" tIns="46800" rIns="90000" bIns="46800" anchor="ctr">
            <a:spAutoFit/>
          </a:bodyPr>
          <a:lstStyle/>
          <a:p>
            <a:pPr marL="0" marR="0" lvl="0" indent="0" algn="l" defTabSz="914400" rtl="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2400" b="0" i="0" u="none" strike="noStrike" kern="1200" cap="none" spc="0" normalizeH="0" baseline="0" noProof="0" dirty="0">
                <a:ln>
                  <a:noFill/>
                </a:ln>
                <a:solidFill>
                  <a:prstClr val="white"/>
                </a:solidFill>
                <a:effectLst/>
                <a:uLnTx/>
                <a:uFillTx/>
                <a:latin typeface="Candara" panose="020E0502030303020204" pitchFamily="34" charset="0"/>
              </a:rPr>
              <a:t>Data in block b is needed</a:t>
            </a:r>
          </a:p>
        </p:txBody>
      </p:sp>
      <p:sp>
        <p:nvSpPr>
          <p:cNvPr id="68" name="Rectangle 67"/>
          <p:cNvSpPr/>
          <p:nvPr/>
        </p:nvSpPr>
        <p:spPr>
          <a:xfrm>
            <a:off x="3875088" y="1619517"/>
            <a:ext cx="1428596"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ndara" panose="020E0502030303020204" pitchFamily="34" charset="0"/>
              </a:rPr>
              <a:t>Request: 14</a:t>
            </a:r>
          </a:p>
        </p:txBody>
      </p:sp>
      <p:sp>
        <p:nvSpPr>
          <p:cNvPr id="69" name="Rectangle 68"/>
          <p:cNvSpPr/>
          <p:nvPr/>
        </p:nvSpPr>
        <p:spPr bwMode="auto">
          <a:xfrm>
            <a:off x="3733800" y="2425522"/>
            <a:ext cx="762000" cy="304800"/>
          </a:xfrm>
          <a:prstGeom prst="rect">
            <a:avLst/>
          </a:prstGeom>
          <a:solidFill>
            <a:schemeClr val="accent3">
              <a:lumMod val="5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14</a:t>
            </a:r>
          </a:p>
        </p:txBody>
      </p:sp>
      <p:sp>
        <p:nvSpPr>
          <p:cNvPr id="70" name="Text Box 29"/>
          <p:cNvSpPr txBox="1">
            <a:spLocks noChangeArrowheads="1"/>
          </p:cNvSpPr>
          <p:nvPr/>
        </p:nvSpPr>
        <p:spPr bwMode="auto">
          <a:xfrm>
            <a:off x="5936094" y="2149463"/>
            <a:ext cx="2583056" cy="818430"/>
          </a:xfrm>
          <a:prstGeom prst="rect">
            <a:avLst/>
          </a:prstGeom>
          <a:noFill/>
          <a:ln w="9525">
            <a:noFill/>
            <a:round/>
            <a:headEnd/>
            <a:tailEnd/>
          </a:ln>
        </p:spPr>
        <p:txBody>
          <a:bodyPr wrap="none" lIns="90000" tIns="46800" rIns="90000" bIns="46800" anchor="ctr">
            <a:spAutoFit/>
          </a:bodyPr>
          <a:lstStyle/>
          <a:p>
            <a:pPr marL="0" marR="0" lvl="0" indent="0" algn="l" defTabSz="914400" rtl="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2400" b="0" i="0" u="none" strike="noStrike" kern="1200" cap="none" spc="0" normalizeH="0" baseline="0" noProof="0" dirty="0">
                <a:ln>
                  <a:noFill/>
                </a:ln>
                <a:solidFill>
                  <a:prstClr val="white"/>
                </a:solidFill>
                <a:effectLst/>
                <a:uLnTx/>
                <a:uFillTx/>
                <a:latin typeface="Candara" panose="020E0502030303020204" pitchFamily="34" charset="0"/>
              </a:rPr>
              <a:t>Block b is in cache:</a:t>
            </a:r>
          </a:p>
          <a:p>
            <a:pPr marL="0" marR="0" lvl="0" indent="0" algn="l" defTabSz="914400" rtl="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2400" b="0" i="0" u="none" strike="noStrike" kern="1200" cap="none" spc="0" normalizeH="0" baseline="0" noProof="0" dirty="0">
                <a:ln>
                  <a:noFill/>
                </a:ln>
                <a:solidFill>
                  <a:srgbClr val="FF9900"/>
                </a:solidFill>
                <a:effectLst/>
                <a:uLnTx/>
                <a:uFillTx/>
                <a:latin typeface="Candara" panose="020E0502030303020204" pitchFamily="34" charset="0"/>
              </a:rPr>
              <a:t>Hit!</a:t>
            </a:r>
          </a:p>
        </p:txBody>
      </p:sp>
    </p:spTree>
    <p:extLst>
      <p:ext uri="{BB962C8B-B14F-4D97-AF65-F5344CB8AC3E}">
        <p14:creationId xmlns:p14="http://schemas.microsoft.com/office/powerpoint/2010/main" val="69709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animBg="1"/>
      <p:bldP spid="7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a:t>
            </a:r>
          </a:p>
        </p:txBody>
      </p:sp>
      <p:sp>
        <p:nvSpPr>
          <p:cNvPr id="4" name="Slide Number Placeholder 3"/>
          <p:cNvSpPr>
            <a:spLocks noGrp="1"/>
          </p:cNvSpPr>
          <p:nvPr>
            <p:ph type="sldNum" sz="quarter" idx="12"/>
          </p:nvPr>
        </p:nvSpPr>
        <p:spPr/>
        <p:txBody>
          <a:bodyPr/>
          <a:lstStyle/>
          <a:p>
            <a:fld id="{742E3E88-3666-47F4-A110-66325F061353}" type="slidenum">
              <a:rPr lang="en-US" smtClean="0"/>
              <a:t>22</a:t>
            </a:fld>
            <a:endParaRPr lang="en-US"/>
          </a:p>
        </p:txBody>
      </p:sp>
      <p:sp>
        <p:nvSpPr>
          <p:cNvPr id="5" name="Up-Down Arrow 42"/>
          <p:cNvSpPr/>
          <p:nvPr/>
        </p:nvSpPr>
        <p:spPr bwMode="auto">
          <a:xfrm>
            <a:off x="3352800" y="1295400"/>
            <a:ext cx="685800" cy="990600"/>
          </a:xfrm>
          <a:prstGeom prst="upDownArrow">
            <a:avLst/>
          </a:prstGeom>
          <a:solidFill>
            <a:schemeClr val="bg1">
              <a:lumMod val="7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ndara" panose="020E0502030303020204" pitchFamily="34" charset="0"/>
            </a:endParaRPr>
          </a:p>
        </p:txBody>
      </p:sp>
      <p:sp>
        <p:nvSpPr>
          <p:cNvPr id="6" name="Up-Down Arrow 34"/>
          <p:cNvSpPr/>
          <p:nvPr/>
        </p:nvSpPr>
        <p:spPr bwMode="auto">
          <a:xfrm>
            <a:off x="3352800" y="2895600"/>
            <a:ext cx="685800" cy="1371600"/>
          </a:xfrm>
          <a:prstGeom prst="upDownArrow">
            <a:avLst/>
          </a:prstGeom>
          <a:solidFill>
            <a:schemeClr val="bg1">
              <a:lumMod val="7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ndara" panose="020E0502030303020204" pitchFamily="34" charset="0"/>
            </a:endParaRPr>
          </a:p>
        </p:txBody>
      </p:sp>
      <p:sp>
        <p:nvSpPr>
          <p:cNvPr id="7" name="Rectangle 6"/>
          <p:cNvSpPr/>
          <p:nvPr/>
        </p:nvSpPr>
        <p:spPr bwMode="auto">
          <a:xfrm>
            <a:off x="1905000" y="4267200"/>
            <a:ext cx="3581400" cy="2057400"/>
          </a:xfrm>
          <a:prstGeom prst="rect">
            <a:avLst/>
          </a:prstGeom>
          <a:solidFill>
            <a:schemeClr val="accent4">
              <a:lumMod val="60000"/>
              <a:lumOff val="4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ndara" panose="020E0502030303020204" pitchFamily="34" charset="0"/>
            </a:endParaRPr>
          </a:p>
        </p:txBody>
      </p:sp>
      <p:sp>
        <p:nvSpPr>
          <p:cNvPr id="8" name="Rectangle 7"/>
          <p:cNvSpPr/>
          <p:nvPr/>
        </p:nvSpPr>
        <p:spPr bwMode="auto">
          <a:xfrm>
            <a:off x="1905000" y="2272391"/>
            <a:ext cx="3581400" cy="609600"/>
          </a:xfrm>
          <a:prstGeom prst="rect">
            <a:avLst/>
          </a:prstGeom>
          <a:solidFill>
            <a:srgbClr val="030825"/>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ndara" panose="020E0502030303020204" pitchFamily="34" charset="0"/>
            </a:endParaRPr>
          </a:p>
        </p:txBody>
      </p:sp>
      <p:sp>
        <p:nvSpPr>
          <p:cNvPr id="9" name="Rectangle 8"/>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0</a:t>
            </a:r>
          </a:p>
        </p:txBody>
      </p:sp>
      <p:sp>
        <p:nvSpPr>
          <p:cNvPr id="10" name="Rectangle 9"/>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1</a:t>
            </a:r>
          </a:p>
        </p:txBody>
      </p:sp>
      <p:sp>
        <p:nvSpPr>
          <p:cNvPr id="11" name="Rectangle 10"/>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2</a:t>
            </a:r>
          </a:p>
        </p:txBody>
      </p:sp>
      <p:sp>
        <p:nvSpPr>
          <p:cNvPr id="12" name="Rectangle 11"/>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3</a:t>
            </a:r>
          </a:p>
        </p:txBody>
      </p:sp>
      <p:sp>
        <p:nvSpPr>
          <p:cNvPr id="13" name="Rectangle 12"/>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4</a:t>
            </a:r>
          </a:p>
        </p:txBody>
      </p:sp>
      <p:sp>
        <p:nvSpPr>
          <p:cNvPr id="14" name="Rectangle 13"/>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5</a:t>
            </a:r>
          </a:p>
        </p:txBody>
      </p:sp>
      <p:sp>
        <p:nvSpPr>
          <p:cNvPr id="15" name="Rectangle 14"/>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6</a:t>
            </a:r>
          </a:p>
        </p:txBody>
      </p:sp>
      <p:sp>
        <p:nvSpPr>
          <p:cNvPr id="16" name="Rectangle 15"/>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7</a:t>
            </a:r>
          </a:p>
        </p:txBody>
      </p:sp>
      <p:sp>
        <p:nvSpPr>
          <p:cNvPr id="17" name="Rectangle 16"/>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8</a:t>
            </a:r>
          </a:p>
        </p:txBody>
      </p:sp>
      <p:sp>
        <p:nvSpPr>
          <p:cNvPr id="18" name="Rectangle 17"/>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9</a:t>
            </a:r>
          </a:p>
        </p:txBody>
      </p:sp>
      <p:sp>
        <p:nvSpPr>
          <p:cNvPr id="19" name="Rectangle 18"/>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10</a:t>
            </a:r>
          </a:p>
        </p:txBody>
      </p:sp>
      <p:sp>
        <p:nvSpPr>
          <p:cNvPr id="20" name="Rectangle 19"/>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11</a:t>
            </a:r>
          </a:p>
        </p:txBody>
      </p:sp>
      <p:sp>
        <p:nvSpPr>
          <p:cNvPr id="21" name="Rectangle 20"/>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12</a:t>
            </a:r>
          </a:p>
        </p:txBody>
      </p:sp>
      <p:sp>
        <p:nvSpPr>
          <p:cNvPr id="22" name="Rectangle 21"/>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13</a:t>
            </a:r>
          </a:p>
        </p:txBody>
      </p:sp>
      <p:sp>
        <p:nvSpPr>
          <p:cNvPr id="23" name="Rectangle 22"/>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14</a:t>
            </a:r>
          </a:p>
        </p:txBody>
      </p:sp>
      <p:sp>
        <p:nvSpPr>
          <p:cNvPr id="24" name="Rectangle 23"/>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15</a:t>
            </a:r>
          </a:p>
        </p:txBody>
      </p:sp>
      <p:cxnSp>
        <p:nvCxnSpPr>
          <p:cNvPr id="25" name="Straight Connector 24"/>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3</a:t>
            </a:r>
          </a:p>
        </p:txBody>
      </p:sp>
      <p:sp>
        <p:nvSpPr>
          <p:cNvPr id="30" name="TextBox 29"/>
          <p:cNvSpPr txBox="1"/>
          <p:nvPr/>
        </p:nvSpPr>
        <p:spPr>
          <a:xfrm>
            <a:off x="788764" y="2348591"/>
            <a:ext cx="97815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Cache</a:t>
            </a:r>
          </a:p>
        </p:txBody>
      </p:sp>
      <p:sp>
        <p:nvSpPr>
          <p:cNvPr id="31" name="TextBox 30"/>
          <p:cNvSpPr txBox="1"/>
          <p:nvPr/>
        </p:nvSpPr>
        <p:spPr>
          <a:xfrm>
            <a:off x="457200" y="4343400"/>
            <a:ext cx="128112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Memory</a:t>
            </a:r>
          </a:p>
        </p:txBody>
      </p:sp>
      <p:sp>
        <p:nvSpPr>
          <p:cNvPr id="32" name="Text Box 29"/>
          <p:cNvSpPr txBox="1">
            <a:spLocks noChangeArrowheads="1"/>
          </p:cNvSpPr>
          <p:nvPr/>
        </p:nvSpPr>
        <p:spPr bwMode="auto">
          <a:xfrm>
            <a:off x="5589559" y="1550714"/>
            <a:ext cx="3415015" cy="456473"/>
          </a:xfrm>
          <a:prstGeom prst="rect">
            <a:avLst/>
          </a:prstGeom>
          <a:noFill/>
          <a:ln w="9525">
            <a:noFill/>
            <a:round/>
            <a:headEnd/>
            <a:tailEnd/>
          </a:ln>
        </p:spPr>
        <p:txBody>
          <a:bodyPr wrap="none" lIns="90000" tIns="46800" rIns="90000" bIns="46800" anchor="ctr">
            <a:spAutoFit/>
          </a:bodyPr>
          <a:lstStyle/>
          <a:p>
            <a:pPr marL="0" marR="0" lvl="0" indent="0" algn="l" defTabSz="914400" rtl="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2400" b="0" i="0" u="none" strike="noStrike" kern="1200" cap="none" spc="0" normalizeH="0" baseline="0" noProof="0" dirty="0">
                <a:ln>
                  <a:noFill/>
                </a:ln>
                <a:solidFill>
                  <a:prstClr val="white"/>
                </a:solidFill>
                <a:effectLst/>
                <a:uLnTx/>
                <a:uFillTx/>
                <a:latin typeface="Candara" panose="020E0502030303020204" pitchFamily="34" charset="0"/>
              </a:rPr>
              <a:t>Data in block b is needed</a:t>
            </a:r>
          </a:p>
        </p:txBody>
      </p:sp>
      <p:sp>
        <p:nvSpPr>
          <p:cNvPr id="33" name="Rectangle 32"/>
          <p:cNvSpPr/>
          <p:nvPr/>
        </p:nvSpPr>
        <p:spPr>
          <a:xfrm>
            <a:off x="3883906" y="1619517"/>
            <a:ext cx="1410964"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ndara" panose="020E0502030303020204" pitchFamily="34" charset="0"/>
              </a:rPr>
              <a:t>Request: 12</a:t>
            </a:r>
          </a:p>
        </p:txBody>
      </p:sp>
      <p:sp>
        <p:nvSpPr>
          <p:cNvPr id="34" name="Text Box 29"/>
          <p:cNvSpPr txBox="1">
            <a:spLocks noChangeArrowheads="1"/>
          </p:cNvSpPr>
          <p:nvPr/>
        </p:nvSpPr>
        <p:spPr bwMode="auto">
          <a:xfrm>
            <a:off x="5605894" y="2149463"/>
            <a:ext cx="3084797" cy="818430"/>
          </a:xfrm>
          <a:prstGeom prst="rect">
            <a:avLst/>
          </a:prstGeom>
          <a:noFill/>
          <a:ln w="9525">
            <a:noFill/>
            <a:round/>
            <a:headEnd/>
            <a:tailEnd/>
          </a:ln>
        </p:spPr>
        <p:txBody>
          <a:bodyPr wrap="none" lIns="90000" tIns="46800" rIns="90000" bIns="46800" anchor="ctr">
            <a:spAutoFit/>
          </a:bodyPr>
          <a:lstStyle/>
          <a:p>
            <a:pPr marL="0" marR="0" lvl="0" indent="0" algn="l" defTabSz="914400" rtl="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2400" b="0" i="0" u="none" strike="noStrike" kern="1200" cap="none" spc="0" normalizeH="0" baseline="0" noProof="0" dirty="0">
                <a:ln>
                  <a:noFill/>
                </a:ln>
                <a:solidFill>
                  <a:prstClr val="white"/>
                </a:solidFill>
                <a:effectLst/>
                <a:uLnTx/>
                <a:uFillTx/>
                <a:latin typeface="Candara" panose="020E0502030303020204" pitchFamily="34" charset="0"/>
              </a:rPr>
              <a:t>Block b is not in cache:</a:t>
            </a:r>
          </a:p>
          <a:p>
            <a:pPr marL="0" marR="0" lvl="0" indent="0" algn="l" defTabSz="914400" rtl="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2400" b="0" i="0" u="none" strike="noStrike" kern="1200" cap="none" spc="0" normalizeH="0" baseline="0" noProof="0" dirty="0">
                <a:ln>
                  <a:noFill/>
                </a:ln>
                <a:solidFill>
                  <a:srgbClr val="FF9900"/>
                </a:solidFill>
                <a:effectLst/>
                <a:uLnTx/>
                <a:uFillTx/>
                <a:latin typeface="Candara" panose="020E0502030303020204" pitchFamily="34" charset="0"/>
              </a:rPr>
              <a:t>Miss!</a:t>
            </a:r>
          </a:p>
        </p:txBody>
      </p:sp>
      <p:sp>
        <p:nvSpPr>
          <p:cNvPr id="35" name="Text Box 29"/>
          <p:cNvSpPr txBox="1">
            <a:spLocks noChangeArrowheads="1"/>
          </p:cNvSpPr>
          <p:nvPr/>
        </p:nvSpPr>
        <p:spPr bwMode="auto">
          <a:xfrm>
            <a:off x="5613400" y="3140063"/>
            <a:ext cx="3176167" cy="818430"/>
          </a:xfrm>
          <a:prstGeom prst="rect">
            <a:avLst/>
          </a:prstGeom>
          <a:noFill/>
          <a:ln w="9525">
            <a:noFill/>
            <a:round/>
            <a:headEnd/>
            <a:tailEnd/>
          </a:ln>
        </p:spPr>
        <p:txBody>
          <a:bodyPr wrap="none" lIns="90000" tIns="46800" rIns="90000" bIns="46800" anchor="ctr">
            <a:spAutoFit/>
          </a:bodyPr>
          <a:lstStyle/>
          <a:p>
            <a:pPr marL="0" marR="0" lvl="0" indent="0" algn="l" defTabSz="914400" rtl="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2400" b="0" i="0" u="none" strike="noStrike" kern="1200" cap="none" spc="0" normalizeH="0" baseline="0" noProof="0" dirty="0">
                <a:ln>
                  <a:noFill/>
                </a:ln>
                <a:solidFill>
                  <a:prstClr val="white"/>
                </a:solidFill>
                <a:effectLst/>
                <a:uLnTx/>
                <a:uFillTx/>
                <a:latin typeface="Candara" panose="020E0502030303020204" pitchFamily="34" charset="0"/>
              </a:rPr>
              <a:t>Block b is fetched from</a:t>
            </a:r>
          </a:p>
          <a:p>
            <a:pPr marL="0" marR="0" lvl="0" indent="0" algn="l" defTabSz="914400" rtl="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2400" b="0" i="0" u="none" strike="noStrike" kern="1200" cap="none" spc="0" normalizeH="0" baseline="0" noProof="0" dirty="0">
                <a:ln>
                  <a:noFill/>
                </a:ln>
                <a:solidFill>
                  <a:prstClr val="white"/>
                </a:solidFill>
                <a:effectLst/>
                <a:uLnTx/>
                <a:uFillTx/>
                <a:latin typeface="Candara" panose="020E0502030303020204" pitchFamily="34" charset="0"/>
              </a:rPr>
              <a:t>memory</a:t>
            </a:r>
          </a:p>
        </p:txBody>
      </p:sp>
      <p:sp>
        <p:nvSpPr>
          <p:cNvPr id="36" name="Rectangle 35"/>
          <p:cNvSpPr/>
          <p:nvPr/>
        </p:nvSpPr>
        <p:spPr>
          <a:xfrm>
            <a:off x="3883905" y="3395246"/>
            <a:ext cx="1410964"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ndara" panose="020E0502030303020204" pitchFamily="34" charset="0"/>
              </a:rPr>
              <a:t>Request: 12</a:t>
            </a:r>
          </a:p>
        </p:txBody>
      </p:sp>
      <p:sp>
        <p:nvSpPr>
          <p:cNvPr id="37" name="Rectangle 36"/>
          <p:cNvSpPr/>
          <p:nvPr/>
        </p:nvSpPr>
        <p:spPr bwMode="auto">
          <a:xfrm>
            <a:off x="2057400" y="5562600"/>
            <a:ext cx="762000" cy="304800"/>
          </a:xfrm>
          <a:prstGeom prst="rect">
            <a:avLst/>
          </a:prstGeom>
          <a:solidFill>
            <a:schemeClr val="accent3">
              <a:lumMod val="5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12</a:t>
            </a:r>
          </a:p>
        </p:txBody>
      </p:sp>
      <p:sp>
        <p:nvSpPr>
          <p:cNvPr id="38" name="Rectangle 37"/>
          <p:cNvSpPr/>
          <p:nvPr/>
        </p:nvSpPr>
        <p:spPr bwMode="auto">
          <a:xfrm>
            <a:off x="2590800" y="3429000"/>
            <a:ext cx="762000" cy="304800"/>
          </a:xfrm>
          <a:prstGeom prst="rect">
            <a:avLst/>
          </a:prstGeom>
          <a:solidFill>
            <a:schemeClr val="accent3">
              <a:lumMod val="5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12</a:t>
            </a:r>
          </a:p>
        </p:txBody>
      </p:sp>
      <p:sp>
        <p:nvSpPr>
          <p:cNvPr id="39" name="Rectangle 38"/>
          <p:cNvSpPr/>
          <p:nvPr/>
        </p:nvSpPr>
        <p:spPr bwMode="auto">
          <a:xfrm>
            <a:off x="2895600" y="2425522"/>
            <a:ext cx="762000" cy="304800"/>
          </a:xfrm>
          <a:prstGeom prst="rect">
            <a:avLst/>
          </a:prstGeom>
          <a:solidFill>
            <a:schemeClr val="accent3">
              <a:lumMod val="5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ndara" panose="020E0502030303020204" pitchFamily="34" charset="0"/>
              </a:rPr>
              <a:t>12</a:t>
            </a:r>
          </a:p>
        </p:txBody>
      </p:sp>
    </p:spTree>
    <p:extLst>
      <p:ext uri="{BB962C8B-B14F-4D97-AF65-F5344CB8AC3E}">
        <p14:creationId xmlns:p14="http://schemas.microsoft.com/office/powerpoint/2010/main" val="2493727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7" grpId="0" animBg="1"/>
      <p:bldP spid="38" grpId="0" animBg="1"/>
      <p:bldP spid="38" grpId="1" animBg="1"/>
      <p:bldP spid="3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742E3E88-3666-47F4-A110-66325F061353}" type="slidenum">
              <a:rPr lang="en-US" smtClean="0"/>
              <a:t>23</a:t>
            </a:fld>
            <a:endParaRPr lang="en-US"/>
          </a:p>
        </p:txBody>
      </p:sp>
      <p:graphicFrame>
        <p:nvGraphicFramePr>
          <p:cNvPr id="5" name="Table 4"/>
          <p:cNvGraphicFramePr>
            <a:graphicFrameLocks noGrp="1"/>
          </p:cNvGraphicFramePr>
          <p:nvPr>
            <p:extLst/>
          </p:nvPr>
        </p:nvGraphicFramePr>
        <p:xfrm>
          <a:off x="650875" y="392431"/>
          <a:ext cx="7864475" cy="5963920"/>
        </p:xfrm>
        <a:graphic>
          <a:graphicData uri="http://schemas.openxmlformats.org/drawingml/2006/table">
            <a:tbl>
              <a:tblPr firstRow="1" bandRow="1">
                <a:tableStyleId>{5C22544A-7EE6-4342-B048-85BDC9FD1C3A}</a:tableStyleId>
              </a:tblPr>
              <a:tblGrid>
                <a:gridCol w="173736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005840">
                  <a:extLst>
                    <a:ext uri="{9D8B030D-6E8A-4147-A177-3AD203B41FA5}">
                      <a16:colId xmlns:a16="http://schemas.microsoft.com/office/drawing/2014/main" val="20003"/>
                    </a:ext>
                  </a:extLst>
                </a:gridCol>
                <a:gridCol w="2103755">
                  <a:extLst>
                    <a:ext uri="{9D8B030D-6E8A-4147-A177-3AD203B41FA5}">
                      <a16:colId xmlns:a16="http://schemas.microsoft.com/office/drawing/2014/main" val="20004"/>
                    </a:ext>
                  </a:extLst>
                </a:gridCol>
              </a:tblGrid>
              <a:tr h="640080">
                <a:tc>
                  <a:txBody>
                    <a:bodyPr/>
                    <a:lstStyle/>
                    <a:p>
                      <a:r>
                        <a:rPr lang="en-US" dirty="0"/>
                        <a:t>Cache</a:t>
                      </a:r>
                      <a:r>
                        <a:rPr lang="en-US" baseline="0" dirty="0"/>
                        <a:t> Type</a:t>
                      </a:r>
                      <a:endParaRPr lang="en-US" dirty="0"/>
                    </a:p>
                  </a:txBody>
                  <a:tcPr/>
                </a:tc>
                <a:tc>
                  <a:txBody>
                    <a:bodyPr/>
                    <a:lstStyle/>
                    <a:p>
                      <a:r>
                        <a:rPr lang="en-US" dirty="0"/>
                        <a:t>What is Cached?</a:t>
                      </a:r>
                    </a:p>
                  </a:txBody>
                  <a:tcPr/>
                </a:tc>
                <a:tc>
                  <a:txBody>
                    <a:bodyPr/>
                    <a:lstStyle/>
                    <a:p>
                      <a:r>
                        <a:rPr lang="en-US" dirty="0"/>
                        <a:t>Where is it Cached?</a:t>
                      </a:r>
                    </a:p>
                  </a:txBody>
                  <a:tcPr/>
                </a:tc>
                <a:tc>
                  <a:txBody>
                    <a:bodyPr/>
                    <a:lstStyle/>
                    <a:p>
                      <a:r>
                        <a:rPr lang="en-US" dirty="0"/>
                        <a:t>Latency</a:t>
                      </a:r>
                      <a:r>
                        <a:rPr lang="en-US" baseline="0" dirty="0"/>
                        <a:t> (cycles)</a:t>
                      </a:r>
                      <a:endParaRPr lang="en-US" dirty="0"/>
                    </a:p>
                  </a:txBody>
                  <a:tcPr/>
                </a:tc>
                <a:tc>
                  <a:txBody>
                    <a:bodyPr/>
                    <a:lstStyle/>
                    <a:p>
                      <a:r>
                        <a:rPr lang="en-US" dirty="0"/>
                        <a:t>Managed by</a:t>
                      </a:r>
                    </a:p>
                  </a:txBody>
                  <a:tcPr/>
                </a:tc>
                <a:extLst>
                  <a:ext uri="{0D108BD9-81ED-4DB2-BD59-A6C34878D82A}">
                    <a16:rowId xmlns:a16="http://schemas.microsoft.com/office/drawing/2014/main" val="10000"/>
                  </a:ext>
                </a:extLst>
              </a:tr>
              <a:tr h="640080">
                <a:tc>
                  <a:txBody>
                    <a:bodyPr/>
                    <a:lstStyle/>
                    <a:p>
                      <a:r>
                        <a:rPr lang="en-US" dirty="0"/>
                        <a:t>Registers</a:t>
                      </a:r>
                    </a:p>
                  </a:txBody>
                  <a:tcPr/>
                </a:tc>
                <a:tc>
                  <a:txBody>
                    <a:bodyPr/>
                    <a:lstStyle/>
                    <a:p>
                      <a:r>
                        <a:rPr lang="en-US" dirty="0"/>
                        <a:t>4-8 bytes words</a:t>
                      </a:r>
                    </a:p>
                  </a:txBody>
                  <a:tcPr/>
                </a:tc>
                <a:tc>
                  <a:txBody>
                    <a:bodyPr/>
                    <a:lstStyle/>
                    <a:p>
                      <a:r>
                        <a:rPr lang="en-US" dirty="0"/>
                        <a:t>CPU core</a:t>
                      </a:r>
                    </a:p>
                  </a:txBody>
                  <a:tcPr/>
                </a:tc>
                <a:tc>
                  <a:txBody>
                    <a:bodyPr/>
                    <a:lstStyle/>
                    <a:p>
                      <a:pPr algn="r"/>
                      <a:r>
                        <a:rPr lang="en-US" dirty="0"/>
                        <a:t>0</a:t>
                      </a:r>
                    </a:p>
                  </a:txBody>
                  <a:tcPr/>
                </a:tc>
                <a:tc>
                  <a:txBody>
                    <a:bodyPr/>
                    <a:lstStyle/>
                    <a:p>
                      <a:r>
                        <a:rPr lang="en-US" dirty="0"/>
                        <a:t>Compiler</a:t>
                      </a:r>
                    </a:p>
                  </a:txBody>
                  <a:tcPr/>
                </a:tc>
                <a:extLst>
                  <a:ext uri="{0D108BD9-81ED-4DB2-BD59-A6C34878D82A}">
                    <a16:rowId xmlns:a16="http://schemas.microsoft.com/office/drawing/2014/main" val="10001"/>
                  </a:ext>
                </a:extLst>
              </a:tr>
              <a:tr h="640080">
                <a:tc>
                  <a:txBody>
                    <a:bodyPr/>
                    <a:lstStyle/>
                    <a:p>
                      <a:r>
                        <a:rPr lang="en-US" dirty="0"/>
                        <a:t>TLB</a:t>
                      </a:r>
                    </a:p>
                  </a:txBody>
                  <a:tcPr/>
                </a:tc>
                <a:tc>
                  <a:txBody>
                    <a:bodyPr/>
                    <a:lstStyle/>
                    <a:p>
                      <a:r>
                        <a:rPr lang="en-US" dirty="0"/>
                        <a:t>Address translations</a:t>
                      </a:r>
                    </a:p>
                  </a:txBody>
                  <a:tcPr/>
                </a:tc>
                <a:tc>
                  <a:txBody>
                    <a:bodyPr/>
                    <a:lstStyle/>
                    <a:p>
                      <a:r>
                        <a:rPr lang="en-US" dirty="0"/>
                        <a:t>On-chip TLB</a:t>
                      </a:r>
                    </a:p>
                  </a:txBody>
                  <a:tcPr/>
                </a:tc>
                <a:tc>
                  <a:txBody>
                    <a:bodyPr/>
                    <a:lstStyle/>
                    <a:p>
                      <a:pPr algn="r"/>
                      <a:r>
                        <a:rPr lang="en-US" dirty="0"/>
                        <a:t>0</a:t>
                      </a:r>
                    </a:p>
                  </a:txBody>
                  <a:tcPr/>
                </a:tc>
                <a:tc>
                  <a:txBody>
                    <a:bodyPr/>
                    <a:lstStyle/>
                    <a:p>
                      <a:r>
                        <a:rPr lang="en-US" dirty="0"/>
                        <a:t>Hardware MMU</a:t>
                      </a:r>
                    </a:p>
                  </a:txBody>
                  <a:tcPr/>
                </a:tc>
                <a:extLst>
                  <a:ext uri="{0D108BD9-81ED-4DB2-BD59-A6C34878D82A}">
                    <a16:rowId xmlns:a16="http://schemas.microsoft.com/office/drawing/2014/main" val="10002"/>
                  </a:ext>
                </a:extLst>
              </a:tr>
              <a:tr h="640080">
                <a:tc>
                  <a:txBody>
                    <a:bodyPr/>
                    <a:lstStyle/>
                    <a:p>
                      <a:r>
                        <a:rPr lang="en-US" dirty="0"/>
                        <a:t>L1 cache</a:t>
                      </a:r>
                    </a:p>
                  </a:txBody>
                  <a:tcPr/>
                </a:tc>
                <a:tc>
                  <a:txBody>
                    <a:bodyPr/>
                    <a:lstStyle/>
                    <a:p>
                      <a:r>
                        <a:rPr lang="en-US" dirty="0"/>
                        <a:t>64-byte blocks</a:t>
                      </a:r>
                    </a:p>
                  </a:txBody>
                  <a:tcPr/>
                </a:tc>
                <a:tc>
                  <a:txBody>
                    <a:bodyPr/>
                    <a:lstStyle/>
                    <a:p>
                      <a:r>
                        <a:rPr lang="en-US" dirty="0"/>
                        <a:t>On-Chip L1</a:t>
                      </a:r>
                    </a:p>
                  </a:txBody>
                  <a:tcPr/>
                </a:tc>
                <a:tc>
                  <a:txBody>
                    <a:bodyPr/>
                    <a:lstStyle/>
                    <a:p>
                      <a:pPr algn="r"/>
                      <a:r>
                        <a:rPr lang="en-US" dirty="0"/>
                        <a:t>4</a:t>
                      </a:r>
                    </a:p>
                  </a:txBody>
                  <a:tcPr/>
                </a:tc>
                <a:tc>
                  <a:txBody>
                    <a:bodyPr/>
                    <a:lstStyle/>
                    <a:p>
                      <a:r>
                        <a:rPr lang="en-US" dirty="0"/>
                        <a:t>Hardware</a:t>
                      </a:r>
                    </a:p>
                  </a:txBody>
                  <a:tcPr/>
                </a:tc>
                <a:extLst>
                  <a:ext uri="{0D108BD9-81ED-4DB2-BD59-A6C34878D82A}">
                    <a16:rowId xmlns:a16="http://schemas.microsoft.com/office/drawing/2014/main" val="10003"/>
                  </a:ext>
                </a:extLst>
              </a:tr>
              <a:tr h="640080">
                <a:tc>
                  <a:txBody>
                    <a:bodyPr/>
                    <a:lstStyle/>
                    <a:p>
                      <a:r>
                        <a:rPr lang="en-US" dirty="0"/>
                        <a:t>L2</a:t>
                      </a:r>
                      <a:r>
                        <a:rPr lang="en-US" baseline="0" dirty="0"/>
                        <a:t> cache</a:t>
                      </a:r>
                      <a:endParaRPr lang="en-US" dirty="0"/>
                    </a:p>
                  </a:txBody>
                  <a:tcPr/>
                </a:tc>
                <a:tc>
                  <a:txBody>
                    <a:bodyPr/>
                    <a:lstStyle/>
                    <a:p>
                      <a:r>
                        <a:rPr lang="en-US" dirty="0"/>
                        <a:t>64-byte blocks</a:t>
                      </a:r>
                    </a:p>
                  </a:txBody>
                  <a:tcPr/>
                </a:tc>
                <a:tc>
                  <a:txBody>
                    <a:bodyPr/>
                    <a:lstStyle/>
                    <a:p>
                      <a:r>
                        <a:rPr lang="en-US" dirty="0"/>
                        <a:t>On-Chip L2</a:t>
                      </a:r>
                    </a:p>
                  </a:txBody>
                  <a:tcPr/>
                </a:tc>
                <a:tc>
                  <a:txBody>
                    <a:bodyPr/>
                    <a:lstStyle/>
                    <a:p>
                      <a:pPr algn="r"/>
                      <a:r>
                        <a:rPr lang="en-US" dirty="0"/>
                        <a:t>10</a:t>
                      </a:r>
                    </a:p>
                  </a:txBody>
                  <a:tcPr/>
                </a:tc>
                <a:tc>
                  <a:txBody>
                    <a:bodyPr/>
                    <a:lstStyle/>
                    <a:p>
                      <a:r>
                        <a:rPr lang="en-US" dirty="0"/>
                        <a:t>Hardware</a:t>
                      </a:r>
                    </a:p>
                  </a:txBody>
                  <a:tcPr/>
                </a:tc>
                <a:extLst>
                  <a:ext uri="{0D108BD9-81ED-4DB2-BD59-A6C34878D82A}">
                    <a16:rowId xmlns:a16="http://schemas.microsoft.com/office/drawing/2014/main" val="10004"/>
                  </a:ext>
                </a:extLst>
              </a:tr>
              <a:tr h="370840">
                <a:tc>
                  <a:txBody>
                    <a:bodyPr/>
                    <a:lstStyle/>
                    <a:p>
                      <a:r>
                        <a:rPr lang="en-US" dirty="0"/>
                        <a:t>Virtual Memory</a:t>
                      </a:r>
                    </a:p>
                  </a:txBody>
                  <a:tcPr/>
                </a:tc>
                <a:tc>
                  <a:txBody>
                    <a:bodyPr/>
                    <a:lstStyle/>
                    <a:p>
                      <a:r>
                        <a:rPr lang="en-US" dirty="0"/>
                        <a:t>4-KB pages</a:t>
                      </a:r>
                    </a:p>
                  </a:txBody>
                  <a:tcPr/>
                </a:tc>
                <a:tc>
                  <a:txBody>
                    <a:bodyPr/>
                    <a:lstStyle/>
                    <a:p>
                      <a:r>
                        <a:rPr lang="en-US" dirty="0"/>
                        <a:t>Main</a:t>
                      </a:r>
                      <a:r>
                        <a:rPr lang="en-US" baseline="0" dirty="0"/>
                        <a:t> memory</a:t>
                      </a:r>
                      <a:endParaRPr lang="en-US" dirty="0"/>
                    </a:p>
                  </a:txBody>
                  <a:tcPr/>
                </a:tc>
                <a:tc>
                  <a:txBody>
                    <a:bodyPr/>
                    <a:lstStyle/>
                    <a:p>
                      <a:pPr algn="r"/>
                      <a:r>
                        <a:rPr lang="en-US" dirty="0"/>
                        <a:t>100</a:t>
                      </a:r>
                    </a:p>
                  </a:txBody>
                  <a:tcPr/>
                </a:tc>
                <a:tc>
                  <a:txBody>
                    <a:bodyPr/>
                    <a:lstStyle/>
                    <a:p>
                      <a:r>
                        <a:rPr lang="en-US" dirty="0"/>
                        <a:t>Hardware + OS</a:t>
                      </a:r>
                    </a:p>
                  </a:txBody>
                  <a:tcPr/>
                </a:tc>
                <a:extLst>
                  <a:ext uri="{0D108BD9-81ED-4DB2-BD59-A6C34878D82A}">
                    <a16:rowId xmlns:a16="http://schemas.microsoft.com/office/drawing/2014/main" val="10005"/>
                  </a:ext>
                </a:extLst>
              </a:tr>
              <a:tr h="370840">
                <a:tc>
                  <a:txBody>
                    <a:bodyPr/>
                    <a:lstStyle/>
                    <a:p>
                      <a:r>
                        <a:rPr lang="en-US" dirty="0"/>
                        <a:t>Buffer cache</a:t>
                      </a:r>
                    </a:p>
                  </a:txBody>
                  <a:tcPr/>
                </a:tc>
                <a:tc>
                  <a:txBody>
                    <a:bodyPr/>
                    <a:lstStyle/>
                    <a:p>
                      <a:r>
                        <a:rPr lang="en-US" dirty="0"/>
                        <a:t>Parts of files</a:t>
                      </a:r>
                    </a:p>
                  </a:txBody>
                  <a:tcPr/>
                </a:tc>
                <a:tc>
                  <a:txBody>
                    <a:bodyPr/>
                    <a:lstStyle/>
                    <a:p>
                      <a:r>
                        <a:rPr lang="en-US" dirty="0"/>
                        <a:t>Main memory</a:t>
                      </a:r>
                    </a:p>
                  </a:txBody>
                  <a:tcPr/>
                </a:tc>
                <a:tc>
                  <a:txBody>
                    <a:bodyPr/>
                    <a:lstStyle/>
                    <a:p>
                      <a:pPr algn="r"/>
                      <a:r>
                        <a:rPr lang="en-US" dirty="0"/>
                        <a:t>100</a:t>
                      </a:r>
                    </a:p>
                  </a:txBody>
                  <a:tcPr/>
                </a:tc>
                <a:tc>
                  <a:txBody>
                    <a:bodyPr/>
                    <a:lstStyle/>
                    <a:p>
                      <a:r>
                        <a:rPr lang="en-US" dirty="0"/>
                        <a:t>OS</a:t>
                      </a:r>
                    </a:p>
                  </a:txBody>
                  <a:tcPr/>
                </a:tc>
                <a:extLst>
                  <a:ext uri="{0D108BD9-81ED-4DB2-BD59-A6C34878D82A}">
                    <a16:rowId xmlns:a16="http://schemas.microsoft.com/office/drawing/2014/main" val="10006"/>
                  </a:ext>
                </a:extLst>
              </a:tr>
              <a:tr h="370840">
                <a:tc>
                  <a:txBody>
                    <a:bodyPr/>
                    <a:lstStyle/>
                    <a:p>
                      <a:r>
                        <a:rPr lang="en-US" dirty="0"/>
                        <a:t>Disk cache</a:t>
                      </a:r>
                    </a:p>
                  </a:txBody>
                  <a:tcPr/>
                </a:tc>
                <a:tc>
                  <a:txBody>
                    <a:bodyPr/>
                    <a:lstStyle/>
                    <a:p>
                      <a:r>
                        <a:rPr lang="en-US" dirty="0"/>
                        <a:t>Disk sectors</a:t>
                      </a:r>
                    </a:p>
                  </a:txBody>
                  <a:tcPr/>
                </a:tc>
                <a:tc>
                  <a:txBody>
                    <a:bodyPr/>
                    <a:lstStyle/>
                    <a:p>
                      <a:r>
                        <a:rPr lang="en-US" dirty="0"/>
                        <a:t>Disk controller</a:t>
                      </a:r>
                    </a:p>
                  </a:txBody>
                  <a:tcPr/>
                </a:tc>
                <a:tc>
                  <a:txBody>
                    <a:bodyPr/>
                    <a:lstStyle/>
                    <a:p>
                      <a:pPr algn="r"/>
                      <a:r>
                        <a:rPr lang="en-US" dirty="0"/>
                        <a:t>100K</a:t>
                      </a:r>
                    </a:p>
                  </a:txBody>
                  <a:tcPr/>
                </a:tc>
                <a:tc>
                  <a:txBody>
                    <a:bodyPr/>
                    <a:lstStyle/>
                    <a:p>
                      <a:r>
                        <a:rPr lang="en-US" dirty="0"/>
                        <a:t>Disk firmware</a:t>
                      </a:r>
                    </a:p>
                  </a:txBody>
                  <a:tcPr/>
                </a:tc>
                <a:extLst>
                  <a:ext uri="{0D108BD9-81ED-4DB2-BD59-A6C34878D82A}">
                    <a16:rowId xmlns:a16="http://schemas.microsoft.com/office/drawing/2014/main" val="10007"/>
                  </a:ext>
                </a:extLst>
              </a:tr>
              <a:tr h="640080">
                <a:tc>
                  <a:txBody>
                    <a:bodyPr/>
                    <a:lstStyle/>
                    <a:p>
                      <a:r>
                        <a:rPr lang="en-US" dirty="0"/>
                        <a:t>Network buffer cache</a:t>
                      </a:r>
                    </a:p>
                  </a:txBody>
                  <a:tcPr/>
                </a:tc>
                <a:tc>
                  <a:txBody>
                    <a:bodyPr/>
                    <a:lstStyle/>
                    <a:p>
                      <a:r>
                        <a:rPr lang="en-US" dirty="0"/>
                        <a:t>Parts of files</a:t>
                      </a:r>
                    </a:p>
                  </a:txBody>
                  <a:tcPr/>
                </a:tc>
                <a:tc>
                  <a:txBody>
                    <a:bodyPr/>
                    <a:lstStyle/>
                    <a:p>
                      <a:r>
                        <a:rPr lang="en-US" dirty="0"/>
                        <a:t>Local disk</a:t>
                      </a:r>
                    </a:p>
                  </a:txBody>
                  <a:tcPr/>
                </a:tc>
                <a:tc>
                  <a:txBody>
                    <a:bodyPr/>
                    <a:lstStyle/>
                    <a:p>
                      <a:pPr algn="r"/>
                      <a:r>
                        <a:rPr lang="en-US" dirty="0"/>
                        <a:t>10M</a:t>
                      </a:r>
                    </a:p>
                  </a:txBody>
                  <a:tcPr/>
                </a:tc>
                <a:tc>
                  <a:txBody>
                    <a:bodyPr/>
                    <a:lstStyle/>
                    <a:p>
                      <a:r>
                        <a:rPr lang="en-US" dirty="0"/>
                        <a:t>NFS client</a:t>
                      </a:r>
                    </a:p>
                  </a:txBody>
                  <a:tcPr/>
                </a:tc>
                <a:extLst>
                  <a:ext uri="{0D108BD9-81ED-4DB2-BD59-A6C34878D82A}">
                    <a16:rowId xmlns:a16="http://schemas.microsoft.com/office/drawing/2014/main" val="10008"/>
                  </a:ext>
                </a:extLst>
              </a:tr>
              <a:tr h="370840">
                <a:tc>
                  <a:txBody>
                    <a:bodyPr/>
                    <a:lstStyle/>
                    <a:p>
                      <a:r>
                        <a:rPr lang="en-US" dirty="0"/>
                        <a:t>Browser cache</a:t>
                      </a:r>
                    </a:p>
                  </a:txBody>
                  <a:tcPr/>
                </a:tc>
                <a:tc>
                  <a:txBody>
                    <a:bodyPr/>
                    <a:lstStyle/>
                    <a:p>
                      <a:r>
                        <a:rPr lang="en-US" dirty="0"/>
                        <a:t>Web pages</a:t>
                      </a:r>
                    </a:p>
                  </a:txBody>
                  <a:tcPr/>
                </a:tc>
                <a:tc>
                  <a:txBody>
                    <a:bodyPr/>
                    <a:lstStyle/>
                    <a:p>
                      <a:r>
                        <a:rPr lang="en-US" dirty="0"/>
                        <a:t>Local disk</a:t>
                      </a:r>
                    </a:p>
                  </a:txBody>
                  <a:tcPr/>
                </a:tc>
                <a:tc>
                  <a:txBody>
                    <a:bodyPr/>
                    <a:lstStyle/>
                    <a:p>
                      <a:pPr algn="r"/>
                      <a:r>
                        <a:rPr lang="en-US" dirty="0"/>
                        <a:t>10M</a:t>
                      </a:r>
                    </a:p>
                  </a:txBody>
                  <a:tcPr/>
                </a:tc>
                <a:tc>
                  <a:txBody>
                    <a:bodyPr/>
                    <a:lstStyle/>
                    <a:p>
                      <a:r>
                        <a:rPr lang="en-US" dirty="0"/>
                        <a:t>Web browser</a:t>
                      </a:r>
                    </a:p>
                  </a:txBody>
                  <a:tcPr/>
                </a:tc>
                <a:extLst>
                  <a:ext uri="{0D108BD9-81ED-4DB2-BD59-A6C34878D82A}">
                    <a16:rowId xmlns:a16="http://schemas.microsoft.com/office/drawing/2014/main" val="10009"/>
                  </a:ext>
                </a:extLst>
              </a:tr>
              <a:tr h="640080">
                <a:tc>
                  <a:txBody>
                    <a:bodyPr/>
                    <a:lstStyle/>
                    <a:p>
                      <a:r>
                        <a:rPr lang="en-US" dirty="0"/>
                        <a:t>Web cache</a:t>
                      </a:r>
                    </a:p>
                  </a:txBody>
                  <a:tcPr/>
                </a:tc>
                <a:tc>
                  <a:txBody>
                    <a:bodyPr/>
                    <a:lstStyle/>
                    <a:p>
                      <a:r>
                        <a:rPr lang="en-US" dirty="0"/>
                        <a:t>Web pages</a:t>
                      </a:r>
                    </a:p>
                  </a:txBody>
                  <a:tcPr/>
                </a:tc>
                <a:tc>
                  <a:txBody>
                    <a:bodyPr/>
                    <a:lstStyle/>
                    <a:p>
                      <a:r>
                        <a:rPr lang="en-US" dirty="0"/>
                        <a:t>Remote server disks</a:t>
                      </a:r>
                    </a:p>
                  </a:txBody>
                  <a:tcPr/>
                </a:tc>
                <a:tc>
                  <a:txBody>
                    <a:bodyPr/>
                    <a:lstStyle/>
                    <a:p>
                      <a:pPr algn="r"/>
                      <a:r>
                        <a:rPr lang="en-US" dirty="0"/>
                        <a:t>1B</a:t>
                      </a:r>
                    </a:p>
                  </a:txBody>
                  <a:tcPr/>
                </a:tc>
                <a:tc>
                  <a:txBody>
                    <a:bodyPr/>
                    <a:lstStyle/>
                    <a:p>
                      <a:r>
                        <a:rPr lang="en-US" dirty="0"/>
                        <a:t>Web proxy server</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968922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lnSpcReduction="10000"/>
          </a:bodyPr>
          <a:lstStyle/>
          <a:p>
            <a:r>
              <a:rPr lang="en-US" dirty="0"/>
              <a:t>Storage Technologies</a:t>
            </a:r>
          </a:p>
          <a:p>
            <a:pPr lvl="1"/>
            <a:r>
              <a:rPr lang="en-US" dirty="0"/>
              <a:t>RAM, ROM</a:t>
            </a:r>
          </a:p>
          <a:p>
            <a:pPr lvl="1"/>
            <a:r>
              <a:rPr lang="en-US" dirty="0"/>
              <a:t>Rotating disk, Solid state disk</a:t>
            </a:r>
          </a:p>
          <a:p>
            <a:r>
              <a:rPr lang="en-US" dirty="0"/>
              <a:t>Locality</a:t>
            </a:r>
          </a:p>
          <a:p>
            <a:pPr lvl="1"/>
            <a:r>
              <a:rPr lang="en-US" dirty="0"/>
              <a:t>Temporal</a:t>
            </a:r>
          </a:p>
          <a:p>
            <a:pPr lvl="1"/>
            <a:r>
              <a:rPr lang="en-US" dirty="0"/>
              <a:t>Spatial</a:t>
            </a:r>
          </a:p>
          <a:p>
            <a:r>
              <a:rPr lang="en-US" dirty="0"/>
              <a:t>Memory Hierarchy</a:t>
            </a:r>
          </a:p>
          <a:p>
            <a:r>
              <a:rPr lang="en-US" dirty="0"/>
              <a:t>Cache</a:t>
            </a:r>
          </a:p>
          <a:p>
            <a:pPr lvl="1"/>
            <a:r>
              <a:rPr lang="en-US" dirty="0"/>
              <a:t>Hit</a:t>
            </a:r>
          </a:p>
          <a:p>
            <a:pPr lvl="1"/>
            <a:r>
              <a:rPr lang="en-US" dirty="0"/>
              <a:t>Miss</a:t>
            </a:r>
          </a:p>
        </p:txBody>
      </p:sp>
      <p:sp>
        <p:nvSpPr>
          <p:cNvPr id="4" name="Slide Number Placeholder 3"/>
          <p:cNvSpPr>
            <a:spLocks noGrp="1"/>
          </p:cNvSpPr>
          <p:nvPr>
            <p:ph type="sldNum" sz="quarter" idx="12"/>
          </p:nvPr>
        </p:nvSpPr>
        <p:spPr/>
        <p:txBody>
          <a:bodyPr/>
          <a:lstStyle/>
          <a:p>
            <a:fld id="{BC7C217C-2F06-4462-9D67-FF1B400F5E86}" type="slidenum">
              <a:rPr lang="en-US" smtClean="0"/>
              <a:t>24</a:t>
            </a:fld>
            <a:endParaRPr lang="en-US"/>
          </a:p>
        </p:txBody>
      </p:sp>
    </p:spTree>
    <p:extLst>
      <p:ext uri="{BB962C8B-B14F-4D97-AF65-F5344CB8AC3E}">
        <p14:creationId xmlns:p14="http://schemas.microsoft.com/office/powerpoint/2010/main" val="113085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a:stretch/>
        </p:blipFill>
        <p:spPr>
          <a:xfrm>
            <a:off x="1545229" y="735041"/>
            <a:ext cx="2743200" cy="2743200"/>
          </a:xfrm>
          <a:prstGeom prst="ellipse">
            <a:avLst/>
          </a:prstGeom>
        </p:spPr>
      </p:pic>
      <p:sp>
        <p:nvSpPr>
          <p:cNvPr id="4" name="Slide Number Placeholder 3"/>
          <p:cNvSpPr>
            <a:spLocks noGrp="1"/>
          </p:cNvSpPr>
          <p:nvPr>
            <p:ph type="sldNum" sz="quarter" idx="12"/>
          </p:nvPr>
        </p:nvSpPr>
        <p:spPr/>
        <p:txBody>
          <a:bodyPr/>
          <a:lstStyle/>
          <a:p>
            <a:fld id="{BC7C217C-2F06-4462-9D67-FF1B400F5E86}" type="slidenum">
              <a:rPr lang="en-US" smtClean="0"/>
              <a:t>25</a:t>
            </a:fld>
            <a:endParaRPr lang="en-US"/>
          </a:p>
        </p:txBody>
      </p:sp>
      <p:sp>
        <p:nvSpPr>
          <p:cNvPr id="7" name="Rectangle 6"/>
          <p:cNvSpPr/>
          <p:nvPr/>
        </p:nvSpPr>
        <p:spPr>
          <a:xfrm>
            <a:off x="1209674" y="3975179"/>
            <a:ext cx="7305675" cy="1077218"/>
          </a:xfrm>
          <a:prstGeom prst="rect">
            <a:avLst/>
          </a:prstGeom>
          <a:noFill/>
        </p:spPr>
        <p:txBody>
          <a:bodyPr wrap="square">
            <a:spAutoFit/>
          </a:bodyPr>
          <a:lstStyle/>
          <a:p>
            <a:r>
              <a:rPr lang="en-US" sz="3200" dirty="0">
                <a:solidFill>
                  <a:schemeClr val="accent1">
                    <a:lumMod val="20000"/>
                    <a:lumOff val="80000"/>
                  </a:schemeClr>
                </a:solidFill>
              </a:rPr>
              <a:t>No one will need more than 637Kb of memory for a personal computer.</a:t>
            </a:r>
            <a:endParaRPr lang="en-US" sz="3200" dirty="0"/>
          </a:p>
        </p:txBody>
      </p:sp>
      <p:pic>
        <p:nvPicPr>
          <p:cNvPr id="1026" name="Picture 2" descr="http://www.nataliemaclean.com/blog/wp-content/uploads/2014/04/quotation-marks-lef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696" y="3890270"/>
            <a:ext cx="683367" cy="54864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nataliemaclean.com/blog/wp-content/uploads/2014/04/quotation-marks-lef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7868236" y="4696390"/>
            <a:ext cx="683367" cy="5486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21731" y="2245140"/>
            <a:ext cx="1779654" cy="584775"/>
          </a:xfrm>
          <a:prstGeom prst="rect">
            <a:avLst/>
          </a:prstGeom>
        </p:spPr>
        <p:txBody>
          <a:bodyPr wrap="none">
            <a:spAutoFit/>
          </a:bodyPr>
          <a:lstStyle/>
          <a:p>
            <a:r>
              <a:rPr lang="en-US" sz="3200" dirty="0"/>
              <a:t>Bill Gates</a:t>
            </a:r>
          </a:p>
        </p:txBody>
      </p:sp>
      <p:sp>
        <p:nvSpPr>
          <p:cNvPr id="5" name="Rectangle 4"/>
          <p:cNvSpPr/>
          <p:nvPr/>
        </p:nvSpPr>
        <p:spPr>
          <a:xfrm>
            <a:off x="5368319" y="2813751"/>
            <a:ext cx="2533066" cy="369332"/>
          </a:xfrm>
          <a:prstGeom prst="rect">
            <a:avLst/>
          </a:prstGeom>
        </p:spPr>
        <p:txBody>
          <a:bodyPr wrap="none">
            <a:spAutoFit/>
          </a:bodyPr>
          <a:lstStyle/>
          <a:p>
            <a:r>
              <a:rPr lang="en-US" dirty="0"/>
              <a:t>Co-founder of Microsoft</a:t>
            </a:r>
          </a:p>
        </p:txBody>
      </p:sp>
      <p:pic>
        <p:nvPicPr>
          <p:cNvPr id="12" name="Picture 2" descr="https://upload.wikimedia.org/wikipedia/commons/thumb/3/34/Bill_Gates_signature.svg/1188px-Bill_Gates_signature.svg.png"/>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70014" y="1607308"/>
            <a:ext cx="2670629" cy="633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784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6" name="Group 575"/>
          <p:cNvGrpSpPr/>
          <p:nvPr/>
        </p:nvGrpSpPr>
        <p:grpSpPr>
          <a:xfrm>
            <a:off x="-5854245" y="-725714"/>
            <a:ext cx="18468658" cy="10365106"/>
            <a:chOff x="-3657600" y="1828800"/>
            <a:chExt cx="18468658" cy="10365106"/>
          </a:xfrm>
        </p:grpSpPr>
        <p:grpSp>
          <p:nvGrpSpPr>
            <p:cNvPr id="558" name="Group 557"/>
            <p:cNvGrpSpPr>
              <a:grpSpLocks noChangeAspect="1"/>
            </p:cNvGrpSpPr>
            <p:nvPr/>
          </p:nvGrpSpPr>
          <p:grpSpPr bwMode="auto">
            <a:xfrm>
              <a:off x="2926080" y="1828800"/>
              <a:ext cx="3106738" cy="2867026"/>
              <a:chOff x="-11" y="115"/>
              <a:chExt cx="1957" cy="1806"/>
            </a:xfrm>
          </p:grpSpPr>
          <p:sp>
            <p:nvSpPr>
              <p:cNvPr id="559" name="AutoShape 3"/>
              <p:cNvSpPr>
                <a:spLocks noChangeAspect="1" noChangeArrowheads="1" noTextEdit="1"/>
              </p:cNvSpPr>
              <p:nvPr/>
            </p:nvSpPr>
            <p:spPr bwMode="auto">
              <a:xfrm>
                <a:off x="-11" y="115"/>
                <a:ext cx="1957"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0" name="Freeform 5"/>
              <p:cNvSpPr>
                <a:spLocks noEditPoints="1"/>
              </p:cNvSpPr>
              <p:nvPr/>
            </p:nvSpPr>
            <p:spPr bwMode="auto">
              <a:xfrm>
                <a:off x="375" y="1434"/>
                <a:ext cx="174" cy="437"/>
              </a:xfrm>
              <a:custGeom>
                <a:avLst/>
                <a:gdLst>
                  <a:gd name="T0" fmla="*/ 58 w 174"/>
                  <a:gd name="T1" fmla="*/ 437 h 437"/>
                  <a:gd name="T2" fmla="*/ 116 w 174"/>
                  <a:gd name="T3" fmla="*/ 437 h 437"/>
                  <a:gd name="T4" fmla="*/ 29 w 174"/>
                  <a:gd name="T5" fmla="*/ 407 h 437"/>
                  <a:gd name="T6" fmla="*/ 145 w 174"/>
                  <a:gd name="T7" fmla="*/ 407 h 437"/>
                  <a:gd name="T8" fmla="*/ 0 w 174"/>
                  <a:gd name="T9" fmla="*/ 378 h 437"/>
                  <a:gd name="T10" fmla="*/ 174 w 174"/>
                  <a:gd name="T11" fmla="*/ 378 h 437"/>
                  <a:gd name="T12" fmla="*/ 87 w 174"/>
                  <a:gd name="T13" fmla="*/ 0 h 437"/>
                  <a:gd name="T14" fmla="*/ 87 w 174"/>
                  <a:gd name="T15" fmla="*/ 378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37">
                    <a:moveTo>
                      <a:pt x="58" y="437"/>
                    </a:moveTo>
                    <a:lnTo>
                      <a:pt x="116" y="437"/>
                    </a:lnTo>
                    <a:moveTo>
                      <a:pt x="29" y="407"/>
                    </a:moveTo>
                    <a:lnTo>
                      <a:pt x="145" y="407"/>
                    </a:lnTo>
                    <a:moveTo>
                      <a:pt x="0" y="378"/>
                    </a:moveTo>
                    <a:lnTo>
                      <a:pt x="174" y="378"/>
                    </a:lnTo>
                    <a:moveTo>
                      <a:pt x="87" y="0"/>
                    </a:moveTo>
                    <a:lnTo>
                      <a:pt x="87" y="37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1" name="Freeform 6"/>
              <p:cNvSpPr>
                <a:spLocks noEditPoints="1"/>
              </p:cNvSpPr>
              <p:nvPr/>
            </p:nvSpPr>
            <p:spPr bwMode="auto">
              <a:xfrm>
                <a:off x="404" y="1275"/>
                <a:ext cx="116" cy="29"/>
              </a:xfrm>
              <a:custGeom>
                <a:avLst/>
                <a:gdLst>
                  <a:gd name="T0" fmla="*/ 116 w 116"/>
                  <a:gd name="T1" fmla="*/ 29 h 29"/>
                  <a:gd name="T2" fmla="*/ 0 w 116"/>
                  <a:gd name="T3" fmla="*/ 29 h 29"/>
                  <a:gd name="T4" fmla="*/ 116 w 116"/>
                  <a:gd name="T5" fmla="*/ 0 h 29"/>
                  <a:gd name="T6" fmla="*/ 0 w 116"/>
                  <a:gd name="T7" fmla="*/ 0 h 29"/>
                </a:gdLst>
                <a:ahLst/>
                <a:cxnLst>
                  <a:cxn ang="0">
                    <a:pos x="T0" y="T1"/>
                  </a:cxn>
                  <a:cxn ang="0">
                    <a:pos x="T2" y="T3"/>
                  </a:cxn>
                  <a:cxn ang="0">
                    <a:pos x="T4" y="T5"/>
                  </a:cxn>
                  <a:cxn ang="0">
                    <a:pos x="T6" y="T7"/>
                  </a:cxn>
                </a:cxnLst>
                <a:rect l="0" t="0" r="r" b="b"/>
                <a:pathLst>
                  <a:path w="116" h="29">
                    <a:moveTo>
                      <a:pt x="116" y="29"/>
                    </a:moveTo>
                    <a:lnTo>
                      <a:pt x="0" y="29"/>
                    </a:lnTo>
                    <a:moveTo>
                      <a:pt x="116" y="0"/>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 name="Freeform 7"/>
              <p:cNvSpPr>
                <a:spLocks noEditPoints="1"/>
              </p:cNvSpPr>
              <p:nvPr/>
            </p:nvSpPr>
            <p:spPr bwMode="auto">
              <a:xfrm>
                <a:off x="462" y="1144"/>
                <a:ext cx="0" cy="290"/>
              </a:xfrm>
              <a:custGeom>
                <a:avLst/>
                <a:gdLst>
                  <a:gd name="T0" fmla="*/ 290 h 290"/>
                  <a:gd name="T1" fmla="*/ 160 h 290"/>
                  <a:gd name="T2" fmla="*/ 131 h 290"/>
                  <a:gd name="T3" fmla="*/ 0 h 290"/>
                </a:gdLst>
                <a:ahLst/>
                <a:cxnLst>
                  <a:cxn ang="0">
                    <a:pos x="0" y="T0"/>
                  </a:cxn>
                  <a:cxn ang="0">
                    <a:pos x="0" y="T1"/>
                  </a:cxn>
                  <a:cxn ang="0">
                    <a:pos x="0" y="T2"/>
                  </a:cxn>
                  <a:cxn ang="0">
                    <a:pos x="0" y="T3"/>
                  </a:cxn>
                </a:cxnLst>
                <a:rect l="0" t="0" r="r" b="b"/>
                <a:pathLst>
                  <a:path h="290">
                    <a:moveTo>
                      <a:pt x="0" y="290"/>
                    </a:moveTo>
                    <a:lnTo>
                      <a:pt x="0" y="160"/>
                    </a:lnTo>
                    <a:moveTo>
                      <a:pt x="0" y="131"/>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 name="Oval 8"/>
              <p:cNvSpPr>
                <a:spLocks noChangeArrowheads="1"/>
              </p:cNvSpPr>
              <p:nvPr/>
            </p:nvSpPr>
            <p:spPr bwMode="auto">
              <a:xfrm>
                <a:off x="810" y="723"/>
                <a:ext cx="435" cy="436"/>
              </a:xfrm>
              <a:prstGeom prst="ellipse">
                <a:avLst/>
              </a:prstGeom>
              <a:solidFill>
                <a:srgbClr val="344D6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4" name="Freeform 9"/>
              <p:cNvSpPr>
                <a:spLocks noEditPoints="1"/>
              </p:cNvSpPr>
              <p:nvPr/>
            </p:nvSpPr>
            <p:spPr bwMode="auto">
              <a:xfrm>
                <a:off x="737" y="651"/>
                <a:ext cx="581" cy="508"/>
              </a:xfrm>
              <a:custGeom>
                <a:avLst/>
                <a:gdLst>
                  <a:gd name="T0" fmla="*/ 605 w 1210"/>
                  <a:gd name="T1" fmla="*/ 0 h 1058"/>
                  <a:gd name="T2" fmla="*/ 605 w 1210"/>
                  <a:gd name="T3" fmla="*/ 453 h 1058"/>
                  <a:gd name="T4" fmla="*/ 605 w 1210"/>
                  <a:gd name="T5" fmla="*/ 151 h 1058"/>
                  <a:gd name="T6" fmla="*/ 1059 w 1210"/>
                  <a:gd name="T7" fmla="*/ 604 h 1058"/>
                  <a:gd name="T8" fmla="*/ 605 w 1210"/>
                  <a:gd name="T9" fmla="*/ 1058 h 1058"/>
                  <a:gd name="T10" fmla="*/ 152 w 1210"/>
                  <a:gd name="T11" fmla="*/ 604 h 1058"/>
                  <a:gd name="T12" fmla="*/ 605 w 1210"/>
                  <a:gd name="T13" fmla="*/ 151 h 1058"/>
                  <a:gd name="T14" fmla="*/ 303 w 1210"/>
                  <a:gd name="T15" fmla="*/ 453 h 1058"/>
                  <a:gd name="T16" fmla="*/ 908 w 1210"/>
                  <a:gd name="T17" fmla="*/ 453 h 1058"/>
                  <a:gd name="T18" fmla="*/ 756 w 1210"/>
                  <a:gd name="T19" fmla="*/ 453 h 1058"/>
                  <a:gd name="T20" fmla="*/ 941 w 1210"/>
                  <a:gd name="T21" fmla="*/ 907 h 1058"/>
                  <a:gd name="T22" fmla="*/ 1210 w 1210"/>
                  <a:gd name="T23" fmla="*/ 907 h 1058"/>
                  <a:gd name="T24" fmla="*/ 454 w 1210"/>
                  <a:gd name="T25" fmla="*/ 453 h 1058"/>
                  <a:gd name="T26" fmla="*/ 265 w 1210"/>
                  <a:gd name="T27" fmla="*/ 907 h 1058"/>
                  <a:gd name="T28" fmla="*/ 0 w 1210"/>
                  <a:gd name="T29" fmla="*/ 90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0" h="1058">
                    <a:moveTo>
                      <a:pt x="605" y="0"/>
                    </a:moveTo>
                    <a:lnTo>
                      <a:pt x="605" y="453"/>
                    </a:lnTo>
                    <a:moveTo>
                      <a:pt x="605" y="151"/>
                    </a:moveTo>
                    <a:cubicBezTo>
                      <a:pt x="856" y="151"/>
                      <a:pt x="1059" y="354"/>
                      <a:pt x="1059" y="604"/>
                    </a:cubicBezTo>
                    <a:cubicBezTo>
                      <a:pt x="1059" y="855"/>
                      <a:pt x="856" y="1058"/>
                      <a:pt x="605" y="1058"/>
                    </a:cubicBezTo>
                    <a:cubicBezTo>
                      <a:pt x="355" y="1058"/>
                      <a:pt x="152" y="855"/>
                      <a:pt x="152" y="604"/>
                    </a:cubicBezTo>
                    <a:cubicBezTo>
                      <a:pt x="152" y="354"/>
                      <a:pt x="355" y="151"/>
                      <a:pt x="605" y="151"/>
                    </a:cubicBezTo>
                    <a:close/>
                    <a:moveTo>
                      <a:pt x="303" y="453"/>
                    </a:moveTo>
                    <a:lnTo>
                      <a:pt x="908" y="453"/>
                    </a:lnTo>
                    <a:moveTo>
                      <a:pt x="756" y="453"/>
                    </a:moveTo>
                    <a:lnTo>
                      <a:pt x="941" y="907"/>
                    </a:lnTo>
                    <a:lnTo>
                      <a:pt x="1210" y="907"/>
                    </a:lnTo>
                    <a:moveTo>
                      <a:pt x="454" y="453"/>
                    </a:moveTo>
                    <a:lnTo>
                      <a:pt x="265" y="907"/>
                    </a:lnTo>
                    <a:lnTo>
                      <a:pt x="0" y="907"/>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 name="Freeform 10"/>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solidFill>
                <a:srgbClr val="344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6" name="Freeform 11"/>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 name="Freeform 12"/>
              <p:cNvSpPr>
                <a:spLocks/>
              </p:cNvSpPr>
              <p:nvPr/>
            </p:nvSpPr>
            <p:spPr bwMode="auto">
              <a:xfrm>
                <a:off x="462" y="1086"/>
                <a:ext cx="275" cy="58"/>
              </a:xfrm>
              <a:custGeom>
                <a:avLst/>
                <a:gdLst>
                  <a:gd name="T0" fmla="*/ 275 w 275"/>
                  <a:gd name="T1" fmla="*/ 0 h 58"/>
                  <a:gd name="T2" fmla="*/ 0 w 275"/>
                  <a:gd name="T3" fmla="*/ 0 h 58"/>
                  <a:gd name="T4" fmla="*/ 0 w 275"/>
                  <a:gd name="T5" fmla="*/ 58 h 58"/>
                </a:gdLst>
                <a:ahLst/>
                <a:cxnLst>
                  <a:cxn ang="0">
                    <a:pos x="T0" y="T1"/>
                  </a:cxn>
                  <a:cxn ang="0">
                    <a:pos x="T2" y="T3"/>
                  </a:cxn>
                  <a:cxn ang="0">
                    <a:pos x="T4" y="T5"/>
                  </a:cxn>
                </a:cxnLst>
                <a:rect l="0" t="0" r="r" b="b"/>
                <a:pathLst>
                  <a:path w="275" h="58">
                    <a:moveTo>
                      <a:pt x="275" y="0"/>
                    </a:moveTo>
                    <a:lnTo>
                      <a:pt x="0" y="0"/>
                    </a:lnTo>
                    <a:lnTo>
                      <a:pt x="0" y="5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 name="Line 13"/>
              <p:cNvSpPr>
                <a:spLocks noChangeShapeType="1"/>
              </p:cNvSpPr>
              <p:nvPr/>
            </p:nvSpPr>
            <p:spPr bwMode="auto">
              <a:xfrm>
                <a:off x="1318" y="1086"/>
                <a:ext cx="159"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 name="Oval 14"/>
              <p:cNvSpPr>
                <a:spLocks noChangeArrowheads="1"/>
              </p:cNvSpPr>
              <p:nvPr/>
            </p:nvSpPr>
            <p:spPr bwMode="auto">
              <a:xfrm>
                <a:off x="1450" y="1059"/>
                <a:ext cx="54"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0" name="Line 15"/>
              <p:cNvSpPr>
                <a:spLocks noChangeShapeType="1"/>
              </p:cNvSpPr>
              <p:nvPr/>
            </p:nvSpPr>
            <p:spPr bwMode="auto">
              <a:xfrm flipV="1">
                <a:off x="1027" y="533"/>
                <a:ext cx="0" cy="118"/>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 name="Oval 16"/>
              <p:cNvSpPr>
                <a:spLocks noChangeArrowheads="1"/>
              </p:cNvSpPr>
              <p:nvPr/>
            </p:nvSpPr>
            <p:spPr bwMode="auto">
              <a:xfrm>
                <a:off x="1001" y="506"/>
                <a:ext cx="53"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2" name="Line 17"/>
              <p:cNvSpPr>
                <a:spLocks noChangeShapeType="1"/>
              </p:cNvSpPr>
              <p:nvPr/>
            </p:nvSpPr>
            <p:spPr bwMode="auto">
              <a:xfrm>
                <a:off x="375" y="534"/>
                <a:ext cx="1450"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 name="Line 18"/>
              <p:cNvSpPr>
                <a:spLocks noChangeShapeType="1"/>
              </p:cNvSpPr>
              <p:nvPr/>
            </p:nvSpPr>
            <p:spPr bwMode="auto">
              <a:xfrm flipV="1">
                <a:off x="1477" y="248"/>
                <a:ext cx="0" cy="1629"/>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4" name="Group 123"/>
            <p:cNvGrpSpPr>
              <a:grpSpLocks noChangeAspect="1"/>
            </p:cNvGrpSpPr>
            <p:nvPr/>
          </p:nvGrpSpPr>
          <p:grpSpPr bwMode="auto">
            <a:xfrm>
              <a:off x="5120640" y="4389120"/>
              <a:ext cx="3106738" cy="2867026"/>
              <a:chOff x="-11" y="115"/>
              <a:chExt cx="1957" cy="1806"/>
            </a:xfrm>
          </p:grpSpPr>
          <p:sp>
            <p:nvSpPr>
              <p:cNvPr id="125" name="AutoShape 3"/>
              <p:cNvSpPr>
                <a:spLocks noChangeAspect="1" noChangeArrowheads="1" noTextEdit="1"/>
              </p:cNvSpPr>
              <p:nvPr/>
            </p:nvSpPr>
            <p:spPr bwMode="auto">
              <a:xfrm>
                <a:off x="-11" y="115"/>
                <a:ext cx="1957"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5"/>
              <p:cNvSpPr>
                <a:spLocks noEditPoints="1"/>
              </p:cNvSpPr>
              <p:nvPr/>
            </p:nvSpPr>
            <p:spPr bwMode="auto">
              <a:xfrm>
                <a:off x="375" y="1434"/>
                <a:ext cx="174" cy="437"/>
              </a:xfrm>
              <a:custGeom>
                <a:avLst/>
                <a:gdLst>
                  <a:gd name="T0" fmla="*/ 58 w 174"/>
                  <a:gd name="T1" fmla="*/ 437 h 437"/>
                  <a:gd name="T2" fmla="*/ 116 w 174"/>
                  <a:gd name="T3" fmla="*/ 437 h 437"/>
                  <a:gd name="T4" fmla="*/ 29 w 174"/>
                  <a:gd name="T5" fmla="*/ 407 h 437"/>
                  <a:gd name="T6" fmla="*/ 145 w 174"/>
                  <a:gd name="T7" fmla="*/ 407 h 437"/>
                  <a:gd name="T8" fmla="*/ 0 w 174"/>
                  <a:gd name="T9" fmla="*/ 378 h 437"/>
                  <a:gd name="T10" fmla="*/ 174 w 174"/>
                  <a:gd name="T11" fmla="*/ 378 h 437"/>
                  <a:gd name="T12" fmla="*/ 87 w 174"/>
                  <a:gd name="T13" fmla="*/ 0 h 437"/>
                  <a:gd name="T14" fmla="*/ 87 w 174"/>
                  <a:gd name="T15" fmla="*/ 378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37">
                    <a:moveTo>
                      <a:pt x="58" y="437"/>
                    </a:moveTo>
                    <a:lnTo>
                      <a:pt x="116" y="437"/>
                    </a:lnTo>
                    <a:moveTo>
                      <a:pt x="29" y="407"/>
                    </a:moveTo>
                    <a:lnTo>
                      <a:pt x="145" y="407"/>
                    </a:lnTo>
                    <a:moveTo>
                      <a:pt x="0" y="378"/>
                    </a:moveTo>
                    <a:lnTo>
                      <a:pt x="174" y="378"/>
                    </a:lnTo>
                    <a:moveTo>
                      <a:pt x="87" y="0"/>
                    </a:moveTo>
                    <a:lnTo>
                      <a:pt x="87" y="37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Freeform 6"/>
              <p:cNvSpPr>
                <a:spLocks noEditPoints="1"/>
              </p:cNvSpPr>
              <p:nvPr/>
            </p:nvSpPr>
            <p:spPr bwMode="auto">
              <a:xfrm>
                <a:off x="404" y="1275"/>
                <a:ext cx="116" cy="29"/>
              </a:xfrm>
              <a:custGeom>
                <a:avLst/>
                <a:gdLst>
                  <a:gd name="T0" fmla="*/ 116 w 116"/>
                  <a:gd name="T1" fmla="*/ 29 h 29"/>
                  <a:gd name="T2" fmla="*/ 0 w 116"/>
                  <a:gd name="T3" fmla="*/ 29 h 29"/>
                  <a:gd name="T4" fmla="*/ 116 w 116"/>
                  <a:gd name="T5" fmla="*/ 0 h 29"/>
                  <a:gd name="T6" fmla="*/ 0 w 116"/>
                  <a:gd name="T7" fmla="*/ 0 h 29"/>
                </a:gdLst>
                <a:ahLst/>
                <a:cxnLst>
                  <a:cxn ang="0">
                    <a:pos x="T0" y="T1"/>
                  </a:cxn>
                  <a:cxn ang="0">
                    <a:pos x="T2" y="T3"/>
                  </a:cxn>
                  <a:cxn ang="0">
                    <a:pos x="T4" y="T5"/>
                  </a:cxn>
                  <a:cxn ang="0">
                    <a:pos x="T6" y="T7"/>
                  </a:cxn>
                </a:cxnLst>
                <a:rect l="0" t="0" r="r" b="b"/>
                <a:pathLst>
                  <a:path w="116" h="29">
                    <a:moveTo>
                      <a:pt x="116" y="29"/>
                    </a:moveTo>
                    <a:lnTo>
                      <a:pt x="0" y="29"/>
                    </a:lnTo>
                    <a:moveTo>
                      <a:pt x="116" y="0"/>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7"/>
              <p:cNvSpPr>
                <a:spLocks noEditPoints="1"/>
              </p:cNvSpPr>
              <p:nvPr/>
            </p:nvSpPr>
            <p:spPr bwMode="auto">
              <a:xfrm>
                <a:off x="462" y="1144"/>
                <a:ext cx="0" cy="290"/>
              </a:xfrm>
              <a:custGeom>
                <a:avLst/>
                <a:gdLst>
                  <a:gd name="T0" fmla="*/ 290 h 290"/>
                  <a:gd name="T1" fmla="*/ 160 h 290"/>
                  <a:gd name="T2" fmla="*/ 131 h 290"/>
                  <a:gd name="T3" fmla="*/ 0 h 290"/>
                </a:gdLst>
                <a:ahLst/>
                <a:cxnLst>
                  <a:cxn ang="0">
                    <a:pos x="0" y="T0"/>
                  </a:cxn>
                  <a:cxn ang="0">
                    <a:pos x="0" y="T1"/>
                  </a:cxn>
                  <a:cxn ang="0">
                    <a:pos x="0" y="T2"/>
                  </a:cxn>
                  <a:cxn ang="0">
                    <a:pos x="0" y="T3"/>
                  </a:cxn>
                </a:cxnLst>
                <a:rect l="0" t="0" r="r" b="b"/>
                <a:pathLst>
                  <a:path h="290">
                    <a:moveTo>
                      <a:pt x="0" y="290"/>
                    </a:moveTo>
                    <a:lnTo>
                      <a:pt x="0" y="160"/>
                    </a:lnTo>
                    <a:moveTo>
                      <a:pt x="0" y="131"/>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Oval 8"/>
              <p:cNvSpPr>
                <a:spLocks noChangeArrowheads="1"/>
              </p:cNvSpPr>
              <p:nvPr/>
            </p:nvSpPr>
            <p:spPr bwMode="auto">
              <a:xfrm>
                <a:off x="810" y="723"/>
                <a:ext cx="435" cy="436"/>
              </a:xfrm>
              <a:prstGeom prst="ellipse">
                <a:avLst/>
              </a:prstGeom>
              <a:solidFill>
                <a:srgbClr val="344D6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9"/>
              <p:cNvSpPr>
                <a:spLocks noEditPoints="1"/>
              </p:cNvSpPr>
              <p:nvPr/>
            </p:nvSpPr>
            <p:spPr bwMode="auto">
              <a:xfrm>
                <a:off x="737" y="651"/>
                <a:ext cx="581" cy="508"/>
              </a:xfrm>
              <a:custGeom>
                <a:avLst/>
                <a:gdLst>
                  <a:gd name="T0" fmla="*/ 605 w 1210"/>
                  <a:gd name="T1" fmla="*/ 0 h 1058"/>
                  <a:gd name="T2" fmla="*/ 605 w 1210"/>
                  <a:gd name="T3" fmla="*/ 453 h 1058"/>
                  <a:gd name="T4" fmla="*/ 605 w 1210"/>
                  <a:gd name="T5" fmla="*/ 151 h 1058"/>
                  <a:gd name="T6" fmla="*/ 1059 w 1210"/>
                  <a:gd name="T7" fmla="*/ 604 h 1058"/>
                  <a:gd name="T8" fmla="*/ 605 w 1210"/>
                  <a:gd name="T9" fmla="*/ 1058 h 1058"/>
                  <a:gd name="T10" fmla="*/ 152 w 1210"/>
                  <a:gd name="T11" fmla="*/ 604 h 1058"/>
                  <a:gd name="T12" fmla="*/ 605 w 1210"/>
                  <a:gd name="T13" fmla="*/ 151 h 1058"/>
                  <a:gd name="T14" fmla="*/ 303 w 1210"/>
                  <a:gd name="T15" fmla="*/ 453 h 1058"/>
                  <a:gd name="T16" fmla="*/ 908 w 1210"/>
                  <a:gd name="T17" fmla="*/ 453 h 1058"/>
                  <a:gd name="T18" fmla="*/ 756 w 1210"/>
                  <a:gd name="T19" fmla="*/ 453 h 1058"/>
                  <a:gd name="T20" fmla="*/ 941 w 1210"/>
                  <a:gd name="T21" fmla="*/ 907 h 1058"/>
                  <a:gd name="T22" fmla="*/ 1210 w 1210"/>
                  <a:gd name="T23" fmla="*/ 907 h 1058"/>
                  <a:gd name="T24" fmla="*/ 454 w 1210"/>
                  <a:gd name="T25" fmla="*/ 453 h 1058"/>
                  <a:gd name="T26" fmla="*/ 265 w 1210"/>
                  <a:gd name="T27" fmla="*/ 907 h 1058"/>
                  <a:gd name="T28" fmla="*/ 0 w 1210"/>
                  <a:gd name="T29" fmla="*/ 90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0" h="1058">
                    <a:moveTo>
                      <a:pt x="605" y="0"/>
                    </a:moveTo>
                    <a:lnTo>
                      <a:pt x="605" y="453"/>
                    </a:lnTo>
                    <a:moveTo>
                      <a:pt x="605" y="151"/>
                    </a:moveTo>
                    <a:cubicBezTo>
                      <a:pt x="856" y="151"/>
                      <a:pt x="1059" y="354"/>
                      <a:pt x="1059" y="604"/>
                    </a:cubicBezTo>
                    <a:cubicBezTo>
                      <a:pt x="1059" y="855"/>
                      <a:pt x="856" y="1058"/>
                      <a:pt x="605" y="1058"/>
                    </a:cubicBezTo>
                    <a:cubicBezTo>
                      <a:pt x="355" y="1058"/>
                      <a:pt x="152" y="855"/>
                      <a:pt x="152" y="604"/>
                    </a:cubicBezTo>
                    <a:cubicBezTo>
                      <a:pt x="152" y="354"/>
                      <a:pt x="355" y="151"/>
                      <a:pt x="605" y="151"/>
                    </a:cubicBezTo>
                    <a:close/>
                    <a:moveTo>
                      <a:pt x="303" y="453"/>
                    </a:moveTo>
                    <a:lnTo>
                      <a:pt x="908" y="453"/>
                    </a:lnTo>
                    <a:moveTo>
                      <a:pt x="756" y="453"/>
                    </a:moveTo>
                    <a:lnTo>
                      <a:pt x="941" y="907"/>
                    </a:lnTo>
                    <a:lnTo>
                      <a:pt x="1210" y="907"/>
                    </a:lnTo>
                    <a:moveTo>
                      <a:pt x="454" y="453"/>
                    </a:moveTo>
                    <a:lnTo>
                      <a:pt x="265" y="907"/>
                    </a:lnTo>
                    <a:lnTo>
                      <a:pt x="0" y="907"/>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10"/>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solidFill>
                <a:srgbClr val="344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1"/>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12"/>
              <p:cNvSpPr>
                <a:spLocks/>
              </p:cNvSpPr>
              <p:nvPr/>
            </p:nvSpPr>
            <p:spPr bwMode="auto">
              <a:xfrm>
                <a:off x="462" y="1086"/>
                <a:ext cx="275" cy="58"/>
              </a:xfrm>
              <a:custGeom>
                <a:avLst/>
                <a:gdLst>
                  <a:gd name="T0" fmla="*/ 275 w 275"/>
                  <a:gd name="T1" fmla="*/ 0 h 58"/>
                  <a:gd name="T2" fmla="*/ 0 w 275"/>
                  <a:gd name="T3" fmla="*/ 0 h 58"/>
                  <a:gd name="T4" fmla="*/ 0 w 275"/>
                  <a:gd name="T5" fmla="*/ 58 h 58"/>
                </a:gdLst>
                <a:ahLst/>
                <a:cxnLst>
                  <a:cxn ang="0">
                    <a:pos x="T0" y="T1"/>
                  </a:cxn>
                  <a:cxn ang="0">
                    <a:pos x="T2" y="T3"/>
                  </a:cxn>
                  <a:cxn ang="0">
                    <a:pos x="T4" y="T5"/>
                  </a:cxn>
                </a:cxnLst>
                <a:rect l="0" t="0" r="r" b="b"/>
                <a:pathLst>
                  <a:path w="275" h="58">
                    <a:moveTo>
                      <a:pt x="275" y="0"/>
                    </a:moveTo>
                    <a:lnTo>
                      <a:pt x="0" y="0"/>
                    </a:lnTo>
                    <a:lnTo>
                      <a:pt x="0" y="5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13"/>
              <p:cNvSpPr>
                <a:spLocks noChangeShapeType="1"/>
              </p:cNvSpPr>
              <p:nvPr/>
            </p:nvSpPr>
            <p:spPr bwMode="auto">
              <a:xfrm>
                <a:off x="1318" y="1086"/>
                <a:ext cx="159"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Oval 14"/>
              <p:cNvSpPr>
                <a:spLocks noChangeArrowheads="1"/>
              </p:cNvSpPr>
              <p:nvPr/>
            </p:nvSpPr>
            <p:spPr bwMode="auto">
              <a:xfrm>
                <a:off x="1450" y="1059"/>
                <a:ext cx="54"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Line 15"/>
              <p:cNvSpPr>
                <a:spLocks noChangeShapeType="1"/>
              </p:cNvSpPr>
              <p:nvPr/>
            </p:nvSpPr>
            <p:spPr bwMode="auto">
              <a:xfrm flipV="1">
                <a:off x="1027" y="533"/>
                <a:ext cx="0" cy="118"/>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Oval 16"/>
              <p:cNvSpPr>
                <a:spLocks noChangeArrowheads="1"/>
              </p:cNvSpPr>
              <p:nvPr/>
            </p:nvSpPr>
            <p:spPr bwMode="auto">
              <a:xfrm>
                <a:off x="1001" y="506"/>
                <a:ext cx="53"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Line 17"/>
              <p:cNvSpPr>
                <a:spLocks noChangeShapeType="1"/>
              </p:cNvSpPr>
              <p:nvPr/>
            </p:nvSpPr>
            <p:spPr bwMode="auto">
              <a:xfrm>
                <a:off x="375" y="534"/>
                <a:ext cx="1450"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18"/>
              <p:cNvSpPr>
                <a:spLocks noChangeShapeType="1"/>
              </p:cNvSpPr>
              <p:nvPr/>
            </p:nvSpPr>
            <p:spPr bwMode="auto">
              <a:xfrm flipV="1">
                <a:off x="1477" y="248"/>
                <a:ext cx="0" cy="1629"/>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p:cNvGrpSpPr>
              <a:grpSpLocks noChangeAspect="1"/>
            </p:cNvGrpSpPr>
            <p:nvPr/>
          </p:nvGrpSpPr>
          <p:grpSpPr bwMode="auto">
            <a:xfrm>
              <a:off x="5120640" y="1828800"/>
              <a:ext cx="3106738" cy="2867026"/>
              <a:chOff x="-11" y="115"/>
              <a:chExt cx="1957" cy="1806"/>
            </a:xfrm>
          </p:grpSpPr>
          <p:sp>
            <p:nvSpPr>
              <p:cNvPr id="25" name="AutoShape 3"/>
              <p:cNvSpPr>
                <a:spLocks noChangeAspect="1" noChangeArrowheads="1" noTextEdit="1"/>
              </p:cNvSpPr>
              <p:nvPr/>
            </p:nvSpPr>
            <p:spPr bwMode="auto">
              <a:xfrm>
                <a:off x="-11" y="115"/>
                <a:ext cx="1957"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5"/>
              <p:cNvSpPr>
                <a:spLocks noEditPoints="1"/>
              </p:cNvSpPr>
              <p:nvPr/>
            </p:nvSpPr>
            <p:spPr bwMode="auto">
              <a:xfrm>
                <a:off x="375" y="1434"/>
                <a:ext cx="174" cy="437"/>
              </a:xfrm>
              <a:custGeom>
                <a:avLst/>
                <a:gdLst>
                  <a:gd name="T0" fmla="*/ 58 w 174"/>
                  <a:gd name="T1" fmla="*/ 437 h 437"/>
                  <a:gd name="T2" fmla="*/ 116 w 174"/>
                  <a:gd name="T3" fmla="*/ 437 h 437"/>
                  <a:gd name="T4" fmla="*/ 29 w 174"/>
                  <a:gd name="T5" fmla="*/ 407 h 437"/>
                  <a:gd name="T6" fmla="*/ 145 w 174"/>
                  <a:gd name="T7" fmla="*/ 407 h 437"/>
                  <a:gd name="T8" fmla="*/ 0 w 174"/>
                  <a:gd name="T9" fmla="*/ 378 h 437"/>
                  <a:gd name="T10" fmla="*/ 174 w 174"/>
                  <a:gd name="T11" fmla="*/ 378 h 437"/>
                  <a:gd name="T12" fmla="*/ 87 w 174"/>
                  <a:gd name="T13" fmla="*/ 0 h 437"/>
                  <a:gd name="T14" fmla="*/ 87 w 174"/>
                  <a:gd name="T15" fmla="*/ 378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37">
                    <a:moveTo>
                      <a:pt x="58" y="437"/>
                    </a:moveTo>
                    <a:lnTo>
                      <a:pt x="116" y="437"/>
                    </a:lnTo>
                    <a:moveTo>
                      <a:pt x="29" y="407"/>
                    </a:moveTo>
                    <a:lnTo>
                      <a:pt x="145" y="407"/>
                    </a:lnTo>
                    <a:moveTo>
                      <a:pt x="0" y="378"/>
                    </a:moveTo>
                    <a:lnTo>
                      <a:pt x="174" y="378"/>
                    </a:lnTo>
                    <a:moveTo>
                      <a:pt x="87" y="0"/>
                    </a:moveTo>
                    <a:lnTo>
                      <a:pt x="87" y="37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6"/>
              <p:cNvSpPr>
                <a:spLocks noEditPoints="1"/>
              </p:cNvSpPr>
              <p:nvPr/>
            </p:nvSpPr>
            <p:spPr bwMode="auto">
              <a:xfrm>
                <a:off x="404" y="1275"/>
                <a:ext cx="116" cy="29"/>
              </a:xfrm>
              <a:custGeom>
                <a:avLst/>
                <a:gdLst>
                  <a:gd name="T0" fmla="*/ 116 w 116"/>
                  <a:gd name="T1" fmla="*/ 29 h 29"/>
                  <a:gd name="T2" fmla="*/ 0 w 116"/>
                  <a:gd name="T3" fmla="*/ 29 h 29"/>
                  <a:gd name="T4" fmla="*/ 116 w 116"/>
                  <a:gd name="T5" fmla="*/ 0 h 29"/>
                  <a:gd name="T6" fmla="*/ 0 w 116"/>
                  <a:gd name="T7" fmla="*/ 0 h 29"/>
                </a:gdLst>
                <a:ahLst/>
                <a:cxnLst>
                  <a:cxn ang="0">
                    <a:pos x="T0" y="T1"/>
                  </a:cxn>
                  <a:cxn ang="0">
                    <a:pos x="T2" y="T3"/>
                  </a:cxn>
                  <a:cxn ang="0">
                    <a:pos x="T4" y="T5"/>
                  </a:cxn>
                  <a:cxn ang="0">
                    <a:pos x="T6" y="T7"/>
                  </a:cxn>
                </a:cxnLst>
                <a:rect l="0" t="0" r="r" b="b"/>
                <a:pathLst>
                  <a:path w="116" h="29">
                    <a:moveTo>
                      <a:pt x="116" y="29"/>
                    </a:moveTo>
                    <a:lnTo>
                      <a:pt x="0" y="29"/>
                    </a:lnTo>
                    <a:moveTo>
                      <a:pt x="116" y="0"/>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7"/>
              <p:cNvSpPr>
                <a:spLocks noEditPoints="1"/>
              </p:cNvSpPr>
              <p:nvPr/>
            </p:nvSpPr>
            <p:spPr bwMode="auto">
              <a:xfrm>
                <a:off x="462" y="1144"/>
                <a:ext cx="0" cy="290"/>
              </a:xfrm>
              <a:custGeom>
                <a:avLst/>
                <a:gdLst>
                  <a:gd name="T0" fmla="*/ 290 h 290"/>
                  <a:gd name="T1" fmla="*/ 160 h 290"/>
                  <a:gd name="T2" fmla="*/ 131 h 290"/>
                  <a:gd name="T3" fmla="*/ 0 h 290"/>
                </a:gdLst>
                <a:ahLst/>
                <a:cxnLst>
                  <a:cxn ang="0">
                    <a:pos x="0" y="T0"/>
                  </a:cxn>
                  <a:cxn ang="0">
                    <a:pos x="0" y="T1"/>
                  </a:cxn>
                  <a:cxn ang="0">
                    <a:pos x="0" y="T2"/>
                  </a:cxn>
                  <a:cxn ang="0">
                    <a:pos x="0" y="T3"/>
                  </a:cxn>
                </a:cxnLst>
                <a:rect l="0" t="0" r="r" b="b"/>
                <a:pathLst>
                  <a:path h="290">
                    <a:moveTo>
                      <a:pt x="0" y="290"/>
                    </a:moveTo>
                    <a:lnTo>
                      <a:pt x="0" y="160"/>
                    </a:lnTo>
                    <a:moveTo>
                      <a:pt x="0" y="131"/>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Oval 8"/>
              <p:cNvSpPr>
                <a:spLocks noChangeArrowheads="1"/>
              </p:cNvSpPr>
              <p:nvPr/>
            </p:nvSpPr>
            <p:spPr bwMode="auto">
              <a:xfrm>
                <a:off x="810" y="723"/>
                <a:ext cx="435" cy="436"/>
              </a:xfrm>
              <a:prstGeom prst="ellipse">
                <a:avLst/>
              </a:prstGeom>
              <a:solidFill>
                <a:srgbClr val="344D6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9"/>
              <p:cNvSpPr>
                <a:spLocks noEditPoints="1"/>
              </p:cNvSpPr>
              <p:nvPr/>
            </p:nvSpPr>
            <p:spPr bwMode="auto">
              <a:xfrm>
                <a:off x="737" y="651"/>
                <a:ext cx="581" cy="508"/>
              </a:xfrm>
              <a:custGeom>
                <a:avLst/>
                <a:gdLst>
                  <a:gd name="T0" fmla="*/ 605 w 1210"/>
                  <a:gd name="T1" fmla="*/ 0 h 1058"/>
                  <a:gd name="T2" fmla="*/ 605 w 1210"/>
                  <a:gd name="T3" fmla="*/ 453 h 1058"/>
                  <a:gd name="T4" fmla="*/ 605 w 1210"/>
                  <a:gd name="T5" fmla="*/ 151 h 1058"/>
                  <a:gd name="T6" fmla="*/ 1059 w 1210"/>
                  <a:gd name="T7" fmla="*/ 604 h 1058"/>
                  <a:gd name="T8" fmla="*/ 605 w 1210"/>
                  <a:gd name="T9" fmla="*/ 1058 h 1058"/>
                  <a:gd name="T10" fmla="*/ 152 w 1210"/>
                  <a:gd name="T11" fmla="*/ 604 h 1058"/>
                  <a:gd name="T12" fmla="*/ 605 w 1210"/>
                  <a:gd name="T13" fmla="*/ 151 h 1058"/>
                  <a:gd name="T14" fmla="*/ 303 w 1210"/>
                  <a:gd name="T15" fmla="*/ 453 h 1058"/>
                  <a:gd name="T16" fmla="*/ 908 w 1210"/>
                  <a:gd name="T17" fmla="*/ 453 h 1058"/>
                  <a:gd name="T18" fmla="*/ 756 w 1210"/>
                  <a:gd name="T19" fmla="*/ 453 h 1058"/>
                  <a:gd name="T20" fmla="*/ 941 w 1210"/>
                  <a:gd name="T21" fmla="*/ 907 h 1058"/>
                  <a:gd name="T22" fmla="*/ 1210 w 1210"/>
                  <a:gd name="T23" fmla="*/ 907 h 1058"/>
                  <a:gd name="T24" fmla="*/ 454 w 1210"/>
                  <a:gd name="T25" fmla="*/ 453 h 1058"/>
                  <a:gd name="T26" fmla="*/ 265 w 1210"/>
                  <a:gd name="T27" fmla="*/ 907 h 1058"/>
                  <a:gd name="T28" fmla="*/ 0 w 1210"/>
                  <a:gd name="T29" fmla="*/ 90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0" h="1058">
                    <a:moveTo>
                      <a:pt x="605" y="0"/>
                    </a:moveTo>
                    <a:lnTo>
                      <a:pt x="605" y="453"/>
                    </a:lnTo>
                    <a:moveTo>
                      <a:pt x="605" y="151"/>
                    </a:moveTo>
                    <a:cubicBezTo>
                      <a:pt x="856" y="151"/>
                      <a:pt x="1059" y="354"/>
                      <a:pt x="1059" y="604"/>
                    </a:cubicBezTo>
                    <a:cubicBezTo>
                      <a:pt x="1059" y="855"/>
                      <a:pt x="856" y="1058"/>
                      <a:pt x="605" y="1058"/>
                    </a:cubicBezTo>
                    <a:cubicBezTo>
                      <a:pt x="355" y="1058"/>
                      <a:pt x="152" y="855"/>
                      <a:pt x="152" y="604"/>
                    </a:cubicBezTo>
                    <a:cubicBezTo>
                      <a:pt x="152" y="354"/>
                      <a:pt x="355" y="151"/>
                      <a:pt x="605" y="151"/>
                    </a:cubicBezTo>
                    <a:close/>
                    <a:moveTo>
                      <a:pt x="303" y="453"/>
                    </a:moveTo>
                    <a:lnTo>
                      <a:pt x="908" y="453"/>
                    </a:lnTo>
                    <a:moveTo>
                      <a:pt x="756" y="453"/>
                    </a:moveTo>
                    <a:lnTo>
                      <a:pt x="941" y="907"/>
                    </a:lnTo>
                    <a:lnTo>
                      <a:pt x="1210" y="907"/>
                    </a:lnTo>
                    <a:moveTo>
                      <a:pt x="454" y="453"/>
                    </a:moveTo>
                    <a:lnTo>
                      <a:pt x="265" y="907"/>
                    </a:lnTo>
                    <a:lnTo>
                      <a:pt x="0" y="907"/>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0"/>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solidFill>
                <a:srgbClr val="344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1"/>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12"/>
              <p:cNvSpPr>
                <a:spLocks/>
              </p:cNvSpPr>
              <p:nvPr/>
            </p:nvSpPr>
            <p:spPr bwMode="auto">
              <a:xfrm>
                <a:off x="462" y="1086"/>
                <a:ext cx="275" cy="58"/>
              </a:xfrm>
              <a:custGeom>
                <a:avLst/>
                <a:gdLst>
                  <a:gd name="T0" fmla="*/ 275 w 275"/>
                  <a:gd name="T1" fmla="*/ 0 h 58"/>
                  <a:gd name="T2" fmla="*/ 0 w 275"/>
                  <a:gd name="T3" fmla="*/ 0 h 58"/>
                  <a:gd name="T4" fmla="*/ 0 w 275"/>
                  <a:gd name="T5" fmla="*/ 58 h 58"/>
                </a:gdLst>
                <a:ahLst/>
                <a:cxnLst>
                  <a:cxn ang="0">
                    <a:pos x="T0" y="T1"/>
                  </a:cxn>
                  <a:cxn ang="0">
                    <a:pos x="T2" y="T3"/>
                  </a:cxn>
                  <a:cxn ang="0">
                    <a:pos x="T4" y="T5"/>
                  </a:cxn>
                </a:cxnLst>
                <a:rect l="0" t="0" r="r" b="b"/>
                <a:pathLst>
                  <a:path w="275" h="58">
                    <a:moveTo>
                      <a:pt x="275" y="0"/>
                    </a:moveTo>
                    <a:lnTo>
                      <a:pt x="0" y="0"/>
                    </a:lnTo>
                    <a:lnTo>
                      <a:pt x="0" y="5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13"/>
              <p:cNvSpPr>
                <a:spLocks noChangeShapeType="1"/>
              </p:cNvSpPr>
              <p:nvPr/>
            </p:nvSpPr>
            <p:spPr bwMode="auto">
              <a:xfrm>
                <a:off x="1318" y="1086"/>
                <a:ext cx="159"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Oval 14"/>
              <p:cNvSpPr>
                <a:spLocks noChangeArrowheads="1"/>
              </p:cNvSpPr>
              <p:nvPr/>
            </p:nvSpPr>
            <p:spPr bwMode="auto">
              <a:xfrm>
                <a:off x="1450" y="1059"/>
                <a:ext cx="54"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Line 15"/>
              <p:cNvSpPr>
                <a:spLocks noChangeShapeType="1"/>
              </p:cNvSpPr>
              <p:nvPr/>
            </p:nvSpPr>
            <p:spPr bwMode="auto">
              <a:xfrm flipV="1">
                <a:off x="1027" y="533"/>
                <a:ext cx="0" cy="118"/>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Oval 16"/>
              <p:cNvSpPr>
                <a:spLocks noChangeArrowheads="1"/>
              </p:cNvSpPr>
              <p:nvPr/>
            </p:nvSpPr>
            <p:spPr bwMode="auto">
              <a:xfrm>
                <a:off x="1001" y="506"/>
                <a:ext cx="53"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Line 17"/>
              <p:cNvSpPr>
                <a:spLocks noChangeShapeType="1"/>
              </p:cNvSpPr>
              <p:nvPr/>
            </p:nvSpPr>
            <p:spPr bwMode="auto">
              <a:xfrm>
                <a:off x="375" y="534"/>
                <a:ext cx="1450"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18"/>
              <p:cNvSpPr>
                <a:spLocks noChangeShapeType="1"/>
              </p:cNvSpPr>
              <p:nvPr/>
            </p:nvSpPr>
            <p:spPr bwMode="auto">
              <a:xfrm flipV="1">
                <a:off x="1477" y="248"/>
                <a:ext cx="0" cy="1629"/>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8" name="Group 57"/>
            <p:cNvGrpSpPr>
              <a:grpSpLocks noChangeAspect="1"/>
            </p:cNvGrpSpPr>
            <p:nvPr/>
          </p:nvGrpSpPr>
          <p:grpSpPr bwMode="auto">
            <a:xfrm>
              <a:off x="731520" y="1828800"/>
              <a:ext cx="3106738" cy="2867026"/>
              <a:chOff x="-11" y="115"/>
              <a:chExt cx="1957" cy="1806"/>
            </a:xfrm>
          </p:grpSpPr>
          <p:sp>
            <p:nvSpPr>
              <p:cNvPr id="59" name="AutoShape 3"/>
              <p:cNvSpPr>
                <a:spLocks noChangeAspect="1" noChangeArrowheads="1" noTextEdit="1"/>
              </p:cNvSpPr>
              <p:nvPr/>
            </p:nvSpPr>
            <p:spPr bwMode="auto">
              <a:xfrm>
                <a:off x="-11" y="115"/>
                <a:ext cx="1957"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
              <p:cNvSpPr>
                <a:spLocks noEditPoints="1"/>
              </p:cNvSpPr>
              <p:nvPr/>
            </p:nvSpPr>
            <p:spPr bwMode="auto">
              <a:xfrm>
                <a:off x="375" y="1434"/>
                <a:ext cx="174" cy="437"/>
              </a:xfrm>
              <a:custGeom>
                <a:avLst/>
                <a:gdLst>
                  <a:gd name="T0" fmla="*/ 58 w 174"/>
                  <a:gd name="T1" fmla="*/ 437 h 437"/>
                  <a:gd name="T2" fmla="*/ 116 w 174"/>
                  <a:gd name="T3" fmla="*/ 437 h 437"/>
                  <a:gd name="T4" fmla="*/ 29 w 174"/>
                  <a:gd name="T5" fmla="*/ 407 h 437"/>
                  <a:gd name="T6" fmla="*/ 145 w 174"/>
                  <a:gd name="T7" fmla="*/ 407 h 437"/>
                  <a:gd name="T8" fmla="*/ 0 w 174"/>
                  <a:gd name="T9" fmla="*/ 378 h 437"/>
                  <a:gd name="T10" fmla="*/ 174 w 174"/>
                  <a:gd name="T11" fmla="*/ 378 h 437"/>
                  <a:gd name="T12" fmla="*/ 87 w 174"/>
                  <a:gd name="T13" fmla="*/ 0 h 437"/>
                  <a:gd name="T14" fmla="*/ 87 w 174"/>
                  <a:gd name="T15" fmla="*/ 378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37">
                    <a:moveTo>
                      <a:pt x="58" y="437"/>
                    </a:moveTo>
                    <a:lnTo>
                      <a:pt x="116" y="437"/>
                    </a:lnTo>
                    <a:moveTo>
                      <a:pt x="29" y="407"/>
                    </a:moveTo>
                    <a:lnTo>
                      <a:pt x="145" y="407"/>
                    </a:lnTo>
                    <a:moveTo>
                      <a:pt x="0" y="378"/>
                    </a:moveTo>
                    <a:lnTo>
                      <a:pt x="174" y="378"/>
                    </a:lnTo>
                    <a:moveTo>
                      <a:pt x="87" y="0"/>
                    </a:moveTo>
                    <a:lnTo>
                      <a:pt x="87" y="37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6"/>
              <p:cNvSpPr>
                <a:spLocks noEditPoints="1"/>
              </p:cNvSpPr>
              <p:nvPr/>
            </p:nvSpPr>
            <p:spPr bwMode="auto">
              <a:xfrm>
                <a:off x="404" y="1275"/>
                <a:ext cx="116" cy="29"/>
              </a:xfrm>
              <a:custGeom>
                <a:avLst/>
                <a:gdLst>
                  <a:gd name="T0" fmla="*/ 116 w 116"/>
                  <a:gd name="T1" fmla="*/ 29 h 29"/>
                  <a:gd name="T2" fmla="*/ 0 w 116"/>
                  <a:gd name="T3" fmla="*/ 29 h 29"/>
                  <a:gd name="T4" fmla="*/ 116 w 116"/>
                  <a:gd name="T5" fmla="*/ 0 h 29"/>
                  <a:gd name="T6" fmla="*/ 0 w 116"/>
                  <a:gd name="T7" fmla="*/ 0 h 29"/>
                </a:gdLst>
                <a:ahLst/>
                <a:cxnLst>
                  <a:cxn ang="0">
                    <a:pos x="T0" y="T1"/>
                  </a:cxn>
                  <a:cxn ang="0">
                    <a:pos x="T2" y="T3"/>
                  </a:cxn>
                  <a:cxn ang="0">
                    <a:pos x="T4" y="T5"/>
                  </a:cxn>
                  <a:cxn ang="0">
                    <a:pos x="T6" y="T7"/>
                  </a:cxn>
                </a:cxnLst>
                <a:rect l="0" t="0" r="r" b="b"/>
                <a:pathLst>
                  <a:path w="116" h="29">
                    <a:moveTo>
                      <a:pt x="116" y="29"/>
                    </a:moveTo>
                    <a:lnTo>
                      <a:pt x="0" y="29"/>
                    </a:lnTo>
                    <a:moveTo>
                      <a:pt x="116" y="0"/>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7"/>
              <p:cNvSpPr>
                <a:spLocks noEditPoints="1"/>
              </p:cNvSpPr>
              <p:nvPr/>
            </p:nvSpPr>
            <p:spPr bwMode="auto">
              <a:xfrm>
                <a:off x="462" y="1144"/>
                <a:ext cx="0" cy="290"/>
              </a:xfrm>
              <a:custGeom>
                <a:avLst/>
                <a:gdLst>
                  <a:gd name="T0" fmla="*/ 290 h 290"/>
                  <a:gd name="T1" fmla="*/ 160 h 290"/>
                  <a:gd name="T2" fmla="*/ 131 h 290"/>
                  <a:gd name="T3" fmla="*/ 0 h 290"/>
                </a:gdLst>
                <a:ahLst/>
                <a:cxnLst>
                  <a:cxn ang="0">
                    <a:pos x="0" y="T0"/>
                  </a:cxn>
                  <a:cxn ang="0">
                    <a:pos x="0" y="T1"/>
                  </a:cxn>
                  <a:cxn ang="0">
                    <a:pos x="0" y="T2"/>
                  </a:cxn>
                  <a:cxn ang="0">
                    <a:pos x="0" y="T3"/>
                  </a:cxn>
                </a:cxnLst>
                <a:rect l="0" t="0" r="r" b="b"/>
                <a:pathLst>
                  <a:path h="290">
                    <a:moveTo>
                      <a:pt x="0" y="290"/>
                    </a:moveTo>
                    <a:lnTo>
                      <a:pt x="0" y="160"/>
                    </a:lnTo>
                    <a:moveTo>
                      <a:pt x="0" y="131"/>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Oval 8"/>
              <p:cNvSpPr>
                <a:spLocks noChangeArrowheads="1"/>
              </p:cNvSpPr>
              <p:nvPr/>
            </p:nvSpPr>
            <p:spPr bwMode="auto">
              <a:xfrm>
                <a:off x="810" y="723"/>
                <a:ext cx="435" cy="436"/>
              </a:xfrm>
              <a:prstGeom prst="ellipse">
                <a:avLst/>
              </a:prstGeom>
              <a:solidFill>
                <a:srgbClr val="344D6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9"/>
              <p:cNvSpPr>
                <a:spLocks noEditPoints="1"/>
              </p:cNvSpPr>
              <p:nvPr/>
            </p:nvSpPr>
            <p:spPr bwMode="auto">
              <a:xfrm>
                <a:off x="737" y="651"/>
                <a:ext cx="581" cy="508"/>
              </a:xfrm>
              <a:custGeom>
                <a:avLst/>
                <a:gdLst>
                  <a:gd name="T0" fmla="*/ 605 w 1210"/>
                  <a:gd name="T1" fmla="*/ 0 h 1058"/>
                  <a:gd name="T2" fmla="*/ 605 w 1210"/>
                  <a:gd name="T3" fmla="*/ 453 h 1058"/>
                  <a:gd name="T4" fmla="*/ 605 w 1210"/>
                  <a:gd name="T5" fmla="*/ 151 h 1058"/>
                  <a:gd name="T6" fmla="*/ 1059 w 1210"/>
                  <a:gd name="T7" fmla="*/ 604 h 1058"/>
                  <a:gd name="T8" fmla="*/ 605 w 1210"/>
                  <a:gd name="T9" fmla="*/ 1058 h 1058"/>
                  <a:gd name="T10" fmla="*/ 152 w 1210"/>
                  <a:gd name="T11" fmla="*/ 604 h 1058"/>
                  <a:gd name="T12" fmla="*/ 605 w 1210"/>
                  <a:gd name="T13" fmla="*/ 151 h 1058"/>
                  <a:gd name="T14" fmla="*/ 303 w 1210"/>
                  <a:gd name="T15" fmla="*/ 453 h 1058"/>
                  <a:gd name="T16" fmla="*/ 908 w 1210"/>
                  <a:gd name="T17" fmla="*/ 453 h 1058"/>
                  <a:gd name="T18" fmla="*/ 756 w 1210"/>
                  <a:gd name="T19" fmla="*/ 453 h 1058"/>
                  <a:gd name="T20" fmla="*/ 941 w 1210"/>
                  <a:gd name="T21" fmla="*/ 907 h 1058"/>
                  <a:gd name="T22" fmla="*/ 1210 w 1210"/>
                  <a:gd name="T23" fmla="*/ 907 h 1058"/>
                  <a:gd name="T24" fmla="*/ 454 w 1210"/>
                  <a:gd name="T25" fmla="*/ 453 h 1058"/>
                  <a:gd name="T26" fmla="*/ 265 w 1210"/>
                  <a:gd name="T27" fmla="*/ 907 h 1058"/>
                  <a:gd name="T28" fmla="*/ 0 w 1210"/>
                  <a:gd name="T29" fmla="*/ 90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0" h="1058">
                    <a:moveTo>
                      <a:pt x="605" y="0"/>
                    </a:moveTo>
                    <a:lnTo>
                      <a:pt x="605" y="453"/>
                    </a:lnTo>
                    <a:moveTo>
                      <a:pt x="605" y="151"/>
                    </a:moveTo>
                    <a:cubicBezTo>
                      <a:pt x="856" y="151"/>
                      <a:pt x="1059" y="354"/>
                      <a:pt x="1059" y="604"/>
                    </a:cubicBezTo>
                    <a:cubicBezTo>
                      <a:pt x="1059" y="855"/>
                      <a:pt x="856" y="1058"/>
                      <a:pt x="605" y="1058"/>
                    </a:cubicBezTo>
                    <a:cubicBezTo>
                      <a:pt x="355" y="1058"/>
                      <a:pt x="152" y="855"/>
                      <a:pt x="152" y="604"/>
                    </a:cubicBezTo>
                    <a:cubicBezTo>
                      <a:pt x="152" y="354"/>
                      <a:pt x="355" y="151"/>
                      <a:pt x="605" y="151"/>
                    </a:cubicBezTo>
                    <a:close/>
                    <a:moveTo>
                      <a:pt x="303" y="453"/>
                    </a:moveTo>
                    <a:lnTo>
                      <a:pt x="908" y="453"/>
                    </a:lnTo>
                    <a:moveTo>
                      <a:pt x="756" y="453"/>
                    </a:moveTo>
                    <a:lnTo>
                      <a:pt x="941" y="907"/>
                    </a:lnTo>
                    <a:lnTo>
                      <a:pt x="1210" y="907"/>
                    </a:lnTo>
                    <a:moveTo>
                      <a:pt x="454" y="453"/>
                    </a:moveTo>
                    <a:lnTo>
                      <a:pt x="265" y="907"/>
                    </a:lnTo>
                    <a:lnTo>
                      <a:pt x="0" y="907"/>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10"/>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solidFill>
                <a:srgbClr val="344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1"/>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12"/>
              <p:cNvSpPr>
                <a:spLocks/>
              </p:cNvSpPr>
              <p:nvPr/>
            </p:nvSpPr>
            <p:spPr bwMode="auto">
              <a:xfrm>
                <a:off x="462" y="1086"/>
                <a:ext cx="275" cy="58"/>
              </a:xfrm>
              <a:custGeom>
                <a:avLst/>
                <a:gdLst>
                  <a:gd name="T0" fmla="*/ 275 w 275"/>
                  <a:gd name="T1" fmla="*/ 0 h 58"/>
                  <a:gd name="T2" fmla="*/ 0 w 275"/>
                  <a:gd name="T3" fmla="*/ 0 h 58"/>
                  <a:gd name="T4" fmla="*/ 0 w 275"/>
                  <a:gd name="T5" fmla="*/ 58 h 58"/>
                </a:gdLst>
                <a:ahLst/>
                <a:cxnLst>
                  <a:cxn ang="0">
                    <a:pos x="T0" y="T1"/>
                  </a:cxn>
                  <a:cxn ang="0">
                    <a:pos x="T2" y="T3"/>
                  </a:cxn>
                  <a:cxn ang="0">
                    <a:pos x="T4" y="T5"/>
                  </a:cxn>
                </a:cxnLst>
                <a:rect l="0" t="0" r="r" b="b"/>
                <a:pathLst>
                  <a:path w="275" h="58">
                    <a:moveTo>
                      <a:pt x="275" y="0"/>
                    </a:moveTo>
                    <a:lnTo>
                      <a:pt x="0" y="0"/>
                    </a:lnTo>
                    <a:lnTo>
                      <a:pt x="0" y="5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13"/>
              <p:cNvSpPr>
                <a:spLocks noChangeShapeType="1"/>
              </p:cNvSpPr>
              <p:nvPr/>
            </p:nvSpPr>
            <p:spPr bwMode="auto">
              <a:xfrm>
                <a:off x="1318" y="1086"/>
                <a:ext cx="159"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Oval 14"/>
              <p:cNvSpPr>
                <a:spLocks noChangeArrowheads="1"/>
              </p:cNvSpPr>
              <p:nvPr/>
            </p:nvSpPr>
            <p:spPr bwMode="auto">
              <a:xfrm>
                <a:off x="1450" y="1059"/>
                <a:ext cx="54"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Line 15"/>
              <p:cNvSpPr>
                <a:spLocks noChangeShapeType="1"/>
              </p:cNvSpPr>
              <p:nvPr/>
            </p:nvSpPr>
            <p:spPr bwMode="auto">
              <a:xfrm flipV="1">
                <a:off x="1027" y="533"/>
                <a:ext cx="0" cy="118"/>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Oval 16"/>
              <p:cNvSpPr>
                <a:spLocks noChangeArrowheads="1"/>
              </p:cNvSpPr>
              <p:nvPr/>
            </p:nvSpPr>
            <p:spPr bwMode="auto">
              <a:xfrm>
                <a:off x="1001" y="506"/>
                <a:ext cx="53"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Line 17"/>
              <p:cNvSpPr>
                <a:spLocks noChangeShapeType="1"/>
              </p:cNvSpPr>
              <p:nvPr/>
            </p:nvSpPr>
            <p:spPr bwMode="auto">
              <a:xfrm>
                <a:off x="375" y="534"/>
                <a:ext cx="1450"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18"/>
              <p:cNvSpPr>
                <a:spLocks noChangeShapeType="1"/>
              </p:cNvSpPr>
              <p:nvPr/>
            </p:nvSpPr>
            <p:spPr bwMode="auto">
              <a:xfrm flipV="1">
                <a:off x="1477" y="248"/>
                <a:ext cx="0" cy="1629"/>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4" name="Group 73"/>
            <p:cNvGrpSpPr>
              <a:grpSpLocks noChangeAspect="1"/>
            </p:cNvGrpSpPr>
            <p:nvPr/>
          </p:nvGrpSpPr>
          <p:grpSpPr bwMode="auto">
            <a:xfrm>
              <a:off x="-1463040" y="1828800"/>
              <a:ext cx="3106738" cy="2867026"/>
              <a:chOff x="-11" y="115"/>
              <a:chExt cx="1957" cy="1806"/>
            </a:xfrm>
          </p:grpSpPr>
          <p:sp>
            <p:nvSpPr>
              <p:cNvPr id="75" name="AutoShape 3"/>
              <p:cNvSpPr>
                <a:spLocks noChangeAspect="1" noChangeArrowheads="1" noTextEdit="1"/>
              </p:cNvSpPr>
              <p:nvPr/>
            </p:nvSpPr>
            <p:spPr bwMode="auto">
              <a:xfrm>
                <a:off x="-11" y="115"/>
                <a:ext cx="1957"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5"/>
              <p:cNvSpPr>
                <a:spLocks noEditPoints="1"/>
              </p:cNvSpPr>
              <p:nvPr/>
            </p:nvSpPr>
            <p:spPr bwMode="auto">
              <a:xfrm>
                <a:off x="375" y="1434"/>
                <a:ext cx="174" cy="437"/>
              </a:xfrm>
              <a:custGeom>
                <a:avLst/>
                <a:gdLst>
                  <a:gd name="T0" fmla="*/ 58 w 174"/>
                  <a:gd name="T1" fmla="*/ 437 h 437"/>
                  <a:gd name="T2" fmla="*/ 116 w 174"/>
                  <a:gd name="T3" fmla="*/ 437 h 437"/>
                  <a:gd name="T4" fmla="*/ 29 w 174"/>
                  <a:gd name="T5" fmla="*/ 407 h 437"/>
                  <a:gd name="T6" fmla="*/ 145 w 174"/>
                  <a:gd name="T7" fmla="*/ 407 h 437"/>
                  <a:gd name="T8" fmla="*/ 0 w 174"/>
                  <a:gd name="T9" fmla="*/ 378 h 437"/>
                  <a:gd name="T10" fmla="*/ 174 w 174"/>
                  <a:gd name="T11" fmla="*/ 378 h 437"/>
                  <a:gd name="T12" fmla="*/ 87 w 174"/>
                  <a:gd name="T13" fmla="*/ 0 h 437"/>
                  <a:gd name="T14" fmla="*/ 87 w 174"/>
                  <a:gd name="T15" fmla="*/ 378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37">
                    <a:moveTo>
                      <a:pt x="58" y="437"/>
                    </a:moveTo>
                    <a:lnTo>
                      <a:pt x="116" y="437"/>
                    </a:lnTo>
                    <a:moveTo>
                      <a:pt x="29" y="407"/>
                    </a:moveTo>
                    <a:lnTo>
                      <a:pt x="145" y="407"/>
                    </a:lnTo>
                    <a:moveTo>
                      <a:pt x="0" y="378"/>
                    </a:moveTo>
                    <a:lnTo>
                      <a:pt x="174" y="378"/>
                    </a:lnTo>
                    <a:moveTo>
                      <a:pt x="87" y="0"/>
                    </a:moveTo>
                    <a:lnTo>
                      <a:pt x="87" y="37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6"/>
              <p:cNvSpPr>
                <a:spLocks noEditPoints="1"/>
              </p:cNvSpPr>
              <p:nvPr/>
            </p:nvSpPr>
            <p:spPr bwMode="auto">
              <a:xfrm>
                <a:off x="404" y="1275"/>
                <a:ext cx="116" cy="29"/>
              </a:xfrm>
              <a:custGeom>
                <a:avLst/>
                <a:gdLst>
                  <a:gd name="T0" fmla="*/ 116 w 116"/>
                  <a:gd name="T1" fmla="*/ 29 h 29"/>
                  <a:gd name="T2" fmla="*/ 0 w 116"/>
                  <a:gd name="T3" fmla="*/ 29 h 29"/>
                  <a:gd name="T4" fmla="*/ 116 w 116"/>
                  <a:gd name="T5" fmla="*/ 0 h 29"/>
                  <a:gd name="T6" fmla="*/ 0 w 116"/>
                  <a:gd name="T7" fmla="*/ 0 h 29"/>
                </a:gdLst>
                <a:ahLst/>
                <a:cxnLst>
                  <a:cxn ang="0">
                    <a:pos x="T0" y="T1"/>
                  </a:cxn>
                  <a:cxn ang="0">
                    <a:pos x="T2" y="T3"/>
                  </a:cxn>
                  <a:cxn ang="0">
                    <a:pos x="T4" y="T5"/>
                  </a:cxn>
                  <a:cxn ang="0">
                    <a:pos x="T6" y="T7"/>
                  </a:cxn>
                </a:cxnLst>
                <a:rect l="0" t="0" r="r" b="b"/>
                <a:pathLst>
                  <a:path w="116" h="29">
                    <a:moveTo>
                      <a:pt x="116" y="29"/>
                    </a:moveTo>
                    <a:lnTo>
                      <a:pt x="0" y="29"/>
                    </a:lnTo>
                    <a:moveTo>
                      <a:pt x="116" y="0"/>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7"/>
              <p:cNvSpPr>
                <a:spLocks noEditPoints="1"/>
              </p:cNvSpPr>
              <p:nvPr/>
            </p:nvSpPr>
            <p:spPr bwMode="auto">
              <a:xfrm>
                <a:off x="462" y="1144"/>
                <a:ext cx="0" cy="290"/>
              </a:xfrm>
              <a:custGeom>
                <a:avLst/>
                <a:gdLst>
                  <a:gd name="T0" fmla="*/ 290 h 290"/>
                  <a:gd name="T1" fmla="*/ 160 h 290"/>
                  <a:gd name="T2" fmla="*/ 131 h 290"/>
                  <a:gd name="T3" fmla="*/ 0 h 290"/>
                </a:gdLst>
                <a:ahLst/>
                <a:cxnLst>
                  <a:cxn ang="0">
                    <a:pos x="0" y="T0"/>
                  </a:cxn>
                  <a:cxn ang="0">
                    <a:pos x="0" y="T1"/>
                  </a:cxn>
                  <a:cxn ang="0">
                    <a:pos x="0" y="T2"/>
                  </a:cxn>
                  <a:cxn ang="0">
                    <a:pos x="0" y="T3"/>
                  </a:cxn>
                </a:cxnLst>
                <a:rect l="0" t="0" r="r" b="b"/>
                <a:pathLst>
                  <a:path h="290">
                    <a:moveTo>
                      <a:pt x="0" y="290"/>
                    </a:moveTo>
                    <a:lnTo>
                      <a:pt x="0" y="160"/>
                    </a:lnTo>
                    <a:moveTo>
                      <a:pt x="0" y="131"/>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Oval 8"/>
              <p:cNvSpPr>
                <a:spLocks noChangeArrowheads="1"/>
              </p:cNvSpPr>
              <p:nvPr/>
            </p:nvSpPr>
            <p:spPr bwMode="auto">
              <a:xfrm>
                <a:off x="810" y="723"/>
                <a:ext cx="435" cy="436"/>
              </a:xfrm>
              <a:prstGeom prst="ellipse">
                <a:avLst/>
              </a:prstGeom>
              <a:solidFill>
                <a:srgbClr val="344D6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9"/>
              <p:cNvSpPr>
                <a:spLocks noEditPoints="1"/>
              </p:cNvSpPr>
              <p:nvPr/>
            </p:nvSpPr>
            <p:spPr bwMode="auto">
              <a:xfrm>
                <a:off x="737" y="651"/>
                <a:ext cx="581" cy="508"/>
              </a:xfrm>
              <a:custGeom>
                <a:avLst/>
                <a:gdLst>
                  <a:gd name="T0" fmla="*/ 605 w 1210"/>
                  <a:gd name="T1" fmla="*/ 0 h 1058"/>
                  <a:gd name="T2" fmla="*/ 605 w 1210"/>
                  <a:gd name="T3" fmla="*/ 453 h 1058"/>
                  <a:gd name="T4" fmla="*/ 605 w 1210"/>
                  <a:gd name="T5" fmla="*/ 151 h 1058"/>
                  <a:gd name="T6" fmla="*/ 1059 w 1210"/>
                  <a:gd name="T7" fmla="*/ 604 h 1058"/>
                  <a:gd name="T8" fmla="*/ 605 w 1210"/>
                  <a:gd name="T9" fmla="*/ 1058 h 1058"/>
                  <a:gd name="T10" fmla="*/ 152 w 1210"/>
                  <a:gd name="T11" fmla="*/ 604 h 1058"/>
                  <a:gd name="T12" fmla="*/ 605 w 1210"/>
                  <a:gd name="T13" fmla="*/ 151 h 1058"/>
                  <a:gd name="T14" fmla="*/ 303 w 1210"/>
                  <a:gd name="T15" fmla="*/ 453 h 1058"/>
                  <a:gd name="T16" fmla="*/ 908 w 1210"/>
                  <a:gd name="T17" fmla="*/ 453 h 1058"/>
                  <a:gd name="T18" fmla="*/ 756 w 1210"/>
                  <a:gd name="T19" fmla="*/ 453 h 1058"/>
                  <a:gd name="T20" fmla="*/ 941 w 1210"/>
                  <a:gd name="T21" fmla="*/ 907 h 1058"/>
                  <a:gd name="T22" fmla="*/ 1210 w 1210"/>
                  <a:gd name="T23" fmla="*/ 907 h 1058"/>
                  <a:gd name="T24" fmla="*/ 454 w 1210"/>
                  <a:gd name="T25" fmla="*/ 453 h 1058"/>
                  <a:gd name="T26" fmla="*/ 265 w 1210"/>
                  <a:gd name="T27" fmla="*/ 907 h 1058"/>
                  <a:gd name="T28" fmla="*/ 0 w 1210"/>
                  <a:gd name="T29" fmla="*/ 90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0" h="1058">
                    <a:moveTo>
                      <a:pt x="605" y="0"/>
                    </a:moveTo>
                    <a:lnTo>
                      <a:pt x="605" y="453"/>
                    </a:lnTo>
                    <a:moveTo>
                      <a:pt x="605" y="151"/>
                    </a:moveTo>
                    <a:cubicBezTo>
                      <a:pt x="856" y="151"/>
                      <a:pt x="1059" y="354"/>
                      <a:pt x="1059" y="604"/>
                    </a:cubicBezTo>
                    <a:cubicBezTo>
                      <a:pt x="1059" y="855"/>
                      <a:pt x="856" y="1058"/>
                      <a:pt x="605" y="1058"/>
                    </a:cubicBezTo>
                    <a:cubicBezTo>
                      <a:pt x="355" y="1058"/>
                      <a:pt x="152" y="855"/>
                      <a:pt x="152" y="604"/>
                    </a:cubicBezTo>
                    <a:cubicBezTo>
                      <a:pt x="152" y="354"/>
                      <a:pt x="355" y="151"/>
                      <a:pt x="605" y="151"/>
                    </a:cubicBezTo>
                    <a:close/>
                    <a:moveTo>
                      <a:pt x="303" y="453"/>
                    </a:moveTo>
                    <a:lnTo>
                      <a:pt x="908" y="453"/>
                    </a:lnTo>
                    <a:moveTo>
                      <a:pt x="756" y="453"/>
                    </a:moveTo>
                    <a:lnTo>
                      <a:pt x="941" y="907"/>
                    </a:lnTo>
                    <a:lnTo>
                      <a:pt x="1210" y="907"/>
                    </a:lnTo>
                    <a:moveTo>
                      <a:pt x="454" y="453"/>
                    </a:moveTo>
                    <a:lnTo>
                      <a:pt x="265" y="907"/>
                    </a:lnTo>
                    <a:lnTo>
                      <a:pt x="0" y="907"/>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0"/>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solidFill>
                <a:srgbClr val="344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1"/>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2"/>
              <p:cNvSpPr>
                <a:spLocks/>
              </p:cNvSpPr>
              <p:nvPr/>
            </p:nvSpPr>
            <p:spPr bwMode="auto">
              <a:xfrm>
                <a:off x="462" y="1086"/>
                <a:ext cx="275" cy="58"/>
              </a:xfrm>
              <a:custGeom>
                <a:avLst/>
                <a:gdLst>
                  <a:gd name="T0" fmla="*/ 275 w 275"/>
                  <a:gd name="T1" fmla="*/ 0 h 58"/>
                  <a:gd name="T2" fmla="*/ 0 w 275"/>
                  <a:gd name="T3" fmla="*/ 0 h 58"/>
                  <a:gd name="T4" fmla="*/ 0 w 275"/>
                  <a:gd name="T5" fmla="*/ 58 h 58"/>
                </a:gdLst>
                <a:ahLst/>
                <a:cxnLst>
                  <a:cxn ang="0">
                    <a:pos x="T0" y="T1"/>
                  </a:cxn>
                  <a:cxn ang="0">
                    <a:pos x="T2" y="T3"/>
                  </a:cxn>
                  <a:cxn ang="0">
                    <a:pos x="T4" y="T5"/>
                  </a:cxn>
                </a:cxnLst>
                <a:rect l="0" t="0" r="r" b="b"/>
                <a:pathLst>
                  <a:path w="275" h="58">
                    <a:moveTo>
                      <a:pt x="275" y="0"/>
                    </a:moveTo>
                    <a:lnTo>
                      <a:pt x="0" y="0"/>
                    </a:lnTo>
                    <a:lnTo>
                      <a:pt x="0" y="5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13"/>
              <p:cNvSpPr>
                <a:spLocks noChangeShapeType="1"/>
              </p:cNvSpPr>
              <p:nvPr/>
            </p:nvSpPr>
            <p:spPr bwMode="auto">
              <a:xfrm>
                <a:off x="1318" y="1086"/>
                <a:ext cx="159"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Oval 14"/>
              <p:cNvSpPr>
                <a:spLocks noChangeArrowheads="1"/>
              </p:cNvSpPr>
              <p:nvPr/>
            </p:nvSpPr>
            <p:spPr bwMode="auto">
              <a:xfrm>
                <a:off x="1450" y="1059"/>
                <a:ext cx="54"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Line 15"/>
              <p:cNvSpPr>
                <a:spLocks noChangeShapeType="1"/>
              </p:cNvSpPr>
              <p:nvPr/>
            </p:nvSpPr>
            <p:spPr bwMode="auto">
              <a:xfrm flipV="1">
                <a:off x="1027" y="533"/>
                <a:ext cx="0" cy="118"/>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Oval 16"/>
              <p:cNvSpPr>
                <a:spLocks noChangeArrowheads="1"/>
              </p:cNvSpPr>
              <p:nvPr/>
            </p:nvSpPr>
            <p:spPr bwMode="auto">
              <a:xfrm>
                <a:off x="1001" y="506"/>
                <a:ext cx="53"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Line 17"/>
              <p:cNvSpPr>
                <a:spLocks noChangeShapeType="1"/>
              </p:cNvSpPr>
              <p:nvPr/>
            </p:nvSpPr>
            <p:spPr bwMode="auto">
              <a:xfrm>
                <a:off x="375" y="534"/>
                <a:ext cx="1450"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18"/>
              <p:cNvSpPr>
                <a:spLocks noChangeShapeType="1"/>
              </p:cNvSpPr>
              <p:nvPr/>
            </p:nvSpPr>
            <p:spPr bwMode="auto">
              <a:xfrm flipV="1">
                <a:off x="1477" y="248"/>
                <a:ext cx="0" cy="1629"/>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0" name="Group 89"/>
            <p:cNvGrpSpPr>
              <a:grpSpLocks noChangeAspect="1"/>
            </p:cNvGrpSpPr>
            <p:nvPr/>
          </p:nvGrpSpPr>
          <p:grpSpPr bwMode="auto">
            <a:xfrm>
              <a:off x="7315200" y="1828800"/>
              <a:ext cx="3106738" cy="2867026"/>
              <a:chOff x="-11" y="115"/>
              <a:chExt cx="1957" cy="1806"/>
            </a:xfrm>
          </p:grpSpPr>
          <p:sp>
            <p:nvSpPr>
              <p:cNvPr id="91" name="AutoShape 3"/>
              <p:cNvSpPr>
                <a:spLocks noChangeAspect="1" noChangeArrowheads="1" noTextEdit="1"/>
              </p:cNvSpPr>
              <p:nvPr/>
            </p:nvSpPr>
            <p:spPr bwMode="auto">
              <a:xfrm>
                <a:off x="-11" y="115"/>
                <a:ext cx="1957"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5"/>
              <p:cNvSpPr>
                <a:spLocks noEditPoints="1"/>
              </p:cNvSpPr>
              <p:nvPr/>
            </p:nvSpPr>
            <p:spPr bwMode="auto">
              <a:xfrm>
                <a:off x="375" y="1434"/>
                <a:ext cx="174" cy="437"/>
              </a:xfrm>
              <a:custGeom>
                <a:avLst/>
                <a:gdLst>
                  <a:gd name="T0" fmla="*/ 58 w 174"/>
                  <a:gd name="T1" fmla="*/ 437 h 437"/>
                  <a:gd name="T2" fmla="*/ 116 w 174"/>
                  <a:gd name="T3" fmla="*/ 437 h 437"/>
                  <a:gd name="T4" fmla="*/ 29 w 174"/>
                  <a:gd name="T5" fmla="*/ 407 h 437"/>
                  <a:gd name="T6" fmla="*/ 145 w 174"/>
                  <a:gd name="T7" fmla="*/ 407 h 437"/>
                  <a:gd name="T8" fmla="*/ 0 w 174"/>
                  <a:gd name="T9" fmla="*/ 378 h 437"/>
                  <a:gd name="T10" fmla="*/ 174 w 174"/>
                  <a:gd name="T11" fmla="*/ 378 h 437"/>
                  <a:gd name="T12" fmla="*/ 87 w 174"/>
                  <a:gd name="T13" fmla="*/ 0 h 437"/>
                  <a:gd name="T14" fmla="*/ 87 w 174"/>
                  <a:gd name="T15" fmla="*/ 378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37">
                    <a:moveTo>
                      <a:pt x="58" y="437"/>
                    </a:moveTo>
                    <a:lnTo>
                      <a:pt x="116" y="437"/>
                    </a:lnTo>
                    <a:moveTo>
                      <a:pt x="29" y="407"/>
                    </a:moveTo>
                    <a:lnTo>
                      <a:pt x="145" y="407"/>
                    </a:lnTo>
                    <a:moveTo>
                      <a:pt x="0" y="378"/>
                    </a:moveTo>
                    <a:lnTo>
                      <a:pt x="174" y="378"/>
                    </a:lnTo>
                    <a:moveTo>
                      <a:pt x="87" y="0"/>
                    </a:moveTo>
                    <a:lnTo>
                      <a:pt x="87" y="37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6"/>
              <p:cNvSpPr>
                <a:spLocks noEditPoints="1"/>
              </p:cNvSpPr>
              <p:nvPr/>
            </p:nvSpPr>
            <p:spPr bwMode="auto">
              <a:xfrm>
                <a:off x="404" y="1275"/>
                <a:ext cx="116" cy="29"/>
              </a:xfrm>
              <a:custGeom>
                <a:avLst/>
                <a:gdLst>
                  <a:gd name="T0" fmla="*/ 116 w 116"/>
                  <a:gd name="T1" fmla="*/ 29 h 29"/>
                  <a:gd name="T2" fmla="*/ 0 w 116"/>
                  <a:gd name="T3" fmla="*/ 29 h 29"/>
                  <a:gd name="T4" fmla="*/ 116 w 116"/>
                  <a:gd name="T5" fmla="*/ 0 h 29"/>
                  <a:gd name="T6" fmla="*/ 0 w 116"/>
                  <a:gd name="T7" fmla="*/ 0 h 29"/>
                </a:gdLst>
                <a:ahLst/>
                <a:cxnLst>
                  <a:cxn ang="0">
                    <a:pos x="T0" y="T1"/>
                  </a:cxn>
                  <a:cxn ang="0">
                    <a:pos x="T2" y="T3"/>
                  </a:cxn>
                  <a:cxn ang="0">
                    <a:pos x="T4" y="T5"/>
                  </a:cxn>
                  <a:cxn ang="0">
                    <a:pos x="T6" y="T7"/>
                  </a:cxn>
                </a:cxnLst>
                <a:rect l="0" t="0" r="r" b="b"/>
                <a:pathLst>
                  <a:path w="116" h="29">
                    <a:moveTo>
                      <a:pt x="116" y="29"/>
                    </a:moveTo>
                    <a:lnTo>
                      <a:pt x="0" y="29"/>
                    </a:lnTo>
                    <a:moveTo>
                      <a:pt x="116" y="0"/>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7"/>
              <p:cNvSpPr>
                <a:spLocks noEditPoints="1"/>
              </p:cNvSpPr>
              <p:nvPr/>
            </p:nvSpPr>
            <p:spPr bwMode="auto">
              <a:xfrm>
                <a:off x="462" y="1144"/>
                <a:ext cx="0" cy="290"/>
              </a:xfrm>
              <a:custGeom>
                <a:avLst/>
                <a:gdLst>
                  <a:gd name="T0" fmla="*/ 290 h 290"/>
                  <a:gd name="T1" fmla="*/ 160 h 290"/>
                  <a:gd name="T2" fmla="*/ 131 h 290"/>
                  <a:gd name="T3" fmla="*/ 0 h 290"/>
                </a:gdLst>
                <a:ahLst/>
                <a:cxnLst>
                  <a:cxn ang="0">
                    <a:pos x="0" y="T0"/>
                  </a:cxn>
                  <a:cxn ang="0">
                    <a:pos x="0" y="T1"/>
                  </a:cxn>
                  <a:cxn ang="0">
                    <a:pos x="0" y="T2"/>
                  </a:cxn>
                  <a:cxn ang="0">
                    <a:pos x="0" y="T3"/>
                  </a:cxn>
                </a:cxnLst>
                <a:rect l="0" t="0" r="r" b="b"/>
                <a:pathLst>
                  <a:path h="290">
                    <a:moveTo>
                      <a:pt x="0" y="290"/>
                    </a:moveTo>
                    <a:lnTo>
                      <a:pt x="0" y="160"/>
                    </a:lnTo>
                    <a:moveTo>
                      <a:pt x="0" y="131"/>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Oval 8"/>
              <p:cNvSpPr>
                <a:spLocks noChangeArrowheads="1"/>
              </p:cNvSpPr>
              <p:nvPr/>
            </p:nvSpPr>
            <p:spPr bwMode="auto">
              <a:xfrm>
                <a:off x="810" y="723"/>
                <a:ext cx="435" cy="436"/>
              </a:xfrm>
              <a:prstGeom prst="ellipse">
                <a:avLst/>
              </a:prstGeom>
              <a:solidFill>
                <a:srgbClr val="344D6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9"/>
              <p:cNvSpPr>
                <a:spLocks noEditPoints="1"/>
              </p:cNvSpPr>
              <p:nvPr/>
            </p:nvSpPr>
            <p:spPr bwMode="auto">
              <a:xfrm>
                <a:off x="737" y="651"/>
                <a:ext cx="581" cy="508"/>
              </a:xfrm>
              <a:custGeom>
                <a:avLst/>
                <a:gdLst>
                  <a:gd name="T0" fmla="*/ 605 w 1210"/>
                  <a:gd name="T1" fmla="*/ 0 h 1058"/>
                  <a:gd name="T2" fmla="*/ 605 w 1210"/>
                  <a:gd name="T3" fmla="*/ 453 h 1058"/>
                  <a:gd name="T4" fmla="*/ 605 w 1210"/>
                  <a:gd name="T5" fmla="*/ 151 h 1058"/>
                  <a:gd name="T6" fmla="*/ 1059 w 1210"/>
                  <a:gd name="T7" fmla="*/ 604 h 1058"/>
                  <a:gd name="T8" fmla="*/ 605 w 1210"/>
                  <a:gd name="T9" fmla="*/ 1058 h 1058"/>
                  <a:gd name="T10" fmla="*/ 152 w 1210"/>
                  <a:gd name="T11" fmla="*/ 604 h 1058"/>
                  <a:gd name="T12" fmla="*/ 605 w 1210"/>
                  <a:gd name="T13" fmla="*/ 151 h 1058"/>
                  <a:gd name="T14" fmla="*/ 303 w 1210"/>
                  <a:gd name="T15" fmla="*/ 453 h 1058"/>
                  <a:gd name="T16" fmla="*/ 908 w 1210"/>
                  <a:gd name="T17" fmla="*/ 453 h 1058"/>
                  <a:gd name="T18" fmla="*/ 756 w 1210"/>
                  <a:gd name="T19" fmla="*/ 453 h 1058"/>
                  <a:gd name="T20" fmla="*/ 941 w 1210"/>
                  <a:gd name="T21" fmla="*/ 907 h 1058"/>
                  <a:gd name="T22" fmla="*/ 1210 w 1210"/>
                  <a:gd name="T23" fmla="*/ 907 h 1058"/>
                  <a:gd name="T24" fmla="*/ 454 w 1210"/>
                  <a:gd name="T25" fmla="*/ 453 h 1058"/>
                  <a:gd name="T26" fmla="*/ 265 w 1210"/>
                  <a:gd name="T27" fmla="*/ 907 h 1058"/>
                  <a:gd name="T28" fmla="*/ 0 w 1210"/>
                  <a:gd name="T29" fmla="*/ 90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0" h="1058">
                    <a:moveTo>
                      <a:pt x="605" y="0"/>
                    </a:moveTo>
                    <a:lnTo>
                      <a:pt x="605" y="453"/>
                    </a:lnTo>
                    <a:moveTo>
                      <a:pt x="605" y="151"/>
                    </a:moveTo>
                    <a:cubicBezTo>
                      <a:pt x="856" y="151"/>
                      <a:pt x="1059" y="354"/>
                      <a:pt x="1059" y="604"/>
                    </a:cubicBezTo>
                    <a:cubicBezTo>
                      <a:pt x="1059" y="855"/>
                      <a:pt x="856" y="1058"/>
                      <a:pt x="605" y="1058"/>
                    </a:cubicBezTo>
                    <a:cubicBezTo>
                      <a:pt x="355" y="1058"/>
                      <a:pt x="152" y="855"/>
                      <a:pt x="152" y="604"/>
                    </a:cubicBezTo>
                    <a:cubicBezTo>
                      <a:pt x="152" y="354"/>
                      <a:pt x="355" y="151"/>
                      <a:pt x="605" y="151"/>
                    </a:cubicBezTo>
                    <a:close/>
                    <a:moveTo>
                      <a:pt x="303" y="453"/>
                    </a:moveTo>
                    <a:lnTo>
                      <a:pt x="908" y="453"/>
                    </a:lnTo>
                    <a:moveTo>
                      <a:pt x="756" y="453"/>
                    </a:moveTo>
                    <a:lnTo>
                      <a:pt x="941" y="907"/>
                    </a:lnTo>
                    <a:lnTo>
                      <a:pt x="1210" y="907"/>
                    </a:lnTo>
                    <a:moveTo>
                      <a:pt x="454" y="453"/>
                    </a:moveTo>
                    <a:lnTo>
                      <a:pt x="265" y="907"/>
                    </a:lnTo>
                    <a:lnTo>
                      <a:pt x="0" y="907"/>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10"/>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solidFill>
                <a:srgbClr val="344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1"/>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12"/>
              <p:cNvSpPr>
                <a:spLocks/>
              </p:cNvSpPr>
              <p:nvPr/>
            </p:nvSpPr>
            <p:spPr bwMode="auto">
              <a:xfrm>
                <a:off x="462" y="1086"/>
                <a:ext cx="275" cy="58"/>
              </a:xfrm>
              <a:custGeom>
                <a:avLst/>
                <a:gdLst>
                  <a:gd name="T0" fmla="*/ 275 w 275"/>
                  <a:gd name="T1" fmla="*/ 0 h 58"/>
                  <a:gd name="T2" fmla="*/ 0 w 275"/>
                  <a:gd name="T3" fmla="*/ 0 h 58"/>
                  <a:gd name="T4" fmla="*/ 0 w 275"/>
                  <a:gd name="T5" fmla="*/ 58 h 58"/>
                </a:gdLst>
                <a:ahLst/>
                <a:cxnLst>
                  <a:cxn ang="0">
                    <a:pos x="T0" y="T1"/>
                  </a:cxn>
                  <a:cxn ang="0">
                    <a:pos x="T2" y="T3"/>
                  </a:cxn>
                  <a:cxn ang="0">
                    <a:pos x="T4" y="T5"/>
                  </a:cxn>
                </a:cxnLst>
                <a:rect l="0" t="0" r="r" b="b"/>
                <a:pathLst>
                  <a:path w="275" h="58">
                    <a:moveTo>
                      <a:pt x="275" y="0"/>
                    </a:moveTo>
                    <a:lnTo>
                      <a:pt x="0" y="0"/>
                    </a:lnTo>
                    <a:lnTo>
                      <a:pt x="0" y="5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13"/>
              <p:cNvSpPr>
                <a:spLocks noChangeShapeType="1"/>
              </p:cNvSpPr>
              <p:nvPr/>
            </p:nvSpPr>
            <p:spPr bwMode="auto">
              <a:xfrm>
                <a:off x="1318" y="1086"/>
                <a:ext cx="159"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Oval 14"/>
              <p:cNvSpPr>
                <a:spLocks noChangeArrowheads="1"/>
              </p:cNvSpPr>
              <p:nvPr/>
            </p:nvSpPr>
            <p:spPr bwMode="auto">
              <a:xfrm>
                <a:off x="1450" y="1059"/>
                <a:ext cx="54"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Line 15"/>
              <p:cNvSpPr>
                <a:spLocks noChangeShapeType="1"/>
              </p:cNvSpPr>
              <p:nvPr/>
            </p:nvSpPr>
            <p:spPr bwMode="auto">
              <a:xfrm flipV="1">
                <a:off x="1027" y="533"/>
                <a:ext cx="0" cy="118"/>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Oval 16"/>
              <p:cNvSpPr>
                <a:spLocks noChangeArrowheads="1"/>
              </p:cNvSpPr>
              <p:nvPr/>
            </p:nvSpPr>
            <p:spPr bwMode="auto">
              <a:xfrm>
                <a:off x="1001" y="506"/>
                <a:ext cx="53"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Line 17"/>
              <p:cNvSpPr>
                <a:spLocks noChangeShapeType="1"/>
              </p:cNvSpPr>
              <p:nvPr/>
            </p:nvSpPr>
            <p:spPr bwMode="auto">
              <a:xfrm>
                <a:off x="375" y="534"/>
                <a:ext cx="1450"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18"/>
              <p:cNvSpPr>
                <a:spLocks noChangeShapeType="1"/>
              </p:cNvSpPr>
              <p:nvPr/>
            </p:nvSpPr>
            <p:spPr bwMode="auto">
              <a:xfrm flipV="1">
                <a:off x="1477" y="248"/>
                <a:ext cx="0" cy="1629"/>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6" name="Group 105"/>
            <p:cNvGrpSpPr>
              <a:grpSpLocks noChangeAspect="1"/>
            </p:cNvGrpSpPr>
            <p:nvPr/>
          </p:nvGrpSpPr>
          <p:grpSpPr bwMode="auto">
            <a:xfrm>
              <a:off x="2926080" y="4389120"/>
              <a:ext cx="3106738" cy="2867026"/>
              <a:chOff x="-11" y="115"/>
              <a:chExt cx="1957" cy="1806"/>
            </a:xfrm>
          </p:grpSpPr>
          <p:sp>
            <p:nvSpPr>
              <p:cNvPr id="107" name="AutoShape 3"/>
              <p:cNvSpPr>
                <a:spLocks noChangeAspect="1" noChangeArrowheads="1" noTextEdit="1"/>
              </p:cNvSpPr>
              <p:nvPr/>
            </p:nvSpPr>
            <p:spPr bwMode="auto">
              <a:xfrm>
                <a:off x="-11" y="115"/>
                <a:ext cx="1957"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5"/>
              <p:cNvSpPr>
                <a:spLocks noEditPoints="1"/>
              </p:cNvSpPr>
              <p:nvPr/>
            </p:nvSpPr>
            <p:spPr bwMode="auto">
              <a:xfrm>
                <a:off x="375" y="1434"/>
                <a:ext cx="174" cy="437"/>
              </a:xfrm>
              <a:custGeom>
                <a:avLst/>
                <a:gdLst>
                  <a:gd name="T0" fmla="*/ 58 w 174"/>
                  <a:gd name="T1" fmla="*/ 437 h 437"/>
                  <a:gd name="T2" fmla="*/ 116 w 174"/>
                  <a:gd name="T3" fmla="*/ 437 h 437"/>
                  <a:gd name="T4" fmla="*/ 29 w 174"/>
                  <a:gd name="T5" fmla="*/ 407 h 437"/>
                  <a:gd name="T6" fmla="*/ 145 w 174"/>
                  <a:gd name="T7" fmla="*/ 407 h 437"/>
                  <a:gd name="T8" fmla="*/ 0 w 174"/>
                  <a:gd name="T9" fmla="*/ 378 h 437"/>
                  <a:gd name="T10" fmla="*/ 174 w 174"/>
                  <a:gd name="T11" fmla="*/ 378 h 437"/>
                  <a:gd name="T12" fmla="*/ 87 w 174"/>
                  <a:gd name="T13" fmla="*/ 0 h 437"/>
                  <a:gd name="T14" fmla="*/ 87 w 174"/>
                  <a:gd name="T15" fmla="*/ 378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37">
                    <a:moveTo>
                      <a:pt x="58" y="437"/>
                    </a:moveTo>
                    <a:lnTo>
                      <a:pt x="116" y="437"/>
                    </a:lnTo>
                    <a:moveTo>
                      <a:pt x="29" y="407"/>
                    </a:moveTo>
                    <a:lnTo>
                      <a:pt x="145" y="407"/>
                    </a:lnTo>
                    <a:moveTo>
                      <a:pt x="0" y="378"/>
                    </a:moveTo>
                    <a:lnTo>
                      <a:pt x="174" y="378"/>
                    </a:lnTo>
                    <a:moveTo>
                      <a:pt x="87" y="0"/>
                    </a:moveTo>
                    <a:lnTo>
                      <a:pt x="87" y="37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6"/>
              <p:cNvSpPr>
                <a:spLocks noEditPoints="1"/>
              </p:cNvSpPr>
              <p:nvPr/>
            </p:nvSpPr>
            <p:spPr bwMode="auto">
              <a:xfrm>
                <a:off x="404" y="1275"/>
                <a:ext cx="116" cy="29"/>
              </a:xfrm>
              <a:custGeom>
                <a:avLst/>
                <a:gdLst>
                  <a:gd name="T0" fmla="*/ 116 w 116"/>
                  <a:gd name="T1" fmla="*/ 29 h 29"/>
                  <a:gd name="T2" fmla="*/ 0 w 116"/>
                  <a:gd name="T3" fmla="*/ 29 h 29"/>
                  <a:gd name="T4" fmla="*/ 116 w 116"/>
                  <a:gd name="T5" fmla="*/ 0 h 29"/>
                  <a:gd name="T6" fmla="*/ 0 w 116"/>
                  <a:gd name="T7" fmla="*/ 0 h 29"/>
                </a:gdLst>
                <a:ahLst/>
                <a:cxnLst>
                  <a:cxn ang="0">
                    <a:pos x="T0" y="T1"/>
                  </a:cxn>
                  <a:cxn ang="0">
                    <a:pos x="T2" y="T3"/>
                  </a:cxn>
                  <a:cxn ang="0">
                    <a:pos x="T4" y="T5"/>
                  </a:cxn>
                  <a:cxn ang="0">
                    <a:pos x="T6" y="T7"/>
                  </a:cxn>
                </a:cxnLst>
                <a:rect l="0" t="0" r="r" b="b"/>
                <a:pathLst>
                  <a:path w="116" h="29">
                    <a:moveTo>
                      <a:pt x="116" y="29"/>
                    </a:moveTo>
                    <a:lnTo>
                      <a:pt x="0" y="29"/>
                    </a:lnTo>
                    <a:moveTo>
                      <a:pt x="116" y="0"/>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7"/>
              <p:cNvSpPr>
                <a:spLocks noEditPoints="1"/>
              </p:cNvSpPr>
              <p:nvPr/>
            </p:nvSpPr>
            <p:spPr bwMode="auto">
              <a:xfrm>
                <a:off x="462" y="1144"/>
                <a:ext cx="0" cy="290"/>
              </a:xfrm>
              <a:custGeom>
                <a:avLst/>
                <a:gdLst>
                  <a:gd name="T0" fmla="*/ 290 h 290"/>
                  <a:gd name="T1" fmla="*/ 160 h 290"/>
                  <a:gd name="T2" fmla="*/ 131 h 290"/>
                  <a:gd name="T3" fmla="*/ 0 h 290"/>
                </a:gdLst>
                <a:ahLst/>
                <a:cxnLst>
                  <a:cxn ang="0">
                    <a:pos x="0" y="T0"/>
                  </a:cxn>
                  <a:cxn ang="0">
                    <a:pos x="0" y="T1"/>
                  </a:cxn>
                  <a:cxn ang="0">
                    <a:pos x="0" y="T2"/>
                  </a:cxn>
                  <a:cxn ang="0">
                    <a:pos x="0" y="T3"/>
                  </a:cxn>
                </a:cxnLst>
                <a:rect l="0" t="0" r="r" b="b"/>
                <a:pathLst>
                  <a:path h="290">
                    <a:moveTo>
                      <a:pt x="0" y="290"/>
                    </a:moveTo>
                    <a:lnTo>
                      <a:pt x="0" y="160"/>
                    </a:lnTo>
                    <a:moveTo>
                      <a:pt x="0" y="131"/>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Oval 8"/>
              <p:cNvSpPr>
                <a:spLocks noChangeArrowheads="1"/>
              </p:cNvSpPr>
              <p:nvPr/>
            </p:nvSpPr>
            <p:spPr bwMode="auto">
              <a:xfrm>
                <a:off x="810" y="723"/>
                <a:ext cx="435" cy="436"/>
              </a:xfrm>
              <a:prstGeom prst="ellipse">
                <a:avLst/>
              </a:prstGeom>
              <a:solidFill>
                <a:srgbClr val="344D6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9"/>
              <p:cNvSpPr>
                <a:spLocks noEditPoints="1"/>
              </p:cNvSpPr>
              <p:nvPr/>
            </p:nvSpPr>
            <p:spPr bwMode="auto">
              <a:xfrm>
                <a:off x="737" y="651"/>
                <a:ext cx="581" cy="508"/>
              </a:xfrm>
              <a:custGeom>
                <a:avLst/>
                <a:gdLst>
                  <a:gd name="T0" fmla="*/ 605 w 1210"/>
                  <a:gd name="T1" fmla="*/ 0 h 1058"/>
                  <a:gd name="T2" fmla="*/ 605 w 1210"/>
                  <a:gd name="T3" fmla="*/ 453 h 1058"/>
                  <a:gd name="T4" fmla="*/ 605 w 1210"/>
                  <a:gd name="T5" fmla="*/ 151 h 1058"/>
                  <a:gd name="T6" fmla="*/ 1059 w 1210"/>
                  <a:gd name="T7" fmla="*/ 604 h 1058"/>
                  <a:gd name="T8" fmla="*/ 605 w 1210"/>
                  <a:gd name="T9" fmla="*/ 1058 h 1058"/>
                  <a:gd name="T10" fmla="*/ 152 w 1210"/>
                  <a:gd name="T11" fmla="*/ 604 h 1058"/>
                  <a:gd name="T12" fmla="*/ 605 w 1210"/>
                  <a:gd name="T13" fmla="*/ 151 h 1058"/>
                  <a:gd name="T14" fmla="*/ 303 w 1210"/>
                  <a:gd name="T15" fmla="*/ 453 h 1058"/>
                  <a:gd name="T16" fmla="*/ 908 w 1210"/>
                  <a:gd name="T17" fmla="*/ 453 h 1058"/>
                  <a:gd name="T18" fmla="*/ 756 w 1210"/>
                  <a:gd name="T19" fmla="*/ 453 h 1058"/>
                  <a:gd name="T20" fmla="*/ 941 w 1210"/>
                  <a:gd name="T21" fmla="*/ 907 h 1058"/>
                  <a:gd name="T22" fmla="*/ 1210 w 1210"/>
                  <a:gd name="T23" fmla="*/ 907 h 1058"/>
                  <a:gd name="T24" fmla="*/ 454 w 1210"/>
                  <a:gd name="T25" fmla="*/ 453 h 1058"/>
                  <a:gd name="T26" fmla="*/ 265 w 1210"/>
                  <a:gd name="T27" fmla="*/ 907 h 1058"/>
                  <a:gd name="T28" fmla="*/ 0 w 1210"/>
                  <a:gd name="T29" fmla="*/ 90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0" h="1058">
                    <a:moveTo>
                      <a:pt x="605" y="0"/>
                    </a:moveTo>
                    <a:lnTo>
                      <a:pt x="605" y="453"/>
                    </a:lnTo>
                    <a:moveTo>
                      <a:pt x="605" y="151"/>
                    </a:moveTo>
                    <a:cubicBezTo>
                      <a:pt x="856" y="151"/>
                      <a:pt x="1059" y="354"/>
                      <a:pt x="1059" y="604"/>
                    </a:cubicBezTo>
                    <a:cubicBezTo>
                      <a:pt x="1059" y="855"/>
                      <a:pt x="856" y="1058"/>
                      <a:pt x="605" y="1058"/>
                    </a:cubicBezTo>
                    <a:cubicBezTo>
                      <a:pt x="355" y="1058"/>
                      <a:pt x="152" y="855"/>
                      <a:pt x="152" y="604"/>
                    </a:cubicBezTo>
                    <a:cubicBezTo>
                      <a:pt x="152" y="354"/>
                      <a:pt x="355" y="151"/>
                      <a:pt x="605" y="151"/>
                    </a:cubicBezTo>
                    <a:close/>
                    <a:moveTo>
                      <a:pt x="303" y="453"/>
                    </a:moveTo>
                    <a:lnTo>
                      <a:pt x="908" y="453"/>
                    </a:lnTo>
                    <a:moveTo>
                      <a:pt x="756" y="453"/>
                    </a:moveTo>
                    <a:lnTo>
                      <a:pt x="941" y="907"/>
                    </a:lnTo>
                    <a:lnTo>
                      <a:pt x="1210" y="907"/>
                    </a:lnTo>
                    <a:moveTo>
                      <a:pt x="454" y="453"/>
                    </a:moveTo>
                    <a:lnTo>
                      <a:pt x="265" y="907"/>
                    </a:lnTo>
                    <a:lnTo>
                      <a:pt x="0" y="907"/>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0"/>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solidFill>
                <a:srgbClr val="344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1"/>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2"/>
              <p:cNvSpPr>
                <a:spLocks/>
              </p:cNvSpPr>
              <p:nvPr/>
            </p:nvSpPr>
            <p:spPr bwMode="auto">
              <a:xfrm>
                <a:off x="462" y="1086"/>
                <a:ext cx="275" cy="58"/>
              </a:xfrm>
              <a:custGeom>
                <a:avLst/>
                <a:gdLst>
                  <a:gd name="T0" fmla="*/ 275 w 275"/>
                  <a:gd name="T1" fmla="*/ 0 h 58"/>
                  <a:gd name="T2" fmla="*/ 0 w 275"/>
                  <a:gd name="T3" fmla="*/ 0 h 58"/>
                  <a:gd name="T4" fmla="*/ 0 w 275"/>
                  <a:gd name="T5" fmla="*/ 58 h 58"/>
                </a:gdLst>
                <a:ahLst/>
                <a:cxnLst>
                  <a:cxn ang="0">
                    <a:pos x="T0" y="T1"/>
                  </a:cxn>
                  <a:cxn ang="0">
                    <a:pos x="T2" y="T3"/>
                  </a:cxn>
                  <a:cxn ang="0">
                    <a:pos x="T4" y="T5"/>
                  </a:cxn>
                </a:cxnLst>
                <a:rect l="0" t="0" r="r" b="b"/>
                <a:pathLst>
                  <a:path w="275" h="58">
                    <a:moveTo>
                      <a:pt x="275" y="0"/>
                    </a:moveTo>
                    <a:lnTo>
                      <a:pt x="0" y="0"/>
                    </a:lnTo>
                    <a:lnTo>
                      <a:pt x="0" y="5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13"/>
              <p:cNvSpPr>
                <a:spLocks noChangeShapeType="1"/>
              </p:cNvSpPr>
              <p:nvPr/>
            </p:nvSpPr>
            <p:spPr bwMode="auto">
              <a:xfrm>
                <a:off x="1318" y="1086"/>
                <a:ext cx="159"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Oval 14"/>
              <p:cNvSpPr>
                <a:spLocks noChangeArrowheads="1"/>
              </p:cNvSpPr>
              <p:nvPr/>
            </p:nvSpPr>
            <p:spPr bwMode="auto">
              <a:xfrm>
                <a:off x="1450" y="1059"/>
                <a:ext cx="54"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Line 15"/>
              <p:cNvSpPr>
                <a:spLocks noChangeShapeType="1"/>
              </p:cNvSpPr>
              <p:nvPr/>
            </p:nvSpPr>
            <p:spPr bwMode="auto">
              <a:xfrm flipV="1">
                <a:off x="1027" y="533"/>
                <a:ext cx="0" cy="118"/>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Oval 16"/>
              <p:cNvSpPr>
                <a:spLocks noChangeArrowheads="1"/>
              </p:cNvSpPr>
              <p:nvPr/>
            </p:nvSpPr>
            <p:spPr bwMode="auto">
              <a:xfrm>
                <a:off x="1001" y="506"/>
                <a:ext cx="53"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Line 17"/>
              <p:cNvSpPr>
                <a:spLocks noChangeShapeType="1"/>
              </p:cNvSpPr>
              <p:nvPr/>
            </p:nvSpPr>
            <p:spPr bwMode="auto">
              <a:xfrm>
                <a:off x="375" y="534"/>
                <a:ext cx="1450"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18"/>
              <p:cNvSpPr>
                <a:spLocks noChangeShapeType="1"/>
              </p:cNvSpPr>
              <p:nvPr/>
            </p:nvSpPr>
            <p:spPr bwMode="auto">
              <a:xfrm flipV="1">
                <a:off x="1477" y="248"/>
                <a:ext cx="0" cy="1629"/>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0" name="Group 139"/>
            <p:cNvGrpSpPr>
              <a:grpSpLocks noChangeAspect="1"/>
            </p:cNvGrpSpPr>
            <p:nvPr/>
          </p:nvGrpSpPr>
          <p:grpSpPr bwMode="auto">
            <a:xfrm>
              <a:off x="731520" y="4389120"/>
              <a:ext cx="3106738" cy="2867026"/>
              <a:chOff x="-11" y="115"/>
              <a:chExt cx="1957" cy="1806"/>
            </a:xfrm>
          </p:grpSpPr>
          <p:sp>
            <p:nvSpPr>
              <p:cNvPr id="141" name="AutoShape 3"/>
              <p:cNvSpPr>
                <a:spLocks noChangeAspect="1" noChangeArrowheads="1" noTextEdit="1"/>
              </p:cNvSpPr>
              <p:nvPr/>
            </p:nvSpPr>
            <p:spPr bwMode="auto">
              <a:xfrm>
                <a:off x="-11" y="115"/>
                <a:ext cx="1957"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5"/>
              <p:cNvSpPr>
                <a:spLocks noEditPoints="1"/>
              </p:cNvSpPr>
              <p:nvPr/>
            </p:nvSpPr>
            <p:spPr bwMode="auto">
              <a:xfrm>
                <a:off x="375" y="1434"/>
                <a:ext cx="174" cy="437"/>
              </a:xfrm>
              <a:custGeom>
                <a:avLst/>
                <a:gdLst>
                  <a:gd name="T0" fmla="*/ 58 w 174"/>
                  <a:gd name="T1" fmla="*/ 437 h 437"/>
                  <a:gd name="T2" fmla="*/ 116 w 174"/>
                  <a:gd name="T3" fmla="*/ 437 h 437"/>
                  <a:gd name="T4" fmla="*/ 29 w 174"/>
                  <a:gd name="T5" fmla="*/ 407 h 437"/>
                  <a:gd name="T6" fmla="*/ 145 w 174"/>
                  <a:gd name="T7" fmla="*/ 407 h 437"/>
                  <a:gd name="T8" fmla="*/ 0 w 174"/>
                  <a:gd name="T9" fmla="*/ 378 h 437"/>
                  <a:gd name="T10" fmla="*/ 174 w 174"/>
                  <a:gd name="T11" fmla="*/ 378 h 437"/>
                  <a:gd name="T12" fmla="*/ 87 w 174"/>
                  <a:gd name="T13" fmla="*/ 0 h 437"/>
                  <a:gd name="T14" fmla="*/ 87 w 174"/>
                  <a:gd name="T15" fmla="*/ 378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37">
                    <a:moveTo>
                      <a:pt x="58" y="437"/>
                    </a:moveTo>
                    <a:lnTo>
                      <a:pt x="116" y="437"/>
                    </a:lnTo>
                    <a:moveTo>
                      <a:pt x="29" y="407"/>
                    </a:moveTo>
                    <a:lnTo>
                      <a:pt x="145" y="407"/>
                    </a:lnTo>
                    <a:moveTo>
                      <a:pt x="0" y="378"/>
                    </a:moveTo>
                    <a:lnTo>
                      <a:pt x="174" y="378"/>
                    </a:lnTo>
                    <a:moveTo>
                      <a:pt x="87" y="0"/>
                    </a:moveTo>
                    <a:lnTo>
                      <a:pt x="87" y="37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Freeform 6"/>
              <p:cNvSpPr>
                <a:spLocks noEditPoints="1"/>
              </p:cNvSpPr>
              <p:nvPr/>
            </p:nvSpPr>
            <p:spPr bwMode="auto">
              <a:xfrm>
                <a:off x="404" y="1275"/>
                <a:ext cx="116" cy="29"/>
              </a:xfrm>
              <a:custGeom>
                <a:avLst/>
                <a:gdLst>
                  <a:gd name="T0" fmla="*/ 116 w 116"/>
                  <a:gd name="T1" fmla="*/ 29 h 29"/>
                  <a:gd name="T2" fmla="*/ 0 w 116"/>
                  <a:gd name="T3" fmla="*/ 29 h 29"/>
                  <a:gd name="T4" fmla="*/ 116 w 116"/>
                  <a:gd name="T5" fmla="*/ 0 h 29"/>
                  <a:gd name="T6" fmla="*/ 0 w 116"/>
                  <a:gd name="T7" fmla="*/ 0 h 29"/>
                </a:gdLst>
                <a:ahLst/>
                <a:cxnLst>
                  <a:cxn ang="0">
                    <a:pos x="T0" y="T1"/>
                  </a:cxn>
                  <a:cxn ang="0">
                    <a:pos x="T2" y="T3"/>
                  </a:cxn>
                  <a:cxn ang="0">
                    <a:pos x="T4" y="T5"/>
                  </a:cxn>
                  <a:cxn ang="0">
                    <a:pos x="T6" y="T7"/>
                  </a:cxn>
                </a:cxnLst>
                <a:rect l="0" t="0" r="r" b="b"/>
                <a:pathLst>
                  <a:path w="116" h="29">
                    <a:moveTo>
                      <a:pt x="116" y="29"/>
                    </a:moveTo>
                    <a:lnTo>
                      <a:pt x="0" y="29"/>
                    </a:lnTo>
                    <a:moveTo>
                      <a:pt x="116" y="0"/>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Freeform 7"/>
              <p:cNvSpPr>
                <a:spLocks noEditPoints="1"/>
              </p:cNvSpPr>
              <p:nvPr/>
            </p:nvSpPr>
            <p:spPr bwMode="auto">
              <a:xfrm>
                <a:off x="462" y="1144"/>
                <a:ext cx="0" cy="290"/>
              </a:xfrm>
              <a:custGeom>
                <a:avLst/>
                <a:gdLst>
                  <a:gd name="T0" fmla="*/ 290 h 290"/>
                  <a:gd name="T1" fmla="*/ 160 h 290"/>
                  <a:gd name="T2" fmla="*/ 131 h 290"/>
                  <a:gd name="T3" fmla="*/ 0 h 290"/>
                </a:gdLst>
                <a:ahLst/>
                <a:cxnLst>
                  <a:cxn ang="0">
                    <a:pos x="0" y="T0"/>
                  </a:cxn>
                  <a:cxn ang="0">
                    <a:pos x="0" y="T1"/>
                  </a:cxn>
                  <a:cxn ang="0">
                    <a:pos x="0" y="T2"/>
                  </a:cxn>
                  <a:cxn ang="0">
                    <a:pos x="0" y="T3"/>
                  </a:cxn>
                </a:cxnLst>
                <a:rect l="0" t="0" r="r" b="b"/>
                <a:pathLst>
                  <a:path h="290">
                    <a:moveTo>
                      <a:pt x="0" y="290"/>
                    </a:moveTo>
                    <a:lnTo>
                      <a:pt x="0" y="160"/>
                    </a:lnTo>
                    <a:moveTo>
                      <a:pt x="0" y="131"/>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Oval 8"/>
              <p:cNvSpPr>
                <a:spLocks noChangeArrowheads="1"/>
              </p:cNvSpPr>
              <p:nvPr/>
            </p:nvSpPr>
            <p:spPr bwMode="auto">
              <a:xfrm>
                <a:off x="810" y="723"/>
                <a:ext cx="435" cy="436"/>
              </a:xfrm>
              <a:prstGeom prst="ellipse">
                <a:avLst/>
              </a:prstGeom>
              <a:solidFill>
                <a:srgbClr val="344D6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9"/>
              <p:cNvSpPr>
                <a:spLocks noEditPoints="1"/>
              </p:cNvSpPr>
              <p:nvPr/>
            </p:nvSpPr>
            <p:spPr bwMode="auto">
              <a:xfrm>
                <a:off x="737" y="651"/>
                <a:ext cx="581" cy="508"/>
              </a:xfrm>
              <a:custGeom>
                <a:avLst/>
                <a:gdLst>
                  <a:gd name="T0" fmla="*/ 605 w 1210"/>
                  <a:gd name="T1" fmla="*/ 0 h 1058"/>
                  <a:gd name="T2" fmla="*/ 605 w 1210"/>
                  <a:gd name="T3" fmla="*/ 453 h 1058"/>
                  <a:gd name="T4" fmla="*/ 605 w 1210"/>
                  <a:gd name="T5" fmla="*/ 151 h 1058"/>
                  <a:gd name="T6" fmla="*/ 1059 w 1210"/>
                  <a:gd name="T7" fmla="*/ 604 h 1058"/>
                  <a:gd name="T8" fmla="*/ 605 w 1210"/>
                  <a:gd name="T9" fmla="*/ 1058 h 1058"/>
                  <a:gd name="T10" fmla="*/ 152 w 1210"/>
                  <a:gd name="T11" fmla="*/ 604 h 1058"/>
                  <a:gd name="T12" fmla="*/ 605 w 1210"/>
                  <a:gd name="T13" fmla="*/ 151 h 1058"/>
                  <a:gd name="T14" fmla="*/ 303 w 1210"/>
                  <a:gd name="T15" fmla="*/ 453 h 1058"/>
                  <a:gd name="T16" fmla="*/ 908 w 1210"/>
                  <a:gd name="T17" fmla="*/ 453 h 1058"/>
                  <a:gd name="T18" fmla="*/ 756 w 1210"/>
                  <a:gd name="T19" fmla="*/ 453 h 1058"/>
                  <a:gd name="T20" fmla="*/ 941 w 1210"/>
                  <a:gd name="T21" fmla="*/ 907 h 1058"/>
                  <a:gd name="T22" fmla="*/ 1210 w 1210"/>
                  <a:gd name="T23" fmla="*/ 907 h 1058"/>
                  <a:gd name="T24" fmla="*/ 454 w 1210"/>
                  <a:gd name="T25" fmla="*/ 453 h 1058"/>
                  <a:gd name="T26" fmla="*/ 265 w 1210"/>
                  <a:gd name="T27" fmla="*/ 907 h 1058"/>
                  <a:gd name="T28" fmla="*/ 0 w 1210"/>
                  <a:gd name="T29" fmla="*/ 90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0" h="1058">
                    <a:moveTo>
                      <a:pt x="605" y="0"/>
                    </a:moveTo>
                    <a:lnTo>
                      <a:pt x="605" y="453"/>
                    </a:lnTo>
                    <a:moveTo>
                      <a:pt x="605" y="151"/>
                    </a:moveTo>
                    <a:cubicBezTo>
                      <a:pt x="856" y="151"/>
                      <a:pt x="1059" y="354"/>
                      <a:pt x="1059" y="604"/>
                    </a:cubicBezTo>
                    <a:cubicBezTo>
                      <a:pt x="1059" y="855"/>
                      <a:pt x="856" y="1058"/>
                      <a:pt x="605" y="1058"/>
                    </a:cubicBezTo>
                    <a:cubicBezTo>
                      <a:pt x="355" y="1058"/>
                      <a:pt x="152" y="855"/>
                      <a:pt x="152" y="604"/>
                    </a:cubicBezTo>
                    <a:cubicBezTo>
                      <a:pt x="152" y="354"/>
                      <a:pt x="355" y="151"/>
                      <a:pt x="605" y="151"/>
                    </a:cubicBezTo>
                    <a:close/>
                    <a:moveTo>
                      <a:pt x="303" y="453"/>
                    </a:moveTo>
                    <a:lnTo>
                      <a:pt x="908" y="453"/>
                    </a:lnTo>
                    <a:moveTo>
                      <a:pt x="756" y="453"/>
                    </a:moveTo>
                    <a:lnTo>
                      <a:pt x="941" y="907"/>
                    </a:lnTo>
                    <a:lnTo>
                      <a:pt x="1210" y="907"/>
                    </a:lnTo>
                    <a:moveTo>
                      <a:pt x="454" y="453"/>
                    </a:moveTo>
                    <a:lnTo>
                      <a:pt x="265" y="907"/>
                    </a:lnTo>
                    <a:lnTo>
                      <a:pt x="0" y="907"/>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Freeform 10"/>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solidFill>
                <a:srgbClr val="344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1"/>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Freeform 12"/>
              <p:cNvSpPr>
                <a:spLocks/>
              </p:cNvSpPr>
              <p:nvPr/>
            </p:nvSpPr>
            <p:spPr bwMode="auto">
              <a:xfrm>
                <a:off x="462" y="1086"/>
                <a:ext cx="275" cy="58"/>
              </a:xfrm>
              <a:custGeom>
                <a:avLst/>
                <a:gdLst>
                  <a:gd name="T0" fmla="*/ 275 w 275"/>
                  <a:gd name="T1" fmla="*/ 0 h 58"/>
                  <a:gd name="T2" fmla="*/ 0 w 275"/>
                  <a:gd name="T3" fmla="*/ 0 h 58"/>
                  <a:gd name="T4" fmla="*/ 0 w 275"/>
                  <a:gd name="T5" fmla="*/ 58 h 58"/>
                </a:gdLst>
                <a:ahLst/>
                <a:cxnLst>
                  <a:cxn ang="0">
                    <a:pos x="T0" y="T1"/>
                  </a:cxn>
                  <a:cxn ang="0">
                    <a:pos x="T2" y="T3"/>
                  </a:cxn>
                  <a:cxn ang="0">
                    <a:pos x="T4" y="T5"/>
                  </a:cxn>
                </a:cxnLst>
                <a:rect l="0" t="0" r="r" b="b"/>
                <a:pathLst>
                  <a:path w="275" h="58">
                    <a:moveTo>
                      <a:pt x="275" y="0"/>
                    </a:moveTo>
                    <a:lnTo>
                      <a:pt x="0" y="0"/>
                    </a:lnTo>
                    <a:lnTo>
                      <a:pt x="0" y="5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Line 13"/>
              <p:cNvSpPr>
                <a:spLocks noChangeShapeType="1"/>
              </p:cNvSpPr>
              <p:nvPr/>
            </p:nvSpPr>
            <p:spPr bwMode="auto">
              <a:xfrm>
                <a:off x="1318" y="1086"/>
                <a:ext cx="159"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Oval 14"/>
              <p:cNvSpPr>
                <a:spLocks noChangeArrowheads="1"/>
              </p:cNvSpPr>
              <p:nvPr/>
            </p:nvSpPr>
            <p:spPr bwMode="auto">
              <a:xfrm>
                <a:off x="1450" y="1059"/>
                <a:ext cx="54"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Line 15"/>
              <p:cNvSpPr>
                <a:spLocks noChangeShapeType="1"/>
              </p:cNvSpPr>
              <p:nvPr/>
            </p:nvSpPr>
            <p:spPr bwMode="auto">
              <a:xfrm flipV="1">
                <a:off x="1027" y="533"/>
                <a:ext cx="0" cy="118"/>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Oval 16"/>
              <p:cNvSpPr>
                <a:spLocks noChangeArrowheads="1"/>
              </p:cNvSpPr>
              <p:nvPr/>
            </p:nvSpPr>
            <p:spPr bwMode="auto">
              <a:xfrm>
                <a:off x="1001" y="506"/>
                <a:ext cx="53"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Line 17"/>
              <p:cNvSpPr>
                <a:spLocks noChangeShapeType="1"/>
              </p:cNvSpPr>
              <p:nvPr/>
            </p:nvSpPr>
            <p:spPr bwMode="auto">
              <a:xfrm>
                <a:off x="375" y="534"/>
                <a:ext cx="1450"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Line 18"/>
              <p:cNvSpPr>
                <a:spLocks noChangeShapeType="1"/>
              </p:cNvSpPr>
              <p:nvPr/>
            </p:nvSpPr>
            <p:spPr bwMode="auto">
              <a:xfrm flipV="1">
                <a:off x="1477" y="248"/>
                <a:ext cx="0" cy="1629"/>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6" name="Group 155"/>
            <p:cNvGrpSpPr>
              <a:grpSpLocks noChangeAspect="1"/>
            </p:cNvGrpSpPr>
            <p:nvPr/>
          </p:nvGrpSpPr>
          <p:grpSpPr bwMode="auto">
            <a:xfrm>
              <a:off x="-1463040" y="4389120"/>
              <a:ext cx="3106738" cy="2867026"/>
              <a:chOff x="-11" y="115"/>
              <a:chExt cx="1957" cy="1806"/>
            </a:xfrm>
          </p:grpSpPr>
          <p:sp>
            <p:nvSpPr>
              <p:cNvPr id="157" name="AutoShape 3"/>
              <p:cNvSpPr>
                <a:spLocks noChangeAspect="1" noChangeArrowheads="1" noTextEdit="1"/>
              </p:cNvSpPr>
              <p:nvPr/>
            </p:nvSpPr>
            <p:spPr bwMode="auto">
              <a:xfrm>
                <a:off x="-11" y="115"/>
                <a:ext cx="1957"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5"/>
              <p:cNvSpPr>
                <a:spLocks noEditPoints="1"/>
              </p:cNvSpPr>
              <p:nvPr/>
            </p:nvSpPr>
            <p:spPr bwMode="auto">
              <a:xfrm>
                <a:off x="375" y="1434"/>
                <a:ext cx="174" cy="437"/>
              </a:xfrm>
              <a:custGeom>
                <a:avLst/>
                <a:gdLst>
                  <a:gd name="T0" fmla="*/ 58 w 174"/>
                  <a:gd name="T1" fmla="*/ 437 h 437"/>
                  <a:gd name="T2" fmla="*/ 116 w 174"/>
                  <a:gd name="T3" fmla="*/ 437 h 437"/>
                  <a:gd name="T4" fmla="*/ 29 w 174"/>
                  <a:gd name="T5" fmla="*/ 407 h 437"/>
                  <a:gd name="T6" fmla="*/ 145 w 174"/>
                  <a:gd name="T7" fmla="*/ 407 h 437"/>
                  <a:gd name="T8" fmla="*/ 0 w 174"/>
                  <a:gd name="T9" fmla="*/ 378 h 437"/>
                  <a:gd name="T10" fmla="*/ 174 w 174"/>
                  <a:gd name="T11" fmla="*/ 378 h 437"/>
                  <a:gd name="T12" fmla="*/ 87 w 174"/>
                  <a:gd name="T13" fmla="*/ 0 h 437"/>
                  <a:gd name="T14" fmla="*/ 87 w 174"/>
                  <a:gd name="T15" fmla="*/ 378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37">
                    <a:moveTo>
                      <a:pt x="58" y="437"/>
                    </a:moveTo>
                    <a:lnTo>
                      <a:pt x="116" y="437"/>
                    </a:lnTo>
                    <a:moveTo>
                      <a:pt x="29" y="407"/>
                    </a:moveTo>
                    <a:lnTo>
                      <a:pt x="145" y="407"/>
                    </a:lnTo>
                    <a:moveTo>
                      <a:pt x="0" y="378"/>
                    </a:moveTo>
                    <a:lnTo>
                      <a:pt x="174" y="378"/>
                    </a:lnTo>
                    <a:moveTo>
                      <a:pt x="87" y="0"/>
                    </a:moveTo>
                    <a:lnTo>
                      <a:pt x="87" y="37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Freeform 6"/>
              <p:cNvSpPr>
                <a:spLocks noEditPoints="1"/>
              </p:cNvSpPr>
              <p:nvPr/>
            </p:nvSpPr>
            <p:spPr bwMode="auto">
              <a:xfrm>
                <a:off x="404" y="1275"/>
                <a:ext cx="116" cy="29"/>
              </a:xfrm>
              <a:custGeom>
                <a:avLst/>
                <a:gdLst>
                  <a:gd name="T0" fmla="*/ 116 w 116"/>
                  <a:gd name="T1" fmla="*/ 29 h 29"/>
                  <a:gd name="T2" fmla="*/ 0 w 116"/>
                  <a:gd name="T3" fmla="*/ 29 h 29"/>
                  <a:gd name="T4" fmla="*/ 116 w 116"/>
                  <a:gd name="T5" fmla="*/ 0 h 29"/>
                  <a:gd name="T6" fmla="*/ 0 w 116"/>
                  <a:gd name="T7" fmla="*/ 0 h 29"/>
                </a:gdLst>
                <a:ahLst/>
                <a:cxnLst>
                  <a:cxn ang="0">
                    <a:pos x="T0" y="T1"/>
                  </a:cxn>
                  <a:cxn ang="0">
                    <a:pos x="T2" y="T3"/>
                  </a:cxn>
                  <a:cxn ang="0">
                    <a:pos x="T4" y="T5"/>
                  </a:cxn>
                  <a:cxn ang="0">
                    <a:pos x="T6" y="T7"/>
                  </a:cxn>
                </a:cxnLst>
                <a:rect l="0" t="0" r="r" b="b"/>
                <a:pathLst>
                  <a:path w="116" h="29">
                    <a:moveTo>
                      <a:pt x="116" y="29"/>
                    </a:moveTo>
                    <a:lnTo>
                      <a:pt x="0" y="29"/>
                    </a:lnTo>
                    <a:moveTo>
                      <a:pt x="116" y="0"/>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7"/>
              <p:cNvSpPr>
                <a:spLocks noEditPoints="1"/>
              </p:cNvSpPr>
              <p:nvPr/>
            </p:nvSpPr>
            <p:spPr bwMode="auto">
              <a:xfrm>
                <a:off x="462" y="1144"/>
                <a:ext cx="0" cy="290"/>
              </a:xfrm>
              <a:custGeom>
                <a:avLst/>
                <a:gdLst>
                  <a:gd name="T0" fmla="*/ 290 h 290"/>
                  <a:gd name="T1" fmla="*/ 160 h 290"/>
                  <a:gd name="T2" fmla="*/ 131 h 290"/>
                  <a:gd name="T3" fmla="*/ 0 h 290"/>
                </a:gdLst>
                <a:ahLst/>
                <a:cxnLst>
                  <a:cxn ang="0">
                    <a:pos x="0" y="T0"/>
                  </a:cxn>
                  <a:cxn ang="0">
                    <a:pos x="0" y="T1"/>
                  </a:cxn>
                  <a:cxn ang="0">
                    <a:pos x="0" y="T2"/>
                  </a:cxn>
                  <a:cxn ang="0">
                    <a:pos x="0" y="T3"/>
                  </a:cxn>
                </a:cxnLst>
                <a:rect l="0" t="0" r="r" b="b"/>
                <a:pathLst>
                  <a:path h="290">
                    <a:moveTo>
                      <a:pt x="0" y="290"/>
                    </a:moveTo>
                    <a:lnTo>
                      <a:pt x="0" y="160"/>
                    </a:lnTo>
                    <a:moveTo>
                      <a:pt x="0" y="131"/>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Oval 8"/>
              <p:cNvSpPr>
                <a:spLocks noChangeArrowheads="1"/>
              </p:cNvSpPr>
              <p:nvPr/>
            </p:nvSpPr>
            <p:spPr bwMode="auto">
              <a:xfrm>
                <a:off x="810" y="723"/>
                <a:ext cx="435" cy="436"/>
              </a:xfrm>
              <a:prstGeom prst="ellipse">
                <a:avLst/>
              </a:prstGeom>
              <a:solidFill>
                <a:srgbClr val="344D6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9"/>
              <p:cNvSpPr>
                <a:spLocks noEditPoints="1"/>
              </p:cNvSpPr>
              <p:nvPr/>
            </p:nvSpPr>
            <p:spPr bwMode="auto">
              <a:xfrm>
                <a:off x="737" y="651"/>
                <a:ext cx="581" cy="508"/>
              </a:xfrm>
              <a:custGeom>
                <a:avLst/>
                <a:gdLst>
                  <a:gd name="T0" fmla="*/ 605 w 1210"/>
                  <a:gd name="T1" fmla="*/ 0 h 1058"/>
                  <a:gd name="T2" fmla="*/ 605 w 1210"/>
                  <a:gd name="T3" fmla="*/ 453 h 1058"/>
                  <a:gd name="T4" fmla="*/ 605 w 1210"/>
                  <a:gd name="T5" fmla="*/ 151 h 1058"/>
                  <a:gd name="T6" fmla="*/ 1059 w 1210"/>
                  <a:gd name="T7" fmla="*/ 604 h 1058"/>
                  <a:gd name="T8" fmla="*/ 605 w 1210"/>
                  <a:gd name="T9" fmla="*/ 1058 h 1058"/>
                  <a:gd name="T10" fmla="*/ 152 w 1210"/>
                  <a:gd name="T11" fmla="*/ 604 h 1058"/>
                  <a:gd name="T12" fmla="*/ 605 w 1210"/>
                  <a:gd name="T13" fmla="*/ 151 h 1058"/>
                  <a:gd name="T14" fmla="*/ 303 w 1210"/>
                  <a:gd name="T15" fmla="*/ 453 h 1058"/>
                  <a:gd name="T16" fmla="*/ 908 w 1210"/>
                  <a:gd name="T17" fmla="*/ 453 h 1058"/>
                  <a:gd name="T18" fmla="*/ 756 w 1210"/>
                  <a:gd name="T19" fmla="*/ 453 h 1058"/>
                  <a:gd name="T20" fmla="*/ 941 w 1210"/>
                  <a:gd name="T21" fmla="*/ 907 h 1058"/>
                  <a:gd name="T22" fmla="*/ 1210 w 1210"/>
                  <a:gd name="T23" fmla="*/ 907 h 1058"/>
                  <a:gd name="T24" fmla="*/ 454 w 1210"/>
                  <a:gd name="T25" fmla="*/ 453 h 1058"/>
                  <a:gd name="T26" fmla="*/ 265 w 1210"/>
                  <a:gd name="T27" fmla="*/ 907 h 1058"/>
                  <a:gd name="T28" fmla="*/ 0 w 1210"/>
                  <a:gd name="T29" fmla="*/ 90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0" h="1058">
                    <a:moveTo>
                      <a:pt x="605" y="0"/>
                    </a:moveTo>
                    <a:lnTo>
                      <a:pt x="605" y="453"/>
                    </a:lnTo>
                    <a:moveTo>
                      <a:pt x="605" y="151"/>
                    </a:moveTo>
                    <a:cubicBezTo>
                      <a:pt x="856" y="151"/>
                      <a:pt x="1059" y="354"/>
                      <a:pt x="1059" y="604"/>
                    </a:cubicBezTo>
                    <a:cubicBezTo>
                      <a:pt x="1059" y="855"/>
                      <a:pt x="856" y="1058"/>
                      <a:pt x="605" y="1058"/>
                    </a:cubicBezTo>
                    <a:cubicBezTo>
                      <a:pt x="355" y="1058"/>
                      <a:pt x="152" y="855"/>
                      <a:pt x="152" y="604"/>
                    </a:cubicBezTo>
                    <a:cubicBezTo>
                      <a:pt x="152" y="354"/>
                      <a:pt x="355" y="151"/>
                      <a:pt x="605" y="151"/>
                    </a:cubicBezTo>
                    <a:close/>
                    <a:moveTo>
                      <a:pt x="303" y="453"/>
                    </a:moveTo>
                    <a:lnTo>
                      <a:pt x="908" y="453"/>
                    </a:lnTo>
                    <a:moveTo>
                      <a:pt x="756" y="453"/>
                    </a:moveTo>
                    <a:lnTo>
                      <a:pt x="941" y="907"/>
                    </a:lnTo>
                    <a:lnTo>
                      <a:pt x="1210" y="907"/>
                    </a:lnTo>
                    <a:moveTo>
                      <a:pt x="454" y="453"/>
                    </a:moveTo>
                    <a:lnTo>
                      <a:pt x="265" y="907"/>
                    </a:lnTo>
                    <a:lnTo>
                      <a:pt x="0" y="907"/>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10"/>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solidFill>
                <a:srgbClr val="344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1"/>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Freeform 12"/>
              <p:cNvSpPr>
                <a:spLocks/>
              </p:cNvSpPr>
              <p:nvPr/>
            </p:nvSpPr>
            <p:spPr bwMode="auto">
              <a:xfrm>
                <a:off x="462" y="1086"/>
                <a:ext cx="275" cy="58"/>
              </a:xfrm>
              <a:custGeom>
                <a:avLst/>
                <a:gdLst>
                  <a:gd name="T0" fmla="*/ 275 w 275"/>
                  <a:gd name="T1" fmla="*/ 0 h 58"/>
                  <a:gd name="T2" fmla="*/ 0 w 275"/>
                  <a:gd name="T3" fmla="*/ 0 h 58"/>
                  <a:gd name="T4" fmla="*/ 0 w 275"/>
                  <a:gd name="T5" fmla="*/ 58 h 58"/>
                </a:gdLst>
                <a:ahLst/>
                <a:cxnLst>
                  <a:cxn ang="0">
                    <a:pos x="T0" y="T1"/>
                  </a:cxn>
                  <a:cxn ang="0">
                    <a:pos x="T2" y="T3"/>
                  </a:cxn>
                  <a:cxn ang="0">
                    <a:pos x="T4" y="T5"/>
                  </a:cxn>
                </a:cxnLst>
                <a:rect l="0" t="0" r="r" b="b"/>
                <a:pathLst>
                  <a:path w="275" h="58">
                    <a:moveTo>
                      <a:pt x="275" y="0"/>
                    </a:moveTo>
                    <a:lnTo>
                      <a:pt x="0" y="0"/>
                    </a:lnTo>
                    <a:lnTo>
                      <a:pt x="0" y="5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Line 13"/>
              <p:cNvSpPr>
                <a:spLocks noChangeShapeType="1"/>
              </p:cNvSpPr>
              <p:nvPr/>
            </p:nvSpPr>
            <p:spPr bwMode="auto">
              <a:xfrm>
                <a:off x="1318" y="1086"/>
                <a:ext cx="159"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Oval 14"/>
              <p:cNvSpPr>
                <a:spLocks noChangeArrowheads="1"/>
              </p:cNvSpPr>
              <p:nvPr/>
            </p:nvSpPr>
            <p:spPr bwMode="auto">
              <a:xfrm>
                <a:off x="1450" y="1059"/>
                <a:ext cx="54"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Line 15"/>
              <p:cNvSpPr>
                <a:spLocks noChangeShapeType="1"/>
              </p:cNvSpPr>
              <p:nvPr/>
            </p:nvSpPr>
            <p:spPr bwMode="auto">
              <a:xfrm flipV="1">
                <a:off x="1027" y="533"/>
                <a:ext cx="0" cy="118"/>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Oval 16"/>
              <p:cNvSpPr>
                <a:spLocks noChangeArrowheads="1"/>
              </p:cNvSpPr>
              <p:nvPr/>
            </p:nvSpPr>
            <p:spPr bwMode="auto">
              <a:xfrm>
                <a:off x="1001" y="506"/>
                <a:ext cx="53"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Line 17"/>
              <p:cNvSpPr>
                <a:spLocks noChangeShapeType="1"/>
              </p:cNvSpPr>
              <p:nvPr/>
            </p:nvSpPr>
            <p:spPr bwMode="auto">
              <a:xfrm>
                <a:off x="375" y="534"/>
                <a:ext cx="1450"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Line 18"/>
              <p:cNvSpPr>
                <a:spLocks noChangeShapeType="1"/>
              </p:cNvSpPr>
              <p:nvPr/>
            </p:nvSpPr>
            <p:spPr bwMode="auto">
              <a:xfrm flipV="1">
                <a:off x="1477" y="248"/>
                <a:ext cx="0" cy="1629"/>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72" name="Group 171"/>
            <p:cNvGrpSpPr>
              <a:grpSpLocks noChangeAspect="1"/>
            </p:cNvGrpSpPr>
            <p:nvPr/>
          </p:nvGrpSpPr>
          <p:grpSpPr bwMode="auto">
            <a:xfrm>
              <a:off x="7315200" y="4389120"/>
              <a:ext cx="3106738" cy="2867026"/>
              <a:chOff x="-11" y="115"/>
              <a:chExt cx="1957" cy="1806"/>
            </a:xfrm>
          </p:grpSpPr>
          <p:sp>
            <p:nvSpPr>
              <p:cNvPr id="173" name="AutoShape 3"/>
              <p:cNvSpPr>
                <a:spLocks noChangeAspect="1" noChangeArrowheads="1" noTextEdit="1"/>
              </p:cNvSpPr>
              <p:nvPr/>
            </p:nvSpPr>
            <p:spPr bwMode="auto">
              <a:xfrm>
                <a:off x="-11" y="115"/>
                <a:ext cx="1957"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5"/>
              <p:cNvSpPr>
                <a:spLocks noEditPoints="1"/>
              </p:cNvSpPr>
              <p:nvPr/>
            </p:nvSpPr>
            <p:spPr bwMode="auto">
              <a:xfrm>
                <a:off x="375" y="1434"/>
                <a:ext cx="174" cy="437"/>
              </a:xfrm>
              <a:custGeom>
                <a:avLst/>
                <a:gdLst>
                  <a:gd name="T0" fmla="*/ 58 w 174"/>
                  <a:gd name="T1" fmla="*/ 437 h 437"/>
                  <a:gd name="T2" fmla="*/ 116 w 174"/>
                  <a:gd name="T3" fmla="*/ 437 h 437"/>
                  <a:gd name="T4" fmla="*/ 29 w 174"/>
                  <a:gd name="T5" fmla="*/ 407 h 437"/>
                  <a:gd name="T6" fmla="*/ 145 w 174"/>
                  <a:gd name="T7" fmla="*/ 407 h 437"/>
                  <a:gd name="T8" fmla="*/ 0 w 174"/>
                  <a:gd name="T9" fmla="*/ 378 h 437"/>
                  <a:gd name="T10" fmla="*/ 174 w 174"/>
                  <a:gd name="T11" fmla="*/ 378 h 437"/>
                  <a:gd name="T12" fmla="*/ 87 w 174"/>
                  <a:gd name="T13" fmla="*/ 0 h 437"/>
                  <a:gd name="T14" fmla="*/ 87 w 174"/>
                  <a:gd name="T15" fmla="*/ 378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37">
                    <a:moveTo>
                      <a:pt x="58" y="437"/>
                    </a:moveTo>
                    <a:lnTo>
                      <a:pt x="116" y="437"/>
                    </a:lnTo>
                    <a:moveTo>
                      <a:pt x="29" y="407"/>
                    </a:moveTo>
                    <a:lnTo>
                      <a:pt x="145" y="407"/>
                    </a:lnTo>
                    <a:moveTo>
                      <a:pt x="0" y="378"/>
                    </a:moveTo>
                    <a:lnTo>
                      <a:pt x="174" y="378"/>
                    </a:lnTo>
                    <a:moveTo>
                      <a:pt x="87" y="0"/>
                    </a:moveTo>
                    <a:lnTo>
                      <a:pt x="87" y="37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
              <p:cNvSpPr>
                <a:spLocks noEditPoints="1"/>
              </p:cNvSpPr>
              <p:nvPr/>
            </p:nvSpPr>
            <p:spPr bwMode="auto">
              <a:xfrm>
                <a:off x="404" y="1275"/>
                <a:ext cx="116" cy="29"/>
              </a:xfrm>
              <a:custGeom>
                <a:avLst/>
                <a:gdLst>
                  <a:gd name="T0" fmla="*/ 116 w 116"/>
                  <a:gd name="T1" fmla="*/ 29 h 29"/>
                  <a:gd name="T2" fmla="*/ 0 w 116"/>
                  <a:gd name="T3" fmla="*/ 29 h 29"/>
                  <a:gd name="T4" fmla="*/ 116 w 116"/>
                  <a:gd name="T5" fmla="*/ 0 h 29"/>
                  <a:gd name="T6" fmla="*/ 0 w 116"/>
                  <a:gd name="T7" fmla="*/ 0 h 29"/>
                </a:gdLst>
                <a:ahLst/>
                <a:cxnLst>
                  <a:cxn ang="0">
                    <a:pos x="T0" y="T1"/>
                  </a:cxn>
                  <a:cxn ang="0">
                    <a:pos x="T2" y="T3"/>
                  </a:cxn>
                  <a:cxn ang="0">
                    <a:pos x="T4" y="T5"/>
                  </a:cxn>
                  <a:cxn ang="0">
                    <a:pos x="T6" y="T7"/>
                  </a:cxn>
                </a:cxnLst>
                <a:rect l="0" t="0" r="r" b="b"/>
                <a:pathLst>
                  <a:path w="116" h="29">
                    <a:moveTo>
                      <a:pt x="116" y="29"/>
                    </a:moveTo>
                    <a:lnTo>
                      <a:pt x="0" y="29"/>
                    </a:lnTo>
                    <a:moveTo>
                      <a:pt x="116" y="0"/>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7"/>
              <p:cNvSpPr>
                <a:spLocks noEditPoints="1"/>
              </p:cNvSpPr>
              <p:nvPr/>
            </p:nvSpPr>
            <p:spPr bwMode="auto">
              <a:xfrm>
                <a:off x="462" y="1144"/>
                <a:ext cx="0" cy="290"/>
              </a:xfrm>
              <a:custGeom>
                <a:avLst/>
                <a:gdLst>
                  <a:gd name="T0" fmla="*/ 290 h 290"/>
                  <a:gd name="T1" fmla="*/ 160 h 290"/>
                  <a:gd name="T2" fmla="*/ 131 h 290"/>
                  <a:gd name="T3" fmla="*/ 0 h 290"/>
                </a:gdLst>
                <a:ahLst/>
                <a:cxnLst>
                  <a:cxn ang="0">
                    <a:pos x="0" y="T0"/>
                  </a:cxn>
                  <a:cxn ang="0">
                    <a:pos x="0" y="T1"/>
                  </a:cxn>
                  <a:cxn ang="0">
                    <a:pos x="0" y="T2"/>
                  </a:cxn>
                  <a:cxn ang="0">
                    <a:pos x="0" y="T3"/>
                  </a:cxn>
                </a:cxnLst>
                <a:rect l="0" t="0" r="r" b="b"/>
                <a:pathLst>
                  <a:path h="290">
                    <a:moveTo>
                      <a:pt x="0" y="290"/>
                    </a:moveTo>
                    <a:lnTo>
                      <a:pt x="0" y="160"/>
                    </a:lnTo>
                    <a:moveTo>
                      <a:pt x="0" y="131"/>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Oval 8"/>
              <p:cNvSpPr>
                <a:spLocks noChangeArrowheads="1"/>
              </p:cNvSpPr>
              <p:nvPr/>
            </p:nvSpPr>
            <p:spPr bwMode="auto">
              <a:xfrm>
                <a:off x="810" y="723"/>
                <a:ext cx="435" cy="436"/>
              </a:xfrm>
              <a:prstGeom prst="ellipse">
                <a:avLst/>
              </a:prstGeom>
              <a:solidFill>
                <a:srgbClr val="344D6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9"/>
              <p:cNvSpPr>
                <a:spLocks noEditPoints="1"/>
              </p:cNvSpPr>
              <p:nvPr/>
            </p:nvSpPr>
            <p:spPr bwMode="auto">
              <a:xfrm>
                <a:off x="737" y="651"/>
                <a:ext cx="581" cy="508"/>
              </a:xfrm>
              <a:custGeom>
                <a:avLst/>
                <a:gdLst>
                  <a:gd name="T0" fmla="*/ 605 w 1210"/>
                  <a:gd name="T1" fmla="*/ 0 h 1058"/>
                  <a:gd name="T2" fmla="*/ 605 w 1210"/>
                  <a:gd name="T3" fmla="*/ 453 h 1058"/>
                  <a:gd name="T4" fmla="*/ 605 w 1210"/>
                  <a:gd name="T5" fmla="*/ 151 h 1058"/>
                  <a:gd name="T6" fmla="*/ 1059 w 1210"/>
                  <a:gd name="T7" fmla="*/ 604 h 1058"/>
                  <a:gd name="T8" fmla="*/ 605 w 1210"/>
                  <a:gd name="T9" fmla="*/ 1058 h 1058"/>
                  <a:gd name="T10" fmla="*/ 152 w 1210"/>
                  <a:gd name="T11" fmla="*/ 604 h 1058"/>
                  <a:gd name="T12" fmla="*/ 605 w 1210"/>
                  <a:gd name="T13" fmla="*/ 151 h 1058"/>
                  <a:gd name="T14" fmla="*/ 303 w 1210"/>
                  <a:gd name="T15" fmla="*/ 453 h 1058"/>
                  <a:gd name="T16" fmla="*/ 908 w 1210"/>
                  <a:gd name="T17" fmla="*/ 453 h 1058"/>
                  <a:gd name="T18" fmla="*/ 756 w 1210"/>
                  <a:gd name="T19" fmla="*/ 453 h 1058"/>
                  <a:gd name="T20" fmla="*/ 941 w 1210"/>
                  <a:gd name="T21" fmla="*/ 907 h 1058"/>
                  <a:gd name="T22" fmla="*/ 1210 w 1210"/>
                  <a:gd name="T23" fmla="*/ 907 h 1058"/>
                  <a:gd name="T24" fmla="*/ 454 w 1210"/>
                  <a:gd name="T25" fmla="*/ 453 h 1058"/>
                  <a:gd name="T26" fmla="*/ 265 w 1210"/>
                  <a:gd name="T27" fmla="*/ 907 h 1058"/>
                  <a:gd name="T28" fmla="*/ 0 w 1210"/>
                  <a:gd name="T29" fmla="*/ 90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0" h="1058">
                    <a:moveTo>
                      <a:pt x="605" y="0"/>
                    </a:moveTo>
                    <a:lnTo>
                      <a:pt x="605" y="453"/>
                    </a:lnTo>
                    <a:moveTo>
                      <a:pt x="605" y="151"/>
                    </a:moveTo>
                    <a:cubicBezTo>
                      <a:pt x="856" y="151"/>
                      <a:pt x="1059" y="354"/>
                      <a:pt x="1059" y="604"/>
                    </a:cubicBezTo>
                    <a:cubicBezTo>
                      <a:pt x="1059" y="855"/>
                      <a:pt x="856" y="1058"/>
                      <a:pt x="605" y="1058"/>
                    </a:cubicBezTo>
                    <a:cubicBezTo>
                      <a:pt x="355" y="1058"/>
                      <a:pt x="152" y="855"/>
                      <a:pt x="152" y="604"/>
                    </a:cubicBezTo>
                    <a:cubicBezTo>
                      <a:pt x="152" y="354"/>
                      <a:pt x="355" y="151"/>
                      <a:pt x="605" y="151"/>
                    </a:cubicBezTo>
                    <a:close/>
                    <a:moveTo>
                      <a:pt x="303" y="453"/>
                    </a:moveTo>
                    <a:lnTo>
                      <a:pt x="908" y="453"/>
                    </a:lnTo>
                    <a:moveTo>
                      <a:pt x="756" y="453"/>
                    </a:moveTo>
                    <a:lnTo>
                      <a:pt x="941" y="907"/>
                    </a:lnTo>
                    <a:lnTo>
                      <a:pt x="1210" y="907"/>
                    </a:lnTo>
                    <a:moveTo>
                      <a:pt x="454" y="453"/>
                    </a:moveTo>
                    <a:lnTo>
                      <a:pt x="265" y="907"/>
                    </a:lnTo>
                    <a:lnTo>
                      <a:pt x="0" y="907"/>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Freeform 10"/>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solidFill>
                <a:srgbClr val="344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1"/>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Freeform 12"/>
              <p:cNvSpPr>
                <a:spLocks/>
              </p:cNvSpPr>
              <p:nvPr/>
            </p:nvSpPr>
            <p:spPr bwMode="auto">
              <a:xfrm>
                <a:off x="462" y="1086"/>
                <a:ext cx="275" cy="58"/>
              </a:xfrm>
              <a:custGeom>
                <a:avLst/>
                <a:gdLst>
                  <a:gd name="T0" fmla="*/ 275 w 275"/>
                  <a:gd name="T1" fmla="*/ 0 h 58"/>
                  <a:gd name="T2" fmla="*/ 0 w 275"/>
                  <a:gd name="T3" fmla="*/ 0 h 58"/>
                  <a:gd name="T4" fmla="*/ 0 w 275"/>
                  <a:gd name="T5" fmla="*/ 58 h 58"/>
                </a:gdLst>
                <a:ahLst/>
                <a:cxnLst>
                  <a:cxn ang="0">
                    <a:pos x="T0" y="T1"/>
                  </a:cxn>
                  <a:cxn ang="0">
                    <a:pos x="T2" y="T3"/>
                  </a:cxn>
                  <a:cxn ang="0">
                    <a:pos x="T4" y="T5"/>
                  </a:cxn>
                </a:cxnLst>
                <a:rect l="0" t="0" r="r" b="b"/>
                <a:pathLst>
                  <a:path w="275" h="58">
                    <a:moveTo>
                      <a:pt x="275" y="0"/>
                    </a:moveTo>
                    <a:lnTo>
                      <a:pt x="0" y="0"/>
                    </a:lnTo>
                    <a:lnTo>
                      <a:pt x="0" y="5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13"/>
              <p:cNvSpPr>
                <a:spLocks noChangeShapeType="1"/>
              </p:cNvSpPr>
              <p:nvPr/>
            </p:nvSpPr>
            <p:spPr bwMode="auto">
              <a:xfrm>
                <a:off x="1318" y="1086"/>
                <a:ext cx="159"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Oval 14"/>
              <p:cNvSpPr>
                <a:spLocks noChangeArrowheads="1"/>
              </p:cNvSpPr>
              <p:nvPr/>
            </p:nvSpPr>
            <p:spPr bwMode="auto">
              <a:xfrm>
                <a:off x="1450" y="1059"/>
                <a:ext cx="54"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Line 15"/>
              <p:cNvSpPr>
                <a:spLocks noChangeShapeType="1"/>
              </p:cNvSpPr>
              <p:nvPr/>
            </p:nvSpPr>
            <p:spPr bwMode="auto">
              <a:xfrm flipV="1">
                <a:off x="1027" y="533"/>
                <a:ext cx="0" cy="118"/>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Oval 16"/>
              <p:cNvSpPr>
                <a:spLocks noChangeArrowheads="1"/>
              </p:cNvSpPr>
              <p:nvPr/>
            </p:nvSpPr>
            <p:spPr bwMode="auto">
              <a:xfrm>
                <a:off x="1001" y="506"/>
                <a:ext cx="53"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Line 17"/>
              <p:cNvSpPr>
                <a:spLocks noChangeShapeType="1"/>
              </p:cNvSpPr>
              <p:nvPr/>
            </p:nvSpPr>
            <p:spPr bwMode="auto">
              <a:xfrm>
                <a:off x="375" y="534"/>
                <a:ext cx="1450"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18"/>
              <p:cNvSpPr>
                <a:spLocks noChangeShapeType="1"/>
              </p:cNvSpPr>
              <p:nvPr/>
            </p:nvSpPr>
            <p:spPr bwMode="auto">
              <a:xfrm flipV="1">
                <a:off x="1477" y="248"/>
                <a:ext cx="0" cy="1629"/>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8" name="Group 187"/>
            <p:cNvGrpSpPr>
              <a:grpSpLocks noChangeAspect="1"/>
            </p:cNvGrpSpPr>
            <p:nvPr/>
          </p:nvGrpSpPr>
          <p:grpSpPr bwMode="auto">
            <a:xfrm>
              <a:off x="9509760" y="4389120"/>
              <a:ext cx="3106738" cy="2867026"/>
              <a:chOff x="-11" y="115"/>
              <a:chExt cx="1957" cy="1806"/>
            </a:xfrm>
          </p:grpSpPr>
          <p:sp>
            <p:nvSpPr>
              <p:cNvPr id="189" name="AutoShape 3"/>
              <p:cNvSpPr>
                <a:spLocks noChangeAspect="1" noChangeArrowheads="1" noTextEdit="1"/>
              </p:cNvSpPr>
              <p:nvPr/>
            </p:nvSpPr>
            <p:spPr bwMode="auto">
              <a:xfrm>
                <a:off x="-11" y="115"/>
                <a:ext cx="1957"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0" name="Freeform 5"/>
              <p:cNvSpPr>
                <a:spLocks noEditPoints="1"/>
              </p:cNvSpPr>
              <p:nvPr/>
            </p:nvSpPr>
            <p:spPr bwMode="auto">
              <a:xfrm>
                <a:off x="375" y="1434"/>
                <a:ext cx="174" cy="437"/>
              </a:xfrm>
              <a:custGeom>
                <a:avLst/>
                <a:gdLst>
                  <a:gd name="T0" fmla="*/ 58 w 174"/>
                  <a:gd name="T1" fmla="*/ 437 h 437"/>
                  <a:gd name="T2" fmla="*/ 116 w 174"/>
                  <a:gd name="T3" fmla="*/ 437 h 437"/>
                  <a:gd name="T4" fmla="*/ 29 w 174"/>
                  <a:gd name="T5" fmla="*/ 407 h 437"/>
                  <a:gd name="T6" fmla="*/ 145 w 174"/>
                  <a:gd name="T7" fmla="*/ 407 h 437"/>
                  <a:gd name="T8" fmla="*/ 0 w 174"/>
                  <a:gd name="T9" fmla="*/ 378 h 437"/>
                  <a:gd name="T10" fmla="*/ 174 w 174"/>
                  <a:gd name="T11" fmla="*/ 378 h 437"/>
                  <a:gd name="T12" fmla="*/ 87 w 174"/>
                  <a:gd name="T13" fmla="*/ 0 h 437"/>
                  <a:gd name="T14" fmla="*/ 87 w 174"/>
                  <a:gd name="T15" fmla="*/ 378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37">
                    <a:moveTo>
                      <a:pt x="58" y="437"/>
                    </a:moveTo>
                    <a:lnTo>
                      <a:pt x="116" y="437"/>
                    </a:lnTo>
                    <a:moveTo>
                      <a:pt x="29" y="407"/>
                    </a:moveTo>
                    <a:lnTo>
                      <a:pt x="145" y="407"/>
                    </a:lnTo>
                    <a:moveTo>
                      <a:pt x="0" y="378"/>
                    </a:moveTo>
                    <a:lnTo>
                      <a:pt x="174" y="378"/>
                    </a:lnTo>
                    <a:moveTo>
                      <a:pt x="87" y="0"/>
                    </a:moveTo>
                    <a:lnTo>
                      <a:pt x="87" y="37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Freeform 6"/>
              <p:cNvSpPr>
                <a:spLocks noEditPoints="1"/>
              </p:cNvSpPr>
              <p:nvPr/>
            </p:nvSpPr>
            <p:spPr bwMode="auto">
              <a:xfrm>
                <a:off x="404" y="1275"/>
                <a:ext cx="116" cy="29"/>
              </a:xfrm>
              <a:custGeom>
                <a:avLst/>
                <a:gdLst>
                  <a:gd name="T0" fmla="*/ 116 w 116"/>
                  <a:gd name="T1" fmla="*/ 29 h 29"/>
                  <a:gd name="T2" fmla="*/ 0 w 116"/>
                  <a:gd name="T3" fmla="*/ 29 h 29"/>
                  <a:gd name="T4" fmla="*/ 116 w 116"/>
                  <a:gd name="T5" fmla="*/ 0 h 29"/>
                  <a:gd name="T6" fmla="*/ 0 w 116"/>
                  <a:gd name="T7" fmla="*/ 0 h 29"/>
                </a:gdLst>
                <a:ahLst/>
                <a:cxnLst>
                  <a:cxn ang="0">
                    <a:pos x="T0" y="T1"/>
                  </a:cxn>
                  <a:cxn ang="0">
                    <a:pos x="T2" y="T3"/>
                  </a:cxn>
                  <a:cxn ang="0">
                    <a:pos x="T4" y="T5"/>
                  </a:cxn>
                  <a:cxn ang="0">
                    <a:pos x="T6" y="T7"/>
                  </a:cxn>
                </a:cxnLst>
                <a:rect l="0" t="0" r="r" b="b"/>
                <a:pathLst>
                  <a:path w="116" h="29">
                    <a:moveTo>
                      <a:pt x="116" y="29"/>
                    </a:moveTo>
                    <a:lnTo>
                      <a:pt x="0" y="29"/>
                    </a:lnTo>
                    <a:moveTo>
                      <a:pt x="116" y="0"/>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Freeform 7"/>
              <p:cNvSpPr>
                <a:spLocks noEditPoints="1"/>
              </p:cNvSpPr>
              <p:nvPr/>
            </p:nvSpPr>
            <p:spPr bwMode="auto">
              <a:xfrm>
                <a:off x="462" y="1144"/>
                <a:ext cx="0" cy="290"/>
              </a:xfrm>
              <a:custGeom>
                <a:avLst/>
                <a:gdLst>
                  <a:gd name="T0" fmla="*/ 290 h 290"/>
                  <a:gd name="T1" fmla="*/ 160 h 290"/>
                  <a:gd name="T2" fmla="*/ 131 h 290"/>
                  <a:gd name="T3" fmla="*/ 0 h 290"/>
                </a:gdLst>
                <a:ahLst/>
                <a:cxnLst>
                  <a:cxn ang="0">
                    <a:pos x="0" y="T0"/>
                  </a:cxn>
                  <a:cxn ang="0">
                    <a:pos x="0" y="T1"/>
                  </a:cxn>
                  <a:cxn ang="0">
                    <a:pos x="0" y="T2"/>
                  </a:cxn>
                  <a:cxn ang="0">
                    <a:pos x="0" y="T3"/>
                  </a:cxn>
                </a:cxnLst>
                <a:rect l="0" t="0" r="r" b="b"/>
                <a:pathLst>
                  <a:path h="290">
                    <a:moveTo>
                      <a:pt x="0" y="290"/>
                    </a:moveTo>
                    <a:lnTo>
                      <a:pt x="0" y="160"/>
                    </a:lnTo>
                    <a:moveTo>
                      <a:pt x="0" y="131"/>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Oval 8"/>
              <p:cNvSpPr>
                <a:spLocks noChangeArrowheads="1"/>
              </p:cNvSpPr>
              <p:nvPr/>
            </p:nvSpPr>
            <p:spPr bwMode="auto">
              <a:xfrm>
                <a:off x="810" y="723"/>
                <a:ext cx="435" cy="436"/>
              </a:xfrm>
              <a:prstGeom prst="ellipse">
                <a:avLst/>
              </a:prstGeom>
              <a:solidFill>
                <a:srgbClr val="344D6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9"/>
              <p:cNvSpPr>
                <a:spLocks noEditPoints="1"/>
              </p:cNvSpPr>
              <p:nvPr/>
            </p:nvSpPr>
            <p:spPr bwMode="auto">
              <a:xfrm>
                <a:off x="737" y="651"/>
                <a:ext cx="581" cy="508"/>
              </a:xfrm>
              <a:custGeom>
                <a:avLst/>
                <a:gdLst>
                  <a:gd name="T0" fmla="*/ 605 w 1210"/>
                  <a:gd name="T1" fmla="*/ 0 h 1058"/>
                  <a:gd name="T2" fmla="*/ 605 w 1210"/>
                  <a:gd name="T3" fmla="*/ 453 h 1058"/>
                  <a:gd name="T4" fmla="*/ 605 w 1210"/>
                  <a:gd name="T5" fmla="*/ 151 h 1058"/>
                  <a:gd name="T6" fmla="*/ 1059 w 1210"/>
                  <a:gd name="T7" fmla="*/ 604 h 1058"/>
                  <a:gd name="T8" fmla="*/ 605 w 1210"/>
                  <a:gd name="T9" fmla="*/ 1058 h 1058"/>
                  <a:gd name="T10" fmla="*/ 152 w 1210"/>
                  <a:gd name="T11" fmla="*/ 604 h 1058"/>
                  <a:gd name="T12" fmla="*/ 605 w 1210"/>
                  <a:gd name="T13" fmla="*/ 151 h 1058"/>
                  <a:gd name="T14" fmla="*/ 303 w 1210"/>
                  <a:gd name="T15" fmla="*/ 453 h 1058"/>
                  <a:gd name="T16" fmla="*/ 908 w 1210"/>
                  <a:gd name="T17" fmla="*/ 453 h 1058"/>
                  <a:gd name="T18" fmla="*/ 756 w 1210"/>
                  <a:gd name="T19" fmla="*/ 453 h 1058"/>
                  <a:gd name="T20" fmla="*/ 941 w 1210"/>
                  <a:gd name="T21" fmla="*/ 907 h 1058"/>
                  <a:gd name="T22" fmla="*/ 1210 w 1210"/>
                  <a:gd name="T23" fmla="*/ 907 h 1058"/>
                  <a:gd name="T24" fmla="*/ 454 w 1210"/>
                  <a:gd name="T25" fmla="*/ 453 h 1058"/>
                  <a:gd name="T26" fmla="*/ 265 w 1210"/>
                  <a:gd name="T27" fmla="*/ 907 h 1058"/>
                  <a:gd name="T28" fmla="*/ 0 w 1210"/>
                  <a:gd name="T29" fmla="*/ 90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0" h="1058">
                    <a:moveTo>
                      <a:pt x="605" y="0"/>
                    </a:moveTo>
                    <a:lnTo>
                      <a:pt x="605" y="453"/>
                    </a:lnTo>
                    <a:moveTo>
                      <a:pt x="605" y="151"/>
                    </a:moveTo>
                    <a:cubicBezTo>
                      <a:pt x="856" y="151"/>
                      <a:pt x="1059" y="354"/>
                      <a:pt x="1059" y="604"/>
                    </a:cubicBezTo>
                    <a:cubicBezTo>
                      <a:pt x="1059" y="855"/>
                      <a:pt x="856" y="1058"/>
                      <a:pt x="605" y="1058"/>
                    </a:cubicBezTo>
                    <a:cubicBezTo>
                      <a:pt x="355" y="1058"/>
                      <a:pt x="152" y="855"/>
                      <a:pt x="152" y="604"/>
                    </a:cubicBezTo>
                    <a:cubicBezTo>
                      <a:pt x="152" y="354"/>
                      <a:pt x="355" y="151"/>
                      <a:pt x="605" y="151"/>
                    </a:cubicBezTo>
                    <a:close/>
                    <a:moveTo>
                      <a:pt x="303" y="453"/>
                    </a:moveTo>
                    <a:lnTo>
                      <a:pt x="908" y="453"/>
                    </a:lnTo>
                    <a:moveTo>
                      <a:pt x="756" y="453"/>
                    </a:moveTo>
                    <a:lnTo>
                      <a:pt x="941" y="907"/>
                    </a:lnTo>
                    <a:lnTo>
                      <a:pt x="1210" y="907"/>
                    </a:lnTo>
                    <a:moveTo>
                      <a:pt x="454" y="453"/>
                    </a:moveTo>
                    <a:lnTo>
                      <a:pt x="265" y="907"/>
                    </a:lnTo>
                    <a:lnTo>
                      <a:pt x="0" y="907"/>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Freeform 10"/>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solidFill>
                <a:srgbClr val="344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11"/>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Freeform 12"/>
              <p:cNvSpPr>
                <a:spLocks/>
              </p:cNvSpPr>
              <p:nvPr/>
            </p:nvSpPr>
            <p:spPr bwMode="auto">
              <a:xfrm>
                <a:off x="462" y="1086"/>
                <a:ext cx="275" cy="58"/>
              </a:xfrm>
              <a:custGeom>
                <a:avLst/>
                <a:gdLst>
                  <a:gd name="T0" fmla="*/ 275 w 275"/>
                  <a:gd name="T1" fmla="*/ 0 h 58"/>
                  <a:gd name="T2" fmla="*/ 0 w 275"/>
                  <a:gd name="T3" fmla="*/ 0 h 58"/>
                  <a:gd name="T4" fmla="*/ 0 w 275"/>
                  <a:gd name="T5" fmla="*/ 58 h 58"/>
                </a:gdLst>
                <a:ahLst/>
                <a:cxnLst>
                  <a:cxn ang="0">
                    <a:pos x="T0" y="T1"/>
                  </a:cxn>
                  <a:cxn ang="0">
                    <a:pos x="T2" y="T3"/>
                  </a:cxn>
                  <a:cxn ang="0">
                    <a:pos x="T4" y="T5"/>
                  </a:cxn>
                </a:cxnLst>
                <a:rect l="0" t="0" r="r" b="b"/>
                <a:pathLst>
                  <a:path w="275" h="58">
                    <a:moveTo>
                      <a:pt x="275" y="0"/>
                    </a:moveTo>
                    <a:lnTo>
                      <a:pt x="0" y="0"/>
                    </a:lnTo>
                    <a:lnTo>
                      <a:pt x="0" y="5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Line 13"/>
              <p:cNvSpPr>
                <a:spLocks noChangeShapeType="1"/>
              </p:cNvSpPr>
              <p:nvPr/>
            </p:nvSpPr>
            <p:spPr bwMode="auto">
              <a:xfrm>
                <a:off x="1318" y="1086"/>
                <a:ext cx="159"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Oval 14"/>
              <p:cNvSpPr>
                <a:spLocks noChangeArrowheads="1"/>
              </p:cNvSpPr>
              <p:nvPr/>
            </p:nvSpPr>
            <p:spPr bwMode="auto">
              <a:xfrm>
                <a:off x="1450" y="1059"/>
                <a:ext cx="54"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Line 15"/>
              <p:cNvSpPr>
                <a:spLocks noChangeShapeType="1"/>
              </p:cNvSpPr>
              <p:nvPr/>
            </p:nvSpPr>
            <p:spPr bwMode="auto">
              <a:xfrm flipV="1">
                <a:off x="1027" y="533"/>
                <a:ext cx="0" cy="118"/>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Oval 16"/>
              <p:cNvSpPr>
                <a:spLocks noChangeArrowheads="1"/>
              </p:cNvSpPr>
              <p:nvPr/>
            </p:nvSpPr>
            <p:spPr bwMode="auto">
              <a:xfrm>
                <a:off x="1001" y="506"/>
                <a:ext cx="53"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Line 17"/>
              <p:cNvSpPr>
                <a:spLocks noChangeShapeType="1"/>
              </p:cNvSpPr>
              <p:nvPr/>
            </p:nvSpPr>
            <p:spPr bwMode="auto">
              <a:xfrm>
                <a:off x="375" y="534"/>
                <a:ext cx="1450"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Line 18"/>
              <p:cNvSpPr>
                <a:spLocks noChangeShapeType="1"/>
              </p:cNvSpPr>
              <p:nvPr/>
            </p:nvSpPr>
            <p:spPr bwMode="auto">
              <a:xfrm flipV="1">
                <a:off x="1477" y="248"/>
                <a:ext cx="0" cy="1629"/>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04" name="Group 203"/>
            <p:cNvGrpSpPr>
              <a:grpSpLocks noChangeAspect="1"/>
            </p:cNvGrpSpPr>
            <p:nvPr/>
          </p:nvGrpSpPr>
          <p:grpSpPr bwMode="auto">
            <a:xfrm>
              <a:off x="9509760" y="1828800"/>
              <a:ext cx="3106738" cy="2867026"/>
              <a:chOff x="-11" y="115"/>
              <a:chExt cx="1957" cy="1806"/>
            </a:xfrm>
          </p:grpSpPr>
          <p:sp>
            <p:nvSpPr>
              <p:cNvPr id="205" name="AutoShape 3"/>
              <p:cNvSpPr>
                <a:spLocks noChangeAspect="1" noChangeArrowheads="1" noTextEdit="1"/>
              </p:cNvSpPr>
              <p:nvPr/>
            </p:nvSpPr>
            <p:spPr bwMode="auto">
              <a:xfrm>
                <a:off x="-11" y="115"/>
                <a:ext cx="1957"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5"/>
              <p:cNvSpPr>
                <a:spLocks noEditPoints="1"/>
              </p:cNvSpPr>
              <p:nvPr/>
            </p:nvSpPr>
            <p:spPr bwMode="auto">
              <a:xfrm>
                <a:off x="375" y="1434"/>
                <a:ext cx="174" cy="437"/>
              </a:xfrm>
              <a:custGeom>
                <a:avLst/>
                <a:gdLst>
                  <a:gd name="T0" fmla="*/ 58 w 174"/>
                  <a:gd name="T1" fmla="*/ 437 h 437"/>
                  <a:gd name="T2" fmla="*/ 116 w 174"/>
                  <a:gd name="T3" fmla="*/ 437 h 437"/>
                  <a:gd name="T4" fmla="*/ 29 w 174"/>
                  <a:gd name="T5" fmla="*/ 407 h 437"/>
                  <a:gd name="T6" fmla="*/ 145 w 174"/>
                  <a:gd name="T7" fmla="*/ 407 h 437"/>
                  <a:gd name="T8" fmla="*/ 0 w 174"/>
                  <a:gd name="T9" fmla="*/ 378 h 437"/>
                  <a:gd name="T10" fmla="*/ 174 w 174"/>
                  <a:gd name="T11" fmla="*/ 378 h 437"/>
                  <a:gd name="T12" fmla="*/ 87 w 174"/>
                  <a:gd name="T13" fmla="*/ 0 h 437"/>
                  <a:gd name="T14" fmla="*/ 87 w 174"/>
                  <a:gd name="T15" fmla="*/ 378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37">
                    <a:moveTo>
                      <a:pt x="58" y="437"/>
                    </a:moveTo>
                    <a:lnTo>
                      <a:pt x="116" y="437"/>
                    </a:lnTo>
                    <a:moveTo>
                      <a:pt x="29" y="407"/>
                    </a:moveTo>
                    <a:lnTo>
                      <a:pt x="145" y="407"/>
                    </a:lnTo>
                    <a:moveTo>
                      <a:pt x="0" y="378"/>
                    </a:moveTo>
                    <a:lnTo>
                      <a:pt x="174" y="378"/>
                    </a:lnTo>
                    <a:moveTo>
                      <a:pt x="87" y="0"/>
                    </a:moveTo>
                    <a:lnTo>
                      <a:pt x="87" y="37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Freeform 6"/>
              <p:cNvSpPr>
                <a:spLocks noEditPoints="1"/>
              </p:cNvSpPr>
              <p:nvPr/>
            </p:nvSpPr>
            <p:spPr bwMode="auto">
              <a:xfrm>
                <a:off x="404" y="1275"/>
                <a:ext cx="116" cy="29"/>
              </a:xfrm>
              <a:custGeom>
                <a:avLst/>
                <a:gdLst>
                  <a:gd name="T0" fmla="*/ 116 w 116"/>
                  <a:gd name="T1" fmla="*/ 29 h 29"/>
                  <a:gd name="T2" fmla="*/ 0 w 116"/>
                  <a:gd name="T3" fmla="*/ 29 h 29"/>
                  <a:gd name="T4" fmla="*/ 116 w 116"/>
                  <a:gd name="T5" fmla="*/ 0 h 29"/>
                  <a:gd name="T6" fmla="*/ 0 w 116"/>
                  <a:gd name="T7" fmla="*/ 0 h 29"/>
                </a:gdLst>
                <a:ahLst/>
                <a:cxnLst>
                  <a:cxn ang="0">
                    <a:pos x="T0" y="T1"/>
                  </a:cxn>
                  <a:cxn ang="0">
                    <a:pos x="T2" y="T3"/>
                  </a:cxn>
                  <a:cxn ang="0">
                    <a:pos x="T4" y="T5"/>
                  </a:cxn>
                  <a:cxn ang="0">
                    <a:pos x="T6" y="T7"/>
                  </a:cxn>
                </a:cxnLst>
                <a:rect l="0" t="0" r="r" b="b"/>
                <a:pathLst>
                  <a:path w="116" h="29">
                    <a:moveTo>
                      <a:pt x="116" y="29"/>
                    </a:moveTo>
                    <a:lnTo>
                      <a:pt x="0" y="29"/>
                    </a:lnTo>
                    <a:moveTo>
                      <a:pt x="116" y="0"/>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Freeform 7"/>
              <p:cNvSpPr>
                <a:spLocks noEditPoints="1"/>
              </p:cNvSpPr>
              <p:nvPr/>
            </p:nvSpPr>
            <p:spPr bwMode="auto">
              <a:xfrm>
                <a:off x="462" y="1144"/>
                <a:ext cx="0" cy="290"/>
              </a:xfrm>
              <a:custGeom>
                <a:avLst/>
                <a:gdLst>
                  <a:gd name="T0" fmla="*/ 290 h 290"/>
                  <a:gd name="T1" fmla="*/ 160 h 290"/>
                  <a:gd name="T2" fmla="*/ 131 h 290"/>
                  <a:gd name="T3" fmla="*/ 0 h 290"/>
                </a:gdLst>
                <a:ahLst/>
                <a:cxnLst>
                  <a:cxn ang="0">
                    <a:pos x="0" y="T0"/>
                  </a:cxn>
                  <a:cxn ang="0">
                    <a:pos x="0" y="T1"/>
                  </a:cxn>
                  <a:cxn ang="0">
                    <a:pos x="0" y="T2"/>
                  </a:cxn>
                  <a:cxn ang="0">
                    <a:pos x="0" y="T3"/>
                  </a:cxn>
                </a:cxnLst>
                <a:rect l="0" t="0" r="r" b="b"/>
                <a:pathLst>
                  <a:path h="290">
                    <a:moveTo>
                      <a:pt x="0" y="290"/>
                    </a:moveTo>
                    <a:lnTo>
                      <a:pt x="0" y="160"/>
                    </a:lnTo>
                    <a:moveTo>
                      <a:pt x="0" y="131"/>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Oval 8"/>
              <p:cNvSpPr>
                <a:spLocks noChangeArrowheads="1"/>
              </p:cNvSpPr>
              <p:nvPr/>
            </p:nvSpPr>
            <p:spPr bwMode="auto">
              <a:xfrm>
                <a:off x="810" y="723"/>
                <a:ext cx="435" cy="436"/>
              </a:xfrm>
              <a:prstGeom prst="ellipse">
                <a:avLst/>
              </a:prstGeom>
              <a:solidFill>
                <a:srgbClr val="344D6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9"/>
              <p:cNvSpPr>
                <a:spLocks noEditPoints="1"/>
              </p:cNvSpPr>
              <p:nvPr/>
            </p:nvSpPr>
            <p:spPr bwMode="auto">
              <a:xfrm>
                <a:off x="737" y="651"/>
                <a:ext cx="581" cy="508"/>
              </a:xfrm>
              <a:custGeom>
                <a:avLst/>
                <a:gdLst>
                  <a:gd name="T0" fmla="*/ 605 w 1210"/>
                  <a:gd name="T1" fmla="*/ 0 h 1058"/>
                  <a:gd name="T2" fmla="*/ 605 w 1210"/>
                  <a:gd name="T3" fmla="*/ 453 h 1058"/>
                  <a:gd name="T4" fmla="*/ 605 w 1210"/>
                  <a:gd name="T5" fmla="*/ 151 h 1058"/>
                  <a:gd name="T6" fmla="*/ 1059 w 1210"/>
                  <a:gd name="T7" fmla="*/ 604 h 1058"/>
                  <a:gd name="T8" fmla="*/ 605 w 1210"/>
                  <a:gd name="T9" fmla="*/ 1058 h 1058"/>
                  <a:gd name="T10" fmla="*/ 152 w 1210"/>
                  <a:gd name="T11" fmla="*/ 604 h 1058"/>
                  <a:gd name="T12" fmla="*/ 605 w 1210"/>
                  <a:gd name="T13" fmla="*/ 151 h 1058"/>
                  <a:gd name="T14" fmla="*/ 303 w 1210"/>
                  <a:gd name="T15" fmla="*/ 453 h 1058"/>
                  <a:gd name="T16" fmla="*/ 908 w 1210"/>
                  <a:gd name="T17" fmla="*/ 453 h 1058"/>
                  <a:gd name="T18" fmla="*/ 756 w 1210"/>
                  <a:gd name="T19" fmla="*/ 453 h 1058"/>
                  <a:gd name="T20" fmla="*/ 941 w 1210"/>
                  <a:gd name="T21" fmla="*/ 907 h 1058"/>
                  <a:gd name="T22" fmla="*/ 1210 w 1210"/>
                  <a:gd name="T23" fmla="*/ 907 h 1058"/>
                  <a:gd name="T24" fmla="*/ 454 w 1210"/>
                  <a:gd name="T25" fmla="*/ 453 h 1058"/>
                  <a:gd name="T26" fmla="*/ 265 w 1210"/>
                  <a:gd name="T27" fmla="*/ 907 h 1058"/>
                  <a:gd name="T28" fmla="*/ 0 w 1210"/>
                  <a:gd name="T29" fmla="*/ 90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0" h="1058">
                    <a:moveTo>
                      <a:pt x="605" y="0"/>
                    </a:moveTo>
                    <a:lnTo>
                      <a:pt x="605" y="453"/>
                    </a:lnTo>
                    <a:moveTo>
                      <a:pt x="605" y="151"/>
                    </a:moveTo>
                    <a:cubicBezTo>
                      <a:pt x="856" y="151"/>
                      <a:pt x="1059" y="354"/>
                      <a:pt x="1059" y="604"/>
                    </a:cubicBezTo>
                    <a:cubicBezTo>
                      <a:pt x="1059" y="855"/>
                      <a:pt x="856" y="1058"/>
                      <a:pt x="605" y="1058"/>
                    </a:cubicBezTo>
                    <a:cubicBezTo>
                      <a:pt x="355" y="1058"/>
                      <a:pt x="152" y="855"/>
                      <a:pt x="152" y="604"/>
                    </a:cubicBezTo>
                    <a:cubicBezTo>
                      <a:pt x="152" y="354"/>
                      <a:pt x="355" y="151"/>
                      <a:pt x="605" y="151"/>
                    </a:cubicBezTo>
                    <a:close/>
                    <a:moveTo>
                      <a:pt x="303" y="453"/>
                    </a:moveTo>
                    <a:lnTo>
                      <a:pt x="908" y="453"/>
                    </a:lnTo>
                    <a:moveTo>
                      <a:pt x="756" y="453"/>
                    </a:moveTo>
                    <a:lnTo>
                      <a:pt x="941" y="907"/>
                    </a:lnTo>
                    <a:lnTo>
                      <a:pt x="1210" y="907"/>
                    </a:lnTo>
                    <a:moveTo>
                      <a:pt x="454" y="453"/>
                    </a:moveTo>
                    <a:lnTo>
                      <a:pt x="265" y="907"/>
                    </a:lnTo>
                    <a:lnTo>
                      <a:pt x="0" y="907"/>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Freeform 10"/>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solidFill>
                <a:srgbClr val="344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11"/>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Freeform 12"/>
              <p:cNvSpPr>
                <a:spLocks/>
              </p:cNvSpPr>
              <p:nvPr/>
            </p:nvSpPr>
            <p:spPr bwMode="auto">
              <a:xfrm>
                <a:off x="462" y="1086"/>
                <a:ext cx="275" cy="58"/>
              </a:xfrm>
              <a:custGeom>
                <a:avLst/>
                <a:gdLst>
                  <a:gd name="T0" fmla="*/ 275 w 275"/>
                  <a:gd name="T1" fmla="*/ 0 h 58"/>
                  <a:gd name="T2" fmla="*/ 0 w 275"/>
                  <a:gd name="T3" fmla="*/ 0 h 58"/>
                  <a:gd name="T4" fmla="*/ 0 w 275"/>
                  <a:gd name="T5" fmla="*/ 58 h 58"/>
                </a:gdLst>
                <a:ahLst/>
                <a:cxnLst>
                  <a:cxn ang="0">
                    <a:pos x="T0" y="T1"/>
                  </a:cxn>
                  <a:cxn ang="0">
                    <a:pos x="T2" y="T3"/>
                  </a:cxn>
                  <a:cxn ang="0">
                    <a:pos x="T4" y="T5"/>
                  </a:cxn>
                </a:cxnLst>
                <a:rect l="0" t="0" r="r" b="b"/>
                <a:pathLst>
                  <a:path w="275" h="58">
                    <a:moveTo>
                      <a:pt x="275" y="0"/>
                    </a:moveTo>
                    <a:lnTo>
                      <a:pt x="0" y="0"/>
                    </a:lnTo>
                    <a:lnTo>
                      <a:pt x="0" y="5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Line 13"/>
              <p:cNvSpPr>
                <a:spLocks noChangeShapeType="1"/>
              </p:cNvSpPr>
              <p:nvPr/>
            </p:nvSpPr>
            <p:spPr bwMode="auto">
              <a:xfrm>
                <a:off x="1318" y="1086"/>
                <a:ext cx="159"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Oval 14"/>
              <p:cNvSpPr>
                <a:spLocks noChangeArrowheads="1"/>
              </p:cNvSpPr>
              <p:nvPr/>
            </p:nvSpPr>
            <p:spPr bwMode="auto">
              <a:xfrm>
                <a:off x="1450" y="1059"/>
                <a:ext cx="54"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Line 15"/>
              <p:cNvSpPr>
                <a:spLocks noChangeShapeType="1"/>
              </p:cNvSpPr>
              <p:nvPr/>
            </p:nvSpPr>
            <p:spPr bwMode="auto">
              <a:xfrm flipV="1">
                <a:off x="1027" y="533"/>
                <a:ext cx="0" cy="118"/>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Oval 16"/>
              <p:cNvSpPr>
                <a:spLocks noChangeArrowheads="1"/>
              </p:cNvSpPr>
              <p:nvPr/>
            </p:nvSpPr>
            <p:spPr bwMode="auto">
              <a:xfrm>
                <a:off x="1001" y="506"/>
                <a:ext cx="53"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Line 17"/>
              <p:cNvSpPr>
                <a:spLocks noChangeShapeType="1"/>
              </p:cNvSpPr>
              <p:nvPr/>
            </p:nvSpPr>
            <p:spPr bwMode="auto">
              <a:xfrm>
                <a:off x="375" y="534"/>
                <a:ext cx="1450"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18"/>
              <p:cNvSpPr>
                <a:spLocks noChangeShapeType="1"/>
              </p:cNvSpPr>
              <p:nvPr/>
            </p:nvSpPr>
            <p:spPr bwMode="auto">
              <a:xfrm flipV="1">
                <a:off x="1477" y="248"/>
                <a:ext cx="0" cy="1629"/>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0" name="Group 219"/>
            <p:cNvGrpSpPr>
              <a:grpSpLocks noChangeAspect="1"/>
            </p:cNvGrpSpPr>
            <p:nvPr/>
          </p:nvGrpSpPr>
          <p:grpSpPr bwMode="auto">
            <a:xfrm>
              <a:off x="11704320" y="1828800"/>
              <a:ext cx="3106738" cy="2867026"/>
              <a:chOff x="-11" y="115"/>
              <a:chExt cx="1957" cy="1806"/>
            </a:xfrm>
          </p:grpSpPr>
          <p:sp>
            <p:nvSpPr>
              <p:cNvPr id="221" name="AutoShape 3"/>
              <p:cNvSpPr>
                <a:spLocks noChangeAspect="1" noChangeArrowheads="1" noTextEdit="1"/>
              </p:cNvSpPr>
              <p:nvPr/>
            </p:nvSpPr>
            <p:spPr bwMode="auto">
              <a:xfrm>
                <a:off x="-11" y="115"/>
                <a:ext cx="1957"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5"/>
              <p:cNvSpPr>
                <a:spLocks noEditPoints="1"/>
              </p:cNvSpPr>
              <p:nvPr/>
            </p:nvSpPr>
            <p:spPr bwMode="auto">
              <a:xfrm>
                <a:off x="375" y="1434"/>
                <a:ext cx="174" cy="437"/>
              </a:xfrm>
              <a:custGeom>
                <a:avLst/>
                <a:gdLst>
                  <a:gd name="T0" fmla="*/ 58 w 174"/>
                  <a:gd name="T1" fmla="*/ 437 h 437"/>
                  <a:gd name="T2" fmla="*/ 116 w 174"/>
                  <a:gd name="T3" fmla="*/ 437 h 437"/>
                  <a:gd name="T4" fmla="*/ 29 w 174"/>
                  <a:gd name="T5" fmla="*/ 407 h 437"/>
                  <a:gd name="T6" fmla="*/ 145 w 174"/>
                  <a:gd name="T7" fmla="*/ 407 h 437"/>
                  <a:gd name="T8" fmla="*/ 0 w 174"/>
                  <a:gd name="T9" fmla="*/ 378 h 437"/>
                  <a:gd name="T10" fmla="*/ 174 w 174"/>
                  <a:gd name="T11" fmla="*/ 378 h 437"/>
                  <a:gd name="T12" fmla="*/ 87 w 174"/>
                  <a:gd name="T13" fmla="*/ 0 h 437"/>
                  <a:gd name="T14" fmla="*/ 87 w 174"/>
                  <a:gd name="T15" fmla="*/ 378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37">
                    <a:moveTo>
                      <a:pt x="58" y="437"/>
                    </a:moveTo>
                    <a:lnTo>
                      <a:pt x="116" y="437"/>
                    </a:lnTo>
                    <a:moveTo>
                      <a:pt x="29" y="407"/>
                    </a:moveTo>
                    <a:lnTo>
                      <a:pt x="145" y="407"/>
                    </a:lnTo>
                    <a:moveTo>
                      <a:pt x="0" y="378"/>
                    </a:moveTo>
                    <a:lnTo>
                      <a:pt x="174" y="378"/>
                    </a:lnTo>
                    <a:moveTo>
                      <a:pt x="87" y="0"/>
                    </a:moveTo>
                    <a:lnTo>
                      <a:pt x="87" y="37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Freeform 6"/>
              <p:cNvSpPr>
                <a:spLocks noEditPoints="1"/>
              </p:cNvSpPr>
              <p:nvPr/>
            </p:nvSpPr>
            <p:spPr bwMode="auto">
              <a:xfrm>
                <a:off x="404" y="1275"/>
                <a:ext cx="116" cy="29"/>
              </a:xfrm>
              <a:custGeom>
                <a:avLst/>
                <a:gdLst>
                  <a:gd name="T0" fmla="*/ 116 w 116"/>
                  <a:gd name="T1" fmla="*/ 29 h 29"/>
                  <a:gd name="T2" fmla="*/ 0 w 116"/>
                  <a:gd name="T3" fmla="*/ 29 h 29"/>
                  <a:gd name="T4" fmla="*/ 116 w 116"/>
                  <a:gd name="T5" fmla="*/ 0 h 29"/>
                  <a:gd name="T6" fmla="*/ 0 w 116"/>
                  <a:gd name="T7" fmla="*/ 0 h 29"/>
                </a:gdLst>
                <a:ahLst/>
                <a:cxnLst>
                  <a:cxn ang="0">
                    <a:pos x="T0" y="T1"/>
                  </a:cxn>
                  <a:cxn ang="0">
                    <a:pos x="T2" y="T3"/>
                  </a:cxn>
                  <a:cxn ang="0">
                    <a:pos x="T4" y="T5"/>
                  </a:cxn>
                  <a:cxn ang="0">
                    <a:pos x="T6" y="T7"/>
                  </a:cxn>
                </a:cxnLst>
                <a:rect l="0" t="0" r="r" b="b"/>
                <a:pathLst>
                  <a:path w="116" h="29">
                    <a:moveTo>
                      <a:pt x="116" y="29"/>
                    </a:moveTo>
                    <a:lnTo>
                      <a:pt x="0" y="29"/>
                    </a:lnTo>
                    <a:moveTo>
                      <a:pt x="116" y="0"/>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Freeform 7"/>
              <p:cNvSpPr>
                <a:spLocks noEditPoints="1"/>
              </p:cNvSpPr>
              <p:nvPr/>
            </p:nvSpPr>
            <p:spPr bwMode="auto">
              <a:xfrm>
                <a:off x="462" y="1144"/>
                <a:ext cx="0" cy="290"/>
              </a:xfrm>
              <a:custGeom>
                <a:avLst/>
                <a:gdLst>
                  <a:gd name="T0" fmla="*/ 290 h 290"/>
                  <a:gd name="T1" fmla="*/ 160 h 290"/>
                  <a:gd name="T2" fmla="*/ 131 h 290"/>
                  <a:gd name="T3" fmla="*/ 0 h 290"/>
                </a:gdLst>
                <a:ahLst/>
                <a:cxnLst>
                  <a:cxn ang="0">
                    <a:pos x="0" y="T0"/>
                  </a:cxn>
                  <a:cxn ang="0">
                    <a:pos x="0" y="T1"/>
                  </a:cxn>
                  <a:cxn ang="0">
                    <a:pos x="0" y="T2"/>
                  </a:cxn>
                  <a:cxn ang="0">
                    <a:pos x="0" y="T3"/>
                  </a:cxn>
                </a:cxnLst>
                <a:rect l="0" t="0" r="r" b="b"/>
                <a:pathLst>
                  <a:path h="290">
                    <a:moveTo>
                      <a:pt x="0" y="290"/>
                    </a:moveTo>
                    <a:lnTo>
                      <a:pt x="0" y="160"/>
                    </a:lnTo>
                    <a:moveTo>
                      <a:pt x="0" y="131"/>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Oval 8"/>
              <p:cNvSpPr>
                <a:spLocks noChangeArrowheads="1"/>
              </p:cNvSpPr>
              <p:nvPr/>
            </p:nvSpPr>
            <p:spPr bwMode="auto">
              <a:xfrm>
                <a:off x="810" y="723"/>
                <a:ext cx="435" cy="436"/>
              </a:xfrm>
              <a:prstGeom prst="ellipse">
                <a:avLst/>
              </a:prstGeom>
              <a:solidFill>
                <a:srgbClr val="344D6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
              <p:cNvSpPr>
                <a:spLocks noEditPoints="1"/>
              </p:cNvSpPr>
              <p:nvPr/>
            </p:nvSpPr>
            <p:spPr bwMode="auto">
              <a:xfrm>
                <a:off x="737" y="651"/>
                <a:ext cx="581" cy="508"/>
              </a:xfrm>
              <a:custGeom>
                <a:avLst/>
                <a:gdLst>
                  <a:gd name="T0" fmla="*/ 605 w 1210"/>
                  <a:gd name="T1" fmla="*/ 0 h 1058"/>
                  <a:gd name="T2" fmla="*/ 605 w 1210"/>
                  <a:gd name="T3" fmla="*/ 453 h 1058"/>
                  <a:gd name="T4" fmla="*/ 605 w 1210"/>
                  <a:gd name="T5" fmla="*/ 151 h 1058"/>
                  <a:gd name="T6" fmla="*/ 1059 w 1210"/>
                  <a:gd name="T7" fmla="*/ 604 h 1058"/>
                  <a:gd name="T8" fmla="*/ 605 w 1210"/>
                  <a:gd name="T9" fmla="*/ 1058 h 1058"/>
                  <a:gd name="T10" fmla="*/ 152 w 1210"/>
                  <a:gd name="T11" fmla="*/ 604 h 1058"/>
                  <a:gd name="T12" fmla="*/ 605 w 1210"/>
                  <a:gd name="T13" fmla="*/ 151 h 1058"/>
                  <a:gd name="T14" fmla="*/ 303 w 1210"/>
                  <a:gd name="T15" fmla="*/ 453 h 1058"/>
                  <a:gd name="T16" fmla="*/ 908 w 1210"/>
                  <a:gd name="T17" fmla="*/ 453 h 1058"/>
                  <a:gd name="T18" fmla="*/ 756 w 1210"/>
                  <a:gd name="T19" fmla="*/ 453 h 1058"/>
                  <a:gd name="T20" fmla="*/ 941 w 1210"/>
                  <a:gd name="T21" fmla="*/ 907 h 1058"/>
                  <a:gd name="T22" fmla="*/ 1210 w 1210"/>
                  <a:gd name="T23" fmla="*/ 907 h 1058"/>
                  <a:gd name="T24" fmla="*/ 454 w 1210"/>
                  <a:gd name="T25" fmla="*/ 453 h 1058"/>
                  <a:gd name="T26" fmla="*/ 265 w 1210"/>
                  <a:gd name="T27" fmla="*/ 907 h 1058"/>
                  <a:gd name="T28" fmla="*/ 0 w 1210"/>
                  <a:gd name="T29" fmla="*/ 90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0" h="1058">
                    <a:moveTo>
                      <a:pt x="605" y="0"/>
                    </a:moveTo>
                    <a:lnTo>
                      <a:pt x="605" y="453"/>
                    </a:lnTo>
                    <a:moveTo>
                      <a:pt x="605" y="151"/>
                    </a:moveTo>
                    <a:cubicBezTo>
                      <a:pt x="856" y="151"/>
                      <a:pt x="1059" y="354"/>
                      <a:pt x="1059" y="604"/>
                    </a:cubicBezTo>
                    <a:cubicBezTo>
                      <a:pt x="1059" y="855"/>
                      <a:pt x="856" y="1058"/>
                      <a:pt x="605" y="1058"/>
                    </a:cubicBezTo>
                    <a:cubicBezTo>
                      <a:pt x="355" y="1058"/>
                      <a:pt x="152" y="855"/>
                      <a:pt x="152" y="604"/>
                    </a:cubicBezTo>
                    <a:cubicBezTo>
                      <a:pt x="152" y="354"/>
                      <a:pt x="355" y="151"/>
                      <a:pt x="605" y="151"/>
                    </a:cubicBezTo>
                    <a:close/>
                    <a:moveTo>
                      <a:pt x="303" y="453"/>
                    </a:moveTo>
                    <a:lnTo>
                      <a:pt x="908" y="453"/>
                    </a:lnTo>
                    <a:moveTo>
                      <a:pt x="756" y="453"/>
                    </a:moveTo>
                    <a:lnTo>
                      <a:pt x="941" y="907"/>
                    </a:lnTo>
                    <a:lnTo>
                      <a:pt x="1210" y="907"/>
                    </a:lnTo>
                    <a:moveTo>
                      <a:pt x="454" y="453"/>
                    </a:moveTo>
                    <a:lnTo>
                      <a:pt x="265" y="907"/>
                    </a:lnTo>
                    <a:lnTo>
                      <a:pt x="0" y="907"/>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Freeform 10"/>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solidFill>
                <a:srgbClr val="344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11"/>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Freeform 12"/>
              <p:cNvSpPr>
                <a:spLocks/>
              </p:cNvSpPr>
              <p:nvPr/>
            </p:nvSpPr>
            <p:spPr bwMode="auto">
              <a:xfrm>
                <a:off x="462" y="1086"/>
                <a:ext cx="275" cy="58"/>
              </a:xfrm>
              <a:custGeom>
                <a:avLst/>
                <a:gdLst>
                  <a:gd name="T0" fmla="*/ 275 w 275"/>
                  <a:gd name="T1" fmla="*/ 0 h 58"/>
                  <a:gd name="T2" fmla="*/ 0 w 275"/>
                  <a:gd name="T3" fmla="*/ 0 h 58"/>
                  <a:gd name="T4" fmla="*/ 0 w 275"/>
                  <a:gd name="T5" fmla="*/ 58 h 58"/>
                </a:gdLst>
                <a:ahLst/>
                <a:cxnLst>
                  <a:cxn ang="0">
                    <a:pos x="T0" y="T1"/>
                  </a:cxn>
                  <a:cxn ang="0">
                    <a:pos x="T2" y="T3"/>
                  </a:cxn>
                  <a:cxn ang="0">
                    <a:pos x="T4" y="T5"/>
                  </a:cxn>
                </a:cxnLst>
                <a:rect l="0" t="0" r="r" b="b"/>
                <a:pathLst>
                  <a:path w="275" h="58">
                    <a:moveTo>
                      <a:pt x="275" y="0"/>
                    </a:moveTo>
                    <a:lnTo>
                      <a:pt x="0" y="0"/>
                    </a:lnTo>
                    <a:lnTo>
                      <a:pt x="0" y="5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13"/>
              <p:cNvSpPr>
                <a:spLocks noChangeShapeType="1"/>
              </p:cNvSpPr>
              <p:nvPr/>
            </p:nvSpPr>
            <p:spPr bwMode="auto">
              <a:xfrm>
                <a:off x="1318" y="1086"/>
                <a:ext cx="159"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Oval 14"/>
              <p:cNvSpPr>
                <a:spLocks noChangeArrowheads="1"/>
              </p:cNvSpPr>
              <p:nvPr/>
            </p:nvSpPr>
            <p:spPr bwMode="auto">
              <a:xfrm>
                <a:off x="1450" y="1059"/>
                <a:ext cx="54"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Line 15"/>
              <p:cNvSpPr>
                <a:spLocks noChangeShapeType="1"/>
              </p:cNvSpPr>
              <p:nvPr/>
            </p:nvSpPr>
            <p:spPr bwMode="auto">
              <a:xfrm flipV="1">
                <a:off x="1027" y="533"/>
                <a:ext cx="0" cy="118"/>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Oval 16"/>
              <p:cNvSpPr>
                <a:spLocks noChangeArrowheads="1"/>
              </p:cNvSpPr>
              <p:nvPr/>
            </p:nvSpPr>
            <p:spPr bwMode="auto">
              <a:xfrm>
                <a:off x="1001" y="506"/>
                <a:ext cx="53"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Line 17"/>
              <p:cNvSpPr>
                <a:spLocks noChangeShapeType="1"/>
              </p:cNvSpPr>
              <p:nvPr/>
            </p:nvSpPr>
            <p:spPr bwMode="auto">
              <a:xfrm>
                <a:off x="375" y="534"/>
                <a:ext cx="1450"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Line 18"/>
              <p:cNvSpPr>
                <a:spLocks noChangeShapeType="1"/>
              </p:cNvSpPr>
              <p:nvPr/>
            </p:nvSpPr>
            <p:spPr bwMode="auto">
              <a:xfrm flipV="1">
                <a:off x="1477" y="248"/>
                <a:ext cx="0" cy="1629"/>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6" name="Group 235"/>
            <p:cNvGrpSpPr>
              <a:grpSpLocks noChangeAspect="1"/>
            </p:cNvGrpSpPr>
            <p:nvPr/>
          </p:nvGrpSpPr>
          <p:grpSpPr bwMode="auto">
            <a:xfrm>
              <a:off x="11704320" y="4389120"/>
              <a:ext cx="3106738" cy="2867026"/>
              <a:chOff x="-11" y="115"/>
              <a:chExt cx="1957" cy="1806"/>
            </a:xfrm>
          </p:grpSpPr>
          <p:sp>
            <p:nvSpPr>
              <p:cNvPr id="237" name="AutoShape 3"/>
              <p:cNvSpPr>
                <a:spLocks noChangeAspect="1" noChangeArrowheads="1" noTextEdit="1"/>
              </p:cNvSpPr>
              <p:nvPr/>
            </p:nvSpPr>
            <p:spPr bwMode="auto">
              <a:xfrm>
                <a:off x="-11" y="115"/>
                <a:ext cx="1957"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5"/>
              <p:cNvSpPr>
                <a:spLocks noEditPoints="1"/>
              </p:cNvSpPr>
              <p:nvPr/>
            </p:nvSpPr>
            <p:spPr bwMode="auto">
              <a:xfrm>
                <a:off x="375" y="1434"/>
                <a:ext cx="174" cy="437"/>
              </a:xfrm>
              <a:custGeom>
                <a:avLst/>
                <a:gdLst>
                  <a:gd name="T0" fmla="*/ 58 w 174"/>
                  <a:gd name="T1" fmla="*/ 437 h 437"/>
                  <a:gd name="T2" fmla="*/ 116 w 174"/>
                  <a:gd name="T3" fmla="*/ 437 h 437"/>
                  <a:gd name="T4" fmla="*/ 29 w 174"/>
                  <a:gd name="T5" fmla="*/ 407 h 437"/>
                  <a:gd name="T6" fmla="*/ 145 w 174"/>
                  <a:gd name="T7" fmla="*/ 407 h 437"/>
                  <a:gd name="T8" fmla="*/ 0 w 174"/>
                  <a:gd name="T9" fmla="*/ 378 h 437"/>
                  <a:gd name="T10" fmla="*/ 174 w 174"/>
                  <a:gd name="T11" fmla="*/ 378 h 437"/>
                  <a:gd name="T12" fmla="*/ 87 w 174"/>
                  <a:gd name="T13" fmla="*/ 0 h 437"/>
                  <a:gd name="T14" fmla="*/ 87 w 174"/>
                  <a:gd name="T15" fmla="*/ 378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37">
                    <a:moveTo>
                      <a:pt x="58" y="437"/>
                    </a:moveTo>
                    <a:lnTo>
                      <a:pt x="116" y="437"/>
                    </a:lnTo>
                    <a:moveTo>
                      <a:pt x="29" y="407"/>
                    </a:moveTo>
                    <a:lnTo>
                      <a:pt x="145" y="407"/>
                    </a:lnTo>
                    <a:moveTo>
                      <a:pt x="0" y="378"/>
                    </a:moveTo>
                    <a:lnTo>
                      <a:pt x="174" y="378"/>
                    </a:lnTo>
                    <a:moveTo>
                      <a:pt x="87" y="0"/>
                    </a:moveTo>
                    <a:lnTo>
                      <a:pt x="87" y="37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Freeform 6"/>
              <p:cNvSpPr>
                <a:spLocks noEditPoints="1"/>
              </p:cNvSpPr>
              <p:nvPr/>
            </p:nvSpPr>
            <p:spPr bwMode="auto">
              <a:xfrm>
                <a:off x="404" y="1275"/>
                <a:ext cx="116" cy="29"/>
              </a:xfrm>
              <a:custGeom>
                <a:avLst/>
                <a:gdLst>
                  <a:gd name="T0" fmla="*/ 116 w 116"/>
                  <a:gd name="T1" fmla="*/ 29 h 29"/>
                  <a:gd name="T2" fmla="*/ 0 w 116"/>
                  <a:gd name="T3" fmla="*/ 29 h 29"/>
                  <a:gd name="T4" fmla="*/ 116 w 116"/>
                  <a:gd name="T5" fmla="*/ 0 h 29"/>
                  <a:gd name="T6" fmla="*/ 0 w 116"/>
                  <a:gd name="T7" fmla="*/ 0 h 29"/>
                </a:gdLst>
                <a:ahLst/>
                <a:cxnLst>
                  <a:cxn ang="0">
                    <a:pos x="T0" y="T1"/>
                  </a:cxn>
                  <a:cxn ang="0">
                    <a:pos x="T2" y="T3"/>
                  </a:cxn>
                  <a:cxn ang="0">
                    <a:pos x="T4" y="T5"/>
                  </a:cxn>
                  <a:cxn ang="0">
                    <a:pos x="T6" y="T7"/>
                  </a:cxn>
                </a:cxnLst>
                <a:rect l="0" t="0" r="r" b="b"/>
                <a:pathLst>
                  <a:path w="116" h="29">
                    <a:moveTo>
                      <a:pt x="116" y="29"/>
                    </a:moveTo>
                    <a:lnTo>
                      <a:pt x="0" y="29"/>
                    </a:lnTo>
                    <a:moveTo>
                      <a:pt x="116" y="0"/>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Freeform 7"/>
              <p:cNvSpPr>
                <a:spLocks noEditPoints="1"/>
              </p:cNvSpPr>
              <p:nvPr/>
            </p:nvSpPr>
            <p:spPr bwMode="auto">
              <a:xfrm>
                <a:off x="462" y="1144"/>
                <a:ext cx="0" cy="290"/>
              </a:xfrm>
              <a:custGeom>
                <a:avLst/>
                <a:gdLst>
                  <a:gd name="T0" fmla="*/ 290 h 290"/>
                  <a:gd name="T1" fmla="*/ 160 h 290"/>
                  <a:gd name="T2" fmla="*/ 131 h 290"/>
                  <a:gd name="T3" fmla="*/ 0 h 290"/>
                </a:gdLst>
                <a:ahLst/>
                <a:cxnLst>
                  <a:cxn ang="0">
                    <a:pos x="0" y="T0"/>
                  </a:cxn>
                  <a:cxn ang="0">
                    <a:pos x="0" y="T1"/>
                  </a:cxn>
                  <a:cxn ang="0">
                    <a:pos x="0" y="T2"/>
                  </a:cxn>
                  <a:cxn ang="0">
                    <a:pos x="0" y="T3"/>
                  </a:cxn>
                </a:cxnLst>
                <a:rect l="0" t="0" r="r" b="b"/>
                <a:pathLst>
                  <a:path h="290">
                    <a:moveTo>
                      <a:pt x="0" y="290"/>
                    </a:moveTo>
                    <a:lnTo>
                      <a:pt x="0" y="160"/>
                    </a:lnTo>
                    <a:moveTo>
                      <a:pt x="0" y="131"/>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 name="Oval 8"/>
              <p:cNvSpPr>
                <a:spLocks noChangeArrowheads="1"/>
              </p:cNvSpPr>
              <p:nvPr/>
            </p:nvSpPr>
            <p:spPr bwMode="auto">
              <a:xfrm>
                <a:off x="810" y="723"/>
                <a:ext cx="435" cy="436"/>
              </a:xfrm>
              <a:prstGeom prst="ellipse">
                <a:avLst/>
              </a:prstGeom>
              <a:solidFill>
                <a:srgbClr val="344D6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9"/>
              <p:cNvSpPr>
                <a:spLocks noEditPoints="1"/>
              </p:cNvSpPr>
              <p:nvPr/>
            </p:nvSpPr>
            <p:spPr bwMode="auto">
              <a:xfrm>
                <a:off x="737" y="651"/>
                <a:ext cx="581" cy="508"/>
              </a:xfrm>
              <a:custGeom>
                <a:avLst/>
                <a:gdLst>
                  <a:gd name="T0" fmla="*/ 605 w 1210"/>
                  <a:gd name="T1" fmla="*/ 0 h 1058"/>
                  <a:gd name="T2" fmla="*/ 605 w 1210"/>
                  <a:gd name="T3" fmla="*/ 453 h 1058"/>
                  <a:gd name="T4" fmla="*/ 605 w 1210"/>
                  <a:gd name="T5" fmla="*/ 151 h 1058"/>
                  <a:gd name="T6" fmla="*/ 1059 w 1210"/>
                  <a:gd name="T7" fmla="*/ 604 h 1058"/>
                  <a:gd name="T8" fmla="*/ 605 w 1210"/>
                  <a:gd name="T9" fmla="*/ 1058 h 1058"/>
                  <a:gd name="T10" fmla="*/ 152 w 1210"/>
                  <a:gd name="T11" fmla="*/ 604 h 1058"/>
                  <a:gd name="T12" fmla="*/ 605 w 1210"/>
                  <a:gd name="T13" fmla="*/ 151 h 1058"/>
                  <a:gd name="T14" fmla="*/ 303 w 1210"/>
                  <a:gd name="T15" fmla="*/ 453 h 1058"/>
                  <a:gd name="T16" fmla="*/ 908 w 1210"/>
                  <a:gd name="T17" fmla="*/ 453 h 1058"/>
                  <a:gd name="T18" fmla="*/ 756 w 1210"/>
                  <a:gd name="T19" fmla="*/ 453 h 1058"/>
                  <a:gd name="T20" fmla="*/ 941 w 1210"/>
                  <a:gd name="T21" fmla="*/ 907 h 1058"/>
                  <a:gd name="T22" fmla="*/ 1210 w 1210"/>
                  <a:gd name="T23" fmla="*/ 907 h 1058"/>
                  <a:gd name="T24" fmla="*/ 454 w 1210"/>
                  <a:gd name="T25" fmla="*/ 453 h 1058"/>
                  <a:gd name="T26" fmla="*/ 265 w 1210"/>
                  <a:gd name="T27" fmla="*/ 907 h 1058"/>
                  <a:gd name="T28" fmla="*/ 0 w 1210"/>
                  <a:gd name="T29" fmla="*/ 90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0" h="1058">
                    <a:moveTo>
                      <a:pt x="605" y="0"/>
                    </a:moveTo>
                    <a:lnTo>
                      <a:pt x="605" y="453"/>
                    </a:lnTo>
                    <a:moveTo>
                      <a:pt x="605" y="151"/>
                    </a:moveTo>
                    <a:cubicBezTo>
                      <a:pt x="856" y="151"/>
                      <a:pt x="1059" y="354"/>
                      <a:pt x="1059" y="604"/>
                    </a:cubicBezTo>
                    <a:cubicBezTo>
                      <a:pt x="1059" y="855"/>
                      <a:pt x="856" y="1058"/>
                      <a:pt x="605" y="1058"/>
                    </a:cubicBezTo>
                    <a:cubicBezTo>
                      <a:pt x="355" y="1058"/>
                      <a:pt x="152" y="855"/>
                      <a:pt x="152" y="604"/>
                    </a:cubicBezTo>
                    <a:cubicBezTo>
                      <a:pt x="152" y="354"/>
                      <a:pt x="355" y="151"/>
                      <a:pt x="605" y="151"/>
                    </a:cubicBezTo>
                    <a:close/>
                    <a:moveTo>
                      <a:pt x="303" y="453"/>
                    </a:moveTo>
                    <a:lnTo>
                      <a:pt x="908" y="453"/>
                    </a:lnTo>
                    <a:moveTo>
                      <a:pt x="756" y="453"/>
                    </a:moveTo>
                    <a:lnTo>
                      <a:pt x="941" y="907"/>
                    </a:lnTo>
                    <a:lnTo>
                      <a:pt x="1210" y="907"/>
                    </a:lnTo>
                    <a:moveTo>
                      <a:pt x="454" y="453"/>
                    </a:moveTo>
                    <a:lnTo>
                      <a:pt x="265" y="907"/>
                    </a:lnTo>
                    <a:lnTo>
                      <a:pt x="0" y="907"/>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Freeform 10"/>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solidFill>
                <a:srgbClr val="344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11"/>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Freeform 12"/>
              <p:cNvSpPr>
                <a:spLocks/>
              </p:cNvSpPr>
              <p:nvPr/>
            </p:nvSpPr>
            <p:spPr bwMode="auto">
              <a:xfrm>
                <a:off x="462" y="1086"/>
                <a:ext cx="275" cy="58"/>
              </a:xfrm>
              <a:custGeom>
                <a:avLst/>
                <a:gdLst>
                  <a:gd name="T0" fmla="*/ 275 w 275"/>
                  <a:gd name="T1" fmla="*/ 0 h 58"/>
                  <a:gd name="T2" fmla="*/ 0 w 275"/>
                  <a:gd name="T3" fmla="*/ 0 h 58"/>
                  <a:gd name="T4" fmla="*/ 0 w 275"/>
                  <a:gd name="T5" fmla="*/ 58 h 58"/>
                </a:gdLst>
                <a:ahLst/>
                <a:cxnLst>
                  <a:cxn ang="0">
                    <a:pos x="T0" y="T1"/>
                  </a:cxn>
                  <a:cxn ang="0">
                    <a:pos x="T2" y="T3"/>
                  </a:cxn>
                  <a:cxn ang="0">
                    <a:pos x="T4" y="T5"/>
                  </a:cxn>
                </a:cxnLst>
                <a:rect l="0" t="0" r="r" b="b"/>
                <a:pathLst>
                  <a:path w="275" h="58">
                    <a:moveTo>
                      <a:pt x="275" y="0"/>
                    </a:moveTo>
                    <a:lnTo>
                      <a:pt x="0" y="0"/>
                    </a:lnTo>
                    <a:lnTo>
                      <a:pt x="0" y="5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Line 13"/>
              <p:cNvSpPr>
                <a:spLocks noChangeShapeType="1"/>
              </p:cNvSpPr>
              <p:nvPr/>
            </p:nvSpPr>
            <p:spPr bwMode="auto">
              <a:xfrm>
                <a:off x="1318" y="1086"/>
                <a:ext cx="159"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 name="Oval 14"/>
              <p:cNvSpPr>
                <a:spLocks noChangeArrowheads="1"/>
              </p:cNvSpPr>
              <p:nvPr/>
            </p:nvSpPr>
            <p:spPr bwMode="auto">
              <a:xfrm>
                <a:off x="1450" y="1059"/>
                <a:ext cx="54"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Line 15"/>
              <p:cNvSpPr>
                <a:spLocks noChangeShapeType="1"/>
              </p:cNvSpPr>
              <p:nvPr/>
            </p:nvSpPr>
            <p:spPr bwMode="auto">
              <a:xfrm flipV="1">
                <a:off x="1027" y="533"/>
                <a:ext cx="0" cy="118"/>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Oval 16"/>
              <p:cNvSpPr>
                <a:spLocks noChangeArrowheads="1"/>
              </p:cNvSpPr>
              <p:nvPr/>
            </p:nvSpPr>
            <p:spPr bwMode="auto">
              <a:xfrm>
                <a:off x="1001" y="506"/>
                <a:ext cx="53"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Line 17"/>
              <p:cNvSpPr>
                <a:spLocks noChangeShapeType="1"/>
              </p:cNvSpPr>
              <p:nvPr/>
            </p:nvSpPr>
            <p:spPr bwMode="auto">
              <a:xfrm>
                <a:off x="375" y="534"/>
                <a:ext cx="1450"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 name="Line 18"/>
              <p:cNvSpPr>
                <a:spLocks noChangeShapeType="1"/>
              </p:cNvSpPr>
              <p:nvPr/>
            </p:nvSpPr>
            <p:spPr bwMode="auto">
              <a:xfrm flipV="1">
                <a:off x="1477" y="248"/>
                <a:ext cx="0" cy="1629"/>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2" name="Group 251"/>
            <p:cNvGrpSpPr>
              <a:grpSpLocks noChangeAspect="1"/>
            </p:cNvGrpSpPr>
            <p:nvPr/>
          </p:nvGrpSpPr>
          <p:grpSpPr bwMode="auto">
            <a:xfrm>
              <a:off x="-3657600" y="1828800"/>
              <a:ext cx="3106738" cy="2867026"/>
              <a:chOff x="-11" y="115"/>
              <a:chExt cx="1957" cy="1806"/>
            </a:xfrm>
          </p:grpSpPr>
          <p:sp>
            <p:nvSpPr>
              <p:cNvPr id="253" name="AutoShape 3"/>
              <p:cNvSpPr>
                <a:spLocks noChangeAspect="1" noChangeArrowheads="1" noTextEdit="1"/>
              </p:cNvSpPr>
              <p:nvPr/>
            </p:nvSpPr>
            <p:spPr bwMode="auto">
              <a:xfrm>
                <a:off x="-11" y="115"/>
                <a:ext cx="1957"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5"/>
              <p:cNvSpPr>
                <a:spLocks noEditPoints="1"/>
              </p:cNvSpPr>
              <p:nvPr/>
            </p:nvSpPr>
            <p:spPr bwMode="auto">
              <a:xfrm>
                <a:off x="375" y="1434"/>
                <a:ext cx="174" cy="437"/>
              </a:xfrm>
              <a:custGeom>
                <a:avLst/>
                <a:gdLst>
                  <a:gd name="T0" fmla="*/ 58 w 174"/>
                  <a:gd name="T1" fmla="*/ 437 h 437"/>
                  <a:gd name="T2" fmla="*/ 116 w 174"/>
                  <a:gd name="T3" fmla="*/ 437 h 437"/>
                  <a:gd name="T4" fmla="*/ 29 w 174"/>
                  <a:gd name="T5" fmla="*/ 407 h 437"/>
                  <a:gd name="T6" fmla="*/ 145 w 174"/>
                  <a:gd name="T7" fmla="*/ 407 h 437"/>
                  <a:gd name="T8" fmla="*/ 0 w 174"/>
                  <a:gd name="T9" fmla="*/ 378 h 437"/>
                  <a:gd name="T10" fmla="*/ 174 w 174"/>
                  <a:gd name="T11" fmla="*/ 378 h 437"/>
                  <a:gd name="T12" fmla="*/ 87 w 174"/>
                  <a:gd name="T13" fmla="*/ 0 h 437"/>
                  <a:gd name="T14" fmla="*/ 87 w 174"/>
                  <a:gd name="T15" fmla="*/ 378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37">
                    <a:moveTo>
                      <a:pt x="58" y="437"/>
                    </a:moveTo>
                    <a:lnTo>
                      <a:pt x="116" y="437"/>
                    </a:lnTo>
                    <a:moveTo>
                      <a:pt x="29" y="407"/>
                    </a:moveTo>
                    <a:lnTo>
                      <a:pt x="145" y="407"/>
                    </a:lnTo>
                    <a:moveTo>
                      <a:pt x="0" y="378"/>
                    </a:moveTo>
                    <a:lnTo>
                      <a:pt x="174" y="378"/>
                    </a:lnTo>
                    <a:moveTo>
                      <a:pt x="87" y="0"/>
                    </a:moveTo>
                    <a:lnTo>
                      <a:pt x="87" y="37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 name="Freeform 6"/>
              <p:cNvSpPr>
                <a:spLocks noEditPoints="1"/>
              </p:cNvSpPr>
              <p:nvPr/>
            </p:nvSpPr>
            <p:spPr bwMode="auto">
              <a:xfrm>
                <a:off x="404" y="1275"/>
                <a:ext cx="116" cy="29"/>
              </a:xfrm>
              <a:custGeom>
                <a:avLst/>
                <a:gdLst>
                  <a:gd name="T0" fmla="*/ 116 w 116"/>
                  <a:gd name="T1" fmla="*/ 29 h 29"/>
                  <a:gd name="T2" fmla="*/ 0 w 116"/>
                  <a:gd name="T3" fmla="*/ 29 h 29"/>
                  <a:gd name="T4" fmla="*/ 116 w 116"/>
                  <a:gd name="T5" fmla="*/ 0 h 29"/>
                  <a:gd name="T6" fmla="*/ 0 w 116"/>
                  <a:gd name="T7" fmla="*/ 0 h 29"/>
                </a:gdLst>
                <a:ahLst/>
                <a:cxnLst>
                  <a:cxn ang="0">
                    <a:pos x="T0" y="T1"/>
                  </a:cxn>
                  <a:cxn ang="0">
                    <a:pos x="T2" y="T3"/>
                  </a:cxn>
                  <a:cxn ang="0">
                    <a:pos x="T4" y="T5"/>
                  </a:cxn>
                  <a:cxn ang="0">
                    <a:pos x="T6" y="T7"/>
                  </a:cxn>
                </a:cxnLst>
                <a:rect l="0" t="0" r="r" b="b"/>
                <a:pathLst>
                  <a:path w="116" h="29">
                    <a:moveTo>
                      <a:pt x="116" y="29"/>
                    </a:moveTo>
                    <a:lnTo>
                      <a:pt x="0" y="29"/>
                    </a:lnTo>
                    <a:moveTo>
                      <a:pt x="116" y="0"/>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Freeform 7"/>
              <p:cNvSpPr>
                <a:spLocks noEditPoints="1"/>
              </p:cNvSpPr>
              <p:nvPr/>
            </p:nvSpPr>
            <p:spPr bwMode="auto">
              <a:xfrm>
                <a:off x="462" y="1144"/>
                <a:ext cx="0" cy="290"/>
              </a:xfrm>
              <a:custGeom>
                <a:avLst/>
                <a:gdLst>
                  <a:gd name="T0" fmla="*/ 290 h 290"/>
                  <a:gd name="T1" fmla="*/ 160 h 290"/>
                  <a:gd name="T2" fmla="*/ 131 h 290"/>
                  <a:gd name="T3" fmla="*/ 0 h 290"/>
                </a:gdLst>
                <a:ahLst/>
                <a:cxnLst>
                  <a:cxn ang="0">
                    <a:pos x="0" y="T0"/>
                  </a:cxn>
                  <a:cxn ang="0">
                    <a:pos x="0" y="T1"/>
                  </a:cxn>
                  <a:cxn ang="0">
                    <a:pos x="0" y="T2"/>
                  </a:cxn>
                  <a:cxn ang="0">
                    <a:pos x="0" y="T3"/>
                  </a:cxn>
                </a:cxnLst>
                <a:rect l="0" t="0" r="r" b="b"/>
                <a:pathLst>
                  <a:path h="290">
                    <a:moveTo>
                      <a:pt x="0" y="290"/>
                    </a:moveTo>
                    <a:lnTo>
                      <a:pt x="0" y="160"/>
                    </a:lnTo>
                    <a:moveTo>
                      <a:pt x="0" y="131"/>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Oval 8"/>
              <p:cNvSpPr>
                <a:spLocks noChangeArrowheads="1"/>
              </p:cNvSpPr>
              <p:nvPr/>
            </p:nvSpPr>
            <p:spPr bwMode="auto">
              <a:xfrm>
                <a:off x="810" y="723"/>
                <a:ext cx="435" cy="436"/>
              </a:xfrm>
              <a:prstGeom prst="ellipse">
                <a:avLst/>
              </a:prstGeom>
              <a:solidFill>
                <a:srgbClr val="344D6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9"/>
              <p:cNvSpPr>
                <a:spLocks noEditPoints="1"/>
              </p:cNvSpPr>
              <p:nvPr/>
            </p:nvSpPr>
            <p:spPr bwMode="auto">
              <a:xfrm>
                <a:off x="737" y="651"/>
                <a:ext cx="581" cy="508"/>
              </a:xfrm>
              <a:custGeom>
                <a:avLst/>
                <a:gdLst>
                  <a:gd name="T0" fmla="*/ 605 w 1210"/>
                  <a:gd name="T1" fmla="*/ 0 h 1058"/>
                  <a:gd name="T2" fmla="*/ 605 w 1210"/>
                  <a:gd name="T3" fmla="*/ 453 h 1058"/>
                  <a:gd name="T4" fmla="*/ 605 w 1210"/>
                  <a:gd name="T5" fmla="*/ 151 h 1058"/>
                  <a:gd name="T6" fmla="*/ 1059 w 1210"/>
                  <a:gd name="T7" fmla="*/ 604 h 1058"/>
                  <a:gd name="T8" fmla="*/ 605 w 1210"/>
                  <a:gd name="T9" fmla="*/ 1058 h 1058"/>
                  <a:gd name="T10" fmla="*/ 152 w 1210"/>
                  <a:gd name="T11" fmla="*/ 604 h 1058"/>
                  <a:gd name="T12" fmla="*/ 605 w 1210"/>
                  <a:gd name="T13" fmla="*/ 151 h 1058"/>
                  <a:gd name="T14" fmla="*/ 303 w 1210"/>
                  <a:gd name="T15" fmla="*/ 453 h 1058"/>
                  <a:gd name="T16" fmla="*/ 908 w 1210"/>
                  <a:gd name="T17" fmla="*/ 453 h 1058"/>
                  <a:gd name="T18" fmla="*/ 756 w 1210"/>
                  <a:gd name="T19" fmla="*/ 453 h 1058"/>
                  <a:gd name="T20" fmla="*/ 941 w 1210"/>
                  <a:gd name="T21" fmla="*/ 907 h 1058"/>
                  <a:gd name="T22" fmla="*/ 1210 w 1210"/>
                  <a:gd name="T23" fmla="*/ 907 h 1058"/>
                  <a:gd name="T24" fmla="*/ 454 w 1210"/>
                  <a:gd name="T25" fmla="*/ 453 h 1058"/>
                  <a:gd name="T26" fmla="*/ 265 w 1210"/>
                  <a:gd name="T27" fmla="*/ 907 h 1058"/>
                  <a:gd name="T28" fmla="*/ 0 w 1210"/>
                  <a:gd name="T29" fmla="*/ 90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0" h="1058">
                    <a:moveTo>
                      <a:pt x="605" y="0"/>
                    </a:moveTo>
                    <a:lnTo>
                      <a:pt x="605" y="453"/>
                    </a:lnTo>
                    <a:moveTo>
                      <a:pt x="605" y="151"/>
                    </a:moveTo>
                    <a:cubicBezTo>
                      <a:pt x="856" y="151"/>
                      <a:pt x="1059" y="354"/>
                      <a:pt x="1059" y="604"/>
                    </a:cubicBezTo>
                    <a:cubicBezTo>
                      <a:pt x="1059" y="855"/>
                      <a:pt x="856" y="1058"/>
                      <a:pt x="605" y="1058"/>
                    </a:cubicBezTo>
                    <a:cubicBezTo>
                      <a:pt x="355" y="1058"/>
                      <a:pt x="152" y="855"/>
                      <a:pt x="152" y="604"/>
                    </a:cubicBezTo>
                    <a:cubicBezTo>
                      <a:pt x="152" y="354"/>
                      <a:pt x="355" y="151"/>
                      <a:pt x="605" y="151"/>
                    </a:cubicBezTo>
                    <a:close/>
                    <a:moveTo>
                      <a:pt x="303" y="453"/>
                    </a:moveTo>
                    <a:lnTo>
                      <a:pt x="908" y="453"/>
                    </a:lnTo>
                    <a:moveTo>
                      <a:pt x="756" y="453"/>
                    </a:moveTo>
                    <a:lnTo>
                      <a:pt x="941" y="907"/>
                    </a:lnTo>
                    <a:lnTo>
                      <a:pt x="1210" y="907"/>
                    </a:lnTo>
                    <a:moveTo>
                      <a:pt x="454" y="453"/>
                    </a:moveTo>
                    <a:lnTo>
                      <a:pt x="265" y="907"/>
                    </a:lnTo>
                    <a:lnTo>
                      <a:pt x="0" y="907"/>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Freeform 10"/>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solidFill>
                <a:srgbClr val="344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11"/>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Freeform 12"/>
              <p:cNvSpPr>
                <a:spLocks/>
              </p:cNvSpPr>
              <p:nvPr/>
            </p:nvSpPr>
            <p:spPr bwMode="auto">
              <a:xfrm>
                <a:off x="462" y="1086"/>
                <a:ext cx="275" cy="58"/>
              </a:xfrm>
              <a:custGeom>
                <a:avLst/>
                <a:gdLst>
                  <a:gd name="T0" fmla="*/ 275 w 275"/>
                  <a:gd name="T1" fmla="*/ 0 h 58"/>
                  <a:gd name="T2" fmla="*/ 0 w 275"/>
                  <a:gd name="T3" fmla="*/ 0 h 58"/>
                  <a:gd name="T4" fmla="*/ 0 w 275"/>
                  <a:gd name="T5" fmla="*/ 58 h 58"/>
                </a:gdLst>
                <a:ahLst/>
                <a:cxnLst>
                  <a:cxn ang="0">
                    <a:pos x="T0" y="T1"/>
                  </a:cxn>
                  <a:cxn ang="0">
                    <a:pos x="T2" y="T3"/>
                  </a:cxn>
                  <a:cxn ang="0">
                    <a:pos x="T4" y="T5"/>
                  </a:cxn>
                </a:cxnLst>
                <a:rect l="0" t="0" r="r" b="b"/>
                <a:pathLst>
                  <a:path w="275" h="58">
                    <a:moveTo>
                      <a:pt x="275" y="0"/>
                    </a:moveTo>
                    <a:lnTo>
                      <a:pt x="0" y="0"/>
                    </a:lnTo>
                    <a:lnTo>
                      <a:pt x="0" y="5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13"/>
              <p:cNvSpPr>
                <a:spLocks noChangeShapeType="1"/>
              </p:cNvSpPr>
              <p:nvPr/>
            </p:nvSpPr>
            <p:spPr bwMode="auto">
              <a:xfrm>
                <a:off x="1318" y="1086"/>
                <a:ext cx="159"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Oval 14"/>
              <p:cNvSpPr>
                <a:spLocks noChangeArrowheads="1"/>
              </p:cNvSpPr>
              <p:nvPr/>
            </p:nvSpPr>
            <p:spPr bwMode="auto">
              <a:xfrm>
                <a:off x="1450" y="1059"/>
                <a:ext cx="54"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Line 15"/>
              <p:cNvSpPr>
                <a:spLocks noChangeShapeType="1"/>
              </p:cNvSpPr>
              <p:nvPr/>
            </p:nvSpPr>
            <p:spPr bwMode="auto">
              <a:xfrm flipV="1">
                <a:off x="1027" y="533"/>
                <a:ext cx="0" cy="118"/>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Oval 16"/>
              <p:cNvSpPr>
                <a:spLocks noChangeArrowheads="1"/>
              </p:cNvSpPr>
              <p:nvPr/>
            </p:nvSpPr>
            <p:spPr bwMode="auto">
              <a:xfrm>
                <a:off x="1001" y="506"/>
                <a:ext cx="53"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Line 17"/>
              <p:cNvSpPr>
                <a:spLocks noChangeShapeType="1"/>
              </p:cNvSpPr>
              <p:nvPr/>
            </p:nvSpPr>
            <p:spPr bwMode="auto">
              <a:xfrm>
                <a:off x="375" y="534"/>
                <a:ext cx="1450"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18"/>
              <p:cNvSpPr>
                <a:spLocks noChangeShapeType="1"/>
              </p:cNvSpPr>
              <p:nvPr/>
            </p:nvSpPr>
            <p:spPr bwMode="auto">
              <a:xfrm flipV="1">
                <a:off x="1477" y="248"/>
                <a:ext cx="0" cy="1629"/>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68" name="Group 267"/>
            <p:cNvGrpSpPr>
              <a:grpSpLocks noChangeAspect="1"/>
            </p:cNvGrpSpPr>
            <p:nvPr/>
          </p:nvGrpSpPr>
          <p:grpSpPr bwMode="auto">
            <a:xfrm>
              <a:off x="-3657600" y="4389120"/>
              <a:ext cx="3106738" cy="2867026"/>
              <a:chOff x="-11" y="115"/>
              <a:chExt cx="1957" cy="1806"/>
            </a:xfrm>
          </p:grpSpPr>
          <p:sp>
            <p:nvSpPr>
              <p:cNvPr id="269" name="AutoShape 3"/>
              <p:cNvSpPr>
                <a:spLocks noChangeAspect="1" noChangeArrowheads="1" noTextEdit="1"/>
              </p:cNvSpPr>
              <p:nvPr/>
            </p:nvSpPr>
            <p:spPr bwMode="auto">
              <a:xfrm>
                <a:off x="-11" y="115"/>
                <a:ext cx="1957"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5"/>
              <p:cNvSpPr>
                <a:spLocks noEditPoints="1"/>
              </p:cNvSpPr>
              <p:nvPr/>
            </p:nvSpPr>
            <p:spPr bwMode="auto">
              <a:xfrm>
                <a:off x="375" y="1434"/>
                <a:ext cx="174" cy="437"/>
              </a:xfrm>
              <a:custGeom>
                <a:avLst/>
                <a:gdLst>
                  <a:gd name="T0" fmla="*/ 58 w 174"/>
                  <a:gd name="T1" fmla="*/ 437 h 437"/>
                  <a:gd name="T2" fmla="*/ 116 w 174"/>
                  <a:gd name="T3" fmla="*/ 437 h 437"/>
                  <a:gd name="T4" fmla="*/ 29 w 174"/>
                  <a:gd name="T5" fmla="*/ 407 h 437"/>
                  <a:gd name="T6" fmla="*/ 145 w 174"/>
                  <a:gd name="T7" fmla="*/ 407 h 437"/>
                  <a:gd name="T8" fmla="*/ 0 w 174"/>
                  <a:gd name="T9" fmla="*/ 378 h 437"/>
                  <a:gd name="T10" fmla="*/ 174 w 174"/>
                  <a:gd name="T11" fmla="*/ 378 h 437"/>
                  <a:gd name="T12" fmla="*/ 87 w 174"/>
                  <a:gd name="T13" fmla="*/ 0 h 437"/>
                  <a:gd name="T14" fmla="*/ 87 w 174"/>
                  <a:gd name="T15" fmla="*/ 378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37">
                    <a:moveTo>
                      <a:pt x="58" y="437"/>
                    </a:moveTo>
                    <a:lnTo>
                      <a:pt x="116" y="437"/>
                    </a:lnTo>
                    <a:moveTo>
                      <a:pt x="29" y="407"/>
                    </a:moveTo>
                    <a:lnTo>
                      <a:pt x="145" y="407"/>
                    </a:lnTo>
                    <a:moveTo>
                      <a:pt x="0" y="378"/>
                    </a:moveTo>
                    <a:lnTo>
                      <a:pt x="174" y="378"/>
                    </a:lnTo>
                    <a:moveTo>
                      <a:pt x="87" y="0"/>
                    </a:moveTo>
                    <a:lnTo>
                      <a:pt x="87" y="37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Freeform 6"/>
              <p:cNvSpPr>
                <a:spLocks noEditPoints="1"/>
              </p:cNvSpPr>
              <p:nvPr/>
            </p:nvSpPr>
            <p:spPr bwMode="auto">
              <a:xfrm>
                <a:off x="404" y="1275"/>
                <a:ext cx="116" cy="29"/>
              </a:xfrm>
              <a:custGeom>
                <a:avLst/>
                <a:gdLst>
                  <a:gd name="T0" fmla="*/ 116 w 116"/>
                  <a:gd name="T1" fmla="*/ 29 h 29"/>
                  <a:gd name="T2" fmla="*/ 0 w 116"/>
                  <a:gd name="T3" fmla="*/ 29 h 29"/>
                  <a:gd name="T4" fmla="*/ 116 w 116"/>
                  <a:gd name="T5" fmla="*/ 0 h 29"/>
                  <a:gd name="T6" fmla="*/ 0 w 116"/>
                  <a:gd name="T7" fmla="*/ 0 h 29"/>
                </a:gdLst>
                <a:ahLst/>
                <a:cxnLst>
                  <a:cxn ang="0">
                    <a:pos x="T0" y="T1"/>
                  </a:cxn>
                  <a:cxn ang="0">
                    <a:pos x="T2" y="T3"/>
                  </a:cxn>
                  <a:cxn ang="0">
                    <a:pos x="T4" y="T5"/>
                  </a:cxn>
                  <a:cxn ang="0">
                    <a:pos x="T6" y="T7"/>
                  </a:cxn>
                </a:cxnLst>
                <a:rect l="0" t="0" r="r" b="b"/>
                <a:pathLst>
                  <a:path w="116" h="29">
                    <a:moveTo>
                      <a:pt x="116" y="29"/>
                    </a:moveTo>
                    <a:lnTo>
                      <a:pt x="0" y="29"/>
                    </a:lnTo>
                    <a:moveTo>
                      <a:pt x="116" y="0"/>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Freeform 7"/>
              <p:cNvSpPr>
                <a:spLocks noEditPoints="1"/>
              </p:cNvSpPr>
              <p:nvPr/>
            </p:nvSpPr>
            <p:spPr bwMode="auto">
              <a:xfrm>
                <a:off x="462" y="1144"/>
                <a:ext cx="0" cy="290"/>
              </a:xfrm>
              <a:custGeom>
                <a:avLst/>
                <a:gdLst>
                  <a:gd name="T0" fmla="*/ 290 h 290"/>
                  <a:gd name="T1" fmla="*/ 160 h 290"/>
                  <a:gd name="T2" fmla="*/ 131 h 290"/>
                  <a:gd name="T3" fmla="*/ 0 h 290"/>
                </a:gdLst>
                <a:ahLst/>
                <a:cxnLst>
                  <a:cxn ang="0">
                    <a:pos x="0" y="T0"/>
                  </a:cxn>
                  <a:cxn ang="0">
                    <a:pos x="0" y="T1"/>
                  </a:cxn>
                  <a:cxn ang="0">
                    <a:pos x="0" y="T2"/>
                  </a:cxn>
                  <a:cxn ang="0">
                    <a:pos x="0" y="T3"/>
                  </a:cxn>
                </a:cxnLst>
                <a:rect l="0" t="0" r="r" b="b"/>
                <a:pathLst>
                  <a:path h="290">
                    <a:moveTo>
                      <a:pt x="0" y="290"/>
                    </a:moveTo>
                    <a:lnTo>
                      <a:pt x="0" y="160"/>
                    </a:lnTo>
                    <a:moveTo>
                      <a:pt x="0" y="131"/>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Oval 8"/>
              <p:cNvSpPr>
                <a:spLocks noChangeArrowheads="1"/>
              </p:cNvSpPr>
              <p:nvPr/>
            </p:nvSpPr>
            <p:spPr bwMode="auto">
              <a:xfrm>
                <a:off x="810" y="723"/>
                <a:ext cx="435" cy="436"/>
              </a:xfrm>
              <a:prstGeom prst="ellipse">
                <a:avLst/>
              </a:prstGeom>
              <a:solidFill>
                <a:srgbClr val="344D6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9"/>
              <p:cNvSpPr>
                <a:spLocks noEditPoints="1"/>
              </p:cNvSpPr>
              <p:nvPr/>
            </p:nvSpPr>
            <p:spPr bwMode="auto">
              <a:xfrm>
                <a:off x="737" y="651"/>
                <a:ext cx="581" cy="508"/>
              </a:xfrm>
              <a:custGeom>
                <a:avLst/>
                <a:gdLst>
                  <a:gd name="T0" fmla="*/ 605 w 1210"/>
                  <a:gd name="T1" fmla="*/ 0 h 1058"/>
                  <a:gd name="T2" fmla="*/ 605 w 1210"/>
                  <a:gd name="T3" fmla="*/ 453 h 1058"/>
                  <a:gd name="T4" fmla="*/ 605 w 1210"/>
                  <a:gd name="T5" fmla="*/ 151 h 1058"/>
                  <a:gd name="T6" fmla="*/ 1059 w 1210"/>
                  <a:gd name="T7" fmla="*/ 604 h 1058"/>
                  <a:gd name="T8" fmla="*/ 605 w 1210"/>
                  <a:gd name="T9" fmla="*/ 1058 h 1058"/>
                  <a:gd name="T10" fmla="*/ 152 w 1210"/>
                  <a:gd name="T11" fmla="*/ 604 h 1058"/>
                  <a:gd name="T12" fmla="*/ 605 w 1210"/>
                  <a:gd name="T13" fmla="*/ 151 h 1058"/>
                  <a:gd name="T14" fmla="*/ 303 w 1210"/>
                  <a:gd name="T15" fmla="*/ 453 h 1058"/>
                  <a:gd name="T16" fmla="*/ 908 w 1210"/>
                  <a:gd name="T17" fmla="*/ 453 h 1058"/>
                  <a:gd name="T18" fmla="*/ 756 w 1210"/>
                  <a:gd name="T19" fmla="*/ 453 h 1058"/>
                  <a:gd name="T20" fmla="*/ 941 w 1210"/>
                  <a:gd name="T21" fmla="*/ 907 h 1058"/>
                  <a:gd name="T22" fmla="*/ 1210 w 1210"/>
                  <a:gd name="T23" fmla="*/ 907 h 1058"/>
                  <a:gd name="T24" fmla="*/ 454 w 1210"/>
                  <a:gd name="T25" fmla="*/ 453 h 1058"/>
                  <a:gd name="T26" fmla="*/ 265 w 1210"/>
                  <a:gd name="T27" fmla="*/ 907 h 1058"/>
                  <a:gd name="T28" fmla="*/ 0 w 1210"/>
                  <a:gd name="T29" fmla="*/ 90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0" h="1058">
                    <a:moveTo>
                      <a:pt x="605" y="0"/>
                    </a:moveTo>
                    <a:lnTo>
                      <a:pt x="605" y="453"/>
                    </a:lnTo>
                    <a:moveTo>
                      <a:pt x="605" y="151"/>
                    </a:moveTo>
                    <a:cubicBezTo>
                      <a:pt x="856" y="151"/>
                      <a:pt x="1059" y="354"/>
                      <a:pt x="1059" y="604"/>
                    </a:cubicBezTo>
                    <a:cubicBezTo>
                      <a:pt x="1059" y="855"/>
                      <a:pt x="856" y="1058"/>
                      <a:pt x="605" y="1058"/>
                    </a:cubicBezTo>
                    <a:cubicBezTo>
                      <a:pt x="355" y="1058"/>
                      <a:pt x="152" y="855"/>
                      <a:pt x="152" y="604"/>
                    </a:cubicBezTo>
                    <a:cubicBezTo>
                      <a:pt x="152" y="354"/>
                      <a:pt x="355" y="151"/>
                      <a:pt x="605" y="151"/>
                    </a:cubicBezTo>
                    <a:close/>
                    <a:moveTo>
                      <a:pt x="303" y="453"/>
                    </a:moveTo>
                    <a:lnTo>
                      <a:pt x="908" y="453"/>
                    </a:lnTo>
                    <a:moveTo>
                      <a:pt x="756" y="453"/>
                    </a:moveTo>
                    <a:lnTo>
                      <a:pt x="941" y="907"/>
                    </a:lnTo>
                    <a:lnTo>
                      <a:pt x="1210" y="907"/>
                    </a:lnTo>
                    <a:moveTo>
                      <a:pt x="454" y="453"/>
                    </a:moveTo>
                    <a:lnTo>
                      <a:pt x="265" y="907"/>
                    </a:lnTo>
                    <a:lnTo>
                      <a:pt x="0" y="907"/>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Freeform 10"/>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solidFill>
                <a:srgbClr val="344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11"/>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Freeform 12"/>
              <p:cNvSpPr>
                <a:spLocks/>
              </p:cNvSpPr>
              <p:nvPr/>
            </p:nvSpPr>
            <p:spPr bwMode="auto">
              <a:xfrm>
                <a:off x="462" y="1086"/>
                <a:ext cx="275" cy="58"/>
              </a:xfrm>
              <a:custGeom>
                <a:avLst/>
                <a:gdLst>
                  <a:gd name="T0" fmla="*/ 275 w 275"/>
                  <a:gd name="T1" fmla="*/ 0 h 58"/>
                  <a:gd name="T2" fmla="*/ 0 w 275"/>
                  <a:gd name="T3" fmla="*/ 0 h 58"/>
                  <a:gd name="T4" fmla="*/ 0 w 275"/>
                  <a:gd name="T5" fmla="*/ 58 h 58"/>
                </a:gdLst>
                <a:ahLst/>
                <a:cxnLst>
                  <a:cxn ang="0">
                    <a:pos x="T0" y="T1"/>
                  </a:cxn>
                  <a:cxn ang="0">
                    <a:pos x="T2" y="T3"/>
                  </a:cxn>
                  <a:cxn ang="0">
                    <a:pos x="T4" y="T5"/>
                  </a:cxn>
                </a:cxnLst>
                <a:rect l="0" t="0" r="r" b="b"/>
                <a:pathLst>
                  <a:path w="275" h="58">
                    <a:moveTo>
                      <a:pt x="275" y="0"/>
                    </a:moveTo>
                    <a:lnTo>
                      <a:pt x="0" y="0"/>
                    </a:lnTo>
                    <a:lnTo>
                      <a:pt x="0" y="5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 name="Line 13"/>
              <p:cNvSpPr>
                <a:spLocks noChangeShapeType="1"/>
              </p:cNvSpPr>
              <p:nvPr/>
            </p:nvSpPr>
            <p:spPr bwMode="auto">
              <a:xfrm>
                <a:off x="1318" y="1086"/>
                <a:ext cx="159"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 name="Oval 14"/>
              <p:cNvSpPr>
                <a:spLocks noChangeArrowheads="1"/>
              </p:cNvSpPr>
              <p:nvPr/>
            </p:nvSpPr>
            <p:spPr bwMode="auto">
              <a:xfrm>
                <a:off x="1450" y="1059"/>
                <a:ext cx="54"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Line 15"/>
              <p:cNvSpPr>
                <a:spLocks noChangeShapeType="1"/>
              </p:cNvSpPr>
              <p:nvPr/>
            </p:nvSpPr>
            <p:spPr bwMode="auto">
              <a:xfrm flipV="1">
                <a:off x="1027" y="533"/>
                <a:ext cx="0" cy="118"/>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 name="Oval 16"/>
              <p:cNvSpPr>
                <a:spLocks noChangeArrowheads="1"/>
              </p:cNvSpPr>
              <p:nvPr/>
            </p:nvSpPr>
            <p:spPr bwMode="auto">
              <a:xfrm>
                <a:off x="1001" y="506"/>
                <a:ext cx="53"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Line 17"/>
              <p:cNvSpPr>
                <a:spLocks noChangeShapeType="1"/>
              </p:cNvSpPr>
              <p:nvPr/>
            </p:nvSpPr>
            <p:spPr bwMode="auto">
              <a:xfrm>
                <a:off x="375" y="534"/>
                <a:ext cx="1450"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Line 18"/>
              <p:cNvSpPr>
                <a:spLocks noChangeShapeType="1"/>
              </p:cNvSpPr>
              <p:nvPr/>
            </p:nvSpPr>
            <p:spPr bwMode="auto">
              <a:xfrm flipV="1">
                <a:off x="1477" y="248"/>
                <a:ext cx="0" cy="1629"/>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84" name="Group 283"/>
            <p:cNvGrpSpPr>
              <a:grpSpLocks noChangeAspect="1"/>
            </p:cNvGrpSpPr>
            <p:nvPr/>
          </p:nvGrpSpPr>
          <p:grpSpPr bwMode="auto">
            <a:xfrm>
              <a:off x="5120640" y="6948488"/>
              <a:ext cx="3106738" cy="2867026"/>
              <a:chOff x="-11" y="115"/>
              <a:chExt cx="1957" cy="1806"/>
            </a:xfrm>
          </p:grpSpPr>
          <p:sp>
            <p:nvSpPr>
              <p:cNvPr id="285" name="AutoShape 3"/>
              <p:cNvSpPr>
                <a:spLocks noChangeAspect="1" noChangeArrowheads="1" noTextEdit="1"/>
              </p:cNvSpPr>
              <p:nvPr/>
            </p:nvSpPr>
            <p:spPr bwMode="auto">
              <a:xfrm>
                <a:off x="-11" y="115"/>
                <a:ext cx="1957"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6" name="Freeform 5"/>
              <p:cNvSpPr>
                <a:spLocks noEditPoints="1"/>
              </p:cNvSpPr>
              <p:nvPr/>
            </p:nvSpPr>
            <p:spPr bwMode="auto">
              <a:xfrm>
                <a:off x="375" y="1434"/>
                <a:ext cx="174" cy="437"/>
              </a:xfrm>
              <a:custGeom>
                <a:avLst/>
                <a:gdLst>
                  <a:gd name="T0" fmla="*/ 58 w 174"/>
                  <a:gd name="T1" fmla="*/ 437 h 437"/>
                  <a:gd name="T2" fmla="*/ 116 w 174"/>
                  <a:gd name="T3" fmla="*/ 437 h 437"/>
                  <a:gd name="T4" fmla="*/ 29 w 174"/>
                  <a:gd name="T5" fmla="*/ 407 h 437"/>
                  <a:gd name="T6" fmla="*/ 145 w 174"/>
                  <a:gd name="T7" fmla="*/ 407 h 437"/>
                  <a:gd name="T8" fmla="*/ 0 w 174"/>
                  <a:gd name="T9" fmla="*/ 378 h 437"/>
                  <a:gd name="T10" fmla="*/ 174 w 174"/>
                  <a:gd name="T11" fmla="*/ 378 h 437"/>
                  <a:gd name="T12" fmla="*/ 87 w 174"/>
                  <a:gd name="T13" fmla="*/ 0 h 437"/>
                  <a:gd name="T14" fmla="*/ 87 w 174"/>
                  <a:gd name="T15" fmla="*/ 378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37">
                    <a:moveTo>
                      <a:pt x="58" y="437"/>
                    </a:moveTo>
                    <a:lnTo>
                      <a:pt x="116" y="437"/>
                    </a:lnTo>
                    <a:moveTo>
                      <a:pt x="29" y="407"/>
                    </a:moveTo>
                    <a:lnTo>
                      <a:pt x="145" y="407"/>
                    </a:lnTo>
                    <a:moveTo>
                      <a:pt x="0" y="378"/>
                    </a:moveTo>
                    <a:lnTo>
                      <a:pt x="174" y="378"/>
                    </a:lnTo>
                    <a:moveTo>
                      <a:pt x="87" y="0"/>
                    </a:moveTo>
                    <a:lnTo>
                      <a:pt x="87" y="37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 name="Freeform 6"/>
              <p:cNvSpPr>
                <a:spLocks noEditPoints="1"/>
              </p:cNvSpPr>
              <p:nvPr/>
            </p:nvSpPr>
            <p:spPr bwMode="auto">
              <a:xfrm>
                <a:off x="404" y="1275"/>
                <a:ext cx="116" cy="29"/>
              </a:xfrm>
              <a:custGeom>
                <a:avLst/>
                <a:gdLst>
                  <a:gd name="T0" fmla="*/ 116 w 116"/>
                  <a:gd name="T1" fmla="*/ 29 h 29"/>
                  <a:gd name="T2" fmla="*/ 0 w 116"/>
                  <a:gd name="T3" fmla="*/ 29 h 29"/>
                  <a:gd name="T4" fmla="*/ 116 w 116"/>
                  <a:gd name="T5" fmla="*/ 0 h 29"/>
                  <a:gd name="T6" fmla="*/ 0 w 116"/>
                  <a:gd name="T7" fmla="*/ 0 h 29"/>
                </a:gdLst>
                <a:ahLst/>
                <a:cxnLst>
                  <a:cxn ang="0">
                    <a:pos x="T0" y="T1"/>
                  </a:cxn>
                  <a:cxn ang="0">
                    <a:pos x="T2" y="T3"/>
                  </a:cxn>
                  <a:cxn ang="0">
                    <a:pos x="T4" y="T5"/>
                  </a:cxn>
                  <a:cxn ang="0">
                    <a:pos x="T6" y="T7"/>
                  </a:cxn>
                </a:cxnLst>
                <a:rect l="0" t="0" r="r" b="b"/>
                <a:pathLst>
                  <a:path w="116" h="29">
                    <a:moveTo>
                      <a:pt x="116" y="29"/>
                    </a:moveTo>
                    <a:lnTo>
                      <a:pt x="0" y="29"/>
                    </a:lnTo>
                    <a:moveTo>
                      <a:pt x="116" y="0"/>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 name="Freeform 7"/>
              <p:cNvSpPr>
                <a:spLocks noEditPoints="1"/>
              </p:cNvSpPr>
              <p:nvPr/>
            </p:nvSpPr>
            <p:spPr bwMode="auto">
              <a:xfrm>
                <a:off x="462" y="1144"/>
                <a:ext cx="0" cy="290"/>
              </a:xfrm>
              <a:custGeom>
                <a:avLst/>
                <a:gdLst>
                  <a:gd name="T0" fmla="*/ 290 h 290"/>
                  <a:gd name="T1" fmla="*/ 160 h 290"/>
                  <a:gd name="T2" fmla="*/ 131 h 290"/>
                  <a:gd name="T3" fmla="*/ 0 h 290"/>
                </a:gdLst>
                <a:ahLst/>
                <a:cxnLst>
                  <a:cxn ang="0">
                    <a:pos x="0" y="T0"/>
                  </a:cxn>
                  <a:cxn ang="0">
                    <a:pos x="0" y="T1"/>
                  </a:cxn>
                  <a:cxn ang="0">
                    <a:pos x="0" y="T2"/>
                  </a:cxn>
                  <a:cxn ang="0">
                    <a:pos x="0" y="T3"/>
                  </a:cxn>
                </a:cxnLst>
                <a:rect l="0" t="0" r="r" b="b"/>
                <a:pathLst>
                  <a:path h="290">
                    <a:moveTo>
                      <a:pt x="0" y="290"/>
                    </a:moveTo>
                    <a:lnTo>
                      <a:pt x="0" y="160"/>
                    </a:lnTo>
                    <a:moveTo>
                      <a:pt x="0" y="131"/>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Oval 8"/>
              <p:cNvSpPr>
                <a:spLocks noChangeArrowheads="1"/>
              </p:cNvSpPr>
              <p:nvPr/>
            </p:nvSpPr>
            <p:spPr bwMode="auto">
              <a:xfrm>
                <a:off x="810" y="723"/>
                <a:ext cx="435" cy="436"/>
              </a:xfrm>
              <a:prstGeom prst="ellipse">
                <a:avLst/>
              </a:prstGeom>
              <a:solidFill>
                <a:srgbClr val="344D6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9"/>
              <p:cNvSpPr>
                <a:spLocks noEditPoints="1"/>
              </p:cNvSpPr>
              <p:nvPr/>
            </p:nvSpPr>
            <p:spPr bwMode="auto">
              <a:xfrm>
                <a:off x="737" y="651"/>
                <a:ext cx="581" cy="508"/>
              </a:xfrm>
              <a:custGeom>
                <a:avLst/>
                <a:gdLst>
                  <a:gd name="T0" fmla="*/ 605 w 1210"/>
                  <a:gd name="T1" fmla="*/ 0 h 1058"/>
                  <a:gd name="T2" fmla="*/ 605 w 1210"/>
                  <a:gd name="T3" fmla="*/ 453 h 1058"/>
                  <a:gd name="T4" fmla="*/ 605 w 1210"/>
                  <a:gd name="T5" fmla="*/ 151 h 1058"/>
                  <a:gd name="T6" fmla="*/ 1059 w 1210"/>
                  <a:gd name="T7" fmla="*/ 604 h 1058"/>
                  <a:gd name="T8" fmla="*/ 605 w 1210"/>
                  <a:gd name="T9" fmla="*/ 1058 h 1058"/>
                  <a:gd name="T10" fmla="*/ 152 w 1210"/>
                  <a:gd name="T11" fmla="*/ 604 h 1058"/>
                  <a:gd name="T12" fmla="*/ 605 w 1210"/>
                  <a:gd name="T13" fmla="*/ 151 h 1058"/>
                  <a:gd name="T14" fmla="*/ 303 w 1210"/>
                  <a:gd name="T15" fmla="*/ 453 h 1058"/>
                  <a:gd name="T16" fmla="*/ 908 w 1210"/>
                  <a:gd name="T17" fmla="*/ 453 h 1058"/>
                  <a:gd name="T18" fmla="*/ 756 w 1210"/>
                  <a:gd name="T19" fmla="*/ 453 h 1058"/>
                  <a:gd name="T20" fmla="*/ 941 w 1210"/>
                  <a:gd name="T21" fmla="*/ 907 h 1058"/>
                  <a:gd name="T22" fmla="*/ 1210 w 1210"/>
                  <a:gd name="T23" fmla="*/ 907 h 1058"/>
                  <a:gd name="T24" fmla="*/ 454 w 1210"/>
                  <a:gd name="T25" fmla="*/ 453 h 1058"/>
                  <a:gd name="T26" fmla="*/ 265 w 1210"/>
                  <a:gd name="T27" fmla="*/ 907 h 1058"/>
                  <a:gd name="T28" fmla="*/ 0 w 1210"/>
                  <a:gd name="T29" fmla="*/ 90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0" h="1058">
                    <a:moveTo>
                      <a:pt x="605" y="0"/>
                    </a:moveTo>
                    <a:lnTo>
                      <a:pt x="605" y="453"/>
                    </a:lnTo>
                    <a:moveTo>
                      <a:pt x="605" y="151"/>
                    </a:moveTo>
                    <a:cubicBezTo>
                      <a:pt x="856" y="151"/>
                      <a:pt x="1059" y="354"/>
                      <a:pt x="1059" y="604"/>
                    </a:cubicBezTo>
                    <a:cubicBezTo>
                      <a:pt x="1059" y="855"/>
                      <a:pt x="856" y="1058"/>
                      <a:pt x="605" y="1058"/>
                    </a:cubicBezTo>
                    <a:cubicBezTo>
                      <a:pt x="355" y="1058"/>
                      <a:pt x="152" y="855"/>
                      <a:pt x="152" y="604"/>
                    </a:cubicBezTo>
                    <a:cubicBezTo>
                      <a:pt x="152" y="354"/>
                      <a:pt x="355" y="151"/>
                      <a:pt x="605" y="151"/>
                    </a:cubicBezTo>
                    <a:close/>
                    <a:moveTo>
                      <a:pt x="303" y="453"/>
                    </a:moveTo>
                    <a:lnTo>
                      <a:pt x="908" y="453"/>
                    </a:lnTo>
                    <a:moveTo>
                      <a:pt x="756" y="453"/>
                    </a:moveTo>
                    <a:lnTo>
                      <a:pt x="941" y="907"/>
                    </a:lnTo>
                    <a:lnTo>
                      <a:pt x="1210" y="907"/>
                    </a:lnTo>
                    <a:moveTo>
                      <a:pt x="454" y="453"/>
                    </a:moveTo>
                    <a:lnTo>
                      <a:pt x="265" y="907"/>
                    </a:lnTo>
                    <a:lnTo>
                      <a:pt x="0" y="907"/>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Freeform 10"/>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solidFill>
                <a:srgbClr val="344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11"/>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Freeform 12"/>
              <p:cNvSpPr>
                <a:spLocks/>
              </p:cNvSpPr>
              <p:nvPr/>
            </p:nvSpPr>
            <p:spPr bwMode="auto">
              <a:xfrm>
                <a:off x="462" y="1086"/>
                <a:ext cx="275" cy="58"/>
              </a:xfrm>
              <a:custGeom>
                <a:avLst/>
                <a:gdLst>
                  <a:gd name="T0" fmla="*/ 275 w 275"/>
                  <a:gd name="T1" fmla="*/ 0 h 58"/>
                  <a:gd name="T2" fmla="*/ 0 w 275"/>
                  <a:gd name="T3" fmla="*/ 0 h 58"/>
                  <a:gd name="T4" fmla="*/ 0 w 275"/>
                  <a:gd name="T5" fmla="*/ 58 h 58"/>
                </a:gdLst>
                <a:ahLst/>
                <a:cxnLst>
                  <a:cxn ang="0">
                    <a:pos x="T0" y="T1"/>
                  </a:cxn>
                  <a:cxn ang="0">
                    <a:pos x="T2" y="T3"/>
                  </a:cxn>
                  <a:cxn ang="0">
                    <a:pos x="T4" y="T5"/>
                  </a:cxn>
                </a:cxnLst>
                <a:rect l="0" t="0" r="r" b="b"/>
                <a:pathLst>
                  <a:path w="275" h="58">
                    <a:moveTo>
                      <a:pt x="275" y="0"/>
                    </a:moveTo>
                    <a:lnTo>
                      <a:pt x="0" y="0"/>
                    </a:lnTo>
                    <a:lnTo>
                      <a:pt x="0" y="5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Line 13"/>
              <p:cNvSpPr>
                <a:spLocks noChangeShapeType="1"/>
              </p:cNvSpPr>
              <p:nvPr/>
            </p:nvSpPr>
            <p:spPr bwMode="auto">
              <a:xfrm>
                <a:off x="1318" y="1086"/>
                <a:ext cx="159"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Oval 14"/>
              <p:cNvSpPr>
                <a:spLocks noChangeArrowheads="1"/>
              </p:cNvSpPr>
              <p:nvPr/>
            </p:nvSpPr>
            <p:spPr bwMode="auto">
              <a:xfrm>
                <a:off x="1450" y="1059"/>
                <a:ext cx="54"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Line 15"/>
              <p:cNvSpPr>
                <a:spLocks noChangeShapeType="1"/>
              </p:cNvSpPr>
              <p:nvPr/>
            </p:nvSpPr>
            <p:spPr bwMode="auto">
              <a:xfrm flipV="1">
                <a:off x="1027" y="533"/>
                <a:ext cx="0" cy="118"/>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 name="Oval 16"/>
              <p:cNvSpPr>
                <a:spLocks noChangeArrowheads="1"/>
              </p:cNvSpPr>
              <p:nvPr/>
            </p:nvSpPr>
            <p:spPr bwMode="auto">
              <a:xfrm>
                <a:off x="1001" y="506"/>
                <a:ext cx="53"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Line 17"/>
              <p:cNvSpPr>
                <a:spLocks noChangeShapeType="1"/>
              </p:cNvSpPr>
              <p:nvPr/>
            </p:nvSpPr>
            <p:spPr bwMode="auto">
              <a:xfrm>
                <a:off x="375" y="534"/>
                <a:ext cx="1450"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 name="Line 18"/>
              <p:cNvSpPr>
                <a:spLocks noChangeShapeType="1"/>
              </p:cNvSpPr>
              <p:nvPr/>
            </p:nvSpPr>
            <p:spPr bwMode="auto">
              <a:xfrm flipV="1">
                <a:off x="1477" y="248"/>
                <a:ext cx="0" cy="1629"/>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00" name="Group 299"/>
            <p:cNvGrpSpPr>
              <a:grpSpLocks noChangeAspect="1"/>
            </p:cNvGrpSpPr>
            <p:nvPr/>
          </p:nvGrpSpPr>
          <p:grpSpPr bwMode="auto">
            <a:xfrm>
              <a:off x="2926080" y="6948488"/>
              <a:ext cx="3106738" cy="2867026"/>
              <a:chOff x="-11" y="115"/>
              <a:chExt cx="1957" cy="1806"/>
            </a:xfrm>
          </p:grpSpPr>
          <p:sp>
            <p:nvSpPr>
              <p:cNvPr id="301" name="AutoShape 3"/>
              <p:cNvSpPr>
                <a:spLocks noChangeAspect="1" noChangeArrowheads="1" noTextEdit="1"/>
              </p:cNvSpPr>
              <p:nvPr/>
            </p:nvSpPr>
            <p:spPr bwMode="auto">
              <a:xfrm>
                <a:off x="-11" y="115"/>
                <a:ext cx="1957"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5"/>
              <p:cNvSpPr>
                <a:spLocks noEditPoints="1"/>
              </p:cNvSpPr>
              <p:nvPr/>
            </p:nvSpPr>
            <p:spPr bwMode="auto">
              <a:xfrm>
                <a:off x="375" y="1434"/>
                <a:ext cx="174" cy="437"/>
              </a:xfrm>
              <a:custGeom>
                <a:avLst/>
                <a:gdLst>
                  <a:gd name="T0" fmla="*/ 58 w 174"/>
                  <a:gd name="T1" fmla="*/ 437 h 437"/>
                  <a:gd name="T2" fmla="*/ 116 w 174"/>
                  <a:gd name="T3" fmla="*/ 437 h 437"/>
                  <a:gd name="T4" fmla="*/ 29 w 174"/>
                  <a:gd name="T5" fmla="*/ 407 h 437"/>
                  <a:gd name="T6" fmla="*/ 145 w 174"/>
                  <a:gd name="T7" fmla="*/ 407 h 437"/>
                  <a:gd name="T8" fmla="*/ 0 w 174"/>
                  <a:gd name="T9" fmla="*/ 378 h 437"/>
                  <a:gd name="T10" fmla="*/ 174 w 174"/>
                  <a:gd name="T11" fmla="*/ 378 h 437"/>
                  <a:gd name="T12" fmla="*/ 87 w 174"/>
                  <a:gd name="T13" fmla="*/ 0 h 437"/>
                  <a:gd name="T14" fmla="*/ 87 w 174"/>
                  <a:gd name="T15" fmla="*/ 378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37">
                    <a:moveTo>
                      <a:pt x="58" y="437"/>
                    </a:moveTo>
                    <a:lnTo>
                      <a:pt x="116" y="437"/>
                    </a:lnTo>
                    <a:moveTo>
                      <a:pt x="29" y="407"/>
                    </a:moveTo>
                    <a:lnTo>
                      <a:pt x="145" y="407"/>
                    </a:lnTo>
                    <a:moveTo>
                      <a:pt x="0" y="378"/>
                    </a:moveTo>
                    <a:lnTo>
                      <a:pt x="174" y="378"/>
                    </a:lnTo>
                    <a:moveTo>
                      <a:pt x="87" y="0"/>
                    </a:moveTo>
                    <a:lnTo>
                      <a:pt x="87" y="37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 name="Freeform 6"/>
              <p:cNvSpPr>
                <a:spLocks noEditPoints="1"/>
              </p:cNvSpPr>
              <p:nvPr/>
            </p:nvSpPr>
            <p:spPr bwMode="auto">
              <a:xfrm>
                <a:off x="404" y="1275"/>
                <a:ext cx="116" cy="29"/>
              </a:xfrm>
              <a:custGeom>
                <a:avLst/>
                <a:gdLst>
                  <a:gd name="T0" fmla="*/ 116 w 116"/>
                  <a:gd name="T1" fmla="*/ 29 h 29"/>
                  <a:gd name="T2" fmla="*/ 0 w 116"/>
                  <a:gd name="T3" fmla="*/ 29 h 29"/>
                  <a:gd name="T4" fmla="*/ 116 w 116"/>
                  <a:gd name="T5" fmla="*/ 0 h 29"/>
                  <a:gd name="T6" fmla="*/ 0 w 116"/>
                  <a:gd name="T7" fmla="*/ 0 h 29"/>
                </a:gdLst>
                <a:ahLst/>
                <a:cxnLst>
                  <a:cxn ang="0">
                    <a:pos x="T0" y="T1"/>
                  </a:cxn>
                  <a:cxn ang="0">
                    <a:pos x="T2" y="T3"/>
                  </a:cxn>
                  <a:cxn ang="0">
                    <a:pos x="T4" y="T5"/>
                  </a:cxn>
                  <a:cxn ang="0">
                    <a:pos x="T6" y="T7"/>
                  </a:cxn>
                </a:cxnLst>
                <a:rect l="0" t="0" r="r" b="b"/>
                <a:pathLst>
                  <a:path w="116" h="29">
                    <a:moveTo>
                      <a:pt x="116" y="29"/>
                    </a:moveTo>
                    <a:lnTo>
                      <a:pt x="0" y="29"/>
                    </a:lnTo>
                    <a:moveTo>
                      <a:pt x="116" y="0"/>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 name="Freeform 7"/>
              <p:cNvSpPr>
                <a:spLocks noEditPoints="1"/>
              </p:cNvSpPr>
              <p:nvPr/>
            </p:nvSpPr>
            <p:spPr bwMode="auto">
              <a:xfrm>
                <a:off x="462" y="1144"/>
                <a:ext cx="0" cy="290"/>
              </a:xfrm>
              <a:custGeom>
                <a:avLst/>
                <a:gdLst>
                  <a:gd name="T0" fmla="*/ 290 h 290"/>
                  <a:gd name="T1" fmla="*/ 160 h 290"/>
                  <a:gd name="T2" fmla="*/ 131 h 290"/>
                  <a:gd name="T3" fmla="*/ 0 h 290"/>
                </a:gdLst>
                <a:ahLst/>
                <a:cxnLst>
                  <a:cxn ang="0">
                    <a:pos x="0" y="T0"/>
                  </a:cxn>
                  <a:cxn ang="0">
                    <a:pos x="0" y="T1"/>
                  </a:cxn>
                  <a:cxn ang="0">
                    <a:pos x="0" y="T2"/>
                  </a:cxn>
                  <a:cxn ang="0">
                    <a:pos x="0" y="T3"/>
                  </a:cxn>
                </a:cxnLst>
                <a:rect l="0" t="0" r="r" b="b"/>
                <a:pathLst>
                  <a:path h="290">
                    <a:moveTo>
                      <a:pt x="0" y="290"/>
                    </a:moveTo>
                    <a:lnTo>
                      <a:pt x="0" y="160"/>
                    </a:lnTo>
                    <a:moveTo>
                      <a:pt x="0" y="131"/>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 name="Oval 8"/>
              <p:cNvSpPr>
                <a:spLocks noChangeArrowheads="1"/>
              </p:cNvSpPr>
              <p:nvPr/>
            </p:nvSpPr>
            <p:spPr bwMode="auto">
              <a:xfrm>
                <a:off x="810" y="723"/>
                <a:ext cx="435" cy="436"/>
              </a:xfrm>
              <a:prstGeom prst="ellipse">
                <a:avLst/>
              </a:prstGeom>
              <a:solidFill>
                <a:srgbClr val="344D6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9"/>
              <p:cNvSpPr>
                <a:spLocks noEditPoints="1"/>
              </p:cNvSpPr>
              <p:nvPr/>
            </p:nvSpPr>
            <p:spPr bwMode="auto">
              <a:xfrm>
                <a:off x="737" y="651"/>
                <a:ext cx="581" cy="508"/>
              </a:xfrm>
              <a:custGeom>
                <a:avLst/>
                <a:gdLst>
                  <a:gd name="T0" fmla="*/ 605 w 1210"/>
                  <a:gd name="T1" fmla="*/ 0 h 1058"/>
                  <a:gd name="T2" fmla="*/ 605 w 1210"/>
                  <a:gd name="T3" fmla="*/ 453 h 1058"/>
                  <a:gd name="T4" fmla="*/ 605 w 1210"/>
                  <a:gd name="T5" fmla="*/ 151 h 1058"/>
                  <a:gd name="T6" fmla="*/ 1059 w 1210"/>
                  <a:gd name="T7" fmla="*/ 604 h 1058"/>
                  <a:gd name="T8" fmla="*/ 605 w 1210"/>
                  <a:gd name="T9" fmla="*/ 1058 h 1058"/>
                  <a:gd name="T10" fmla="*/ 152 w 1210"/>
                  <a:gd name="T11" fmla="*/ 604 h 1058"/>
                  <a:gd name="T12" fmla="*/ 605 w 1210"/>
                  <a:gd name="T13" fmla="*/ 151 h 1058"/>
                  <a:gd name="T14" fmla="*/ 303 w 1210"/>
                  <a:gd name="T15" fmla="*/ 453 h 1058"/>
                  <a:gd name="T16" fmla="*/ 908 w 1210"/>
                  <a:gd name="T17" fmla="*/ 453 h 1058"/>
                  <a:gd name="T18" fmla="*/ 756 w 1210"/>
                  <a:gd name="T19" fmla="*/ 453 h 1058"/>
                  <a:gd name="T20" fmla="*/ 941 w 1210"/>
                  <a:gd name="T21" fmla="*/ 907 h 1058"/>
                  <a:gd name="T22" fmla="*/ 1210 w 1210"/>
                  <a:gd name="T23" fmla="*/ 907 h 1058"/>
                  <a:gd name="T24" fmla="*/ 454 w 1210"/>
                  <a:gd name="T25" fmla="*/ 453 h 1058"/>
                  <a:gd name="T26" fmla="*/ 265 w 1210"/>
                  <a:gd name="T27" fmla="*/ 907 h 1058"/>
                  <a:gd name="T28" fmla="*/ 0 w 1210"/>
                  <a:gd name="T29" fmla="*/ 90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0" h="1058">
                    <a:moveTo>
                      <a:pt x="605" y="0"/>
                    </a:moveTo>
                    <a:lnTo>
                      <a:pt x="605" y="453"/>
                    </a:lnTo>
                    <a:moveTo>
                      <a:pt x="605" y="151"/>
                    </a:moveTo>
                    <a:cubicBezTo>
                      <a:pt x="856" y="151"/>
                      <a:pt x="1059" y="354"/>
                      <a:pt x="1059" y="604"/>
                    </a:cubicBezTo>
                    <a:cubicBezTo>
                      <a:pt x="1059" y="855"/>
                      <a:pt x="856" y="1058"/>
                      <a:pt x="605" y="1058"/>
                    </a:cubicBezTo>
                    <a:cubicBezTo>
                      <a:pt x="355" y="1058"/>
                      <a:pt x="152" y="855"/>
                      <a:pt x="152" y="604"/>
                    </a:cubicBezTo>
                    <a:cubicBezTo>
                      <a:pt x="152" y="354"/>
                      <a:pt x="355" y="151"/>
                      <a:pt x="605" y="151"/>
                    </a:cubicBezTo>
                    <a:close/>
                    <a:moveTo>
                      <a:pt x="303" y="453"/>
                    </a:moveTo>
                    <a:lnTo>
                      <a:pt x="908" y="453"/>
                    </a:lnTo>
                    <a:moveTo>
                      <a:pt x="756" y="453"/>
                    </a:moveTo>
                    <a:lnTo>
                      <a:pt x="941" y="907"/>
                    </a:lnTo>
                    <a:lnTo>
                      <a:pt x="1210" y="907"/>
                    </a:lnTo>
                    <a:moveTo>
                      <a:pt x="454" y="453"/>
                    </a:moveTo>
                    <a:lnTo>
                      <a:pt x="265" y="907"/>
                    </a:lnTo>
                    <a:lnTo>
                      <a:pt x="0" y="907"/>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 name="Freeform 10"/>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solidFill>
                <a:srgbClr val="344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11"/>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 name="Freeform 12"/>
              <p:cNvSpPr>
                <a:spLocks/>
              </p:cNvSpPr>
              <p:nvPr/>
            </p:nvSpPr>
            <p:spPr bwMode="auto">
              <a:xfrm>
                <a:off x="462" y="1086"/>
                <a:ext cx="275" cy="58"/>
              </a:xfrm>
              <a:custGeom>
                <a:avLst/>
                <a:gdLst>
                  <a:gd name="T0" fmla="*/ 275 w 275"/>
                  <a:gd name="T1" fmla="*/ 0 h 58"/>
                  <a:gd name="T2" fmla="*/ 0 w 275"/>
                  <a:gd name="T3" fmla="*/ 0 h 58"/>
                  <a:gd name="T4" fmla="*/ 0 w 275"/>
                  <a:gd name="T5" fmla="*/ 58 h 58"/>
                </a:gdLst>
                <a:ahLst/>
                <a:cxnLst>
                  <a:cxn ang="0">
                    <a:pos x="T0" y="T1"/>
                  </a:cxn>
                  <a:cxn ang="0">
                    <a:pos x="T2" y="T3"/>
                  </a:cxn>
                  <a:cxn ang="0">
                    <a:pos x="T4" y="T5"/>
                  </a:cxn>
                </a:cxnLst>
                <a:rect l="0" t="0" r="r" b="b"/>
                <a:pathLst>
                  <a:path w="275" h="58">
                    <a:moveTo>
                      <a:pt x="275" y="0"/>
                    </a:moveTo>
                    <a:lnTo>
                      <a:pt x="0" y="0"/>
                    </a:lnTo>
                    <a:lnTo>
                      <a:pt x="0" y="5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 name="Line 13"/>
              <p:cNvSpPr>
                <a:spLocks noChangeShapeType="1"/>
              </p:cNvSpPr>
              <p:nvPr/>
            </p:nvSpPr>
            <p:spPr bwMode="auto">
              <a:xfrm>
                <a:off x="1318" y="1086"/>
                <a:ext cx="159"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 name="Oval 14"/>
              <p:cNvSpPr>
                <a:spLocks noChangeArrowheads="1"/>
              </p:cNvSpPr>
              <p:nvPr/>
            </p:nvSpPr>
            <p:spPr bwMode="auto">
              <a:xfrm>
                <a:off x="1450" y="1059"/>
                <a:ext cx="54"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Line 15"/>
              <p:cNvSpPr>
                <a:spLocks noChangeShapeType="1"/>
              </p:cNvSpPr>
              <p:nvPr/>
            </p:nvSpPr>
            <p:spPr bwMode="auto">
              <a:xfrm flipV="1">
                <a:off x="1027" y="533"/>
                <a:ext cx="0" cy="118"/>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 name="Oval 16"/>
              <p:cNvSpPr>
                <a:spLocks noChangeArrowheads="1"/>
              </p:cNvSpPr>
              <p:nvPr/>
            </p:nvSpPr>
            <p:spPr bwMode="auto">
              <a:xfrm>
                <a:off x="1001" y="506"/>
                <a:ext cx="53"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Line 17"/>
              <p:cNvSpPr>
                <a:spLocks noChangeShapeType="1"/>
              </p:cNvSpPr>
              <p:nvPr/>
            </p:nvSpPr>
            <p:spPr bwMode="auto">
              <a:xfrm>
                <a:off x="375" y="534"/>
                <a:ext cx="1450"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 name="Line 18"/>
              <p:cNvSpPr>
                <a:spLocks noChangeShapeType="1"/>
              </p:cNvSpPr>
              <p:nvPr/>
            </p:nvSpPr>
            <p:spPr bwMode="auto">
              <a:xfrm flipV="1">
                <a:off x="1477" y="248"/>
                <a:ext cx="0" cy="1629"/>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16" name="Group 315"/>
            <p:cNvGrpSpPr>
              <a:grpSpLocks noChangeAspect="1"/>
            </p:cNvGrpSpPr>
            <p:nvPr/>
          </p:nvGrpSpPr>
          <p:grpSpPr bwMode="auto">
            <a:xfrm>
              <a:off x="731520" y="6948488"/>
              <a:ext cx="3106738" cy="2867026"/>
              <a:chOff x="-11" y="115"/>
              <a:chExt cx="1957" cy="1806"/>
            </a:xfrm>
          </p:grpSpPr>
          <p:sp>
            <p:nvSpPr>
              <p:cNvPr id="317" name="AutoShape 3"/>
              <p:cNvSpPr>
                <a:spLocks noChangeAspect="1" noChangeArrowheads="1" noTextEdit="1"/>
              </p:cNvSpPr>
              <p:nvPr/>
            </p:nvSpPr>
            <p:spPr bwMode="auto">
              <a:xfrm>
                <a:off x="-11" y="115"/>
                <a:ext cx="1957"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5"/>
              <p:cNvSpPr>
                <a:spLocks noEditPoints="1"/>
              </p:cNvSpPr>
              <p:nvPr/>
            </p:nvSpPr>
            <p:spPr bwMode="auto">
              <a:xfrm>
                <a:off x="375" y="1434"/>
                <a:ext cx="174" cy="437"/>
              </a:xfrm>
              <a:custGeom>
                <a:avLst/>
                <a:gdLst>
                  <a:gd name="T0" fmla="*/ 58 w 174"/>
                  <a:gd name="T1" fmla="*/ 437 h 437"/>
                  <a:gd name="T2" fmla="*/ 116 w 174"/>
                  <a:gd name="T3" fmla="*/ 437 h 437"/>
                  <a:gd name="T4" fmla="*/ 29 w 174"/>
                  <a:gd name="T5" fmla="*/ 407 h 437"/>
                  <a:gd name="T6" fmla="*/ 145 w 174"/>
                  <a:gd name="T7" fmla="*/ 407 h 437"/>
                  <a:gd name="T8" fmla="*/ 0 w 174"/>
                  <a:gd name="T9" fmla="*/ 378 h 437"/>
                  <a:gd name="T10" fmla="*/ 174 w 174"/>
                  <a:gd name="T11" fmla="*/ 378 h 437"/>
                  <a:gd name="T12" fmla="*/ 87 w 174"/>
                  <a:gd name="T13" fmla="*/ 0 h 437"/>
                  <a:gd name="T14" fmla="*/ 87 w 174"/>
                  <a:gd name="T15" fmla="*/ 378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37">
                    <a:moveTo>
                      <a:pt x="58" y="437"/>
                    </a:moveTo>
                    <a:lnTo>
                      <a:pt x="116" y="437"/>
                    </a:lnTo>
                    <a:moveTo>
                      <a:pt x="29" y="407"/>
                    </a:moveTo>
                    <a:lnTo>
                      <a:pt x="145" y="407"/>
                    </a:lnTo>
                    <a:moveTo>
                      <a:pt x="0" y="378"/>
                    </a:moveTo>
                    <a:lnTo>
                      <a:pt x="174" y="378"/>
                    </a:lnTo>
                    <a:moveTo>
                      <a:pt x="87" y="0"/>
                    </a:moveTo>
                    <a:lnTo>
                      <a:pt x="87" y="37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 name="Freeform 6"/>
              <p:cNvSpPr>
                <a:spLocks noEditPoints="1"/>
              </p:cNvSpPr>
              <p:nvPr/>
            </p:nvSpPr>
            <p:spPr bwMode="auto">
              <a:xfrm>
                <a:off x="404" y="1275"/>
                <a:ext cx="116" cy="29"/>
              </a:xfrm>
              <a:custGeom>
                <a:avLst/>
                <a:gdLst>
                  <a:gd name="T0" fmla="*/ 116 w 116"/>
                  <a:gd name="T1" fmla="*/ 29 h 29"/>
                  <a:gd name="T2" fmla="*/ 0 w 116"/>
                  <a:gd name="T3" fmla="*/ 29 h 29"/>
                  <a:gd name="T4" fmla="*/ 116 w 116"/>
                  <a:gd name="T5" fmla="*/ 0 h 29"/>
                  <a:gd name="T6" fmla="*/ 0 w 116"/>
                  <a:gd name="T7" fmla="*/ 0 h 29"/>
                </a:gdLst>
                <a:ahLst/>
                <a:cxnLst>
                  <a:cxn ang="0">
                    <a:pos x="T0" y="T1"/>
                  </a:cxn>
                  <a:cxn ang="0">
                    <a:pos x="T2" y="T3"/>
                  </a:cxn>
                  <a:cxn ang="0">
                    <a:pos x="T4" y="T5"/>
                  </a:cxn>
                  <a:cxn ang="0">
                    <a:pos x="T6" y="T7"/>
                  </a:cxn>
                </a:cxnLst>
                <a:rect l="0" t="0" r="r" b="b"/>
                <a:pathLst>
                  <a:path w="116" h="29">
                    <a:moveTo>
                      <a:pt x="116" y="29"/>
                    </a:moveTo>
                    <a:lnTo>
                      <a:pt x="0" y="29"/>
                    </a:lnTo>
                    <a:moveTo>
                      <a:pt x="116" y="0"/>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 name="Freeform 7"/>
              <p:cNvSpPr>
                <a:spLocks noEditPoints="1"/>
              </p:cNvSpPr>
              <p:nvPr/>
            </p:nvSpPr>
            <p:spPr bwMode="auto">
              <a:xfrm>
                <a:off x="462" y="1144"/>
                <a:ext cx="0" cy="290"/>
              </a:xfrm>
              <a:custGeom>
                <a:avLst/>
                <a:gdLst>
                  <a:gd name="T0" fmla="*/ 290 h 290"/>
                  <a:gd name="T1" fmla="*/ 160 h 290"/>
                  <a:gd name="T2" fmla="*/ 131 h 290"/>
                  <a:gd name="T3" fmla="*/ 0 h 290"/>
                </a:gdLst>
                <a:ahLst/>
                <a:cxnLst>
                  <a:cxn ang="0">
                    <a:pos x="0" y="T0"/>
                  </a:cxn>
                  <a:cxn ang="0">
                    <a:pos x="0" y="T1"/>
                  </a:cxn>
                  <a:cxn ang="0">
                    <a:pos x="0" y="T2"/>
                  </a:cxn>
                  <a:cxn ang="0">
                    <a:pos x="0" y="T3"/>
                  </a:cxn>
                </a:cxnLst>
                <a:rect l="0" t="0" r="r" b="b"/>
                <a:pathLst>
                  <a:path h="290">
                    <a:moveTo>
                      <a:pt x="0" y="290"/>
                    </a:moveTo>
                    <a:lnTo>
                      <a:pt x="0" y="160"/>
                    </a:lnTo>
                    <a:moveTo>
                      <a:pt x="0" y="131"/>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 name="Oval 8"/>
              <p:cNvSpPr>
                <a:spLocks noChangeArrowheads="1"/>
              </p:cNvSpPr>
              <p:nvPr/>
            </p:nvSpPr>
            <p:spPr bwMode="auto">
              <a:xfrm>
                <a:off x="810" y="723"/>
                <a:ext cx="435" cy="436"/>
              </a:xfrm>
              <a:prstGeom prst="ellipse">
                <a:avLst/>
              </a:prstGeom>
              <a:solidFill>
                <a:srgbClr val="344D6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9"/>
              <p:cNvSpPr>
                <a:spLocks noEditPoints="1"/>
              </p:cNvSpPr>
              <p:nvPr/>
            </p:nvSpPr>
            <p:spPr bwMode="auto">
              <a:xfrm>
                <a:off x="737" y="651"/>
                <a:ext cx="581" cy="508"/>
              </a:xfrm>
              <a:custGeom>
                <a:avLst/>
                <a:gdLst>
                  <a:gd name="T0" fmla="*/ 605 w 1210"/>
                  <a:gd name="T1" fmla="*/ 0 h 1058"/>
                  <a:gd name="T2" fmla="*/ 605 w 1210"/>
                  <a:gd name="T3" fmla="*/ 453 h 1058"/>
                  <a:gd name="T4" fmla="*/ 605 w 1210"/>
                  <a:gd name="T5" fmla="*/ 151 h 1058"/>
                  <a:gd name="T6" fmla="*/ 1059 w 1210"/>
                  <a:gd name="T7" fmla="*/ 604 h 1058"/>
                  <a:gd name="T8" fmla="*/ 605 w 1210"/>
                  <a:gd name="T9" fmla="*/ 1058 h 1058"/>
                  <a:gd name="T10" fmla="*/ 152 w 1210"/>
                  <a:gd name="T11" fmla="*/ 604 h 1058"/>
                  <a:gd name="T12" fmla="*/ 605 w 1210"/>
                  <a:gd name="T13" fmla="*/ 151 h 1058"/>
                  <a:gd name="T14" fmla="*/ 303 w 1210"/>
                  <a:gd name="T15" fmla="*/ 453 h 1058"/>
                  <a:gd name="T16" fmla="*/ 908 w 1210"/>
                  <a:gd name="T17" fmla="*/ 453 h 1058"/>
                  <a:gd name="T18" fmla="*/ 756 w 1210"/>
                  <a:gd name="T19" fmla="*/ 453 h 1058"/>
                  <a:gd name="T20" fmla="*/ 941 w 1210"/>
                  <a:gd name="T21" fmla="*/ 907 h 1058"/>
                  <a:gd name="T22" fmla="*/ 1210 w 1210"/>
                  <a:gd name="T23" fmla="*/ 907 h 1058"/>
                  <a:gd name="T24" fmla="*/ 454 w 1210"/>
                  <a:gd name="T25" fmla="*/ 453 h 1058"/>
                  <a:gd name="T26" fmla="*/ 265 w 1210"/>
                  <a:gd name="T27" fmla="*/ 907 h 1058"/>
                  <a:gd name="T28" fmla="*/ 0 w 1210"/>
                  <a:gd name="T29" fmla="*/ 90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0" h="1058">
                    <a:moveTo>
                      <a:pt x="605" y="0"/>
                    </a:moveTo>
                    <a:lnTo>
                      <a:pt x="605" y="453"/>
                    </a:lnTo>
                    <a:moveTo>
                      <a:pt x="605" y="151"/>
                    </a:moveTo>
                    <a:cubicBezTo>
                      <a:pt x="856" y="151"/>
                      <a:pt x="1059" y="354"/>
                      <a:pt x="1059" y="604"/>
                    </a:cubicBezTo>
                    <a:cubicBezTo>
                      <a:pt x="1059" y="855"/>
                      <a:pt x="856" y="1058"/>
                      <a:pt x="605" y="1058"/>
                    </a:cubicBezTo>
                    <a:cubicBezTo>
                      <a:pt x="355" y="1058"/>
                      <a:pt x="152" y="855"/>
                      <a:pt x="152" y="604"/>
                    </a:cubicBezTo>
                    <a:cubicBezTo>
                      <a:pt x="152" y="354"/>
                      <a:pt x="355" y="151"/>
                      <a:pt x="605" y="151"/>
                    </a:cubicBezTo>
                    <a:close/>
                    <a:moveTo>
                      <a:pt x="303" y="453"/>
                    </a:moveTo>
                    <a:lnTo>
                      <a:pt x="908" y="453"/>
                    </a:lnTo>
                    <a:moveTo>
                      <a:pt x="756" y="453"/>
                    </a:moveTo>
                    <a:lnTo>
                      <a:pt x="941" y="907"/>
                    </a:lnTo>
                    <a:lnTo>
                      <a:pt x="1210" y="907"/>
                    </a:lnTo>
                    <a:moveTo>
                      <a:pt x="454" y="453"/>
                    </a:moveTo>
                    <a:lnTo>
                      <a:pt x="265" y="907"/>
                    </a:lnTo>
                    <a:lnTo>
                      <a:pt x="0" y="907"/>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 name="Freeform 10"/>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solidFill>
                <a:srgbClr val="344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11"/>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 name="Freeform 12"/>
              <p:cNvSpPr>
                <a:spLocks/>
              </p:cNvSpPr>
              <p:nvPr/>
            </p:nvSpPr>
            <p:spPr bwMode="auto">
              <a:xfrm>
                <a:off x="462" y="1086"/>
                <a:ext cx="275" cy="58"/>
              </a:xfrm>
              <a:custGeom>
                <a:avLst/>
                <a:gdLst>
                  <a:gd name="T0" fmla="*/ 275 w 275"/>
                  <a:gd name="T1" fmla="*/ 0 h 58"/>
                  <a:gd name="T2" fmla="*/ 0 w 275"/>
                  <a:gd name="T3" fmla="*/ 0 h 58"/>
                  <a:gd name="T4" fmla="*/ 0 w 275"/>
                  <a:gd name="T5" fmla="*/ 58 h 58"/>
                </a:gdLst>
                <a:ahLst/>
                <a:cxnLst>
                  <a:cxn ang="0">
                    <a:pos x="T0" y="T1"/>
                  </a:cxn>
                  <a:cxn ang="0">
                    <a:pos x="T2" y="T3"/>
                  </a:cxn>
                  <a:cxn ang="0">
                    <a:pos x="T4" y="T5"/>
                  </a:cxn>
                </a:cxnLst>
                <a:rect l="0" t="0" r="r" b="b"/>
                <a:pathLst>
                  <a:path w="275" h="58">
                    <a:moveTo>
                      <a:pt x="275" y="0"/>
                    </a:moveTo>
                    <a:lnTo>
                      <a:pt x="0" y="0"/>
                    </a:lnTo>
                    <a:lnTo>
                      <a:pt x="0" y="5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 name="Line 13"/>
              <p:cNvSpPr>
                <a:spLocks noChangeShapeType="1"/>
              </p:cNvSpPr>
              <p:nvPr/>
            </p:nvSpPr>
            <p:spPr bwMode="auto">
              <a:xfrm>
                <a:off x="1318" y="1086"/>
                <a:ext cx="159"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7" name="Oval 14"/>
              <p:cNvSpPr>
                <a:spLocks noChangeArrowheads="1"/>
              </p:cNvSpPr>
              <p:nvPr/>
            </p:nvSpPr>
            <p:spPr bwMode="auto">
              <a:xfrm>
                <a:off x="1450" y="1059"/>
                <a:ext cx="54"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Line 15"/>
              <p:cNvSpPr>
                <a:spLocks noChangeShapeType="1"/>
              </p:cNvSpPr>
              <p:nvPr/>
            </p:nvSpPr>
            <p:spPr bwMode="auto">
              <a:xfrm flipV="1">
                <a:off x="1027" y="533"/>
                <a:ext cx="0" cy="118"/>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 name="Oval 16"/>
              <p:cNvSpPr>
                <a:spLocks noChangeArrowheads="1"/>
              </p:cNvSpPr>
              <p:nvPr/>
            </p:nvSpPr>
            <p:spPr bwMode="auto">
              <a:xfrm>
                <a:off x="1001" y="506"/>
                <a:ext cx="53"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Line 17"/>
              <p:cNvSpPr>
                <a:spLocks noChangeShapeType="1"/>
              </p:cNvSpPr>
              <p:nvPr/>
            </p:nvSpPr>
            <p:spPr bwMode="auto">
              <a:xfrm>
                <a:off x="375" y="534"/>
                <a:ext cx="1450"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 name="Line 18"/>
              <p:cNvSpPr>
                <a:spLocks noChangeShapeType="1"/>
              </p:cNvSpPr>
              <p:nvPr/>
            </p:nvSpPr>
            <p:spPr bwMode="auto">
              <a:xfrm flipV="1">
                <a:off x="1477" y="248"/>
                <a:ext cx="0" cy="1629"/>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32" name="Group 331"/>
            <p:cNvGrpSpPr>
              <a:grpSpLocks noChangeAspect="1"/>
            </p:cNvGrpSpPr>
            <p:nvPr/>
          </p:nvGrpSpPr>
          <p:grpSpPr bwMode="auto">
            <a:xfrm>
              <a:off x="-1463040" y="6948488"/>
              <a:ext cx="3106738" cy="2867026"/>
              <a:chOff x="-11" y="115"/>
              <a:chExt cx="1957" cy="1806"/>
            </a:xfrm>
          </p:grpSpPr>
          <p:sp>
            <p:nvSpPr>
              <p:cNvPr id="333" name="AutoShape 3"/>
              <p:cNvSpPr>
                <a:spLocks noChangeAspect="1" noChangeArrowheads="1" noTextEdit="1"/>
              </p:cNvSpPr>
              <p:nvPr/>
            </p:nvSpPr>
            <p:spPr bwMode="auto">
              <a:xfrm>
                <a:off x="-11" y="115"/>
                <a:ext cx="1957"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5"/>
              <p:cNvSpPr>
                <a:spLocks noEditPoints="1"/>
              </p:cNvSpPr>
              <p:nvPr/>
            </p:nvSpPr>
            <p:spPr bwMode="auto">
              <a:xfrm>
                <a:off x="375" y="1434"/>
                <a:ext cx="174" cy="437"/>
              </a:xfrm>
              <a:custGeom>
                <a:avLst/>
                <a:gdLst>
                  <a:gd name="T0" fmla="*/ 58 w 174"/>
                  <a:gd name="T1" fmla="*/ 437 h 437"/>
                  <a:gd name="T2" fmla="*/ 116 w 174"/>
                  <a:gd name="T3" fmla="*/ 437 h 437"/>
                  <a:gd name="T4" fmla="*/ 29 w 174"/>
                  <a:gd name="T5" fmla="*/ 407 h 437"/>
                  <a:gd name="T6" fmla="*/ 145 w 174"/>
                  <a:gd name="T7" fmla="*/ 407 h 437"/>
                  <a:gd name="T8" fmla="*/ 0 w 174"/>
                  <a:gd name="T9" fmla="*/ 378 h 437"/>
                  <a:gd name="T10" fmla="*/ 174 w 174"/>
                  <a:gd name="T11" fmla="*/ 378 h 437"/>
                  <a:gd name="T12" fmla="*/ 87 w 174"/>
                  <a:gd name="T13" fmla="*/ 0 h 437"/>
                  <a:gd name="T14" fmla="*/ 87 w 174"/>
                  <a:gd name="T15" fmla="*/ 378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37">
                    <a:moveTo>
                      <a:pt x="58" y="437"/>
                    </a:moveTo>
                    <a:lnTo>
                      <a:pt x="116" y="437"/>
                    </a:lnTo>
                    <a:moveTo>
                      <a:pt x="29" y="407"/>
                    </a:moveTo>
                    <a:lnTo>
                      <a:pt x="145" y="407"/>
                    </a:lnTo>
                    <a:moveTo>
                      <a:pt x="0" y="378"/>
                    </a:moveTo>
                    <a:lnTo>
                      <a:pt x="174" y="378"/>
                    </a:lnTo>
                    <a:moveTo>
                      <a:pt x="87" y="0"/>
                    </a:moveTo>
                    <a:lnTo>
                      <a:pt x="87" y="37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 name="Freeform 6"/>
              <p:cNvSpPr>
                <a:spLocks noEditPoints="1"/>
              </p:cNvSpPr>
              <p:nvPr/>
            </p:nvSpPr>
            <p:spPr bwMode="auto">
              <a:xfrm>
                <a:off x="404" y="1275"/>
                <a:ext cx="116" cy="29"/>
              </a:xfrm>
              <a:custGeom>
                <a:avLst/>
                <a:gdLst>
                  <a:gd name="T0" fmla="*/ 116 w 116"/>
                  <a:gd name="T1" fmla="*/ 29 h 29"/>
                  <a:gd name="T2" fmla="*/ 0 w 116"/>
                  <a:gd name="T3" fmla="*/ 29 h 29"/>
                  <a:gd name="T4" fmla="*/ 116 w 116"/>
                  <a:gd name="T5" fmla="*/ 0 h 29"/>
                  <a:gd name="T6" fmla="*/ 0 w 116"/>
                  <a:gd name="T7" fmla="*/ 0 h 29"/>
                </a:gdLst>
                <a:ahLst/>
                <a:cxnLst>
                  <a:cxn ang="0">
                    <a:pos x="T0" y="T1"/>
                  </a:cxn>
                  <a:cxn ang="0">
                    <a:pos x="T2" y="T3"/>
                  </a:cxn>
                  <a:cxn ang="0">
                    <a:pos x="T4" y="T5"/>
                  </a:cxn>
                  <a:cxn ang="0">
                    <a:pos x="T6" y="T7"/>
                  </a:cxn>
                </a:cxnLst>
                <a:rect l="0" t="0" r="r" b="b"/>
                <a:pathLst>
                  <a:path w="116" h="29">
                    <a:moveTo>
                      <a:pt x="116" y="29"/>
                    </a:moveTo>
                    <a:lnTo>
                      <a:pt x="0" y="29"/>
                    </a:lnTo>
                    <a:moveTo>
                      <a:pt x="116" y="0"/>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 name="Freeform 7"/>
              <p:cNvSpPr>
                <a:spLocks noEditPoints="1"/>
              </p:cNvSpPr>
              <p:nvPr/>
            </p:nvSpPr>
            <p:spPr bwMode="auto">
              <a:xfrm>
                <a:off x="462" y="1144"/>
                <a:ext cx="0" cy="290"/>
              </a:xfrm>
              <a:custGeom>
                <a:avLst/>
                <a:gdLst>
                  <a:gd name="T0" fmla="*/ 290 h 290"/>
                  <a:gd name="T1" fmla="*/ 160 h 290"/>
                  <a:gd name="T2" fmla="*/ 131 h 290"/>
                  <a:gd name="T3" fmla="*/ 0 h 290"/>
                </a:gdLst>
                <a:ahLst/>
                <a:cxnLst>
                  <a:cxn ang="0">
                    <a:pos x="0" y="T0"/>
                  </a:cxn>
                  <a:cxn ang="0">
                    <a:pos x="0" y="T1"/>
                  </a:cxn>
                  <a:cxn ang="0">
                    <a:pos x="0" y="T2"/>
                  </a:cxn>
                  <a:cxn ang="0">
                    <a:pos x="0" y="T3"/>
                  </a:cxn>
                </a:cxnLst>
                <a:rect l="0" t="0" r="r" b="b"/>
                <a:pathLst>
                  <a:path h="290">
                    <a:moveTo>
                      <a:pt x="0" y="290"/>
                    </a:moveTo>
                    <a:lnTo>
                      <a:pt x="0" y="160"/>
                    </a:lnTo>
                    <a:moveTo>
                      <a:pt x="0" y="131"/>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 name="Oval 8"/>
              <p:cNvSpPr>
                <a:spLocks noChangeArrowheads="1"/>
              </p:cNvSpPr>
              <p:nvPr/>
            </p:nvSpPr>
            <p:spPr bwMode="auto">
              <a:xfrm>
                <a:off x="810" y="723"/>
                <a:ext cx="435" cy="436"/>
              </a:xfrm>
              <a:prstGeom prst="ellipse">
                <a:avLst/>
              </a:prstGeom>
              <a:solidFill>
                <a:srgbClr val="344D6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 name="Freeform 9"/>
              <p:cNvSpPr>
                <a:spLocks noEditPoints="1"/>
              </p:cNvSpPr>
              <p:nvPr/>
            </p:nvSpPr>
            <p:spPr bwMode="auto">
              <a:xfrm>
                <a:off x="737" y="651"/>
                <a:ext cx="581" cy="508"/>
              </a:xfrm>
              <a:custGeom>
                <a:avLst/>
                <a:gdLst>
                  <a:gd name="T0" fmla="*/ 605 w 1210"/>
                  <a:gd name="T1" fmla="*/ 0 h 1058"/>
                  <a:gd name="T2" fmla="*/ 605 w 1210"/>
                  <a:gd name="T3" fmla="*/ 453 h 1058"/>
                  <a:gd name="T4" fmla="*/ 605 w 1210"/>
                  <a:gd name="T5" fmla="*/ 151 h 1058"/>
                  <a:gd name="T6" fmla="*/ 1059 w 1210"/>
                  <a:gd name="T7" fmla="*/ 604 h 1058"/>
                  <a:gd name="T8" fmla="*/ 605 w 1210"/>
                  <a:gd name="T9" fmla="*/ 1058 h 1058"/>
                  <a:gd name="T10" fmla="*/ 152 w 1210"/>
                  <a:gd name="T11" fmla="*/ 604 h 1058"/>
                  <a:gd name="T12" fmla="*/ 605 w 1210"/>
                  <a:gd name="T13" fmla="*/ 151 h 1058"/>
                  <a:gd name="T14" fmla="*/ 303 w 1210"/>
                  <a:gd name="T15" fmla="*/ 453 h 1058"/>
                  <a:gd name="T16" fmla="*/ 908 w 1210"/>
                  <a:gd name="T17" fmla="*/ 453 h 1058"/>
                  <a:gd name="T18" fmla="*/ 756 w 1210"/>
                  <a:gd name="T19" fmla="*/ 453 h 1058"/>
                  <a:gd name="T20" fmla="*/ 941 w 1210"/>
                  <a:gd name="T21" fmla="*/ 907 h 1058"/>
                  <a:gd name="T22" fmla="*/ 1210 w 1210"/>
                  <a:gd name="T23" fmla="*/ 907 h 1058"/>
                  <a:gd name="T24" fmla="*/ 454 w 1210"/>
                  <a:gd name="T25" fmla="*/ 453 h 1058"/>
                  <a:gd name="T26" fmla="*/ 265 w 1210"/>
                  <a:gd name="T27" fmla="*/ 907 h 1058"/>
                  <a:gd name="T28" fmla="*/ 0 w 1210"/>
                  <a:gd name="T29" fmla="*/ 90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0" h="1058">
                    <a:moveTo>
                      <a:pt x="605" y="0"/>
                    </a:moveTo>
                    <a:lnTo>
                      <a:pt x="605" y="453"/>
                    </a:lnTo>
                    <a:moveTo>
                      <a:pt x="605" y="151"/>
                    </a:moveTo>
                    <a:cubicBezTo>
                      <a:pt x="856" y="151"/>
                      <a:pt x="1059" y="354"/>
                      <a:pt x="1059" y="604"/>
                    </a:cubicBezTo>
                    <a:cubicBezTo>
                      <a:pt x="1059" y="855"/>
                      <a:pt x="856" y="1058"/>
                      <a:pt x="605" y="1058"/>
                    </a:cubicBezTo>
                    <a:cubicBezTo>
                      <a:pt x="355" y="1058"/>
                      <a:pt x="152" y="855"/>
                      <a:pt x="152" y="604"/>
                    </a:cubicBezTo>
                    <a:cubicBezTo>
                      <a:pt x="152" y="354"/>
                      <a:pt x="355" y="151"/>
                      <a:pt x="605" y="151"/>
                    </a:cubicBezTo>
                    <a:close/>
                    <a:moveTo>
                      <a:pt x="303" y="453"/>
                    </a:moveTo>
                    <a:lnTo>
                      <a:pt x="908" y="453"/>
                    </a:lnTo>
                    <a:moveTo>
                      <a:pt x="756" y="453"/>
                    </a:moveTo>
                    <a:lnTo>
                      <a:pt x="941" y="907"/>
                    </a:lnTo>
                    <a:lnTo>
                      <a:pt x="1210" y="907"/>
                    </a:lnTo>
                    <a:moveTo>
                      <a:pt x="454" y="453"/>
                    </a:moveTo>
                    <a:lnTo>
                      <a:pt x="265" y="907"/>
                    </a:lnTo>
                    <a:lnTo>
                      <a:pt x="0" y="907"/>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 name="Freeform 10"/>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solidFill>
                <a:srgbClr val="344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11"/>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 name="Freeform 12"/>
              <p:cNvSpPr>
                <a:spLocks/>
              </p:cNvSpPr>
              <p:nvPr/>
            </p:nvSpPr>
            <p:spPr bwMode="auto">
              <a:xfrm>
                <a:off x="462" y="1086"/>
                <a:ext cx="275" cy="58"/>
              </a:xfrm>
              <a:custGeom>
                <a:avLst/>
                <a:gdLst>
                  <a:gd name="T0" fmla="*/ 275 w 275"/>
                  <a:gd name="T1" fmla="*/ 0 h 58"/>
                  <a:gd name="T2" fmla="*/ 0 w 275"/>
                  <a:gd name="T3" fmla="*/ 0 h 58"/>
                  <a:gd name="T4" fmla="*/ 0 w 275"/>
                  <a:gd name="T5" fmla="*/ 58 h 58"/>
                </a:gdLst>
                <a:ahLst/>
                <a:cxnLst>
                  <a:cxn ang="0">
                    <a:pos x="T0" y="T1"/>
                  </a:cxn>
                  <a:cxn ang="0">
                    <a:pos x="T2" y="T3"/>
                  </a:cxn>
                  <a:cxn ang="0">
                    <a:pos x="T4" y="T5"/>
                  </a:cxn>
                </a:cxnLst>
                <a:rect l="0" t="0" r="r" b="b"/>
                <a:pathLst>
                  <a:path w="275" h="58">
                    <a:moveTo>
                      <a:pt x="275" y="0"/>
                    </a:moveTo>
                    <a:lnTo>
                      <a:pt x="0" y="0"/>
                    </a:lnTo>
                    <a:lnTo>
                      <a:pt x="0" y="5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 name="Line 13"/>
              <p:cNvSpPr>
                <a:spLocks noChangeShapeType="1"/>
              </p:cNvSpPr>
              <p:nvPr/>
            </p:nvSpPr>
            <p:spPr bwMode="auto">
              <a:xfrm>
                <a:off x="1318" y="1086"/>
                <a:ext cx="159"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 name="Oval 14"/>
              <p:cNvSpPr>
                <a:spLocks noChangeArrowheads="1"/>
              </p:cNvSpPr>
              <p:nvPr/>
            </p:nvSpPr>
            <p:spPr bwMode="auto">
              <a:xfrm>
                <a:off x="1450" y="1059"/>
                <a:ext cx="54"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4" name="Line 15"/>
              <p:cNvSpPr>
                <a:spLocks noChangeShapeType="1"/>
              </p:cNvSpPr>
              <p:nvPr/>
            </p:nvSpPr>
            <p:spPr bwMode="auto">
              <a:xfrm flipV="1">
                <a:off x="1027" y="533"/>
                <a:ext cx="0" cy="118"/>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 name="Oval 16"/>
              <p:cNvSpPr>
                <a:spLocks noChangeArrowheads="1"/>
              </p:cNvSpPr>
              <p:nvPr/>
            </p:nvSpPr>
            <p:spPr bwMode="auto">
              <a:xfrm>
                <a:off x="1001" y="506"/>
                <a:ext cx="53"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6" name="Line 17"/>
              <p:cNvSpPr>
                <a:spLocks noChangeShapeType="1"/>
              </p:cNvSpPr>
              <p:nvPr/>
            </p:nvSpPr>
            <p:spPr bwMode="auto">
              <a:xfrm>
                <a:off x="375" y="534"/>
                <a:ext cx="1450"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 name="Line 18"/>
              <p:cNvSpPr>
                <a:spLocks noChangeShapeType="1"/>
              </p:cNvSpPr>
              <p:nvPr/>
            </p:nvSpPr>
            <p:spPr bwMode="auto">
              <a:xfrm flipV="1">
                <a:off x="1477" y="248"/>
                <a:ext cx="0" cy="1629"/>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48" name="Group 347"/>
            <p:cNvGrpSpPr>
              <a:grpSpLocks noChangeAspect="1"/>
            </p:cNvGrpSpPr>
            <p:nvPr/>
          </p:nvGrpSpPr>
          <p:grpSpPr bwMode="auto">
            <a:xfrm>
              <a:off x="7315200" y="6948488"/>
              <a:ext cx="3106738" cy="2867026"/>
              <a:chOff x="-11" y="115"/>
              <a:chExt cx="1957" cy="1806"/>
            </a:xfrm>
          </p:grpSpPr>
          <p:sp>
            <p:nvSpPr>
              <p:cNvPr id="349" name="AutoShape 3"/>
              <p:cNvSpPr>
                <a:spLocks noChangeAspect="1" noChangeArrowheads="1" noTextEdit="1"/>
              </p:cNvSpPr>
              <p:nvPr/>
            </p:nvSpPr>
            <p:spPr bwMode="auto">
              <a:xfrm>
                <a:off x="-11" y="115"/>
                <a:ext cx="1957"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5"/>
              <p:cNvSpPr>
                <a:spLocks noEditPoints="1"/>
              </p:cNvSpPr>
              <p:nvPr/>
            </p:nvSpPr>
            <p:spPr bwMode="auto">
              <a:xfrm>
                <a:off x="375" y="1434"/>
                <a:ext cx="174" cy="437"/>
              </a:xfrm>
              <a:custGeom>
                <a:avLst/>
                <a:gdLst>
                  <a:gd name="T0" fmla="*/ 58 w 174"/>
                  <a:gd name="T1" fmla="*/ 437 h 437"/>
                  <a:gd name="T2" fmla="*/ 116 w 174"/>
                  <a:gd name="T3" fmla="*/ 437 h 437"/>
                  <a:gd name="T4" fmla="*/ 29 w 174"/>
                  <a:gd name="T5" fmla="*/ 407 h 437"/>
                  <a:gd name="T6" fmla="*/ 145 w 174"/>
                  <a:gd name="T7" fmla="*/ 407 h 437"/>
                  <a:gd name="T8" fmla="*/ 0 w 174"/>
                  <a:gd name="T9" fmla="*/ 378 h 437"/>
                  <a:gd name="T10" fmla="*/ 174 w 174"/>
                  <a:gd name="T11" fmla="*/ 378 h 437"/>
                  <a:gd name="T12" fmla="*/ 87 w 174"/>
                  <a:gd name="T13" fmla="*/ 0 h 437"/>
                  <a:gd name="T14" fmla="*/ 87 w 174"/>
                  <a:gd name="T15" fmla="*/ 378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37">
                    <a:moveTo>
                      <a:pt x="58" y="437"/>
                    </a:moveTo>
                    <a:lnTo>
                      <a:pt x="116" y="437"/>
                    </a:lnTo>
                    <a:moveTo>
                      <a:pt x="29" y="407"/>
                    </a:moveTo>
                    <a:lnTo>
                      <a:pt x="145" y="407"/>
                    </a:lnTo>
                    <a:moveTo>
                      <a:pt x="0" y="378"/>
                    </a:moveTo>
                    <a:lnTo>
                      <a:pt x="174" y="378"/>
                    </a:lnTo>
                    <a:moveTo>
                      <a:pt x="87" y="0"/>
                    </a:moveTo>
                    <a:lnTo>
                      <a:pt x="87" y="37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 name="Freeform 6"/>
              <p:cNvSpPr>
                <a:spLocks noEditPoints="1"/>
              </p:cNvSpPr>
              <p:nvPr/>
            </p:nvSpPr>
            <p:spPr bwMode="auto">
              <a:xfrm>
                <a:off x="404" y="1275"/>
                <a:ext cx="116" cy="29"/>
              </a:xfrm>
              <a:custGeom>
                <a:avLst/>
                <a:gdLst>
                  <a:gd name="T0" fmla="*/ 116 w 116"/>
                  <a:gd name="T1" fmla="*/ 29 h 29"/>
                  <a:gd name="T2" fmla="*/ 0 w 116"/>
                  <a:gd name="T3" fmla="*/ 29 h 29"/>
                  <a:gd name="T4" fmla="*/ 116 w 116"/>
                  <a:gd name="T5" fmla="*/ 0 h 29"/>
                  <a:gd name="T6" fmla="*/ 0 w 116"/>
                  <a:gd name="T7" fmla="*/ 0 h 29"/>
                </a:gdLst>
                <a:ahLst/>
                <a:cxnLst>
                  <a:cxn ang="0">
                    <a:pos x="T0" y="T1"/>
                  </a:cxn>
                  <a:cxn ang="0">
                    <a:pos x="T2" y="T3"/>
                  </a:cxn>
                  <a:cxn ang="0">
                    <a:pos x="T4" y="T5"/>
                  </a:cxn>
                  <a:cxn ang="0">
                    <a:pos x="T6" y="T7"/>
                  </a:cxn>
                </a:cxnLst>
                <a:rect l="0" t="0" r="r" b="b"/>
                <a:pathLst>
                  <a:path w="116" h="29">
                    <a:moveTo>
                      <a:pt x="116" y="29"/>
                    </a:moveTo>
                    <a:lnTo>
                      <a:pt x="0" y="29"/>
                    </a:lnTo>
                    <a:moveTo>
                      <a:pt x="116" y="0"/>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 name="Freeform 7"/>
              <p:cNvSpPr>
                <a:spLocks noEditPoints="1"/>
              </p:cNvSpPr>
              <p:nvPr/>
            </p:nvSpPr>
            <p:spPr bwMode="auto">
              <a:xfrm>
                <a:off x="462" y="1144"/>
                <a:ext cx="0" cy="290"/>
              </a:xfrm>
              <a:custGeom>
                <a:avLst/>
                <a:gdLst>
                  <a:gd name="T0" fmla="*/ 290 h 290"/>
                  <a:gd name="T1" fmla="*/ 160 h 290"/>
                  <a:gd name="T2" fmla="*/ 131 h 290"/>
                  <a:gd name="T3" fmla="*/ 0 h 290"/>
                </a:gdLst>
                <a:ahLst/>
                <a:cxnLst>
                  <a:cxn ang="0">
                    <a:pos x="0" y="T0"/>
                  </a:cxn>
                  <a:cxn ang="0">
                    <a:pos x="0" y="T1"/>
                  </a:cxn>
                  <a:cxn ang="0">
                    <a:pos x="0" y="T2"/>
                  </a:cxn>
                  <a:cxn ang="0">
                    <a:pos x="0" y="T3"/>
                  </a:cxn>
                </a:cxnLst>
                <a:rect l="0" t="0" r="r" b="b"/>
                <a:pathLst>
                  <a:path h="290">
                    <a:moveTo>
                      <a:pt x="0" y="290"/>
                    </a:moveTo>
                    <a:lnTo>
                      <a:pt x="0" y="160"/>
                    </a:lnTo>
                    <a:moveTo>
                      <a:pt x="0" y="131"/>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 name="Oval 8"/>
              <p:cNvSpPr>
                <a:spLocks noChangeArrowheads="1"/>
              </p:cNvSpPr>
              <p:nvPr/>
            </p:nvSpPr>
            <p:spPr bwMode="auto">
              <a:xfrm>
                <a:off x="810" y="723"/>
                <a:ext cx="435" cy="436"/>
              </a:xfrm>
              <a:prstGeom prst="ellipse">
                <a:avLst/>
              </a:prstGeom>
              <a:solidFill>
                <a:srgbClr val="344D6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4" name="Freeform 9"/>
              <p:cNvSpPr>
                <a:spLocks noEditPoints="1"/>
              </p:cNvSpPr>
              <p:nvPr/>
            </p:nvSpPr>
            <p:spPr bwMode="auto">
              <a:xfrm>
                <a:off x="737" y="651"/>
                <a:ext cx="581" cy="508"/>
              </a:xfrm>
              <a:custGeom>
                <a:avLst/>
                <a:gdLst>
                  <a:gd name="T0" fmla="*/ 605 w 1210"/>
                  <a:gd name="T1" fmla="*/ 0 h 1058"/>
                  <a:gd name="T2" fmla="*/ 605 w 1210"/>
                  <a:gd name="T3" fmla="*/ 453 h 1058"/>
                  <a:gd name="T4" fmla="*/ 605 w 1210"/>
                  <a:gd name="T5" fmla="*/ 151 h 1058"/>
                  <a:gd name="T6" fmla="*/ 1059 w 1210"/>
                  <a:gd name="T7" fmla="*/ 604 h 1058"/>
                  <a:gd name="T8" fmla="*/ 605 w 1210"/>
                  <a:gd name="T9" fmla="*/ 1058 h 1058"/>
                  <a:gd name="T10" fmla="*/ 152 w 1210"/>
                  <a:gd name="T11" fmla="*/ 604 h 1058"/>
                  <a:gd name="T12" fmla="*/ 605 w 1210"/>
                  <a:gd name="T13" fmla="*/ 151 h 1058"/>
                  <a:gd name="T14" fmla="*/ 303 w 1210"/>
                  <a:gd name="T15" fmla="*/ 453 h 1058"/>
                  <a:gd name="T16" fmla="*/ 908 w 1210"/>
                  <a:gd name="T17" fmla="*/ 453 h 1058"/>
                  <a:gd name="T18" fmla="*/ 756 w 1210"/>
                  <a:gd name="T19" fmla="*/ 453 h 1058"/>
                  <a:gd name="T20" fmla="*/ 941 w 1210"/>
                  <a:gd name="T21" fmla="*/ 907 h 1058"/>
                  <a:gd name="T22" fmla="*/ 1210 w 1210"/>
                  <a:gd name="T23" fmla="*/ 907 h 1058"/>
                  <a:gd name="T24" fmla="*/ 454 w 1210"/>
                  <a:gd name="T25" fmla="*/ 453 h 1058"/>
                  <a:gd name="T26" fmla="*/ 265 w 1210"/>
                  <a:gd name="T27" fmla="*/ 907 h 1058"/>
                  <a:gd name="T28" fmla="*/ 0 w 1210"/>
                  <a:gd name="T29" fmla="*/ 90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0" h="1058">
                    <a:moveTo>
                      <a:pt x="605" y="0"/>
                    </a:moveTo>
                    <a:lnTo>
                      <a:pt x="605" y="453"/>
                    </a:lnTo>
                    <a:moveTo>
                      <a:pt x="605" y="151"/>
                    </a:moveTo>
                    <a:cubicBezTo>
                      <a:pt x="856" y="151"/>
                      <a:pt x="1059" y="354"/>
                      <a:pt x="1059" y="604"/>
                    </a:cubicBezTo>
                    <a:cubicBezTo>
                      <a:pt x="1059" y="855"/>
                      <a:pt x="856" y="1058"/>
                      <a:pt x="605" y="1058"/>
                    </a:cubicBezTo>
                    <a:cubicBezTo>
                      <a:pt x="355" y="1058"/>
                      <a:pt x="152" y="855"/>
                      <a:pt x="152" y="604"/>
                    </a:cubicBezTo>
                    <a:cubicBezTo>
                      <a:pt x="152" y="354"/>
                      <a:pt x="355" y="151"/>
                      <a:pt x="605" y="151"/>
                    </a:cubicBezTo>
                    <a:close/>
                    <a:moveTo>
                      <a:pt x="303" y="453"/>
                    </a:moveTo>
                    <a:lnTo>
                      <a:pt x="908" y="453"/>
                    </a:lnTo>
                    <a:moveTo>
                      <a:pt x="756" y="453"/>
                    </a:moveTo>
                    <a:lnTo>
                      <a:pt x="941" y="907"/>
                    </a:lnTo>
                    <a:lnTo>
                      <a:pt x="1210" y="907"/>
                    </a:lnTo>
                    <a:moveTo>
                      <a:pt x="454" y="453"/>
                    </a:moveTo>
                    <a:lnTo>
                      <a:pt x="265" y="907"/>
                    </a:lnTo>
                    <a:lnTo>
                      <a:pt x="0" y="907"/>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 name="Freeform 10"/>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solidFill>
                <a:srgbClr val="344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11"/>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 name="Freeform 12"/>
              <p:cNvSpPr>
                <a:spLocks/>
              </p:cNvSpPr>
              <p:nvPr/>
            </p:nvSpPr>
            <p:spPr bwMode="auto">
              <a:xfrm>
                <a:off x="462" y="1086"/>
                <a:ext cx="275" cy="58"/>
              </a:xfrm>
              <a:custGeom>
                <a:avLst/>
                <a:gdLst>
                  <a:gd name="T0" fmla="*/ 275 w 275"/>
                  <a:gd name="T1" fmla="*/ 0 h 58"/>
                  <a:gd name="T2" fmla="*/ 0 w 275"/>
                  <a:gd name="T3" fmla="*/ 0 h 58"/>
                  <a:gd name="T4" fmla="*/ 0 w 275"/>
                  <a:gd name="T5" fmla="*/ 58 h 58"/>
                </a:gdLst>
                <a:ahLst/>
                <a:cxnLst>
                  <a:cxn ang="0">
                    <a:pos x="T0" y="T1"/>
                  </a:cxn>
                  <a:cxn ang="0">
                    <a:pos x="T2" y="T3"/>
                  </a:cxn>
                  <a:cxn ang="0">
                    <a:pos x="T4" y="T5"/>
                  </a:cxn>
                </a:cxnLst>
                <a:rect l="0" t="0" r="r" b="b"/>
                <a:pathLst>
                  <a:path w="275" h="58">
                    <a:moveTo>
                      <a:pt x="275" y="0"/>
                    </a:moveTo>
                    <a:lnTo>
                      <a:pt x="0" y="0"/>
                    </a:lnTo>
                    <a:lnTo>
                      <a:pt x="0" y="5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 name="Line 13"/>
              <p:cNvSpPr>
                <a:spLocks noChangeShapeType="1"/>
              </p:cNvSpPr>
              <p:nvPr/>
            </p:nvSpPr>
            <p:spPr bwMode="auto">
              <a:xfrm>
                <a:off x="1318" y="1086"/>
                <a:ext cx="159"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 name="Oval 14"/>
              <p:cNvSpPr>
                <a:spLocks noChangeArrowheads="1"/>
              </p:cNvSpPr>
              <p:nvPr/>
            </p:nvSpPr>
            <p:spPr bwMode="auto">
              <a:xfrm>
                <a:off x="1450" y="1059"/>
                <a:ext cx="54"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0" name="Line 15"/>
              <p:cNvSpPr>
                <a:spLocks noChangeShapeType="1"/>
              </p:cNvSpPr>
              <p:nvPr/>
            </p:nvSpPr>
            <p:spPr bwMode="auto">
              <a:xfrm flipV="1">
                <a:off x="1027" y="533"/>
                <a:ext cx="0" cy="118"/>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 name="Oval 16"/>
              <p:cNvSpPr>
                <a:spLocks noChangeArrowheads="1"/>
              </p:cNvSpPr>
              <p:nvPr/>
            </p:nvSpPr>
            <p:spPr bwMode="auto">
              <a:xfrm>
                <a:off x="1001" y="506"/>
                <a:ext cx="53"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2" name="Line 17"/>
              <p:cNvSpPr>
                <a:spLocks noChangeShapeType="1"/>
              </p:cNvSpPr>
              <p:nvPr/>
            </p:nvSpPr>
            <p:spPr bwMode="auto">
              <a:xfrm>
                <a:off x="375" y="534"/>
                <a:ext cx="1450"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 name="Line 18"/>
              <p:cNvSpPr>
                <a:spLocks noChangeShapeType="1"/>
              </p:cNvSpPr>
              <p:nvPr/>
            </p:nvSpPr>
            <p:spPr bwMode="auto">
              <a:xfrm flipV="1">
                <a:off x="1477" y="248"/>
                <a:ext cx="0" cy="1629"/>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64" name="Group 363"/>
            <p:cNvGrpSpPr>
              <a:grpSpLocks noChangeAspect="1"/>
            </p:cNvGrpSpPr>
            <p:nvPr/>
          </p:nvGrpSpPr>
          <p:grpSpPr bwMode="auto">
            <a:xfrm>
              <a:off x="9509760" y="6948488"/>
              <a:ext cx="3106738" cy="2867026"/>
              <a:chOff x="-11" y="115"/>
              <a:chExt cx="1957" cy="1806"/>
            </a:xfrm>
          </p:grpSpPr>
          <p:sp>
            <p:nvSpPr>
              <p:cNvPr id="365" name="AutoShape 3"/>
              <p:cNvSpPr>
                <a:spLocks noChangeAspect="1" noChangeArrowheads="1" noTextEdit="1"/>
              </p:cNvSpPr>
              <p:nvPr/>
            </p:nvSpPr>
            <p:spPr bwMode="auto">
              <a:xfrm>
                <a:off x="-11" y="115"/>
                <a:ext cx="1957"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6" name="Freeform 5"/>
              <p:cNvSpPr>
                <a:spLocks noEditPoints="1"/>
              </p:cNvSpPr>
              <p:nvPr/>
            </p:nvSpPr>
            <p:spPr bwMode="auto">
              <a:xfrm>
                <a:off x="375" y="1434"/>
                <a:ext cx="174" cy="437"/>
              </a:xfrm>
              <a:custGeom>
                <a:avLst/>
                <a:gdLst>
                  <a:gd name="T0" fmla="*/ 58 w 174"/>
                  <a:gd name="T1" fmla="*/ 437 h 437"/>
                  <a:gd name="T2" fmla="*/ 116 w 174"/>
                  <a:gd name="T3" fmla="*/ 437 h 437"/>
                  <a:gd name="T4" fmla="*/ 29 w 174"/>
                  <a:gd name="T5" fmla="*/ 407 h 437"/>
                  <a:gd name="T6" fmla="*/ 145 w 174"/>
                  <a:gd name="T7" fmla="*/ 407 h 437"/>
                  <a:gd name="T8" fmla="*/ 0 w 174"/>
                  <a:gd name="T9" fmla="*/ 378 h 437"/>
                  <a:gd name="T10" fmla="*/ 174 w 174"/>
                  <a:gd name="T11" fmla="*/ 378 h 437"/>
                  <a:gd name="T12" fmla="*/ 87 w 174"/>
                  <a:gd name="T13" fmla="*/ 0 h 437"/>
                  <a:gd name="T14" fmla="*/ 87 w 174"/>
                  <a:gd name="T15" fmla="*/ 378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37">
                    <a:moveTo>
                      <a:pt x="58" y="437"/>
                    </a:moveTo>
                    <a:lnTo>
                      <a:pt x="116" y="437"/>
                    </a:lnTo>
                    <a:moveTo>
                      <a:pt x="29" y="407"/>
                    </a:moveTo>
                    <a:lnTo>
                      <a:pt x="145" y="407"/>
                    </a:lnTo>
                    <a:moveTo>
                      <a:pt x="0" y="378"/>
                    </a:moveTo>
                    <a:lnTo>
                      <a:pt x="174" y="378"/>
                    </a:lnTo>
                    <a:moveTo>
                      <a:pt x="87" y="0"/>
                    </a:moveTo>
                    <a:lnTo>
                      <a:pt x="87" y="37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7" name="Freeform 6"/>
              <p:cNvSpPr>
                <a:spLocks noEditPoints="1"/>
              </p:cNvSpPr>
              <p:nvPr/>
            </p:nvSpPr>
            <p:spPr bwMode="auto">
              <a:xfrm>
                <a:off x="404" y="1275"/>
                <a:ext cx="116" cy="29"/>
              </a:xfrm>
              <a:custGeom>
                <a:avLst/>
                <a:gdLst>
                  <a:gd name="T0" fmla="*/ 116 w 116"/>
                  <a:gd name="T1" fmla="*/ 29 h 29"/>
                  <a:gd name="T2" fmla="*/ 0 w 116"/>
                  <a:gd name="T3" fmla="*/ 29 h 29"/>
                  <a:gd name="T4" fmla="*/ 116 w 116"/>
                  <a:gd name="T5" fmla="*/ 0 h 29"/>
                  <a:gd name="T6" fmla="*/ 0 w 116"/>
                  <a:gd name="T7" fmla="*/ 0 h 29"/>
                </a:gdLst>
                <a:ahLst/>
                <a:cxnLst>
                  <a:cxn ang="0">
                    <a:pos x="T0" y="T1"/>
                  </a:cxn>
                  <a:cxn ang="0">
                    <a:pos x="T2" y="T3"/>
                  </a:cxn>
                  <a:cxn ang="0">
                    <a:pos x="T4" y="T5"/>
                  </a:cxn>
                  <a:cxn ang="0">
                    <a:pos x="T6" y="T7"/>
                  </a:cxn>
                </a:cxnLst>
                <a:rect l="0" t="0" r="r" b="b"/>
                <a:pathLst>
                  <a:path w="116" h="29">
                    <a:moveTo>
                      <a:pt x="116" y="29"/>
                    </a:moveTo>
                    <a:lnTo>
                      <a:pt x="0" y="29"/>
                    </a:lnTo>
                    <a:moveTo>
                      <a:pt x="116" y="0"/>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8" name="Freeform 7"/>
              <p:cNvSpPr>
                <a:spLocks noEditPoints="1"/>
              </p:cNvSpPr>
              <p:nvPr/>
            </p:nvSpPr>
            <p:spPr bwMode="auto">
              <a:xfrm>
                <a:off x="462" y="1144"/>
                <a:ext cx="0" cy="290"/>
              </a:xfrm>
              <a:custGeom>
                <a:avLst/>
                <a:gdLst>
                  <a:gd name="T0" fmla="*/ 290 h 290"/>
                  <a:gd name="T1" fmla="*/ 160 h 290"/>
                  <a:gd name="T2" fmla="*/ 131 h 290"/>
                  <a:gd name="T3" fmla="*/ 0 h 290"/>
                </a:gdLst>
                <a:ahLst/>
                <a:cxnLst>
                  <a:cxn ang="0">
                    <a:pos x="0" y="T0"/>
                  </a:cxn>
                  <a:cxn ang="0">
                    <a:pos x="0" y="T1"/>
                  </a:cxn>
                  <a:cxn ang="0">
                    <a:pos x="0" y="T2"/>
                  </a:cxn>
                  <a:cxn ang="0">
                    <a:pos x="0" y="T3"/>
                  </a:cxn>
                </a:cxnLst>
                <a:rect l="0" t="0" r="r" b="b"/>
                <a:pathLst>
                  <a:path h="290">
                    <a:moveTo>
                      <a:pt x="0" y="290"/>
                    </a:moveTo>
                    <a:lnTo>
                      <a:pt x="0" y="160"/>
                    </a:lnTo>
                    <a:moveTo>
                      <a:pt x="0" y="131"/>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 name="Oval 8"/>
              <p:cNvSpPr>
                <a:spLocks noChangeArrowheads="1"/>
              </p:cNvSpPr>
              <p:nvPr/>
            </p:nvSpPr>
            <p:spPr bwMode="auto">
              <a:xfrm>
                <a:off x="810" y="723"/>
                <a:ext cx="435" cy="436"/>
              </a:xfrm>
              <a:prstGeom prst="ellipse">
                <a:avLst/>
              </a:prstGeom>
              <a:solidFill>
                <a:srgbClr val="344D6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0" name="Freeform 9"/>
              <p:cNvSpPr>
                <a:spLocks noEditPoints="1"/>
              </p:cNvSpPr>
              <p:nvPr/>
            </p:nvSpPr>
            <p:spPr bwMode="auto">
              <a:xfrm>
                <a:off x="737" y="651"/>
                <a:ext cx="581" cy="508"/>
              </a:xfrm>
              <a:custGeom>
                <a:avLst/>
                <a:gdLst>
                  <a:gd name="T0" fmla="*/ 605 w 1210"/>
                  <a:gd name="T1" fmla="*/ 0 h 1058"/>
                  <a:gd name="T2" fmla="*/ 605 w 1210"/>
                  <a:gd name="T3" fmla="*/ 453 h 1058"/>
                  <a:gd name="T4" fmla="*/ 605 w 1210"/>
                  <a:gd name="T5" fmla="*/ 151 h 1058"/>
                  <a:gd name="T6" fmla="*/ 1059 w 1210"/>
                  <a:gd name="T7" fmla="*/ 604 h 1058"/>
                  <a:gd name="T8" fmla="*/ 605 w 1210"/>
                  <a:gd name="T9" fmla="*/ 1058 h 1058"/>
                  <a:gd name="T10" fmla="*/ 152 w 1210"/>
                  <a:gd name="T11" fmla="*/ 604 h 1058"/>
                  <a:gd name="T12" fmla="*/ 605 w 1210"/>
                  <a:gd name="T13" fmla="*/ 151 h 1058"/>
                  <a:gd name="T14" fmla="*/ 303 w 1210"/>
                  <a:gd name="T15" fmla="*/ 453 h 1058"/>
                  <a:gd name="T16" fmla="*/ 908 w 1210"/>
                  <a:gd name="T17" fmla="*/ 453 h 1058"/>
                  <a:gd name="T18" fmla="*/ 756 w 1210"/>
                  <a:gd name="T19" fmla="*/ 453 h 1058"/>
                  <a:gd name="T20" fmla="*/ 941 w 1210"/>
                  <a:gd name="T21" fmla="*/ 907 h 1058"/>
                  <a:gd name="T22" fmla="*/ 1210 w 1210"/>
                  <a:gd name="T23" fmla="*/ 907 h 1058"/>
                  <a:gd name="T24" fmla="*/ 454 w 1210"/>
                  <a:gd name="T25" fmla="*/ 453 h 1058"/>
                  <a:gd name="T26" fmla="*/ 265 w 1210"/>
                  <a:gd name="T27" fmla="*/ 907 h 1058"/>
                  <a:gd name="T28" fmla="*/ 0 w 1210"/>
                  <a:gd name="T29" fmla="*/ 90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0" h="1058">
                    <a:moveTo>
                      <a:pt x="605" y="0"/>
                    </a:moveTo>
                    <a:lnTo>
                      <a:pt x="605" y="453"/>
                    </a:lnTo>
                    <a:moveTo>
                      <a:pt x="605" y="151"/>
                    </a:moveTo>
                    <a:cubicBezTo>
                      <a:pt x="856" y="151"/>
                      <a:pt x="1059" y="354"/>
                      <a:pt x="1059" y="604"/>
                    </a:cubicBezTo>
                    <a:cubicBezTo>
                      <a:pt x="1059" y="855"/>
                      <a:pt x="856" y="1058"/>
                      <a:pt x="605" y="1058"/>
                    </a:cubicBezTo>
                    <a:cubicBezTo>
                      <a:pt x="355" y="1058"/>
                      <a:pt x="152" y="855"/>
                      <a:pt x="152" y="604"/>
                    </a:cubicBezTo>
                    <a:cubicBezTo>
                      <a:pt x="152" y="354"/>
                      <a:pt x="355" y="151"/>
                      <a:pt x="605" y="151"/>
                    </a:cubicBezTo>
                    <a:close/>
                    <a:moveTo>
                      <a:pt x="303" y="453"/>
                    </a:moveTo>
                    <a:lnTo>
                      <a:pt x="908" y="453"/>
                    </a:lnTo>
                    <a:moveTo>
                      <a:pt x="756" y="453"/>
                    </a:moveTo>
                    <a:lnTo>
                      <a:pt x="941" y="907"/>
                    </a:lnTo>
                    <a:lnTo>
                      <a:pt x="1210" y="907"/>
                    </a:lnTo>
                    <a:moveTo>
                      <a:pt x="454" y="453"/>
                    </a:moveTo>
                    <a:lnTo>
                      <a:pt x="265" y="907"/>
                    </a:lnTo>
                    <a:lnTo>
                      <a:pt x="0" y="907"/>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 name="Freeform 10"/>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solidFill>
                <a:srgbClr val="344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Freeform 11"/>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 name="Freeform 12"/>
              <p:cNvSpPr>
                <a:spLocks/>
              </p:cNvSpPr>
              <p:nvPr/>
            </p:nvSpPr>
            <p:spPr bwMode="auto">
              <a:xfrm>
                <a:off x="462" y="1086"/>
                <a:ext cx="275" cy="58"/>
              </a:xfrm>
              <a:custGeom>
                <a:avLst/>
                <a:gdLst>
                  <a:gd name="T0" fmla="*/ 275 w 275"/>
                  <a:gd name="T1" fmla="*/ 0 h 58"/>
                  <a:gd name="T2" fmla="*/ 0 w 275"/>
                  <a:gd name="T3" fmla="*/ 0 h 58"/>
                  <a:gd name="T4" fmla="*/ 0 w 275"/>
                  <a:gd name="T5" fmla="*/ 58 h 58"/>
                </a:gdLst>
                <a:ahLst/>
                <a:cxnLst>
                  <a:cxn ang="0">
                    <a:pos x="T0" y="T1"/>
                  </a:cxn>
                  <a:cxn ang="0">
                    <a:pos x="T2" y="T3"/>
                  </a:cxn>
                  <a:cxn ang="0">
                    <a:pos x="T4" y="T5"/>
                  </a:cxn>
                </a:cxnLst>
                <a:rect l="0" t="0" r="r" b="b"/>
                <a:pathLst>
                  <a:path w="275" h="58">
                    <a:moveTo>
                      <a:pt x="275" y="0"/>
                    </a:moveTo>
                    <a:lnTo>
                      <a:pt x="0" y="0"/>
                    </a:lnTo>
                    <a:lnTo>
                      <a:pt x="0" y="5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 name="Line 13"/>
              <p:cNvSpPr>
                <a:spLocks noChangeShapeType="1"/>
              </p:cNvSpPr>
              <p:nvPr/>
            </p:nvSpPr>
            <p:spPr bwMode="auto">
              <a:xfrm>
                <a:off x="1318" y="1086"/>
                <a:ext cx="159"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 name="Oval 14"/>
              <p:cNvSpPr>
                <a:spLocks noChangeArrowheads="1"/>
              </p:cNvSpPr>
              <p:nvPr/>
            </p:nvSpPr>
            <p:spPr bwMode="auto">
              <a:xfrm>
                <a:off x="1450" y="1059"/>
                <a:ext cx="54"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6" name="Line 15"/>
              <p:cNvSpPr>
                <a:spLocks noChangeShapeType="1"/>
              </p:cNvSpPr>
              <p:nvPr/>
            </p:nvSpPr>
            <p:spPr bwMode="auto">
              <a:xfrm flipV="1">
                <a:off x="1027" y="533"/>
                <a:ext cx="0" cy="118"/>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 name="Oval 16"/>
              <p:cNvSpPr>
                <a:spLocks noChangeArrowheads="1"/>
              </p:cNvSpPr>
              <p:nvPr/>
            </p:nvSpPr>
            <p:spPr bwMode="auto">
              <a:xfrm>
                <a:off x="1001" y="506"/>
                <a:ext cx="53"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8" name="Line 17"/>
              <p:cNvSpPr>
                <a:spLocks noChangeShapeType="1"/>
              </p:cNvSpPr>
              <p:nvPr/>
            </p:nvSpPr>
            <p:spPr bwMode="auto">
              <a:xfrm>
                <a:off x="375" y="534"/>
                <a:ext cx="1450"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 name="Line 18"/>
              <p:cNvSpPr>
                <a:spLocks noChangeShapeType="1"/>
              </p:cNvSpPr>
              <p:nvPr/>
            </p:nvSpPr>
            <p:spPr bwMode="auto">
              <a:xfrm flipV="1">
                <a:off x="1477" y="248"/>
                <a:ext cx="0" cy="1629"/>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80" name="Group 379"/>
            <p:cNvGrpSpPr>
              <a:grpSpLocks noChangeAspect="1"/>
            </p:cNvGrpSpPr>
            <p:nvPr/>
          </p:nvGrpSpPr>
          <p:grpSpPr bwMode="auto">
            <a:xfrm>
              <a:off x="11704320" y="6948488"/>
              <a:ext cx="3106738" cy="2867026"/>
              <a:chOff x="-11" y="115"/>
              <a:chExt cx="1957" cy="1806"/>
            </a:xfrm>
          </p:grpSpPr>
          <p:sp>
            <p:nvSpPr>
              <p:cNvPr id="381" name="AutoShape 3"/>
              <p:cNvSpPr>
                <a:spLocks noChangeAspect="1" noChangeArrowheads="1" noTextEdit="1"/>
              </p:cNvSpPr>
              <p:nvPr/>
            </p:nvSpPr>
            <p:spPr bwMode="auto">
              <a:xfrm>
                <a:off x="-11" y="115"/>
                <a:ext cx="1957"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5"/>
              <p:cNvSpPr>
                <a:spLocks noEditPoints="1"/>
              </p:cNvSpPr>
              <p:nvPr/>
            </p:nvSpPr>
            <p:spPr bwMode="auto">
              <a:xfrm>
                <a:off x="375" y="1434"/>
                <a:ext cx="174" cy="437"/>
              </a:xfrm>
              <a:custGeom>
                <a:avLst/>
                <a:gdLst>
                  <a:gd name="T0" fmla="*/ 58 w 174"/>
                  <a:gd name="T1" fmla="*/ 437 h 437"/>
                  <a:gd name="T2" fmla="*/ 116 w 174"/>
                  <a:gd name="T3" fmla="*/ 437 h 437"/>
                  <a:gd name="T4" fmla="*/ 29 w 174"/>
                  <a:gd name="T5" fmla="*/ 407 h 437"/>
                  <a:gd name="T6" fmla="*/ 145 w 174"/>
                  <a:gd name="T7" fmla="*/ 407 h 437"/>
                  <a:gd name="T8" fmla="*/ 0 w 174"/>
                  <a:gd name="T9" fmla="*/ 378 h 437"/>
                  <a:gd name="T10" fmla="*/ 174 w 174"/>
                  <a:gd name="T11" fmla="*/ 378 h 437"/>
                  <a:gd name="T12" fmla="*/ 87 w 174"/>
                  <a:gd name="T13" fmla="*/ 0 h 437"/>
                  <a:gd name="T14" fmla="*/ 87 w 174"/>
                  <a:gd name="T15" fmla="*/ 378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37">
                    <a:moveTo>
                      <a:pt x="58" y="437"/>
                    </a:moveTo>
                    <a:lnTo>
                      <a:pt x="116" y="437"/>
                    </a:lnTo>
                    <a:moveTo>
                      <a:pt x="29" y="407"/>
                    </a:moveTo>
                    <a:lnTo>
                      <a:pt x="145" y="407"/>
                    </a:lnTo>
                    <a:moveTo>
                      <a:pt x="0" y="378"/>
                    </a:moveTo>
                    <a:lnTo>
                      <a:pt x="174" y="378"/>
                    </a:lnTo>
                    <a:moveTo>
                      <a:pt x="87" y="0"/>
                    </a:moveTo>
                    <a:lnTo>
                      <a:pt x="87" y="37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 name="Freeform 6"/>
              <p:cNvSpPr>
                <a:spLocks noEditPoints="1"/>
              </p:cNvSpPr>
              <p:nvPr/>
            </p:nvSpPr>
            <p:spPr bwMode="auto">
              <a:xfrm>
                <a:off x="404" y="1275"/>
                <a:ext cx="116" cy="29"/>
              </a:xfrm>
              <a:custGeom>
                <a:avLst/>
                <a:gdLst>
                  <a:gd name="T0" fmla="*/ 116 w 116"/>
                  <a:gd name="T1" fmla="*/ 29 h 29"/>
                  <a:gd name="T2" fmla="*/ 0 w 116"/>
                  <a:gd name="T3" fmla="*/ 29 h 29"/>
                  <a:gd name="T4" fmla="*/ 116 w 116"/>
                  <a:gd name="T5" fmla="*/ 0 h 29"/>
                  <a:gd name="T6" fmla="*/ 0 w 116"/>
                  <a:gd name="T7" fmla="*/ 0 h 29"/>
                </a:gdLst>
                <a:ahLst/>
                <a:cxnLst>
                  <a:cxn ang="0">
                    <a:pos x="T0" y="T1"/>
                  </a:cxn>
                  <a:cxn ang="0">
                    <a:pos x="T2" y="T3"/>
                  </a:cxn>
                  <a:cxn ang="0">
                    <a:pos x="T4" y="T5"/>
                  </a:cxn>
                  <a:cxn ang="0">
                    <a:pos x="T6" y="T7"/>
                  </a:cxn>
                </a:cxnLst>
                <a:rect l="0" t="0" r="r" b="b"/>
                <a:pathLst>
                  <a:path w="116" h="29">
                    <a:moveTo>
                      <a:pt x="116" y="29"/>
                    </a:moveTo>
                    <a:lnTo>
                      <a:pt x="0" y="29"/>
                    </a:lnTo>
                    <a:moveTo>
                      <a:pt x="116" y="0"/>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 name="Freeform 7"/>
              <p:cNvSpPr>
                <a:spLocks noEditPoints="1"/>
              </p:cNvSpPr>
              <p:nvPr/>
            </p:nvSpPr>
            <p:spPr bwMode="auto">
              <a:xfrm>
                <a:off x="462" y="1144"/>
                <a:ext cx="0" cy="290"/>
              </a:xfrm>
              <a:custGeom>
                <a:avLst/>
                <a:gdLst>
                  <a:gd name="T0" fmla="*/ 290 h 290"/>
                  <a:gd name="T1" fmla="*/ 160 h 290"/>
                  <a:gd name="T2" fmla="*/ 131 h 290"/>
                  <a:gd name="T3" fmla="*/ 0 h 290"/>
                </a:gdLst>
                <a:ahLst/>
                <a:cxnLst>
                  <a:cxn ang="0">
                    <a:pos x="0" y="T0"/>
                  </a:cxn>
                  <a:cxn ang="0">
                    <a:pos x="0" y="T1"/>
                  </a:cxn>
                  <a:cxn ang="0">
                    <a:pos x="0" y="T2"/>
                  </a:cxn>
                  <a:cxn ang="0">
                    <a:pos x="0" y="T3"/>
                  </a:cxn>
                </a:cxnLst>
                <a:rect l="0" t="0" r="r" b="b"/>
                <a:pathLst>
                  <a:path h="290">
                    <a:moveTo>
                      <a:pt x="0" y="290"/>
                    </a:moveTo>
                    <a:lnTo>
                      <a:pt x="0" y="160"/>
                    </a:lnTo>
                    <a:moveTo>
                      <a:pt x="0" y="131"/>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5" name="Oval 8"/>
              <p:cNvSpPr>
                <a:spLocks noChangeArrowheads="1"/>
              </p:cNvSpPr>
              <p:nvPr/>
            </p:nvSpPr>
            <p:spPr bwMode="auto">
              <a:xfrm>
                <a:off x="810" y="723"/>
                <a:ext cx="435" cy="436"/>
              </a:xfrm>
              <a:prstGeom prst="ellipse">
                <a:avLst/>
              </a:prstGeom>
              <a:solidFill>
                <a:srgbClr val="344D6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9"/>
              <p:cNvSpPr>
                <a:spLocks noEditPoints="1"/>
              </p:cNvSpPr>
              <p:nvPr/>
            </p:nvSpPr>
            <p:spPr bwMode="auto">
              <a:xfrm>
                <a:off x="737" y="651"/>
                <a:ext cx="581" cy="508"/>
              </a:xfrm>
              <a:custGeom>
                <a:avLst/>
                <a:gdLst>
                  <a:gd name="T0" fmla="*/ 605 w 1210"/>
                  <a:gd name="T1" fmla="*/ 0 h 1058"/>
                  <a:gd name="T2" fmla="*/ 605 w 1210"/>
                  <a:gd name="T3" fmla="*/ 453 h 1058"/>
                  <a:gd name="T4" fmla="*/ 605 w 1210"/>
                  <a:gd name="T5" fmla="*/ 151 h 1058"/>
                  <a:gd name="T6" fmla="*/ 1059 w 1210"/>
                  <a:gd name="T7" fmla="*/ 604 h 1058"/>
                  <a:gd name="T8" fmla="*/ 605 w 1210"/>
                  <a:gd name="T9" fmla="*/ 1058 h 1058"/>
                  <a:gd name="T10" fmla="*/ 152 w 1210"/>
                  <a:gd name="T11" fmla="*/ 604 h 1058"/>
                  <a:gd name="T12" fmla="*/ 605 w 1210"/>
                  <a:gd name="T13" fmla="*/ 151 h 1058"/>
                  <a:gd name="T14" fmla="*/ 303 w 1210"/>
                  <a:gd name="T15" fmla="*/ 453 h 1058"/>
                  <a:gd name="T16" fmla="*/ 908 w 1210"/>
                  <a:gd name="T17" fmla="*/ 453 h 1058"/>
                  <a:gd name="T18" fmla="*/ 756 w 1210"/>
                  <a:gd name="T19" fmla="*/ 453 h 1058"/>
                  <a:gd name="T20" fmla="*/ 941 w 1210"/>
                  <a:gd name="T21" fmla="*/ 907 h 1058"/>
                  <a:gd name="T22" fmla="*/ 1210 w 1210"/>
                  <a:gd name="T23" fmla="*/ 907 h 1058"/>
                  <a:gd name="T24" fmla="*/ 454 w 1210"/>
                  <a:gd name="T25" fmla="*/ 453 h 1058"/>
                  <a:gd name="T26" fmla="*/ 265 w 1210"/>
                  <a:gd name="T27" fmla="*/ 907 h 1058"/>
                  <a:gd name="T28" fmla="*/ 0 w 1210"/>
                  <a:gd name="T29" fmla="*/ 90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0" h="1058">
                    <a:moveTo>
                      <a:pt x="605" y="0"/>
                    </a:moveTo>
                    <a:lnTo>
                      <a:pt x="605" y="453"/>
                    </a:lnTo>
                    <a:moveTo>
                      <a:pt x="605" y="151"/>
                    </a:moveTo>
                    <a:cubicBezTo>
                      <a:pt x="856" y="151"/>
                      <a:pt x="1059" y="354"/>
                      <a:pt x="1059" y="604"/>
                    </a:cubicBezTo>
                    <a:cubicBezTo>
                      <a:pt x="1059" y="855"/>
                      <a:pt x="856" y="1058"/>
                      <a:pt x="605" y="1058"/>
                    </a:cubicBezTo>
                    <a:cubicBezTo>
                      <a:pt x="355" y="1058"/>
                      <a:pt x="152" y="855"/>
                      <a:pt x="152" y="604"/>
                    </a:cubicBezTo>
                    <a:cubicBezTo>
                      <a:pt x="152" y="354"/>
                      <a:pt x="355" y="151"/>
                      <a:pt x="605" y="151"/>
                    </a:cubicBezTo>
                    <a:close/>
                    <a:moveTo>
                      <a:pt x="303" y="453"/>
                    </a:moveTo>
                    <a:lnTo>
                      <a:pt x="908" y="453"/>
                    </a:lnTo>
                    <a:moveTo>
                      <a:pt x="756" y="453"/>
                    </a:moveTo>
                    <a:lnTo>
                      <a:pt x="941" y="907"/>
                    </a:lnTo>
                    <a:lnTo>
                      <a:pt x="1210" y="907"/>
                    </a:lnTo>
                    <a:moveTo>
                      <a:pt x="454" y="453"/>
                    </a:moveTo>
                    <a:lnTo>
                      <a:pt x="265" y="907"/>
                    </a:lnTo>
                    <a:lnTo>
                      <a:pt x="0" y="907"/>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7" name="Freeform 10"/>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solidFill>
                <a:srgbClr val="344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11"/>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9" name="Freeform 12"/>
              <p:cNvSpPr>
                <a:spLocks/>
              </p:cNvSpPr>
              <p:nvPr/>
            </p:nvSpPr>
            <p:spPr bwMode="auto">
              <a:xfrm>
                <a:off x="462" y="1086"/>
                <a:ext cx="275" cy="58"/>
              </a:xfrm>
              <a:custGeom>
                <a:avLst/>
                <a:gdLst>
                  <a:gd name="T0" fmla="*/ 275 w 275"/>
                  <a:gd name="T1" fmla="*/ 0 h 58"/>
                  <a:gd name="T2" fmla="*/ 0 w 275"/>
                  <a:gd name="T3" fmla="*/ 0 h 58"/>
                  <a:gd name="T4" fmla="*/ 0 w 275"/>
                  <a:gd name="T5" fmla="*/ 58 h 58"/>
                </a:gdLst>
                <a:ahLst/>
                <a:cxnLst>
                  <a:cxn ang="0">
                    <a:pos x="T0" y="T1"/>
                  </a:cxn>
                  <a:cxn ang="0">
                    <a:pos x="T2" y="T3"/>
                  </a:cxn>
                  <a:cxn ang="0">
                    <a:pos x="T4" y="T5"/>
                  </a:cxn>
                </a:cxnLst>
                <a:rect l="0" t="0" r="r" b="b"/>
                <a:pathLst>
                  <a:path w="275" h="58">
                    <a:moveTo>
                      <a:pt x="275" y="0"/>
                    </a:moveTo>
                    <a:lnTo>
                      <a:pt x="0" y="0"/>
                    </a:lnTo>
                    <a:lnTo>
                      <a:pt x="0" y="5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 name="Line 13"/>
              <p:cNvSpPr>
                <a:spLocks noChangeShapeType="1"/>
              </p:cNvSpPr>
              <p:nvPr/>
            </p:nvSpPr>
            <p:spPr bwMode="auto">
              <a:xfrm>
                <a:off x="1318" y="1086"/>
                <a:ext cx="159"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 name="Oval 14"/>
              <p:cNvSpPr>
                <a:spLocks noChangeArrowheads="1"/>
              </p:cNvSpPr>
              <p:nvPr/>
            </p:nvSpPr>
            <p:spPr bwMode="auto">
              <a:xfrm>
                <a:off x="1450" y="1059"/>
                <a:ext cx="54"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Line 15"/>
              <p:cNvSpPr>
                <a:spLocks noChangeShapeType="1"/>
              </p:cNvSpPr>
              <p:nvPr/>
            </p:nvSpPr>
            <p:spPr bwMode="auto">
              <a:xfrm flipV="1">
                <a:off x="1027" y="533"/>
                <a:ext cx="0" cy="118"/>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 name="Oval 16"/>
              <p:cNvSpPr>
                <a:spLocks noChangeArrowheads="1"/>
              </p:cNvSpPr>
              <p:nvPr/>
            </p:nvSpPr>
            <p:spPr bwMode="auto">
              <a:xfrm>
                <a:off x="1001" y="506"/>
                <a:ext cx="53"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Line 17"/>
              <p:cNvSpPr>
                <a:spLocks noChangeShapeType="1"/>
              </p:cNvSpPr>
              <p:nvPr/>
            </p:nvSpPr>
            <p:spPr bwMode="auto">
              <a:xfrm>
                <a:off x="375" y="534"/>
                <a:ext cx="1450"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 name="Line 18"/>
              <p:cNvSpPr>
                <a:spLocks noChangeShapeType="1"/>
              </p:cNvSpPr>
              <p:nvPr/>
            </p:nvSpPr>
            <p:spPr bwMode="auto">
              <a:xfrm flipV="1">
                <a:off x="1477" y="248"/>
                <a:ext cx="0" cy="1629"/>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96" name="Group 395"/>
            <p:cNvGrpSpPr>
              <a:grpSpLocks noChangeAspect="1"/>
            </p:cNvGrpSpPr>
            <p:nvPr/>
          </p:nvGrpSpPr>
          <p:grpSpPr bwMode="auto">
            <a:xfrm>
              <a:off x="-3657600" y="6948488"/>
              <a:ext cx="3106738" cy="2867026"/>
              <a:chOff x="-11" y="115"/>
              <a:chExt cx="1957" cy="1806"/>
            </a:xfrm>
          </p:grpSpPr>
          <p:sp>
            <p:nvSpPr>
              <p:cNvPr id="397" name="AutoShape 3"/>
              <p:cNvSpPr>
                <a:spLocks noChangeAspect="1" noChangeArrowheads="1" noTextEdit="1"/>
              </p:cNvSpPr>
              <p:nvPr/>
            </p:nvSpPr>
            <p:spPr bwMode="auto">
              <a:xfrm>
                <a:off x="-11" y="115"/>
                <a:ext cx="1957"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Freeform 5"/>
              <p:cNvSpPr>
                <a:spLocks noEditPoints="1"/>
              </p:cNvSpPr>
              <p:nvPr/>
            </p:nvSpPr>
            <p:spPr bwMode="auto">
              <a:xfrm>
                <a:off x="375" y="1434"/>
                <a:ext cx="174" cy="437"/>
              </a:xfrm>
              <a:custGeom>
                <a:avLst/>
                <a:gdLst>
                  <a:gd name="T0" fmla="*/ 58 w 174"/>
                  <a:gd name="T1" fmla="*/ 437 h 437"/>
                  <a:gd name="T2" fmla="*/ 116 w 174"/>
                  <a:gd name="T3" fmla="*/ 437 h 437"/>
                  <a:gd name="T4" fmla="*/ 29 w 174"/>
                  <a:gd name="T5" fmla="*/ 407 h 437"/>
                  <a:gd name="T6" fmla="*/ 145 w 174"/>
                  <a:gd name="T7" fmla="*/ 407 h 437"/>
                  <a:gd name="T8" fmla="*/ 0 w 174"/>
                  <a:gd name="T9" fmla="*/ 378 h 437"/>
                  <a:gd name="T10" fmla="*/ 174 w 174"/>
                  <a:gd name="T11" fmla="*/ 378 h 437"/>
                  <a:gd name="T12" fmla="*/ 87 w 174"/>
                  <a:gd name="T13" fmla="*/ 0 h 437"/>
                  <a:gd name="T14" fmla="*/ 87 w 174"/>
                  <a:gd name="T15" fmla="*/ 378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37">
                    <a:moveTo>
                      <a:pt x="58" y="437"/>
                    </a:moveTo>
                    <a:lnTo>
                      <a:pt x="116" y="437"/>
                    </a:lnTo>
                    <a:moveTo>
                      <a:pt x="29" y="407"/>
                    </a:moveTo>
                    <a:lnTo>
                      <a:pt x="145" y="407"/>
                    </a:lnTo>
                    <a:moveTo>
                      <a:pt x="0" y="378"/>
                    </a:moveTo>
                    <a:lnTo>
                      <a:pt x="174" y="378"/>
                    </a:lnTo>
                    <a:moveTo>
                      <a:pt x="87" y="0"/>
                    </a:moveTo>
                    <a:lnTo>
                      <a:pt x="87" y="37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 name="Freeform 6"/>
              <p:cNvSpPr>
                <a:spLocks noEditPoints="1"/>
              </p:cNvSpPr>
              <p:nvPr/>
            </p:nvSpPr>
            <p:spPr bwMode="auto">
              <a:xfrm>
                <a:off x="404" y="1275"/>
                <a:ext cx="116" cy="29"/>
              </a:xfrm>
              <a:custGeom>
                <a:avLst/>
                <a:gdLst>
                  <a:gd name="T0" fmla="*/ 116 w 116"/>
                  <a:gd name="T1" fmla="*/ 29 h 29"/>
                  <a:gd name="T2" fmla="*/ 0 w 116"/>
                  <a:gd name="T3" fmla="*/ 29 h 29"/>
                  <a:gd name="T4" fmla="*/ 116 w 116"/>
                  <a:gd name="T5" fmla="*/ 0 h 29"/>
                  <a:gd name="T6" fmla="*/ 0 w 116"/>
                  <a:gd name="T7" fmla="*/ 0 h 29"/>
                </a:gdLst>
                <a:ahLst/>
                <a:cxnLst>
                  <a:cxn ang="0">
                    <a:pos x="T0" y="T1"/>
                  </a:cxn>
                  <a:cxn ang="0">
                    <a:pos x="T2" y="T3"/>
                  </a:cxn>
                  <a:cxn ang="0">
                    <a:pos x="T4" y="T5"/>
                  </a:cxn>
                  <a:cxn ang="0">
                    <a:pos x="T6" y="T7"/>
                  </a:cxn>
                </a:cxnLst>
                <a:rect l="0" t="0" r="r" b="b"/>
                <a:pathLst>
                  <a:path w="116" h="29">
                    <a:moveTo>
                      <a:pt x="116" y="29"/>
                    </a:moveTo>
                    <a:lnTo>
                      <a:pt x="0" y="29"/>
                    </a:lnTo>
                    <a:moveTo>
                      <a:pt x="116" y="0"/>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 name="Freeform 7"/>
              <p:cNvSpPr>
                <a:spLocks noEditPoints="1"/>
              </p:cNvSpPr>
              <p:nvPr/>
            </p:nvSpPr>
            <p:spPr bwMode="auto">
              <a:xfrm>
                <a:off x="462" y="1144"/>
                <a:ext cx="0" cy="290"/>
              </a:xfrm>
              <a:custGeom>
                <a:avLst/>
                <a:gdLst>
                  <a:gd name="T0" fmla="*/ 290 h 290"/>
                  <a:gd name="T1" fmla="*/ 160 h 290"/>
                  <a:gd name="T2" fmla="*/ 131 h 290"/>
                  <a:gd name="T3" fmla="*/ 0 h 290"/>
                </a:gdLst>
                <a:ahLst/>
                <a:cxnLst>
                  <a:cxn ang="0">
                    <a:pos x="0" y="T0"/>
                  </a:cxn>
                  <a:cxn ang="0">
                    <a:pos x="0" y="T1"/>
                  </a:cxn>
                  <a:cxn ang="0">
                    <a:pos x="0" y="T2"/>
                  </a:cxn>
                  <a:cxn ang="0">
                    <a:pos x="0" y="T3"/>
                  </a:cxn>
                </a:cxnLst>
                <a:rect l="0" t="0" r="r" b="b"/>
                <a:pathLst>
                  <a:path h="290">
                    <a:moveTo>
                      <a:pt x="0" y="290"/>
                    </a:moveTo>
                    <a:lnTo>
                      <a:pt x="0" y="160"/>
                    </a:lnTo>
                    <a:moveTo>
                      <a:pt x="0" y="131"/>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 name="Oval 8"/>
              <p:cNvSpPr>
                <a:spLocks noChangeArrowheads="1"/>
              </p:cNvSpPr>
              <p:nvPr/>
            </p:nvSpPr>
            <p:spPr bwMode="auto">
              <a:xfrm>
                <a:off x="810" y="723"/>
                <a:ext cx="435" cy="436"/>
              </a:xfrm>
              <a:prstGeom prst="ellipse">
                <a:avLst/>
              </a:prstGeom>
              <a:solidFill>
                <a:srgbClr val="344D6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9"/>
              <p:cNvSpPr>
                <a:spLocks noEditPoints="1"/>
              </p:cNvSpPr>
              <p:nvPr/>
            </p:nvSpPr>
            <p:spPr bwMode="auto">
              <a:xfrm>
                <a:off x="737" y="651"/>
                <a:ext cx="581" cy="508"/>
              </a:xfrm>
              <a:custGeom>
                <a:avLst/>
                <a:gdLst>
                  <a:gd name="T0" fmla="*/ 605 w 1210"/>
                  <a:gd name="T1" fmla="*/ 0 h 1058"/>
                  <a:gd name="T2" fmla="*/ 605 w 1210"/>
                  <a:gd name="T3" fmla="*/ 453 h 1058"/>
                  <a:gd name="T4" fmla="*/ 605 w 1210"/>
                  <a:gd name="T5" fmla="*/ 151 h 1058"/>
                  <a:gd name="T6" fmla="*/ 1059 w 1210"/>
                  <a:gd name="T7" fmla="*/ 604 h 1058"/>
                  <a:gd name="T8" fmla="*/ 605 w 1210"/>
                  <a:gd name="T9" fmla="*/ 1058 h 1058"/>
                  <a:gd name="T10" fmla="*/ 152 w 1210"/>
                  <a:gd name="T11" fmla="*/ 604 h 1058"/>
                  <a:gd name="T12" fmla="*/ 605 w 1210"/>
                  <a:gd name="T13" fmla="*/ 151 h 1058"/>
                  <a:gd name="T14" fmla="*/ 303 w 1210"/>
                  <a:gd name="T15" fmla="*/ 453 h 1058"/>
                  <a:gd name="T16" fmla="*/ 908 w 1210"/>
                  <a:gd name="T17" fmla="*/ 453 h 1058"/>
                  <a:gd name="T18" fmla="*/ 756 w 1210"/>
                  <a:gd name="T19" fmla="*/ 453 h 1058"/>
                  <a:gd name="T20" fmla="*/ 941 w 1210"/>
                  <a:gd name="T21" fmla="*/ 907 h 1058"/>
                  <a:gd name="T22" fmla="*/ 1210 w 1210"/>
                  <a:gd name="T23" fmla="*/ 907 h 1058"/>
                  <a:gd name="T24" fmla="*/ 454 w 1210"/>
                  <a:gd name="T25" fmla="*/ 453 h 1058"/>
                  <a:gd name="T26" fmla="*/ 265 w 1210"/>
                  <a:gd name="T27" fmla="*/ 907 h 1058"/>
                  <a:gd name="T28" fmla="*/ 0 w 1210"/>
                  <a:gd name="T29" fmla="*/ 90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0" h="1058">
                    <a:moveTo>
                      <a:pt x="605" y="0"/>
                    </a:moveTo>
                    <a:lnTo>
                      <a:pt x="605" y="453"/>
                    </a:lnTo>
                    <a:moveTo>
                      <a:pt x="605" y="151"/>
                    </a:moveTo>
                    <a:cubicBezTo>
                      <a:pt x="856" y="151"/>
                      <a:pt x="1059" y="354"/>
                      <a:pt x="1059" y="604"/>
                    </a:cubicBezTo>
                    <a:cubicBezTo>
                      <a:pt x="1059" y="855"/>
                      <a:pt x="856" y="1058"/>
                      <a:pt x="605" y="1058"/>
                    </a:cubicBezTo>
                    <a:cubicBezTo>
                      <a:pt x="355" y="1058"/>
                      <a:pt x="152" y="855"/>
                      <a:pt x="152" y="604"/>
                    </a:cubicBezTo>
                    <a:cubicBezTo>
                      <a:pt x="152" y="354"/>
                      <a:pt x="355" y="151"/>
                      <a:pt x="605" y="151"/>
                    </a:cubicBezTo>
                    <a:close/>
                    <a:moveTo>
                      <a:pt x="303" y="453"/>
                    </a:moveTo>
                    <a:lnTo>
                      <a:pt x="908" y="453"/>
                    </a:lnTo>
                    <a:moveTo>
                      <a:pt x="756" y="453"/>
                    </a:moveTo>
                    <a:lnTo>
                      <a:pt x="941" y="907"/>
                    </a:lnTo>
                    <a:lnTo>
                      <a:pt x="1210" y="907"/>
                    </a:lnTo>
                    <a:moveTo>
                      <a:pt x="454" y="453"/>
                    </a:moveTo>
                    <a:lnTo>
                      <a:pt x="265" y="907"/>
                    </a:lnTo>
                    <a:lnTo>
                      <a:pt x="0" y="907"/>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3" name="Freeform 10"/>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solidFill>
                <a:srgbClr val="344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Freeform 11"/>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5" name="Freeform 12"/>
              <p:cNvSpPr>
                <a:spLocks/>
              </p:cNvSpPr>
              <p:nvPr/>
            </p:nvSpPr>
            <p:spPr bwMode="auto">
              <a:xfrm>
                <a:off x="462" y="1086"/>
                <a:ext cx="275" cy="58"/>
              </a:xfrm>
              <a:custGeom>
                <a:avLst/>
                <a:gdLst>
                  <a:gd name="T0" fmla="*/ 275 w 275"/>
                  <a:gd name="T1" fmla="*/ 0 h 58"/>
                  <a:gd name="T2" fmla="*/ 0 w 275"/>
                  <a:gd name="T3" fmla="*/ 0 h 58"/>
                  <a:gd name="T4" fmla="*/ 0 w 275"/>
                  <a:gd name="T5" fmla="*/ 58 h 58"/>
                </a:gdLst>
                <a:ahLst/>
                <a:cxnLst>
                  <a:cxn ang="0">
                    <a:pos x="T0" y="T1"/>
                  </a:cxn>
                  <a:cxn ang="0">
                    <a:pos x="T2" y="T3"/>
                  </a:cxn>
                  <a:cxn ang="0">
                    <a:pos x="T4" y="T5"/>
                  </a:cxn>
                </a:cxnLst>
                <a:rect l="0" t="0" r="r" b="b"/>
                <a:pathLst>
                  <a:path w="275" h="58">
                    <a:moveTo>
                      <a:pt x="275" y="0"/>
                    </a:moveTo>
                    <a:lnTo>
                      <a:pt x="0" y="0"/>
                    </a:lnTo>
                    <a:lnTo>
                      <a:pt x="0" y="5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6" name="Line 13"/>
              <p:cNvSpPr>
                <a:spLocks noChangeShapeType="1"/>
              </p:cNvSpPr>
              <p:nvPr/>
            </p:nvSpPr>
            <p:spPr bwMode="auto">
              <a:xfrm>
                <a:off x="1318" y="1086"/>
                <a:ext cx="159"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7" name="Oval 14"/>
              <p:cNvSpPr>
                <a:spLocks noChangeArrowheads="1"/>
              </p:cNvSpPr>
              <p:nvPr/>
            </p:nvSpPr>
            <p:spPr bwMode="auto">
              <a:xfrm>
                <a:off x="1450" y="1059"/>
                <a:ext cx="54"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8" name="Line 15"/>
              <p:cNvSpPr>
                <a:spLocks noChangeShapeType="1"/>
              </p:cNvSpPr>
              <p:nvPr/>
            </p:nvSpPr>
            <p:spPr bwMode="auto">
              <a:xfrm flipV="1">
                <a:off x="1027" y="533"/>
                <a:ext cx="0" cy="118"/>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 name="Oval 16"/>
              <p:cNvSpPr>
                <a:spLocks noChangeArrowheads="1"/>
              </p:cNvSpPr>
              <p:nvPr/>
            </p:nvSpPr>
            <p:spPr bwMode="auto">
              <a:xfrm>
                <a:off x="1001" y="506"/>
                <a:ext cx="53"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0" name="Line 17"/>
              <p:cNvSpPr>
                <a:spLocks noChangeShapeType="1"/>
              </p:cNvSpPr>
              <p:nvPr/>
            </p:nvSpPr>
            <p:spPr bwMode="auto">
              <a:xfrm>
                <a:off x="375" y="534"/>
                <a:ext cx="1450"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 name="Line 18"/>
              <p:cNvSpPr>
                <a:spLocks noChangeShapeType="1"/>
              </p:cNvSpPr>
              <p:nvPr/>
            </p:nvSpPr>
            <p:spPr bwMode="auto">
              <a:xfrm flipV="1">
                <a:off x="1477" y="248"/>
                <a:ext cx="0" cy="1629"/>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12" name="Group 411"/>
            <p:cNvGrpSpPr>
              <a:grpSpLocks noChangeAspect="1"/>
            </p:cNvGrpSpPr>
            <p:nvPr/>
          </p:nvGrpSpPr>
          <p:grpSpPr bwMode="auto">
            <a:xfrm>
              <a:off x="5120640" y="9326880"/>
              <a:ext cx="3106738" cy="2867026"/>
              <a:chOff x="-11" y="115"/>
              <a:chExt cx="1957" cy="1806"/>
            </a:xfrm>
          </p:grpSpPr>
          <p:sp>
            <p:nvSpPr>
              <p:cNvPr id="413" name="AutoShape 3"/>
              <p:cNvSpPr>
                <a:spLocks noChangeAspect="1" noChangeArrowheads="1" noTextEdit="1"/>
              </p:cNvSpPr>
              <p:nvPr/>
            </p:nvSpPr>
            <p:spPr bwMode="auto">
              <a:xfrm>
                <a:off x="-11" y="115"/>
                <a:ext cx="1957"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4" name="Freeform 5"/>
              <p:cNvSpPr>
                <a:spLocks noEditPoints="1"/>
              </p:cNvSpPr>
              <p:nvPr/>
            </p:nvSpPr>
            <p:spPr bwMode="auto">
              <a:xfrm>
                <a:off x="375" y="1434"/>
                <a:ext cx="174" cy="437"/>
              </a:xfrm>
              <a:custGeom>
                <a:avLst/>
                <a:gdLst>
                  <a:gd name="T0" fmla="*/ 58 w 174"/>
                  <a:gd name="T1" fmla="*/ 437 h 437"/>
                  <a:gd name="T2" fmla="*/ 116 w 174"/>
                  <a:gd name="T3" fmla="*/ 437 h 437"/>
                  <a:gd name="T4" fmla="*/ 29 w 174"/>
                  <a:gd name="T5" fmla="*/ 407 h 437"/>
                  <a:gd name="T6" fmla="*/ 145 w 174"/>
                  <a:gd name="T7" fmla="*/ 407 h 437"/>
                  <a:gd name="T8" fmla="*/ 0 w 174"/>
                  <a:gd name="T9" fmla="*/ 378 h 437"/>
                  <a:gd name="T10" fmla="*/ 174 w 174"/>
                  <a:gd name="T11" fmla="*/ 378 h 437"/>
                  <a:gd name="T12" fmla="*/ 87 w 174"/>
                  <a:gd name="T13" fmla="*/ 0 h 437"/>
                  <a:gd name="T14" fmla="*/ 87 w 174"/>
                  <a:gd name="T15" fmla="*/ 378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37">
                    <a:moveTo>
                      <a:pt x="58" y="437"/>
                    </a:moveTo>
                    <a:lnTo>
                      <a:pt x="116" y="437"/>
                    </a:lnTo>
                    <a:moveTo>
                      <a:pt x="29" y="407"/>
                    </a:moveTo>
                    <a:lnTo>
                      <a:pt x="145" y="407"/>
                    </a:lnTo>
                    <a:moveTo>
                      <a:pt x="0" y="378"/>
                    </a:moveTo>
                    <a:lnTo>
                      <a:pt x="174" y="378"/>
                    </a:lnTo>
                    <a:moveTo>
                      <a:pt x="87" y="0"/>
                    </a:moveTo>
                    <a:lnTo>
                      <a:pt x="87" y="37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5" name="Freeform 6"/>
              <p:cNvSpPr>
                <a:spLocks noEditPoints="1"/>
              </p:cNvSpPr>
              <p:nvPr/>
            </p:nvSpPr>
            <p:spPr bwMode="auto">
              <a:xfrm>
                <a:off x="404" y="1275"/>
                <a:ext cx="116" cy="29"/>
              </a:xfrm>
              <a:custGeom>
                <a:avLst/>
                <a:gdLst>
                  <a:gd name="T0" fmla="*/ 116 w 116"/>
                  <a:gd name="T1" fmla="*/ 29 h 29"/>
                  <a:gd name="T2" fmla="*/ 0 w 116"/>
                  <a:gd name="T3" fmla="*/ 29 h 29"/>
                  <a:gd name="T4" fmla="*/ 116 w 116"/>
                  <a:gd name="T5" fmla="*/ 0 h 29"/>
                  <a:gd name="T6" fmla="*/ 0 w 116"/>
                  <a:gd name="T7" fmla="*/ 0 h 29"/>
                </a:gdLst>
                <a:ahLst/>
                <a:cxnLst>
                  <a:cxn ang="0">
                    <a:pos x="T0" y="T1"/>
                  </a:cxn>
                  <a:cxn ang="0">
                    <a:pos x="T2" y="T3"/>
                  </a:cxn>
                  <a:cxn ang="0">
                    <a:pos x="T4" y="T5"/>
                  </a:cxn>
                  <a:cxn ang="0">
                    <a:pos x="T6" y="T7"/>
                  </a:cxn>
                </a:cxnLst>
                <a:rect l="0" t="0" r="r" b="b"/>
                <a:pathLst>
                  <a:path w="116" h="29">
                    <a:moveTo>
                      <a:pt x="116" y="29"/>
                    </a:moveTo>
                    <a:lnTo>
                      <a:pt x="0" y="29"/>
                    </a:lnTo>
                    <a:moveTo>
                      <a:pt x="116" y="0"/>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6" name="Freeform 7"/>
              <p:cNvSpPr>
                <a:spLocks noEditPoints="1"/>
              </p:cNvSpPr>
              <p:nvPr/>
            </p:nvSpPr>
            <p:spPr bwMode="auto">
              <a:xfrm>
                <a:off x="462" y="1144"/>
                <a:ext cx="0" cy="290"/>
              </a:xfrm>
              <a:custGeom>
                <a:avLst/>
                <a:gdLst>
                  <a:gd name="T0" fmla="*/ 290 h 290"/>
                  <a:gd name="T1" fmla="*/ 160 h 290"/>
                  <a:gd name="T2" fmla="*/ 131 h 290"/>
                  <a:gd name="T3" fmla="*/ 0 h 290"/>
                </a:gdLst>
                <a:ahLst/>
                <a:cxnLst>
                  <a:cxn ang="0">
                    <a:pos x="0" y="T0"/>
                  </a:cxn>
                  <a:cxn ang="0">
                    <a:pos x="0" y="T1"/>
                  </a:cxn>
                  <a:cxn ang="0">
                    <a:pos x="0" y="T2"/>
                  </a:cxn>
                  <a:cxn ang="0">
                    <a:pos x="0" y="T3"/>
                  </a:cxn>
                </a:cxnLst>
                <a:rect l="0" t="0" r="r" b="b"/>
                <a:pathLst>
                  <a:path h="290">
                    <a:moveTo>
                      <a:pt x="0" y="290"/>
                    </a:moveTo>
                    <a:lnTo>
                      <a:pt x="0" y="160"/>
                    </a:lnTo>
                    <a:moveTo>
                      <a:pt x="0" y="131"/>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 name="Oval 8"/>
              <p:cNvSpPr>
                <a:spLocks noChangeArrowheads="1"/>
              </p:cNvSpPr>
              <p:nvPr/>
            </p:nvSpPr>
            <p:spPr bwMode="auto">
              <a:xfrm>
                <a:off x="810" y="723"/>
                <a:ext cx="435" cy="436"/>
              </a:xfrm>
              <a:prstGeom prst="ellipse">
                <a:avLst/>
              </a:prstGeom>
              <a:solidFill>
                <a:srgbClr val="344D6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8" name="Freeform 9"/>
              <p:cNvSpPr>
                <a:spLocks noEditPoints="1"/>
              </p:cNvSpPr>
              <p:nvPr/>
            </p:nvSpPr>
            <p:spPr bwMode="auto">
              <a:xfrm>
                <a:off x="737" y="651"/>
                <a:ext cx="581" cy="508"/>
              </a:xfrm>
              <a:custGeom>
                <a:avLst/>
                <a:gdLst>
                  <a:gd name="T0" fmla="*/ 605 w 1210"/>
                  <a:gd name="T1" fmla="*/ 0 h 1058"/>
                  <a:gd name="T2" fmla="*/ 605 w 1210"/>
                  <a:gd name="T3" fmla="*/ 453 h 1058"/>
                  <a:gd name="T4" fmla="*/ 605 w 1210"/>
                  <a:gd name="T5" fmla="*/ 151 h 1058"/>
                  <a:gd name="T6" fmla="*/ 1059 w 1210"/>
                  <a:gd name="T7" fmla="*/ 604 h 1058"/>
                  <a:gd name="T8" fmla="*/ 605 w 1210"/>
                  <a:gd name="T9" fmla="*/ 1058 h 1058"/>
                  <a:gd name="T10" fmla="*/ 152 w 1210"/>
                  <a:gd name="T11" fmla="*/ 604 h 1058"/>
                  <a:gd name="T12" fmla="*/ 605 w 1210"/>
                  <a:gd name="T13" fmla="*/ 151 h 1058"/>
                  <a:gd name="T14" fmla="*/ 303 w 1210"/>
                  <a:gd name="T15" fmla="*/ 453 h 1058"/>
                  <a:gd name="T16" fmla="*/ 908 w 1210"/>
                  <a:gd name="T17" fmla="*/ 453 h 1058"/>
                  <a:gd name="T18" fmla="*/ 756 w 1210"/>
                  <a:gd name="T19" fmla="*/ 453 h 1058"/>
                  <a:gd name="T20" fmla="*/ 941 w 1210"/>
                  <a:gd name="T21" fmla="*/ 907 h 1058"/>
                  <a:gd name="T22" fmla="*/ 1210 w 1210"/>
                  <a:gd name="T23" fmla="*/ 907 h 1058"/>
                  <a:gd name="T24" fmla="*/ 454 w 1210"/>
                  <a:gd name="T25" fmla="*/ 453 h 1058"/>
                  <a:gd name="T26" fmla="*/ 265 w 1210"/>
                  <a:gd name="T27" fmla="*/ 907 h 1058"/>
                  <a:gd name="T28" fmla="*/ 0 w 1210"/>
                  <a:gd name="T29" fmla="*/ 90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0" h="1058">
                    <a:moveTo>
                      <a:pt x="605" y="0"/>
                    </a:moveTo>
                    <a:lnTo>
                      <a:pt x="605" y="453"/>
                    </a:lnTo>
                    <a:moveTo>
                      <a:pt x="605" y="151"/>
                    </a:moveTo>
                    <a:cubicBezTo>
                      <a:pt x="856" y="151"/>
                      <a:pt x="1059" y="354"/>
                      <a:pt x="1059" y="604"/>
                    </a:cubicBezTo>
                    <a:cubicBezTo>
                      <a:pt x="1059" y="855"/>
                      <a:pt x="856" y="1058"/>
                      <a:pt x="605" y="1058"/>
                    </a:cubicBezTo>
                    <a:cubicBezTo>
                      <a:pt x="355" y="1058"/>
                      <a:pt x="152" y="855"/>
                      <a:pt x="152" y="604"/>
                    </a:cubicBezTo>
                    <a:cubicBezTo>
                      <a:pt x="152" y="354"/>
                      <a:pt x="355" y="151"/>
                      <a:pt x="605" y="151"/>
                    </a:cubicBezTo>
                    <a:close/>
                    <a:moveTo>
                      <a:pt x="303" y="453"/>
                    </a:moveTo>
                    <a:lnTo>
                      <a:pt x="908" y="453"/>
                    </a:lnTo>
                    <a:moveTo>
                      <a:pt x="756" y="453"/>
                    </a:moveTo>
                    <a:lnTo>
                      <a:pt x="941" y="907"/>
                    </a:lnTo>
                    <a:lnTo>
                      <a:pt x="1210" y="907"/>
                    </a:lnTo>
                    <a:moveTo>
                      <a:pt x="454" y="453"/>
                    </a:moveTo>
                    <a:lnTo>
                      <a:pt x="265" y="907"/>
                    </a:lnTo>
                    <a:lnTo>
                      <a:pt x="0" y="907"/>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 name="Freeform 10"/>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solidFill>
                <a:srgbClr val="344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Freeform 11"/>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1" name="Freeform 12"/>
              <p:cNvSpPr>
                <a:spLocks/>
              </p:cNvSpPr>
              <p:nvPr/>
            </p:nvSpPr>
            <p:spPr bwMode="auto">
              <a:xfrm>
                <a:off x="462" y="1086"/>
                <a:ext cx="275" cy="58"/>
              </a:xfrm>
              <a:custGeom>
                <a:avLst/>
                <a:gdLst>
                  <a:gd name="T0" fmla="*/ 275 w 275"/>
                  <a:gd name="T1" fmla="*/ 0 h 58"/>
                  <a:gd name="T2" fmla="*/ 0 w 275"/>
                  <a:gd name="T3" fmla="*/ 0 h 58"/>
                  <a:gd name="T4" fmla="*/ 0 w 275"/>
                  <a:gd name="T5" fmla="*/ 58 h 58"/>
                </a:gdLst>
                <a:ahLst/>
                <a:cxnLst>
                  <a:cxn ang="0">
                    <a:pos x="T0" y="T1"/>
                  </a:cxn>
                  <a:cxn ang="0">
                    <a:pos x="T2" y="T3"/>
                  </a:cxn>
                  <a:cxn ang="0">
                    <a:pos x="T4" y="T5"/>
                  </a:cxn>
                </a:cxnLst>
                <a:rect l="0" t="0" r="r" b="b"/>
                <a:pathLst>
                  <a:path w="275" h="58">
                    <a:moveTo>
                      <a:pt x="275" y="0"/>
                    </a:moveTo>
                    <a:lnTo>
                      <a:pt x="0" y="0"/>
                    </a:lnTo>
                    <a:lnTo>
                      <a:pt x="0" y="5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2" name="Line 13"/>
              <p:cNvSpPr>
                <a:spLocks noChangeShapeType="1"/>
              </p:cNvSpPr>
              <p:nvPr/>
            </p:nvSpPr>
            <p:spPr bwMode="auto">
              <a:xfrm>
                <a:off x="1318" y="1086"/>
                <a:ext cx="159"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3" name="Oval 14"/>
              <p:cNvSpPr>
                <a:spLocks noChangeArrowheads="1"/>
              </p:cNvSpPr>
              <p:nvPr/>
            </p:nvSpPr>
            <p:spPr bwMode="auto">
              <a:xfrm>
                <a:off x="1450" y="1059"/>
                <a:ext cx="54"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4" name="Line 15"/>
              <p:cNvSpPr>
                <a:spLocks noChangeShapeType="1"/>
              </p:cNvSpPr>
              <p:nvPr/>
            </p:nvSpPr>
            <p:spPr bwMode="auto">
              <a:xfrm flipV="1">
                <a:off x="1027" y="533"/>
                <a:ext cx="0" cy="118"/>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5" name="Oval 16"/>
              <p:cNvSpPr>
                <a:spLocks noChangeArrowheads="1"/>
              </p:cNvSpPr>
              <p:nvPr/>
            </p:nvSpPr>
            <p:spPr bwMode="auto">
              <a:xfrm>
                <a:off x="1001" y="506"/>
                <a:ext cx="53"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6" name="Line 17"/>
              <p:cNvSpPr>
                <a:spLocks noChangeShapeType="1"/>
              </p:cNvSpPr>
              <p:nvPr/>
            </p:nvSpPr>
            <p:spPr bwMode="auto">
              <a:xfrm>
                <a:off x="375" y="534"/>
                <a:ext cx="1450"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7" name="Line 18"/>
              <p:cNvSpPr>
                <a:spLocks noChangeShapeType="1"/>
              </p:cNvSpPr>
              <p:nvPr/>
            </p:nvSpPr>
            <p:spPr bwMode="auto">
              <a:xfrm flipV="1">
                <a:off x="1477" y="248"/>
                <a:ext cx="0" cy="1629"/>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28" name="Group 427"/>
            <p:cNvGrpSpPr>
              <a:grpSpLocks noChangeAspect="1"/>
            </p:cNvGrpSpPr>
            <p:nvPr/>
          </p:nvGrpSpPr>
          <p:grpSpPr bwMode="auto">
            <a:xfrm>
              <a:off x="2926080" y="9326880"/>
              <a:ext cx="3106738" cy="2867026"/>
              <a:chOff x="-11" y="115"/>
              <a:chExt cx="1957" cy="1806"/>
            </a:xfrm>
          </p:grpSpPr>
          <p:sp>
            <p:nvSpPr>
              <p:cNvPr id="429" name="AutoShape 3"/>
              <p:cNvSpPr>
                <a:spLocks noChangeAspect="1" noChangeArrowheads="1" noTextEdit="1"/>
              </p:cNvSpPr>
              <p:nvPr/>
            </p:nvSpPr>
            <p:spPr bwMode="auto">
              <a:xfrm>
                <a:off x="-11" y="115"/>
                <a:ext cx="1957"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Freeform 5"/>
              <p:cNvSpPr>
                <a:spLocks noEditPoints="1"/>
              </p:cNvSpPr>
              <p:nvPr/>
            </p:nvSpPr>
            <p:spPr bwMode="auto">
              <a:xfrm>
                <a:off x="375" y="1434"/>
                <a:ext cx="174" cy="437"/>
              </a:xfrm>
              <a:custGeom>
                <a:avLst/>
                <a:gdLst>
                  <a:gd name="T0" fmla="*/ 58 w 174"/>
                  <a:gd name="T1" fmla="*/ 437 h 437"/>
                  <a:gd name="T2" fmla="*/ 116 w 174"/>
                  <a:gd name="T3" fmla="*/ 437 h 437"/>
                  <a:gd name="T4" fmla="*/ 29 w 174"/>
                  <a:gd name="T5" fmla="*/ 407 h 437"/>
                  <a:gd name="T6" fmla="*/ 145 w 174"/>
                  <a:gd name="T7" fmla="*/ 407 h 437"/>
                  <a:gd name="T8" fmla="*/ 0 w 174"/>
                  <a:gd name="T9" fmla="*/ 378 h 437"/>
                  <a:gd name="T10" fmla="*/ 174 w 174"/>
                  <a:gd name="T11" fmla="*/ 378 h 437"/>
                  <a:gd name="T12" fmla="*/ 87 w 174"/>
                  <a:gd name="T13" fmla="*/ 0 h 437"/>
                  <a:gd name="T14" fmla="*/ 87 w 174"/>
                  <a:gd name="T15" fmla="*/ 378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37">
                    <a:moveTo>
                      <a:pt x="58" y="437"/>
                    </a:moveTo>
                    <a:lnTo>
                      <a:pt x="116" y="437"/>
                    </a:lnTo>
                    <a:moveTo>
                      <a:pt x="29" y="407"/>
                    </a:moveTo>
                    <a:lnTo>
                      <a:pt x="145" y="407"/>
                    </a:lnTo>
                    <a:moveTo>
                      <a:pt x="0" y="378"/>
                    </a:moveTo>
                    <a:lnTo>
                      <a:pt x="174" y="378"/>
                    </a:lnTo>
                    <a:moveTo>
                      <a:pt x="87" y="0"/>
                    </a:moveTo>
                    <a:lnTo>
                      <a:pt x="87" y="37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1" name="Freeform 6"/>
              <p:cNvSpPr>
                <a:spLocks noEditPoints="1"/>
              </p:cNvSpPr>
              <p:nvPr/>
            </p:nvSpPr>
            <p:spPr bwMode="auto">
              <a:xfrm>
                <a:off x="404" y="1275"/>
                <a:ext cx="116" cy="29"/>
              </a:xfrm>
              <a:custGeom>
                <a:avLst/>
                <a:gdLst>
                  <a:gd name="T0" fmla="*/ 116 w 116"/>
                  <a:gd name="T1" fmla="*/ 29 h 29"/>
                  <a:gd name="T2" fmla="*/ 0 w 116"/>
                  <a:gd name="T3" fmla="*/ 29 h 29"/>
                  <a:gd name="T4" fmla="*/ 116 w 116"/>
                  <a:gd name="T5" fmla="*/ 0 h 29"/>
                  <a:gd name="T6" fmla="*/ 0 w 116"/>
                  <a:gd name="T7" fmla="*/ 0 h 29"/>
                </a:gdLst>
                <a:ahLst/>
                <a:cxnLst>
                  <a:cxn ang="0">
                    <a:pos x="T0" y="T1"/>
                  </a:cxn>
                  <a:cxn ang="0">
                    <a:pos x="T2" y="T3"/>
                  </a:cxn>
                  <a:cxn ang="0">
                    <a:pos x="T4" y="T5"/>
                  </a:cxn>
                  <a:cxn ang="0">
                    <a:pos x="T6" y="T7"/>
                  </a:cxn>
                </a:cxnLst>
                <a:rect l="0" t="0" r="r" b="b"/>
                <a:pathLst>
                  <a:path w="116" h="29">
                    <a:moveTo>
                      <a:pt x="116" y="29"/>
                    </a:moveTo>
                    <a:lnTo>
                      <a:pt x="0" y="29"/>
                    </a:lnTo>
                    <a:moveTo>
                      <a:pt x="116" y="0"/>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2" name="Freeform 7"/>
              <p:cNvSpPr>
                <a:spLocks noEditPoints="1"/>
              </p:cNvSpPr>
              <p:nvPr/>
            </p:nvSpPr>
            <p:spPr bwMode="auto">
              <a:xfrm>
                <a:off x="462" y="1144"/>
                <a:ext cx="0" cy="290"/>
              </a:xfrm>
              <a:custGeom>
                <a:avLst/>
                <a:gdLst>
                  <a:gd name="T0" fmla="*/ 290 h 290"/>
                  <a:gd name="T1" fmla="*/ 160 h 290"/>
                  <a:gd name="T2" fmla="*/ 131 h 290"/>
                  <a:gd name="T3" fmla="*/ 0 h 290"/>
                </a:gdLst>
                <a:ahLst/>
                <a:cxnLst>
                  <a:cxn ang="0">
                    <a:pos x="0" y="T0"/>
                  </a:cxn>
                  <a:cxn ang="0">
                    <a:pos x="0" y="T1"/>
                  </a:cxn>
                  <a:cxn ang="0">
                    <a:pos x="0" y="T2"/>
                  </a:cxn>
                  <a:cxn ang="0">
                    <a:pos x="0" y="T3"/>
                  </a:cxn>
                </a:cxnLst>
                <a:rect l="0" t="0" r="r" b="b"/>
                <a:pathLst>
                  <a:path h="290">
                    <a:moveTo>
                      <a:pt x="0" y="290"/>
                    </a:moveTo>
                    <a:lnTo>
                      <a:pt x="0" y="160"/>
                    </a:lnTo>
                    <a:moveTo>
                      <a:pt x="0" y="131"/>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3" name="Oval 8"/>
              <p:cNvSpPr>
                <a:spLocks noChangeArrowheads="1"/>
              </p:cNvSpPr>
              <p:nvPr/>
            </p:nvSpPr>
            <p:spPr bwMode="auto">
              <a:xfrm>
                <a:off x="810" y="723"/>
                <a:ext cx="435" cy="436"/>
              </a:xfrm>
              <a:prstGeom prst="ellipse">
                <a:avLst/>
              </a:prstGeom>
              <a:solidFill>
                <a:srgbClr val="344D6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4" name="Freeform 9"/>
              <p:cNvSpPr>
                <a:spLocks noEditPoints="1"/>
              </p:cNvSpPr>
              <p:nvPr/>
            </p:nvSpPr>
            <p:spPr bwMode="auto">
              <a:xfrm>
                <a:off x="737" y="651"/>
                <a:ext cx="581" cy="508"/>
              </a:xfrm>
              <a:custGeom>
                <a:avLst/>
                <a:gdLst>
                  <a:gd name="T0" fmla="*/ 605 w 1210"/>
                  <a:gd name="T1" fmla="*/ 0 h 1058"/>
                  <a:gd name="T2" fmla="*/ 605 w 1210"/>
                  <a:gd name="T3" fmla="*/ 453 h 1058"/>
                  <a:gd name="T4" fmla="*/ 605 w 1210"/>
                  <a:gd name="T5" fmla="*/ 151 h 1058"/>
                  <a:gd name="T6" fmla="*/ 1059 w 1210"/>
                  <a:gd name="T7" fmla="*/ 604 h 1058"/>
                  <a:gd name="T8" fmla="*/ 605 w 1210"/>
                  <a:gd name="T9" fmla="*/ 1058 h 1058"/>
                  <a:gd name="T10" fmla="*/ 152 w 1210"/>
                  <a:gd name="T11" fmla="*/ 604 h 1058"/>
                  <a:gd name="T12" fmla="*/ 605 w 1210"/>
                  <a:gd name="T13" fmla="*/ 151 h 1058"/>
                  <a:gd name="T14" fmla="*/ 303 w 1210"/>
                  <a:gd name="T15" fmla="*/ 453 h 1058"/>
                  <a:gd name="T16" fmla="*/ 908 w 1210"/>
                  <a:gd name="T17" fmla="*/ 453 h 1058"/>
                  <a:gd name="T18" fmla="*/ 756 w 1210"/>
                  <a:gd name="T19" fmla="*/ 453 h 1058"/>
                  <a:gd name="T20" fmla="*/ 941 w 1210"/>
                  <a:gd name="T21" fmla="*/ 907 h 1058"/>
                  <a:gd name="T22" fmla="*/ 1210 w 1210"/>
                  <a:gd name="T23" fmla="*/ 907 h 1058"/>
                  <a:gd name="T24" fmla="*/ 454 w 1210"/>
                  <a:gd name="T25" fmla="*/ 453 h 1058"/>
                  <a:gd name="T26" fmla="*/ 265 w 1210"/>
                  <a:gd name="T27" fmla="*/ 907 h 1058"/>
                  <a:gd name="T28" fmla="*/ 0 w 1210"/>
                  <a:gd name="T29" fmla="*/ 90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0" h="1058">
                    <a:moveTo>
                      <a:pt x="605" y="0"/>
                    </a:moveTo>
                    <a:lnTo>
                      <a:pt x="605" y="453"/>
                    </a:lnTo>
                    <a:moveTo>
                      <a:pt x="605" y="151"/>
                    </a:moveTo>
                    <a:cubicBezTo>
                      <a:pt x="856" y="151"/>
                      <a:pt x="1059" y="354"/>
                      <a:pt x="1059" y="604"/>
                    </a:cubicBezTo>
                    <a:cubicBezTo>
                      <a:pt x="1059" y="855"/>
                      <a:pt x="856" y="1058"/>
                      <a:pt x="605" y="1058"/>
                    </a:cubicBezTo>
                    <a:cubicBezTo>
                      <a:pt x="355" y="1058"/>
                      <a:pt x="152" y="855"/>
                      <a:pt x="152" y="604"/>
                    </a:cubicBezTo>
                    <a:cubicBezTo>
                      <a:pt x="152" y="354"/>
                      <a:pt x="355" y="151"/>
                      <a:pt x="605" y="151"/>
                    </a:cubicBezTo>
                    <a:close/>
                    <a:moveTo>
                      <a:pt x="303" y="453"/>
                    </a:moveTo>
                    <a:lnTo>
                      <a:pt x="908" y="453"/>
                    </a:lnTo>
                    <a:moveTo>
                      <a:pt x="756" y="453"/>
                    </a:moveTo>
                    <a:lnTo>
                      <a:pt x="941" y="907"/>
                    </a:lnTo>
                    <a:lnTo>
                      <a:pt x="1210" y="907"/>
                    </a:lnTo>
                    <a:moveTo>
                      <a:pt x="454" y="453"/>
                    </a:moveTo>
                    <a:lnTo>
                      <a:pt x="265" y="907"/>
                    </a:lnTo>
                    <a:lnTo>
                      <a:pt x="0" y="907"/>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 name="Freeform 10"/>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solidFill>
                <a:srgbClr val="344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Freeform 11"/>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 name="Freeform 12"/>
              <p:cNvSpPr>
                <a:spLocks/>
              </p:cNvSpPr>
              <p:nvPr/>
            </p:nvSpPr>
            <p:spPr bwMode="auto">
              <a:xfrm>
                <a:off x="462" y="1086"/>
                <a:ext cx="275" cy="58"/>
              </a:xfrm>
              <a:custGeom>
                <a:avLst/>
                <a:gdLst>
                  <a:gd name="T0" fmla="*/ 275 w 275"/>
                  <a:gd name="T1" fmla="*/ 0 h 58"/>
                  <a:gd name="T2" fmla="*/ 0 w 275"/>
                  <a:gd name="T3" fmla="*/ 0 h 58"/>
                  <a:gd name="T4" fmla="*/ 0 w 275"/>
                  <a:gd name="T5" fmla="*/ 58 h 58"/>
                </a:gdLst>
                <a:ahLst/>
                <a:cxnLst>
                  <a:cxn ang="0">
                    <a:pos x="T0" y="T1"/>
                  </a:cxn>
                  <a:cxn ang="0">
                    <a:pos x="T2" y="T3"/>
                  </a:cxn>
                  <a:cxn ang="0">
                    <a:pos x="T4" y="T5"/>
                  </a:cxn>
                </a:cxnLst>
                <a:rect l="0" t="0" r="r" b="b"/>
                <a:pathLst>
                  <a:path w="275" h="58">
                    <a:moveTo>
                      <a:pt x="275" y="0"/>
                    </a:moveTo>
                    <a:lnTo>
                      <a:pt x="0" y="0"/>
                    </a:lnTo>
                    <a:lnTo>
                      <a:pt x="0" y="5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 name="Line 13"/>
              <p:cNvSpPr>
                <a:spLocks noChangeShapeType="1"/>
              </p:cNvSpPr>
              <p:nvPr/>
            </p:nvSpPr>
            <p:spPr bwMode="auto">
              <a:xfrm>
                <a:off x="1318" y="1086"/>
                <a:ext cx="159"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 name="Oval 14"/>
              <p:cNvSpPr>
                <a:spLocks noChangeArrowheads="1"/>
              </p:cNvSpPr>
              <p:nvPr/>
            </p:nvSpPr>
            <p:spPr bwMode="auto">
              <a:xfrm>
                <a:off x="1450" y="1059"/>
                <a:ext cx="54"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 name="Line 15"/>
              <p:cNvSpPr>
                <a:spLocks noChangeShapeType="1"/>
              </p:cNvSpPr>
              <p:nvPr/>
            </p:nvSpPr>
            <p:spPr bwMode="auto">
              <a:xfrm flipV="1">
                <a:off x="1027" y="533"/>
                <a:ext cx="0" cy="118"/>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 name="Oval 16"/>
              <p:cNvSpPr>
                <a:spLocks noChangeArrowheads="1"/>
              </p:cNvSpPr>
              <p:nvPr/>
            </p:nvSpPr>
            <p:spPr bwMode="auto">
              <a:xfrm>
                <a:off x="1001" y="506"/>
                <a:ext cx="53"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2" name="Line 17"/>
              <p:cNvSpPr>
                <a:spLocks noChangeShapeType="1"/>
              </p:cNvSpPr>
              <p:nvPr/>
            </p:nvSpPr>
            <p:spPr bwMode="auto">
              <a:xfrm>
                <a:off x="375" y="534"/>
                <a:ext cx="1450"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 name="Line 18"/>
              <p:cNvSpPr>
                <a:spLocks noChangeShapeType="1"/>
              </p:cNvSpPr>
              <p:nvPr/>
            </p:nvSpPr>
            <p:spPr bwMode="auto">
              <a:xfrm flipV="1">
                <a:off x="1477" y="248"/>
                <a:ext cx="0" cy="1629"/>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44" name="Group 443"/>
            <p:cNvGrpSpPr>
              <a:grpSpLocks noChangeAspect="1"/>
            </p:cNvGrpSpPr>
            <p:nvPr/>
          </p:nvGrpSpPr>
          <p:grpSpPr bwMode="auto">
            <a:xfrm>
              <a:off x="731520" y="9326880"/>
              <a:ext cx="3106738" cy="2867026"/>
              <a:chOff x="-11" y="115"/>
              <a:chExt cx="1957" cy="1806"/>
            </a:xfrm>
          </p:grpSpPr>
          <p:sp>
            <p:nvSpPr>
              <p:cNvPr id="445" name="AutoShape 3"/>
              <p:cNvSpPr>
                <a:spLocks noChangeAspect="1" noChangeArrowheads="1" noTextEdit="1"/>
              </p:cNvSpPr>
              <p:nvPr/>
            </p:nvSpPr>
            <p:spPr bwMode="auto">
              <a:xfrm>
                <a:off x="-11" y="115"/>
                <a:ext cx="1957"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Freeform 5"/>
              <p:cNvSpPr>
                <a:spLocks noEditPoints="1"/>
              </p:cNvSpPr>
              <p:nvPr/>
            </p:nvSpPr>
            <p:spPr bwMode="auto">
              <a:xfrm>
                <a:off x="375" y="1434"/>
                <a:ext cx="174" cy="437"/>
              </a:xfrm>
              <a:custGeom>
                <a:avLst/>
                <a:gdLst>
                  <a:gd name="T0" fmla="*/ 58 w 174"/>
                  <a:gd name="T1" fmla="*/ 437 h 437"/>
                  <a:gd name="T2" fmla="*/ 116 w 174"/>
                  <a:gd name="T3" fmla="*/ 437 h 437"/>
                  <a:gd name="T4" fmla="*/ 29 w 174"/>
                  <a:gd name="T5" fmla="*/ 407 h 437"/>
                  <a:gd name="T6" fmla="*/ 145 w 174"/>
                  <a:gd name="T7" fmla="*/ 407 h 437"/>
                  <a:gd name="T8" fmla="*/ 0 w 174"/>
                  <a:gd name="T9" fmla="*/ 378 h 437"/>
                  <a:gd name="T10" fmla="*/ 174 w 174"/>
                  <a:gd name="T11" fmla="*/ 378 h 437"/>
                  <a:gd name="T12" fmla="*/ 87 w 174"/>
                  <a:gd name="T13" fmla="*/ 0 h 437"/>
                  <a:gd name="T14" fmla="*/ 87 w 174"/>
                  <a:gd name="T15" fmla="*/ 378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37">
                    <a:moveTo>
                      <a:pt x="58" y="437"/>
                    </a:moveTo>
                    <a:lnTo>
                      <a:pt x="116" y="437"/>
                    </a:lnTo>
                    <a:moveTo>
                      <a:pt x="29" y="407"/>
                    </a:moveTo>
                    <a:lnTo>
                      <a:pt x="145" y="407"/>
                    </a:lnTo>
                    <a:moveTo>
                      <a:pt x="0" y="378"/>
                    </a:moveTo>
                    <a:lnTo>
                      <a:pt x="174" y="378"/>
                    </a:lnTo>
                    <a:moveTo>
                      <a:pt x="87" y="0"/>
                    </a:moveTo>
                    <a:lnTo>
                      <a:pt x="87" y="37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 name="Freeform 6"/>
              <p:cNvSpPr>
                <a:spLocks noEditPoints="1"/>
              </p:cNvSpPr>
              <p:nvPr/>
            </p:nvSpPr>
            <p:spPr bwMode="auto">
              <a:xfrm>
                <a:off x="404" y="1275"/>
                <a:ext cx="116" cy="29"/>
              </a:xfrm>
              <a:custGeom>
                <a:avLst/>
                <a:gdLst>
                  <a:gd name="T0" fmla="*/ 116 w 116"/>
                  <a:gd name="T1" fmla="*/ 29 h 29"/>
                  <a:gd name="T2" fmla="*/ 0 w 116"/>
                  <a:gd name="T3" fmla="*/ 29 h 29"/>
                  <a:gd name="T4" fmla="*/ 116 w 116"/>
                  <a:gd name="T5" fmla="*/ 0 h 29"/>
                  <a:gd name="T6" fmla="*/ 0 w 116"/>
                  <a:gd name="T7" fmla="*/ 0 h 29"/>
                </a:gdLst>
                <a:ahLst/>
                <a:cxnLst>
                  <a:cxn ang="0">
                    <a:pos x="T0" y="T1"/>
                  </a:cxn>
                  <a:cxn ang="0">
                    <a:pos x="T2" y="T3"/>
                  </a:cxn>
                  <a:cxn ang="0">
                    <a:pos x="T4" y="T5"/>
                  </a:cxn>
                  <a:cxn ang="0">
                    <a:pos x="T6" y="T7"/>
                  </a:cxn>
                </a:cxnLst>
                <a:rect l="0" t="0" r="r" b="b"/>
                <a:pathLst>
                  <a:path w="116" h="29">
                    <a:moveTo>
                      <a:pt x="116" y="29"/>
                    </a:moveTo>
                    <a:lnTo>
                      <a:pt x="0" y="29"/>
                    </a:lnTo>
                    <a:moveTo>
                      <a:pt x="116" y="0"/>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 name="Freeform 7"/>
              <p:cNvSpPr>
                <a:spLocks noEditPoints="1"/>
              </p:cNvSpPr>
              <p:nvPr/>
            </p:nvSpPr>
            <p:spPr bwMode="auto">
              <a:xfrm>
                <a:off x="462" y="1144"/>
                <a:ext cx="0" cy="290"/>
              </a:xfrm>
              <a:custGeom>
                <a:avLst/>
                <a:gdLst>
                  <a:gd name="T0" fmla="*/ 290 h 290"/>
                  <a:gd name="T1" fmla="*/ 160 h 290"/>
                  <a:gd name="T2" fmla="*/ 131 h 290"/>
                  <a:gd name="T3" fmla="*/ 0 h 290"/>
                </a:gdLst>
                <a:ahLst/>
                <a:cxnLst>
                  <a:cxn ang="0">
                    <a:pos x="0" y="T0"/>
                  </a:cxn>
                  <a:cxn ang="0">
                    <a:pos x="0" y="T1"/>
                  </a:cxn>
                  <a:cxn ang="0">
                    <a:pos x="0" y="T2"/>
                  </a:cxn>
                  <a:cxn ang="0">
                    <a:pos x="0" y="T3"/>
                  </a:cxn>
                </a:cxnLst>
                <a:rect l="0" t="0" r="r" b="b"/>
                <a:pathLst>
                  <a:path h="290">
                    <a:moveTo>
                      <a:pt x="0" y="290"/>
                    </a:moveTo>
                    <a:lnTo>
                      <a:pt x="0" y="160"/>
                    </a:lnTo>
                    <a:moveTo>
                      <a:pt x="0" y="131"/>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 name="Oval 8"/>
              <p:cNvSpPr>
                <a:spLocks noChangeArrowheads="1"/>
              </p:cNvSpPr>
              <p:nvPr/>
            </p:nvSpPr>
            <p:spPr bwMode="auto">
              <a:xfrm>
                <a:off x="810" y="723"/>
                <a:ext cx="435" cy="436"/>
              </a:xfrm>
              <a:prstGeom prst="ellipse">
                <a:avLst/>
              </a:prstGeom>
              <a:solidFill>
                <a:srgbClr val="344D6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0" name="Freeform 9"/>
              <p:cNvSpPr>
                <a:spLocks noEditPoints="1"/>
              </p:cNvSpPr>
              <p:nvPr/>
            </p:nvSpPr>
            <p:spPr bwMode="auto">
              <a:xfrm>
                <a:off x="737" y="651"/>
                <a:ext cx="581" cy="508"/>
              </a:xfrm>
              <a:custGeom>
                <a:avLst/>
                <a:gdLst>
                  <a:gd name="T0" fmla="*/ 605 w 1210"/>
                  <a:gd name="T1" fmla="*/ 0 h 1058"/>
                  <a:gd name="T2" fmla="*/ 605 w 1210"/>
                  <a:gd name="T3" fmla="*/ 453 h 1058"/>
                  <a:gd name="T4" fmla="*/ 605 w 1210"/>
                  <a:gd name="T5" fmla="*/ 151 h 1058"/>
                  <a:gd name="T6" fmla="*/ 1059 w 1210"/>
                  <a:gd name="T7" fmla="*/ 604 h 1058"/>
                  <a:gd name="T8" fmla="*/ 605 w 1210"/>
                  <a:gd name="T9" fmla="*/ 1058 h 1058"/>
                  <a:gd name="T10" fmla="*/ 152 w 1210"/>
                  <a:gd name="T11" fmla="*/ 604 h 1058"/>
                  <a:gd name="T12" fmla="*/ 605 w 1210"/>
                  <a:gd name="T13" fmla="*/ 151 h 1058"/>
                  <a:gd name="T14" fmla="*/ 303 w 1210"/>
                  <a:gd name="T15" fmla="*/ 453 h 1058"/>
                  <a:gd name="T16" fmla="*/ 908 w 1210"/>
                  <a:gd name="T17" fmla="*/ 453 h 1058"/>
                  <a:gd name="T18" fmla="*/ 756 w 1210"/>
                  <a:gd name="T19" fmla="*/ 453 h 1058"/>
                  <a:gd name="T20" fmla="*/ 941 w 1210"/>
                  <a:gd name="T21" fmla="*/ 907 h 1058"/>
                  <a:gd name="T22" fmla="*/ 1210 w 1210"/>
                  <a:gd name="T23" fmla="*/ 907 h 1058"/>
                  <a:gd name="T24" fmla="*/ 454 w 1210"/>
                  <a:gd name="T25" fmla="*/ 453 h 1058"/>
                  <a:gd name="T26" fmla="*/ 265 w 1210"/>
                  <a:gd name="T27" fmla="*/ 907 h 1058"/>
                  <a:gd name="T28" fmla="*/ 0 w 1210"/>
                  <a:gd name="T29" fmla="*/ 90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0" h="1058">
                    <a:moveTo>
                      <a:pt x="605" y="0"/>
                    </a:moveTo>
                    <a:lnTo>
                      <a:pt x="605" y="453"/>
                    </a:lnTo>
                    <a:moveTo>
                      <a:pt x="605" y="151"/>
                    </a:moveTo>
                    <a:cubicBezTo>
                      <a:pt x="856" y="151"/>
                      <a:pt x="1059" y="354"/>
                      <a:pt x="1059" y="604"/>
                    </a:cubicBezTo>
                    <a:cubicBezTo>
                      <a:pt x="1059" y="855"/>
                      <a:pt x="856" y="1058"/>
                      <a:pt x="605" y="1058"/>
                    </a:cubicBezTo>
                    <a:cubicBezTo>
                      <a:pt x="355" y="1058"/>
                      <a:pt x="152" y="855"/>
                      <a:pt x="152" y="604"/>
                    </a:cubicBezTo>
                    <a:cubicBezTo>
                      <a:pt x="152" y="354"/>
                      <a:pt x="355" y="151"/>
                      <a:pt x="605" y="151"/>
                    </a:cubicBezTo>
                    <a:close/>
                    <a:moveTo>
                      <a:pt x="303" y="453"/>
                    </a:moveTo>
                    <a:lnTo>
                      <a:pt x="908" y="453"/>
                    </a:lnTo>
                    <a:moveTo>
                      <a:pt x="756" y="453"/>
                    </a:moveTo>
                    <a:lnTo>
                      <a:pt x="941" y="907"/>
                    </a:lnTo>
                    <a:lnTo>
                      <a:pt x="1210" y="907"/>
                    </a:lnTo>
                    <a:moveTo>
                      <a:pt x="454" y="453"/>
                    </a:moveTo>
                    <a:lnTo>
                      <a:pt x="265" y="907"/>
                    </a:lnTo>
                    <a:lnTo>
                      <a:pt x="0" y="907"/>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 name="Freeform 10"/>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solidFill>
                <a:srgbClr val="344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Freeform 11"/>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 name="Freeform 12"/>
              <p:cNvSpPr>
                <a:spLocks/>
              </p:cNvSpPr>
              <p:nvPr/>
            </p:nvSpPr>
            <p:spPr bwMode="auto">
              <a:xfrm>
                <a:off x="462" y="1086"/>
                <a:ext cx="275" cy="58"/>
              </a:xfrm>
              <a:custGeom>
                <a:avLst/>
                <a:gdLst>
                  <a:gd name="T0" fmla="*/ 275 w 275"/>
                  <a:gd name="T1" fmla="*/ 0 h 58"/>
                  <a:gd name="T2" fmla="*/ 0 w 275"/>
                  <a:gd name="T3" fmla="*/ 0 h 58"/>
                  <a:gd name="T4" fmla="*/ 0 w 275"/>
                  <a:gd name="T5" fmla="*/ 58 h 58"/>
                </a:gdLst>
                <a:ahLst/>
                <a:cxnLst>
                  <a:cxn ang="0">
                    <a:pos x="T0" y="T1"/>
                  </a:cxn>
                  <a:cxn ang="0">
                    <a:pos x="T2" y="T3"/>
                  </a:cxn>
                  <a:cxn ang="0">
                    <a:pos x="T4" y="T5"/>
                  </a:cxn>
                </a:cxnLst>
                <a:rect l="0" t="0" r="r" b="b"/>
                <a:pathLst>
                  <a:path w="275" h="58">
                    <a:moveTo>
                      <a:pt x="275" y="0"/>
                    </a:moveTo>
                    <a:lnTo>
                      <a:pt x="0" y="0"/>
                    </a:lnTo>
                    <a:lnTo>
                      <a:pt x="0" y="5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4" name="Line 13"/>
              <p:cNvSpPr>
                <a:spLocks noChangeShapeType="1"/>
              </p:cNvSpPr>
              <p:nvPr/>
            </p:nvSpPr>
            <p:spPr bwMode="auto">
              <a:xfrm>
                <a:off x="1318" y="1086"/>
                <a:ext cx="159"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 name="Oval 14"/>
              <p:cNvSpPr>
                <a:spLocks noChangeArrowheads="1"/>
              </p:cNvSpPr>
              <p:nvPr/>
            </p:nvSpPr>
            <p:spPr bwMode="auto">
              <a:xfrm>
                <a:off x="1450" y="1059"/>
                <a:ext cx="54"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6" name="Line 15"/>
              <p:cNvSpPr>
                <a:spLocks noChangeShapeType="1"/>
              </p:cNvSpPr>
              <p:nvPr/>
            </p:nvSpPr>
            <p:spPr bwMode="auto">
              <a:xfrm flipV="1">
                <a:off x="1027" y="533"/>
                <a:ext cx="0" cy="118"/>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 name="Oval 16"/>
              <p:cNvSpPr>
                <a:spLocks noChangeArrowheads="1"/>
              </p:cNvSpPr>
              <p:nvPr/>
            </p:nvSpPr>
            <p:spPr bwMode="auto">
              <a:xfrm>
                <a:off x="1001" y="506"/>
                <a:ext cx="53"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8" name="Line 17"/>
              <p:cNvSpPr>
                <a:spLocks noChangeShapeType="1"/>
              </p:cNvSpPr>
              <p:nvPr/>
            </p:nvSpPr>
            <p:spPr bwMode="auto">
              <a:xfrm>
                <a:off x="375" y="534"/>
                <a:ext cx="1450"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 name="Line 18"/>
              <p:cNvSpPr>
                <a:spLocks noChangeShapeType="1"/>
              </p:cNvSpPr>
              <p:nvPr/>
            </p:nvSpPr>
            <p:spPr bwMode="auto">
              <a:xfrm flipV="1">
                <a:off x="1477" y="248"/>
                <a:ext cx="0" cy="1629"/>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60" name="Group 459"/>
            <p:cNvGrpSpPr>
              <a:grpSpLocks noChangeAspect="1"/>
            </p:cNvGrpSpPr>
            <p:nvPr/>
          </p:nvGrpSpPr>
          <p:grpSpPr bwMode="auto">
            <a:xfrm>
              <a:off x="-1463040" y="9326880"/>
              <a:ext cx="3106738" cy="2867026"/>
              <a:chOff x="-11" y="115"/>
              <a:chExt cx="1957" cy="1806"/>
            </a:xfrm>
          </p:grpSpPr>
          <p:sp>
            <p:nvSpPr>
              <p:cNvPr id="461" name="AutoShape 3"/>
              <p:cNvSpPr>
                <a:spLocks noChangeAspect="1" noChangeArrowheads="1" noTextEdit="1"/>
              </p:cNvSpPr>
              <p:nvPr/>
            </p:nvSpPr>
            <p:spPr bwMode="auto">
              <a:xfrm>
                <a:off x="-11" y="115"/>
                <a:ext cx="1957"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Freeform 5"/>
              <p:cNvSpPr>
                <a:spLocks noEditPoints="1"/>
              </p:cNvSpPr>
              <p:nvPr/>
            </p:nvSpPr>
            <p:spPr bwMode="auto">
              <a:xfrm>
                <a:off x="375" y="1434"/>
                <a:ext cx="174" cy="437"/>
              </a:xfrm>
              <a:custGeom>
                <a:avLst/>
                <a:gdLst>
                  <a:gd name="T0" fmla="*/ 58 w 174"/>
                  <a:gd name="T1" fmla="*/ 437 h 437"/>
                  <a:gd name="T2" fmla="*/ 116 w 174"/>
                  <a:gd name="T3" fmla="*/ 437 h 437"/>
                  <a:gd name="T4" fmla="*/ 29 w 174"/>
                  <a:gd name="T5" fmla="*/ 407 h 437"/>
                  <a:gd name="T6" fmla="*/ 145 w 174"/>
                  <a:gd name="T7" fmla="*/ 407 h 437"/>
                  <a:gd name="T8" fmla="*/ 0 w 174"/>
                  <a:gd name="T9" fmla="*/ 378 h 437"/>
                  <a:gd name="T10" fmla="*/ 174 w 174"/>
                  <a:gd name="T11" fmla="*/ 378 h 437"/>
                  <a:gd name="T12" fmla="*/ 87 w 174"/>
                  <a:gd name="T13" fmla="*/ 0 h 437"/>
                  <a:gd name="T14" fmla="*/ 87 w 174"/>
                  <a:gd name="T15" fmla="*/ 378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37">
                    <a:moveTo>
                      <a:pt x="58" y="437"/>
                    </a:moveTo>
                    <a:lnTo>
                      <a:pt x="116" y="437"/>
                    </a:lnTo>
                    <a:moveTo>
                      <a:pt x="29" y="407"/>
                    </a:moveTo>
                    <a:lnTo>
                      <a:pt x="145" y="407"/>
                    </a:lnTo>
                    <a:moveTo>
                      <a:pt x="0" y="378"/>
                    </a:moveTo>
                    <a:lnTo>
                      <a:pt x="174" y="378"/>
                    </a:lnTo>
                    <a:moveTo>
                      <a:pt x="87" y="0"/>
                    </a:moveTo>
                    <a:lnTo>
                      <a:pt x="87" y="37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3" name="Freeform 6"/>
              <p:cNvSpPr>
                <a:spLocks noEditPoints="1"/>
              </p:cNvSpPr>
              <p:nvPr/>
            </p:nvSpPr>
            <p:spPr bwMode="auto">
              <a:xfrm>
                <a:off x="404" y="1275"/>
                <a:ext cx="116" cy="29"/>
              </a:xfrm>
              <a:custGeom>
                <a:avLst/>
                <a:gdLst>
                  <a:gd name="T0" fmla="*/ 116 w 116"/>
                  <a:gd name="T1" fmla="*/ 29 h 29"/>
                  <a:gd name="T2" fmla="*/ 0 w 116"/>
                  <a:gd name="T3" fmla="*/ 29 h 29"/>
                  <a:gd name="T4" fmla="*/ 116 w 116"/>
                  <a:gd name="T5" fmla="*/ 0 h 29"/>
                  <a:gd name="T6" fmla="*/ 0 w 116"/>
                  <a:gd name="T7" fmla="*/ 0 h 29"/>
                </a:gdLst>
                <a:ahLst/>
                <a:cxnLst>
                  <a:cxn ang="0">
                    <a:pos x="T0" y="T1"/>
                  </a:cxn>
                  <a:cxn ang="0">
                    <a:pos x="T2" y="T3"/>
                  </a:cxn>
                  <a:cxn ang="0">
                    <a:pos x="T4" y="T5"/>
                  </a:cxn>
                  <a:cxn ang="0">
                    <a:pos x="T6" y="T7"/>
                  </a:cxn>
                </a:cxnLst>
                <a:rect l="0" t="0" r="r" b="b"/>
                <a:pathLst>
                  <a:path w="116" h="29">
                    <a:moveTo>
                      <a:pt x="116" y="29"/>
                    </a:moveTo>
                    <a:lnTo>
                      <a:pt x="0" y="29"/>
                    </a:lnTo>
                    <a:moveTo>
                      <a:pt x="116" y="0"/>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4" name="Freeform 7"/>
              <p:cNvSpPr>
                <a:spLocks noEditPoints="1"/>
              </p:cNvSpPr>
              <p:nvPr/>
            </p:nvSpPr>
            <p:spPr bwMode="auto">
              <a:xfrm>
                <a:off x="462" y="1144"/>
                <a:ext cx="0" cy="290"/>
              </a:xfrm>
              <a:custGeom>
                <a:avLst/>
                <a:gdLst>
                  <a:gd name="T0" fmla="*/ 290 h 290"/>
                  <a:gd name="T1" fmla="*/ 160 h 290"/>
                  <a:gd name="T2" fmla="*/ 131 h 290"/>
                  <a:gd name="T3" fmla="*/ 0 h 290"/>
                </a:gdLst>
                <a:ahLst/>
                <a:cxnLst>
                  <a:cxn ang="0">
                    <a:pos x="0" y="T0"/>
                  </a:cxn>
                  <a:cxn ang="0">
                    <a:pos x="0" y="T1"/>
                  </a:cxn>
                  <a:cxn ang="0">
                    <a:pos x="0" y="T2"/>
                  </a:cxn>
                  <a:cxn ang="0">
                    <a:pos x="0" y="T3"/>
                  </a:cxn>
                </a:cxnLst>
                <a:rect l="0" t="0" r="r" b="b"/>
                <a:pathLst>
                  <a:path h="290">
                    <a:moveTo>
                      <a:pt x="0" y="290"/>
                    </a:moveTo>
                    <a:lnTo>
                      <a:pt x="0" y="160"/>
                    </a:lnTo>
                    <a:moveTo>
                      <a:pt x="0" y="131"/>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 name="Oval 8"/>
              <p:cNvSpPr>
                <a:spLocks noChangeArrowheads="1"/>
              </p:cNvSpPr>
              <p:nvPr/>
            </p:nvSpPr>
            <p:spPr bwMode="auto">
              <a:xfrm>
                <a:off x="810" y="723"/>
                <a:ext cx="435" cy="436"/>
              </a:xfrm>
              <a:prstGeom prst="ellipse">
                <a:avLst/>
              </a:prstGeom>
              <a:solidFill>
                <a:srgbClr val="344D6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6" name="Freeform 9"/>
              <p:cNvSpPr>
                <a:spLocks noEditPoints="1"/>
              </p:cNvSpPr>
              <p:nvPr/>
            </p:nvSpPr>
            <p:spPr bwMode="auto">
              <a:xfrm>
                <a:off x="737" y="651"/>
                <a:ext cx="581" cy="508"/>
              </a:xfrm>
              <a:custGeom>
                <a:avLst/>
                <a:gdLst>
                  <a:gd name="T0" fmla="*/ 605 w 1210"/>
                  <a:gd name="T1" fmla="*/ 0 h 1058"/>
                  <a:gd name="T2" fmla="*/ 605 w 1210"/>
                  <a:gd name="T3" fmla="*/ 453 h 1058"/>
                  <a:gd name="T4" fmla="*/ 605 w 1210"/>
                  <a:gd name="T5" fmla="*/ 151 h 1058"/>
                  <a:gd name="T6" fmla="*/ 1059 w 1210"/>
                  <a:gd name="T7" fmla="*/ 604 h 1058"/>
                  <a:gd name="T8" fmla="*/ 605 w 1210"/>
                  <a:gd name="T9" fmla="*/ 1058 h 1058"/>
                  <a:gd name="T10" fmla="*/ 152 w 1210"/>
                  <a:gd name="T11" fmla="*/ 604 h 1058"/>
                  <a:gd name="T12" fmla="*/ 605 w 1210"/>
                  <a:gd name="T13" fmla="*/ 151 h 1058"/>
                  <a:gd name="T14" fmla="*/ 303 w 1210"/>
                  <a:gd name="T15" fmla="*/ 453 h 1058"/>
                  <a:gd name="T16" fmla="*/ 908 w 1210"/>
                  <a:gd name="T17" fmla="*/ 453 h 1058"/>
                  <a:gd name="T18" fmla="*/ 756 w 1210"/>
                  <a:gd name="T19" fmla="*/ 453 h 1058"/>
                  <a:gd name="T20" fmla="*/ 941 w 1210"/>
                  <a:gd name="T21" fmla="*/ 907 h 1058"/>
                  <a:gd name="T22" fmla="*/ 1210 w 1210"/>
                  <a:gd name="T23" fmla="*/ 907 h 1058"/>
                  <a:gd name="T24" fmla="*/ 454 w 1210"/>
                  <a:gd name="T25" fmla="*/ 453 h 1058"/>
                  <a:gd name="T26" fmla="*/ 265 w 1210"/>
                  <a:gd name="T27" fmla="*/ 907 h 1058"/>
                  <a:gd name="T28" fmla="*/ 0 w 1210"/>
                  <a:gd name="T29" fmla="*/ 90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0" h="1058">
                    <a:moveTo>
                      <a:pt x="605" y="0"/>
                    </a:moveTo>
                    <a:lnTo>
                      <a:pt x="605" y="453"/>
                    </a:lnTo>
                    <a:moveTo>
                      <a:pt x="605" y="151"/>
                    </a:moveTo>
                    <a:cubicBezTo>
                      <a:pt x="856" y="151"/>
                      <a:pt x="1059" y="354"/>
                      <a:pt x="1059" y="604"/>
                    </a:cubicBezTo>
                    <a:cubicBezTo>
                      <a:pt x="1059" y="855"/>
                      <a:pt x="856" y="1058"/>
                      <a:pt x="605" y="1058"/>
                    </a:cubicBezTo>
                    <a:cubicBezTo>
                      <a:pt x="355" y="1058"/>
                      <a:pt x="152" y="855"/>
                      <a:pt x="152" y="604"/>
                    </a:cubicBezTo>
                    <a:cubicBezTo>
                      <a:pt x="152" y="354"/>
                      <a:pt x="355" y="151"/>
                      <a:pt x="605" y="151"/>
                    </a:cubicBezTo>
                    <a:close/>
                    <a:moveTo>
                      <a:pt x="303" y="453"/>
                    </a:moveTo>
                    <a:lnTo>
                      <a:pt x="908" y="453"/>
                    </a:lnTo>
                    <a:moveTo>
                      <a:pt x="756" y="453"/>
                    </a:moveTo>
                    <a:lnTo>
                      <a:pt x="941" y="907"/>
                    </a:lnTo>
                    <a:lnTo>
                      <a:pt x="1210" y="907"/>
                    </a:lnTo>
                    <a:moveTo>
                      <a:pt x="454" y="453"/>
                    </a:moveTo>
                    <a:lnTo>
                      <a:pt x="265" y="907"/>
                    </a:lnTo>
                    <a:lnTo>
                      <a:pt x="0" y="907"/>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 name="Freeform 10"/>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solidFill>
                <a:srgbClr val="344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Freeform 11"/>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 name="Freeform 12"/>
              <p:cNvSpPr>
                <a:spLocks/>
              </p:cNvSpPr>
              <p:nvPr/>
            </p:nvSpPr>
            <p:spPr bwMode="auto">
              <a:xfrm>
                <a:off x="462" y="1086"/>
                <a:ext cx="275" cy="58"/>
              </a:xfrm>
              <a:custGeom>
                <a:avLst/>
                <a:gdLst>
                  <a:gd name="T0" fmla="*/ 275 w 275"/>
                  <a:gd name="T1" fmla="*/ 0 h 58"/>
                  <a:gd name="T2" fmla="*/ 0 w 275"/>
                  <a:gd name="T3" fmla="*/ 0 h 58"/>
                  <a:gd name="T4" fmla="*/ 0 w 275"/>
                  <a:gd name="T5" fmla="*/ 58 h 58"/>
                </a:gdLst>
                <a:ahLst/>
                <a:cxnLst>
                  <a:cxn ang="0">
                    <a:pos x="T0" y="T1"/>
                  </a:cxn>
                  <a:cxn ang="0">
                    <a:pos x="T2" y="T3"/>
                  </a:cxn>
                  <a:cxn ang="0">
                    <a:pos x="T4" y="T5"/>
                  </a:cxn>
                </a:cxnLst>
                <a:rect l="0" t="0" r="r" b="b"/>
                <a:pathLst>
                  <a:path w="275" h="58">
                    <a:moveTo>
                      <a:pt x="275" y="0"/>
                    </a:moveTo>
                    <a:lnTo>
                      <a:pt x="0" y="0"/>
                    </a:lnTo>
                    <a:lnTo>
                      <a:pt x="0" y="5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 name="Line 13"/>
              <p:cNvSpPr>
                <a:spLocks noChangeShapeType="1"/>
              </p:cNvSpPr>
              <p:nvPr/>
            </p:nvSpPr>
            <p:spPr bwMode="auto">
              <a:xfrm>
                <a:off x="1318" y="1086"/>
                <a:ext cx="159"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1" name="Oval 14"/>
              <p:cNvSpPr>
                <a:spLocks noChangeArrowheads="1"/>
              </p:cNvSpPr>
              <p:nvPr/>
            </p:nvSpPr>
            <p:spPr bwMode="auto">
              <a:xfrm>
                <a:off x="1450" y="1059"/>
                <a:ext cx="54"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2" name="Line 15"/>
              <p:cNvSpPr>
                <a:spLocks noChangeShapeType="1"/>
              </p:cNvSpPr>
              <p:nvPr/>
            </p:nvSpPr>
            <p:spPr bwMode="auto">
              <a:xfrm flipV="1">
                <a:off x="1027" y="533"/>
                <a:ext cx="0" cy="118"/>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 name="Oval 16"/>
              <p:cNvSpPr>
                <a:spLocks noChangeArrowheads="1"/>
              </p:cNvSpPr>
              <p:nvPr/>
            </p:nvSpPr>
            <p:spPr bwMode="auto">
              <a:xfrm>
                <a:off x="1001" y="506"/>
                <a:ext cx="53"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4" name="Line 17"/>
              <p:cNvSpPr>
                <a:spLocks noChangeShapeType="1"/>
              </p:cNvSpPr>
              <p:nvPr/>
            </p:nvSpPr>
            <p:spPr bwMode="auto">
              <a:xfrm>
                <a:off x="375" y="534"/>
                <a:ext cx="1450"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 name="Line 18"/>
              <p:cNvSpPr>
                <a:spLocks noChangeShapeType="1"/>
              </p:cNvSpPr>
              <p:nvPr/>
            </p:nvSpPr>
            <p:spPr bwMode="auto">
              <a:xfrm flipV="1">
                <a:off x="1477" y="248"/>
                <a:ext cx="0" cy="1629"/>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76" name="Group 475"/>
            <p:cNvGrpSpPr>
              <a:grpSpLocks noChangeAspect="1"/>
            </p:cNvGrpSpPr>
            <p:nvPr/>
          </p:nvGrpSpPr>
          <p:grpSpPr bwMode="auto">
            <a:xfrm>
              <a:off x="7315200" y="9326880"/>
              <a:ext cx="3106738" cy="2867026"/>
              <a:chOff x="-11" y="115"/>
              <a:chExt cx="1957" cy="1806"/>
            </a:xfrm>
          </p:grpSpPr>
          <p:sp>
            <p:nvSpPr>
              <p:cNvPr id="477" name="AutoShape 3"/>
              <p:cNvSpPr>
                <a:spLocks noChangeAspect="1" noChangeArrowheads="1" noTextEdit="1"/>
              </p:cNvSpPr>
              <p:nvPr/>
            </p:nvSpPr>
            <p:spPr bwMode="auto">
              <a:xfrm>
                <a:off x="-11" y="115"/>
                <a:ext cx="1957"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Freeform 5"/>
              <p:cNvSpPr>
                <a:spLocks noEditPoints="1"/>
              </p:cNvSpPr>
              <p:nvPr/>
            </p:nvSpPr>
            <p:spPr bwMode="auto">
              <a:xfrm>
                <a:off x="375" y="1434"/>
                <a:ext cx="174" cy="437"/>
              </a:xfrm>
              <a:custGeom>
                <a:avLst/>
                <a:gdLst>
                  <a:gd name="T0" fmla="*/ 58 w 174"/>
                  <a:gd name="T1" fmla="*/ 437 h 437"/>
                  <a:gd name="T2" fmla="*/ 116 w 174"/>
                  <a:gd name="T3" fmla="*/ 437 h 437"/>
                  <a:gd name="T4" fmla="*/ 29 w 174"/>
                  <a:gd name="T5" fmla="*/ 407 h 437"/>
                  <a:gd name="T6" fmla="*/ 145 w 174"/>
                  <a:gd name="T7" fmla="*/ 407 h 437"/>
                  <a:gd name="T8" fmla="*/ 0 w 174"/>
                  <a:gd name="T9" fmla="*/ 378 h 437"/>
                  <a:gd name="T10" fmla="*/ 174 w 174"/>
                  <a:gd name="T11" fmla="*/ 378 h 437"/>
                  <a:gd name="T12" fmla="*/ 87 w 174"/>
                  <a:gd name="T13" fmla="*/ 0 h 437"/>
                  <a:gd name="T14" fmla="*/ 87 w 174"/>
                  <a:gd name="T15" fmla="*/ 378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37">
                    <a:moveTo>
                      <a:pt x="58" y="437"/>
                    </a:moveTo>
                    <a:lnTo>
                      <a:pt x="116" y="437"/>
                    </a:lnTo>
                    <a:moveTo>
                      <a:pt x="29" y="407"/>
                    </a:moveTo>
                    <a:lnTo>
                      <a:pt x="145" y="407"/>
                    </a:lnTo>
                    <a:moveTo>
                      <a:pt x="0" y="378"/>
                    </a:moveTo>
                    <a:lnTo>
                      <a:pt x="174" y="378"/>
                    </a:lnTo>
                    <a:moveTo>
                      <a:pt x="87" y="0"/>
                    </a:moveTo>
                    <a:lnTo>
                      <a:pt x="87" y="37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 name="Freeform 6"/>
              <p:cNvSpPr>
                <a:spLocks noEditPoints="1"/>
              </p:cNvSpPr>
              <p:nvPr/>
            </p:nvSpPr>
            <p:spPr bwMode="auto">
              <a:xfrm>
                <a:off x="404" y="1275"/>
                <a:ext cx="116" cy="29"/>
              </a:xfrm>
              <a:custGeom>
                <a:avLst/>
                <a:gdLst>
                  <a:gd name="T0" fmla="*/ 116 w 116"/>
                  <a:gd name="T1" fmla="*/ 29 h 29"/>
                  <a:gd name="T2" fmla="*/ 0 w 116"/>
                  <a:gd name="T3" fmla="*/ 29 h 29"/>
                  <a:gd name="T4" fmla="*/ 116 w 116"/>
                  <a:gd name="T5" fmla="*/ 0 h 29"/>
                  <a:gd name="T6" fmla="*/ 0 w 116"/>
                  <a:gd name="T7" fmla="*/ 0 h 29"/>
                </a:gdLst>
                <a:ahLst/>
                <a:cxnLst>
                  <a:cxn ang="0">
                    <a:pos x="T0" y="T1"/>
                  </a:cxn>
                  <a:cxn ang="0">
                    <a:pos x="T2" y="T3"/>
                  </a:cxn>
                  <a:cxn ang="0">
                    <a:pos x="T4" y="T5"/>
                  </a:cxn>
                  <a:cxn ang="0">
                    <a:pos x="T6" y="T7"/>
                  </a:cxn>
                </a:cxnLst>
                <a:rect l="0" t="0" r="r" b="b"/>
                <a:pathLst>
                  <a:path w="116" h="29">
                    <a:moveTo>
                      <a:pt x="116" y="29"/>
                    </a:moveTo>
                    <a:lnTo>
                      <a:pt x="0" y="29"/>
                    </a:lnTo>
                    <a:moveTo>
                      <a:pt x="116" y="0"/>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 name="Freeform 7"/>
              <p:cNvSpPr>
                <a:spLocks noEditPoints="1"/>
              </p:cNvSpPr>
              <p:nvPr/>
            </p:nvSpPr>
            <p:spPr bwMode="auto">
              <a:xfrm>
                <a:off x="462" y="1144"/>
                <a:ext cx="0" cy="290"/>
              </a:xfrm>
              <a:custGeom>
                <a:avLst/>
                <a:gdLst>
                  <a:gd name="T0" fmla="*/ 290 h 290"/>
                  <a:gd name="T1" fmla="*/ 160 h 290"/>
                  <a:gd name="T2" fmla="*/ 131 h 290"/>
                  <a:gd name="T3" fmla="*/ 0 h 290"/>
                </a:gdLst>
                <a:ahLst/>
                <a:cxnLst>
                  <a:cxn ang="0">
                    <a:pos x="0" y="T0"/>
                  </a:cxn>
                  <a:cxn ang="0">
                    <a:pos x="0" y="T1"/>
                  </a:cxn>
                  <a:cxn ang="0">
                    <a:pos x="0" y="T2"/>
                  </a:cxn>
                  <a:cxn ang="0">
                    <a:pos x="0" y="T3"/>
                  </a:cxn>
                </a:cxnLst>
                <a:rect l="0" t="0" r="r" b="b"/>
                <a:pathLst>
                  <a:path h="290">
                    <a:moveTo>
                      <a:pt x="0" y="290"/>
                    </a:moveTo>
                    <a:lnTo>
                      <a:pt x="0" y="160"/>
                    </a:lnTo>
                    <a:moveTo>
                      <a:pt x="0" y="131"/>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 name="Oval 8"/>
              <p:cNvSpPr>
                <a:spLocks noChangeArrowheads="1"/>
              </p:cNvSpPr>
              <p:nvPr/>
            </p:nvSpPr>
            <p:spPr bwMode="auto">
              <a:xfrm>
                <a:off x="810" y="723"/>
                <a:ext cx="435" cy="436"/>
              </a:xfrm>
              <a:prstGeom prst="ellipse">
                <a:avLst/>
              </a:prstGeom>
              <a:solidFill>
                <a:srgbClr val="344D6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2" name="Freeform 9"/>
              <p:cNvSpPr>
                <a:spLocks noEditPoints="1"/>
              </p:cNvSpPr>
              <p:nvPr/>
            </p:nvSpPr>
            <p:spPr bwMode="auto">
              <a:xfrm>
                <a:off x="737" y="651"/>
                <a:ext cx="581" cy="508"/>
              </a:xfrm>
              <a:custGeom>
                <a:avLst/>
                <a:gdLst>
                  <a:gd name="T0" fmla="*/ 605 w 1210"/>
                  <a:gd name="T1" fmla="*/ 0 h 1058"/>
                  <a:gd name="T2" fmla="*/ 605 w 1210"/>
                  <a:gd name="T3" fmla="*/ 453 h 1058"/>
                  <a:gd name="T4" fmla="*/ 605 w 1210"/>
                  <a:gd name="T5" fmla="*/ 151 h 1058"/>
                  <a:gd name="T6" fmla="*/ 1059 w 1210"/>
                  <a:gd name="T7" fmla="*/ 604 h 1058"/>
                  <a:gd name="T8" fmla="*/ 605 w 1210"/>
                  <a:gd name="T9" fmla="*/ 1058 h 1058"/>
                  <a:gd name="T10" fmla="*/ 152 w 1210"/>
                  <a:gd name="T11" fmla="*/ 604 h 1058"/>
                  <a:gd name="T12" fmla="*/ 605 w 1210"/>
                  <a:gd name="T13" fmla="*/ 151 h 1058"/>
                  <a:gd name="T14" fmla="*/ 303 w 1210"/>
                  <a:gd name="T15" fmla="*/ 453 h 1058"/>
                  <a:gd name="T16" fmla="*/ 908 w 1210"/>
                  <a:gd name="T17" fmla="*/ 453 h 1058"/>
                  <a:gd name="T18" fmla="*/ 756 w 1210"/>
                  <a:gd name="T19" fmla="*/ 453 h 1058"/>
                  <a:gd name="T20" fmla="*/ 941 w 1210"/>
                  <a:gd name="T21" fmla="*/ 907 h 1058"/>
                  <a:gd name="T22" fmla="*/ 1210 w 1210"/>
                  <a:gd name="T23" fmla="*/ 907 h 1058"/>
                  <a:gd name="T24" fmla="*/ 454 w 1210"/>
                  <a:gd name="T25" fmla="*/ 453 h 1058"/>
                  <a:gd name="T26" fmla="*/ 265 w 1210"/>
                  <a:gd name="T27" fmla="*/ 907 h 1058"/>
                  <a:gd name="T28" fmla="*/ 0 w 1210"/>
                  <a:gd name="T29" fmla="*/ 90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0" h="1058">
                    <a:moveTo>
                      <a:pt x="605" y="0"/>
                    </a:moveTo>
                    <a:lnTo>
                      <a:pt x="605" y="453"/>
                    </a:lnTo>
                    <a:moveTo>
                      <a:pt x="605" y="151"/>
                    </a:moveTo>
                    <a:cubicBezTo>
                      <a:pt x="856" y="151"/>
                      <a:pt x="1059" y="354"/>
                      <a:pt x="1059" y="604"/>
                    </a:cubicBezTo>
                    <a:cubicBezTo>
                      <a:pt x="1059" y="855"/>
                      <a:pt x="856" y="1058"/>
                      <a:pt x="605" y="1058"/>
                    </a:cubicBezTo>
                    <a:cubicBezTo>
                      <a:pt x="355" y="1058"/>
                      <a:pt x="152" y="855"/>
                      <a:pt x="152" y="604"/>
                    </a:cubicBezTo>
                    <a:cubicBezTo>
                      <a:pt x="152" y="354"/>
                      <a:pt x="355" y="151"/>
                      <a:pt x="605" y="151"/>
                    </a:cubicBezTo>
                    <a:close/>
                    <a:moveTo>
                      <a:pt x="303" y="453"/>
                    </a:moveTo>
                    <a:lnTo>
                      <a:pt x="908" y="453"/>
                    </a:lnTo>
                    <a:moveTo>
                      <a:pt x="756" y="453"/>
                    </a:moveTo>
                    <a:lnTo>
                      <a:pt x="941" y="907"/>
                    </a:lnTo>
                    <a:lnTo>
                      <a:pt x="1210" y="907"/>
                    </a:lnTo>
                    <a:moveTo>
                      <a:pt x="454" y="453"/>
                    </a:moveTo>
                    <a:lnTo>
                      <a:pt x="265" y="907"/>
                    </a:lnTo>
                    <a:lnTo>
                      <a:pt x="0" y="907"/>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 name="Freeform 10"/>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solidFill>
                <a:srgbClr val="344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Freeform 11"/>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 name="Freeform 12"/>
              <p:cNvSpPr>
                <a:spLocks/>
              </p:cNvSpPr>
              <p:nvPr/>
            </p:nvSpPr>
            <p:spPr bwMode="auto">
              <a:xfrm>
                <a:off x="462" y="1086"/>
                <a:ext cx="275" cy="58"/>
              </a:xfrm>
              <a:custGeom>
                <a:avLst/>
                <a:gdLst>
                  <a:gd name="T0" fmla="*/ 275 w 275"/>
                  <a:gd name="T1" fmla="*/ 0 h 58"/>
                  <a:gd name="T2" fmla="*/ 0 w 275"/>
                  <a:gd name="T3" fmla="*/ 0 h 58"/>
                  <a:gd name="T4" fmla="*/ 0 w 275"/>
                  <a:gd name="T5" fmla="*/ 58 h 58"/>
                </a:gdLst>
                <a:ahLst/>
                <a:cxnLst>
                  <a:cxn ang="0">
                    <a:pos x="T0" y="T1"/>
                  </a:cxn>
                  <a:cxn ang="0">
                    <a:pos x="T2" y="T3"/>
                  </a:cxn>
                  <a:cxn ang="0">
                    <a:pos x="T4" y="T5"/>
                  </a:cxn>
                </a:cxnLst>
                <a:rect l="0" t="0" r="r" b="b"/>
                <a:pathLst>
                  <a:path w="275" h="58">
                    <a:moveTo>
                      <a:pt x="275" y="0"/>
                    </a:moveTo>
                    <a:lnTo>
                      <a:pt x="0" y="0"/>
                    </a:lnTo>
                    <a:lnTo>
                      <a:pt x="0" y="5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 name="Line 13"/>
              <p:cNvSpPr>
                <a:spLocks noChangeShapeType="1"/>
              </p:cNvSpPr>
              <p:nvPr/>
            </p:nvSpPr>
            <p:spPr bwMode="auto">
              <a:xfrm>
                <a:off x="1318" y="1086"/>
                <a:ext cx="159"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 name="Oval 14"/>
              <p:cNvSpPr>
                <a:spLocks noChangeArrowheads="1"/>
              </p:cNvSpPr>
              <p:nvPr/>
            </p:nvSpPr>
            <p:spPr bwMode="auto">
              <a:xfrm>
                <a:off x="1450" y="1059"/>
                <a:ext cx="54"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8" name="Line 15"/>
              <p:cNvSpPr>
                <a:spLocks noChangeShapeType="1"/>
              </p:cNvSpPr>
              <p:nvPr/>
            </p:nvSpPr>
            <p:spPr bwMode="auto">
              <a:xfrm flipV="1">
                <a:off x="1027" y="533"/>
                <a:ext cx="0" cy="118"/>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 name="Oval 16"/>
              <p:cNvSpPr>
                <a:spLocks noChangeArrowheads="1"/>
              </p:cNvSpPr>
              <p:nvPr/>
            </p:nvSpPr>
            <p:spPr bwMode="auto">
              <a:xfrm>
                <a:off x="1001" y="506"/>
                <a:ext cx="53"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0" name="Line 17"/>
              <p:cNvSpPr>
                <a:spLocks noChangeShapeType="1"/>
              </p:cNvSpPr>
              <p:nvPr/>
            </p:nvSpPr>
            <p:spPr bwMode="auto">
              <a:xfrm>
                <a:off x="375" y="534"/>
                <a:ext cx="1450"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 name="Line 18"/>
              <p:cNvSpPr>
                <a:spLocks noChangeShapeType="1"/>
              </p:cNvSpPr>
              <p:nvPr/>
            </p:nvSpPr>
            <p:spPr bwMode="auto">
              <a:xfrm flipV="1">
                <a:off x="1477" y="248"/>
                <a:ext cx="0" cy="1629"/>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92" name="Group 491"/>
            <p:cNvGrpSpPr>
              <a:grpSpLocks noChangeAspect="1"/>
            </p:cNvGrpSpPr>
            <p:nvPr/>
          </p:nvGrpSpPr>
          <p:grpSpPr bwMode="auto">
            <a:xfrm>
              <a:off x="9509760" y="9326880"/>
              <a:ext cx="3106738" cy="2867026"/>
              <a:chOff x="-11" y="115"/>
              <a:chExt cx="1957" cy="1806"/>
            </a:xfrm>
          </p:grpSpPr>
          <p:sp>
            <p:nvSpPr>
              <p:cNvPr id="493" name="AutoShape 3"/>
              <p:cNvSpPr>
                <a:spLocks noChangeAspect="1" noChangeArrowheads="1" noTextEdit="1"/>
              </p:cNvSpPr>
              <p:nvPr/>
            </p:nvSpPr>
            <p:spPr bwMode="auto">
              <a:xfrm>
                <a:off x="-11" y="115"/>
                <a:ext cx="1957"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4" name="Freeform 5"/>
              <p:cNvSpPr>
                <a:spLocks noEditPoints="1"/>
              </p:cNvSpPr>
              <p:nvPr/>
            </p:nvSpPr>
            <p:spPr bwMode="auto">
              <a:xfrm>
                <a:off x="375" y="1434"/>
                <a:ext cx="174" cy="437"/>
              </a:xfrm>
              <a:custGeom>
                <a:avLst/>
                <a:gdLst>
                  <a:gd name="T0" fmla="*/ 58 w 174"/>
                  <a:gd name="T1" fmla="*/ 437 h 437"/>
                  <a:gd name="T2" fmla="*/ 116 w 174"/>
                  <a:gd name="T3" fmla="*/ 437 h 437"/>
                  <a:gd name="T4" fmla="*/ 29 w 174"/>
                  <a:gd name="T5" fmla="*/ 407 h 437"/>
                  <a:gd name="T6" fmla="*/ 145 w 174"/>
                  <a:gd name="T7" fmla="*/ 407 h 437"/>
                  <a:gd name="T8" fmla="*/ 0 w 174"/>
                  <a:gd name="T9" fmla="*/ 378 h 437"/>
                  <a:gd name="T10" fmla="*/ 174 w 174"/>
                  <a:gd name="T11" fmla="*/ 378 h 437"/>
                  <a:gd name="T12" fmla="*/ 87 w 174"/>
                  <a:gd name="T13" fmla="*/ 0 h 437"/>
                  <a:gd name="T14" fmla="*/ 87 w 174"/>
                  <a:gd name="T15" fmla="*/ 378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37">
                    <a:moveTo>
                      <a:pt x="58" y="437"/>
                    </a:moveTo>
                    <a:lnTo>
                      <a:pt x="116" y="437"/>
                    </a:lnTo>
                    <a:moveTo>
                      <a:pt x="29" y="407"/>
                    </a:moveTo>
                    <a:lnTo>
                      <a:pt x="145" y="407"/>
                    </a:lnTo>
                    <a:moveTo>
                      <a:pt x="0" y="378"/>
                    </a:moveTo>
                    <a:lnTo>
                      <a:pt x="174" y="378"/>
                    </a:lnTo>
                    <a:moveTo>
                      <a:pt x="87" y="0"/>
                    </a:moveTo>
                    <a:lnTo>
                      <a:pt x="87" y="37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 name="Freeform 6"/>
              <p:cNvSpPr>
                <a:spLocks noEditPoints="1"/>
              </p:cNvSpPr>
              <p:nvPr/>
            </p:nvSpPr>
            <p:spPr bwMode="auto">
              <a:xfrm>
                <a:off x="404" y="1275"/>
                <a:ext cx="116" cy="29"/>
              </a:xfrm>
              <a:custGeom>
                <a:avLst/>
                <a:gdLst>
                  <a:gd name="T0" fmla="*/ 116 w 116"/>
                  <a:gd name="T1" fmla="*/ 29 h 29"/>
                  <a:gd name="T2" fmla="*/ 0 w 116"/>
                  <a:gd name="T3" fmla="*/ 29 h 29"/>
                  <a:gd name="T4" fmla="*/ 116 w 116"/>
                  <a:gd name="T5" fmla="*/ 0 h 29"/>
                  <a:gd name="T6" fmla="*/ 0 w 116"/>
                  <a:gd name="T7" fmla="*/ 0 h 29"/>
                </a:gdLst>
                <a:ahLst/>
                <a:cxnLst>
                  <a:cxn ang="0">
                    <a:pos x="T0" y="T1"/>
                  </a:cxn>
                  <a:cxn ang="0">
                    <a:pos x="T2" y="T3"/>
                  </a:cxn>
                  <a:cxn ang="0">
                    <a:pos x="T4" y="T5"/>
                  </a:cxn>
                  <a:cxn ang="0">
                    <a:pos x="T6" y="T7"/>
                  </a:cxn>
                </a:cxnLst>
                <a:rect l="0" t="0" r="r" b="b"/>
                <a:pathLst>
                  <a:path w="116" h="29">
                    <a:moveTo>
                      <a:pt x="116" y="29"/>
                    </a:moveTo>
                    <a:lnTo>
                      <a:pt x="0" y="29"/>
                    </a:lnTo>
                    <a:moveTo>
                      <a:pt x="116" y="0"/>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 name="Freeform 7"/>
              <p:cNvSpPr>
                <a:spLocks noEditPoints="1"/>
              </p:cNvSpPr>
              <p:nvPr/>
            </p:nvSpPr>
            <p:spPr bwMode="auto">
              <a:xfrm>
                <a:off x="462" y="1144"/>
                <a:ext cx="0" cy="290"/>
              </a:xfrm>
              <a:custGeom>
                <a:avLst/>
                <a:gdLst>
                  <a:gd name="T0" fmla="*/ 290 h 290"/>
                  <a:gd name="T1" fmla="*/ 160 h 290"/>
                  <a:gd name="T2" fmla="*/ 131 h 290"/>
                  <a:gd name="T3" fmla="*/ 0 h 290"/>
                </a:gdLst>
                <a:ahLst/>
                <a:cxnLst>
                  <a:cxn ang="0">
                    <a:pos x="0" y="T0"/>
                  </a:cxn>
                  <a:cxn ang="0">
                    <a:pos x="0" y="T1"/>
                  </a:cxn>
                  <a:cxn ang="0">
                    <a:pos x="0" y="T2"/>
                  </a:cxn>
                  <a:cxn ang="0">
                    <a:pos x="0" y="T3"/>
                  </a:cxn>
                </a:cxnLst>
                <a:rect l="0" t="0" r="r" b="b"/>
                <a:pathLst>
                  <a:path h="290">
                    <a:moveTo>
                      <a:pt x="0" y="290"/>
                    </a:moveTo>
                    <a:lnTo>
                      <a:pt x="0" y="160"/>
                    </a:lnTo>
                    <a:moveTo>
                      <a:pt x="0" y="131"/>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 name="Oval 8"/>
              <p:cNvSpPr>
                <a:spLocks noChangeArrowheads="1"/>
              </p:cNvSpPr>
              <p:nvPr/>
            </p:nvSpPr>
            <p:spPr bwMode="auto">
              <a:xfrm>
                <a:off x="810" y="723"/>
                <a:ext cx="435" cy="436"/>
              </a:xfrm>
              <a:prstGeom prst="ellipse">
                <a:avLst/>
              </a:prstGeom>
              <a:solidFill>
                <a:srgbClr val="344D6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8" name="Freeform 9"/>
              <p:cNvSpPr>
                <a:spLocks noEditPoints="1"/>
              </p:cNvSpPr>
              <p:nvPr/>
            </p:nvSpPr>
            <p:spPr bwMode="auto">
              <a:xfrm>
                <a:off x="737" y="651"/>
                <a:ext cx="581" cy="508"/>
              </a:xfrm>
              <a:custGeom>
                <a:avLst/>
                <a:gdLst>
                  <a:gd name="T0" fmla="*/ 605 w 1210"/>
                  <a:gd name="T1" fmla="*/ 0 h 1058"/>
                  <a:gd name="T2" fmla="*/ 605 w 1210"/>
                  <a:gd name="T3" fmla="*/ 453 h 1058"/>
                  <a:gd name="T4" fmla="*/ 605 w 1210"/>
                  <a:gd name="T5" fmla="*/ 151 h 1058"/>
                  <a:gd name="T6" fmla="*/ 1059 w 1210"/>
                  <a:gd name="T7" fmla="*/ 604 h 1058"/>
                  <a:gd name="T8" fmla="*/ 605 w 1210"/>
                  <a:gd name="T9" fmla="*/ 1058 h 1058"/>
                  <a:gd name="T10" fmla="*/ 152 w 1210"/>
                  <a:gd name="T11" fmla="*/ 604 h 1058"/>
                  <a:gd name="T12" fmla="*/ 605 w 1210"/>
                  <a:gd name="T13" fmla="*/ 151 h 1058"/>
                  <a:gd name="T14" fmla="*/ 303 w 1210"/>
                  <a:gd name="T15" fmla="*/ 453 h 1058"/>
                  <a:gd name="T16" fmla="*/ 908 w 1210"/>
                  <a:gd name="T17" fmla="*/ 453 h 1058"/>
                  <a:gd name="T18" fmla="*/ 756 w 1210"/>
                  <a:gd name="T19" fmla="*/ 453 h 1058"/>
                  <a:gd name="T20" fmla="*/ 941 w 1210"/>
                  <a:gd name="T21" fmla="*/ 907 h 1058"/>
                  <a:gd name="T22" fmla="*/ 1210 w 1210"/>
                  <a:gd name="T23" fmla="*/ 907 h 1058"/>
                  <a:gd name="T24" fmla="*/ 454 w 1210"/>
                  <a:gd name="T25" fmla="*/ 453 h 1058"/>
                  <a:gd name="T26" fmla="*/ 265 w 1210"/>
                  <a:gd name="T27" fmla="*/ 907 h 1058"/>
                  <a:gd name="T28" fmla="*/ 0 w 1210"/>
                  <a:gd name="T29" fmla="*/ 90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0" h="1058">
                    <a:moveTo>
                      <a:pt x="605" y="0"/>
                    </a:moveTo>
                    <a:lnTo>
                      <a:pt x="605" y="453"/>
                    </a:lnTo>
                    <a:moveTo>
                      <a:pt x="605" y="151"/>
                    </a:moveTo>
                    <a:cubicBezTo>
                      <a:pt x="856" y="151"/>
                      <a:pt x="1059" y="354"/>
                      <a:pt x="1059" y="604"/>
                    </a:cubicBezTo>
                    <a:cubicBezTo>
                      <a:pt x="1059" y="855"/>
                      <a:pt x="856" y="1058"/>
                      <a:pt x="605" y="1058"/>
                    </a:cubicBezTo>
                    <a:cubicBezTo>
                      <a:pt x="355" y="1058"/>
                      <a:pt x="152" y="855"/>
                      <a:pt x="152" y="604"/>
                    </a:cubicBezTo>
                    <a:cubicBezTo>
                      <a:pt x="152" y="354"/>
                      <a:pt x="355" y="151"/>
                      <a:pt x="605" y="151"/>
                    </a:cubicBezTo>
                    <a:close/>
                    <a:moveTo>
                      <a:pt x="303" y="453"/>
                    </a:moveTo>
                    <a:lnTo>
                      <a:pt x="908" y="453"/>
                    </a:lnTo>
                    <a:moveTo>
                      <a:pt x="756" y="453"/>
                    </a:moveTo>
                    <a:lnTo>
                      <a:pt x="941" y="907"/>
                    </a:lnTo>
                    <a:lnTo>
                      <a:pt x="1210" y="907"/>
                    </a:lnTo>
                    <a:moveTo>
                      <a:pt x="454" y="453"/>
                    </a:moveTo>
                    <a:lnTo>
                      <a:pt x="265" y="907"/>
                    </a:lnTo>
                    <a:lnTo>
                      <a:pt x="0" y="907"/>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 name="Freeform 10"/>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solidFill>
                <a:srgbClr val="344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 name="Freeform 11"/>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 name="Freeform 12"/>
              <p:cNvSpPr>
                <a:spLocks/>
              </p:cNvSpPr>
              <p:nvPr/>
            </p:nvSpPr>
            <p:spPr bwMode="auto">
              <a:xfrm>
                <a:off x="462" y="1086"/>
                <a:ext cx="275" cy="58"/>
              </a:xfrm>
              <a:custGeom>
                <a:avLst/>
                <a:gdLst>
                  <a:gd name="T0" fmla="*/ 275 w 275"/>
                  <a:gd name="T1" fmla="*/ 0 h 58"/>
                  <a:gd name="T2" fmla="*/ 0 w 275"/>
                  <a:gd name="T3" fmla="*/ 0 h 58"/>
                  <a:gd name="T4" fmla="*/ 0 w 275"/>
                  <a:gd name="T5" fmla="*/ 58 h 58"/>
                </a:gdLst>
                <a:ahLst/>
                <a:cxnLst>
                  <a:cxn ang="0">
                    <a:pos x="T0" y="T1"/>
                  </a:cxn>
                  <a:cxn ang="0">
                    <a:pos x="T2" y="T3"/>
                  </a:cxn>
                  <a:cxn ang="0">
                    <a:pos x="T4" y="T5"/>
                  </a:cxn>
                </a:cxnLst>
                <a:rect l="0" t="0" r="r" b="b"/>
                <a:pathLst>
                  <a:path w="275" h="58">
                    <a:moveTo>
                      <a:pt x="275" y="0"/>
                    </a:moveTo>
                    <a:lnTo>
                      <a:pt x="0" y="0"/>
                    </a:lnTo>
                    <a:lnTo>
                      <a:pt x="0" y="5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 name="Line 13"/>
              <p:cNvSpPr>
                <a:spLocks noChangeShapeType="1"/>
              </p:cNvSpPr>
              <p:nvPr/>
            </p:nvSpPr>
            <p:spPr bwMode="auto">
              <a:xfrm>
                <a:off x="1318" y="1086"/>
                <a:ext cx="159"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 name="Oval 14"/>
              <p:cNvSpPr>
                <a:spLocks noChangeArrowheads="1"/>
              </p:cNvSpPr>
              <p:nvPr/>
            </p:nvSpPr>
            <p:spPr bwMode="auto">
              <a:xfrm>
                <a:off x="1450" y="1059"/>
                <a:ext cx="54"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4" name="Line 15"/>
              <p:cNvSpPr>
                <a:spLocks noChangeShapeType="1"/>
              </p:cNvSpPr>
              <p:nvPr/>
            </p:nvSpPr>
            <p:spPr bwMode="auto">
              <a:xfrm flipV="1">
                <a:off x="1027" y="533"/>
                <a:ext cx="0" cy="118"/>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 name="Oval 16"/>
              <p:cNvSpPr>
                <a:spLocks noChangeArrowheads="1"/>
              </p:cNvSpPr>
              <p:nvPr/>
            </p:nvSpPr>
            <p:spPr bwMode="auto">
              <a:xfrm>
                <a:off x="1001" y="506"/>
                <a:ext cx="53"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6" name="Line 17"/>
              <p:cNvSpPr>
                <a:spLocks noChangeShapeType="1"/>
              </p:cNvSpPr>
              <p:nvPr/>
            </p:nvSpPr>
            <p:spPr bwMode="auto">
              <a:xfrm>
                <a:off x="375" y="534"/>
                <a:ext cx="1450"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 name="Line 18"/>
              <p:cNvSpPr>
                <a:spLocks noChangeShapeType="1"/>
              </p:cNvSpPr>
              <p:nvPr/>
            </p:nvSpPr>
            <p:spPr bwMode="auto">
              <a:xfrm flipV="1">
                <a:off x="1477" y="248"/>
                <a:ext cx="0" cy="1629"/>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08" name="Group 507"/>
            <p:cNvGrpSpPr>
              <a:grpSpLocks noChangeAspect="1"/>
            </p:cNvGrpSpPr>
            <p:nvPr/>
          </p:nvGrpSpPr>
          <p:grpSpPr bwMode="auto">
            <a:xfrm>
              <a:off x="11704320" y="9326880"/>
              <a:ext cx="3106738" cy="2867026"/>
              <a:chOff x="-11" y="115"/>
              <a:chExt cx="1957" cy="1806"/>
            </a:xfrm>
          </p:grpSpPr>
          <p:sp>
            <p:nvSpPr>
              <p:cNvPr id="509" name="AutoShape 3"/>
              <p:cNvSpPr>
                <a:spLocks noChangeAspect="1" noChangeArrowheads="1" noTextEdit="1"/>
              </p:cNvSpPr>
              <p:nvPr/>
            </p:nvSpPr>
            <p:spPr bwMode="auto">
              <a:xfrm>
                <a:off x="-11" y="115"/>
                <a:ext cx="1957"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Freeform 5"/>
              <p:cNvSpPr>
                <a:spLocks noEditPoints="1"/>
              </p:cNvSpPr>
              <p:nvPr/>
            </p:nvSpPr>
            <p:spPr bwMode="auto">
              <a:xfrm>
                <a:off x="375" y="1434"/>
                <a:ext cx="174" cy="437"/>
              </a:xfrm>
              <a:custGeom>
                <a:avLst/>
                <a:gdLst>
                  <a:gd name="T0" fmla="*/ 58 w 174"/>
                  <a:gd name="T1" fmla="*/ 437 h 437"/>
                  <a:gd name="T2" fmla="*/ 116 w 174"/>
                  <a:gd name="T3" fmla="*/ 437 h 437"/>
                  <a:gd name="T4" fmla="*/ 29 w 174"/>
                  <a:gd name="T5" fmla="*/ 407 h 437"/>
                  <a:gd name="T6" fmla="*/ 145 w 174"/>
                  <a:gd name="T7" fmla="*/ 407 h 437"/>
                  <a:gd name="T8" fmla="*/ 0 w 174"/>
                  <a:gd name="T9" fmla="*/ 378 h 437"/>
                  <a:gd name="T10" fmla="*/ 174 w 174"/>
                  <a:gd name="T11" fmla="*/ 378 h 437"/>
                  <a:gd name="T12" fmla="*/ 87 w 174"/>
                  <a:gd name="T13" fmla="*/ 0 h 437"/>
                  <a:gd name="T14" fmla="*/ 87 w 174"/>
                  <a:gd name="T15" fmla="*/ 378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37">
                    <a:moveTo>
                      <a:pt x="58" y="437"/>
                    </a:moveTo>
                    <a:lnTo>
                      <a:pt x="116" y="437"/>
                    </a:lnTo>
                    <a:moveTo>
                      <a:pt x="29" y="407"/>
                    </a:moveTo>
                    <a:lnTo>
                      <a:pt x="145" y="407"/>
                    </a:lnTo>
                    <a:moveTo>
                      <a:pt x="0" y="378"/>
                    </a:moveTo>
                    <a:lnTo>
                      <a:pt x="174" y="378"/>
                    </a:lnTo>
                    <a:moveTo>
                      <a:pt x="87" y="0"/>
                    </a:moveTo>
                    <a:lnTo>
                      <a:pt x="87" y="37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 name="Freeform 6"/>
              <p:cNvSpPr>
                <a:spLocks noEditPoints="1"/>
              </p:cNvSpPr>
              <p:nvPr/>
            </p:nvSpPr>
            <p:spPr bwMode="auto">
              <a:xfrm>
                <a:off x="404" y="1275"/>
                <a:ext cx="116" cy="29"/>
              </a:xfrm>
              <a:custGeom>
                <a:avLst/>
                <a:gdLst>
                  <a:gd name="T0" fmla="*/ 116 w 116"/>
                  <a:gd name="T1" fmla="*/ 29 h 29"/>
                  <a:gd name="T2" fmla="*/ 0 w 116"/>
                  <a:gd name="T3" fmla="*/ 29 h 29"/>
                  <a:gd name="T4" fmla="*/ 116 w 116"/>
                  <a:gd name="T5" fmla="*/ 0 h 29"/>
                  <a:gd name="T6" fmla="*/ 0 w 116"/>
                  <a:gd name="T7" fmla="*/ 0 h 29"/>
                </a:gdLst>
                <a:ahLst/>
                <a:cxnLst>
                  <a:cxn ang="0">
                    <a:pos x="T0" y="T1"/>
                  </a:cxn>
                  <a:cxn ang="0">
                    <a:pos x="T2" y="T3"/>
                  </a:cxn>
                  <a:cxn ang="0">
                    <a:pos x="T4" y="T5"/>
                  </a:cxn>
                  <a:cxn ang="0">
                    <a:pos x="T6" y="T7"/>
                  </a:cxn>
                </a:cxnLst>
                <a:rect l="0" t="0" r="r" b="b"/>
                <a:pathLst>
                  <a:path w="116" h="29">
                    <a:moveTo>
                      <a:pt x="116" y="29"/>
                    </a:moveTo>
                    <a:lnTo>
                      <a:pt x="0" y="29"/>
                    </a:lnTo>
                    <a:moveTo>
                      <a:pt x="116" y="0"/>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 name="Freeform 7"/>
              <p:cNvSpPr>
                <a:spLocks noEditPoints="1"/>
              </p:cNvSpPr>
              <p:nvPr/>
            </p:nvSpPr>
            <p:spPr bwMode="auto">
              <a:xfrm>
                <a:off x="462" y="1144"/>
                <a:ext cx="0" cy="290"/>
              </a:xfrm>
              <a:custGeom>
                <a:avLst/>
                <a:gdLst>
                  <a:gd name="T0" fmla="*/ 290 h 290"/>
                  <a:gd name="T1" fmla="*/ 160 h 290"/>
                  <a:gd name="T2" fmla="*/ 131 h 290"/>
                  <a:gd name="T3" fmla="*/ 0 h 290"/>
                </a:gdLst>
                <a:ahLst/>
                <a:cxnLst>
                  <a:cxn ang="0">
                    <a:pos x="0" y="T0"/>
                  </a:cxn>
                  <a:cxn ang="0">
                    <a:pos x="0" y="T1"/>
                  </a:cxn>
                  <a:cxn ang="0">
                    <a:pos x="0" y="T2"/>
                  </a:cxn>
                  <a:cxn ang="0">
                    <a:pos x="0" y="T3"/>
                  </a:cxn>
                </a:cxnLst>
                <a:rect l="0" t="0" r="r" b="b"/>
                <a:pathLst>
                  <a:path h="290">
                    <a:moveTo>
                      <a:pt x="0" y="290"/>
                    </a:moveTo>
                    <a:lnTo>
                      <a:pt x="0" y="160"/>
                    </a:lnTo>
                    <a:moveTo>
                      <a:pt x="0" y="131"/>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 name="Oval 8"/>
              <p:cNvSpPr>
                <a:spLocks noChangeArrowheads="1"/>
              </p:cNvSpPr>
              <p:nvPr/>
            </p:nvSpPr>
            <p:spPr bwMode="auto">
              <a:xfrm>
                <a:off x="810" y="723"/>
                <a:ext cx="435" cy="436"/>
              </a:xfrm>
              <a:prstGeom prst="ellipse">
                <a:avLst/>
              </a:prstGeom>
              <a:solidFill>
                <a:srgbClr val="344D6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4" name="Freeform 9"/>
              <p:cNvSpPr>
                <a:spLocks noEditPoints="1"/>
              </p:cNvSpPr>
              <p:nvPr/>
            </p:nvSpPr>
            <p:spPr bwMode="auto">
              <a:xfrm>
                <a:off x="737" y="651"/>
                <a:ext cx="581" cy="508"/>
              </a:xfrm>
              <a:custGeom>
                <a:avLst/>
                <a:gdLst>
                  <a:gd name="T0" fmla="*/ 605 w 1210"/>
                  <a:gd name="T1" fmla="*/ 0 h 1058"/>
                  <a:gd name="T2" fmla="*/ 605 w 1210"/>
                  <a:gd name="T3" fmla="*/ 453 h 1058"/>
                  <a:gd name="T4" fmla="*/ 605 w 1210"/>
                  <a:gd name="T5" fmla="*/ 151 h 1058"/>
                  <a:gd name="T6" fmla="*/ 1059 w 1210"/>
                  <a:gd name="T7" fmla="*/ 604 h 1058"/>
                  <a:gd name="T8" fmla="*/ 605 w 1210"/>
                  <a:gd name="T9" fmla="*/ 1058 h 1058"/>
                  <a:gd name="T10" fmla="*/ 152 w 1210"/>
                  <a:gd name="T11" fmla="*/ 604 h 1058"/>
                  <a:gd name="T12" fmla="*/ 605 w 1210"/>
                  <a:gd name="T13" fmla="*/ 151 h 1058"/>
                  <a:gd name="T14" fmla="*/ 303 w 1210"/>
                  <a:gd name="T15" fmla="*/ 453 h 1058"/>
                  <a:gd name="T16" fmla="*/ 908 w 1210"/>
                  <a:gd name="T17" fmla="*/ 453 h 1058"/>
                  <a:gd name="T18" fmla="*/ 756 w 1210"/>
                  <a:gd name="T19" fmla="*/ 453 h 1058"/>
                  <a:gd name="T20" fmla="*/ 941 w 1210"/>
                  <a:gd name="T21" fmla="*/ 907 h 1058"/>
                  <a:gd name="T22" fmla="*/ 1210 w 1210"/>
                  <a:gd name="T23" fmla="*/ 907 h 1058"/>
                  <a:gd name="T24" fmla="*/ 454 w 1210"/>
                  <a:gd name="T25" fmla="*/ 453 h 1058"/>
                  <a:gd name="T26" fmla="*/ 265 w 1210"/>
                  <a:gd name="T27" fmla="*/ 907 h 1058"/>
                  <a:gd name="T28" fmla="*/ 0 w 1210"/>
                  <a:gd name="T29" fmla="*/ 90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0" h="1058">
                    <a:moveTo>
                      <a:pt x="605" y="0"/>
                    </a:moveTo>
                    <a:lnTo>
                      <a:pt x="605" y="453"/>
                    </a:lnTo>
                    <a:moveTo>
                      <a:pt x="605" y="151"/>
                    </a:moveTo>
                    <a:cubicBezTo>
                      <a:pt x="856" y="151"/>
                      <a:pt x="1059" y="354"/>
                      <a:pt x="1059" y="604"/>
                    </a:cubicBezTo>
                    <a:cubicBezTo>
                      <a:pt x="1059" y="855"/>
                      <a:pt x="856" y="1058"/>
                      <a:pt x="605" y="1058"/>
                    </a:cubicBezTo>
                    <a:cubicBezTo>
                      <a:pt x="355" y="1058"/>
                      <a:pt x="152" y="855"/>
                      <a:pt x="152" y="604"/>
                    </a:cubicBezTo>
                    <a:cubicBezTo>
                      <a:pt x="152" y="354"/>
                      <a:pt x="355" y="151"/>
                      <a:pt x="605" y="151"/>
                    </a:cubicBezTo>
                    <a:close/>
                    <a:moveTo>
                      <a:pt x="303" y="453"/>
                    </a:moveTo>
                    <a:lnTo>
                      <a:pt x="908" y="453"/>
                    </a:lnTo>
                    <a:moveTo>
                      <a:pt x="756" y="453"/>
                    </a:moveTo>
                    <a:lnTo>
                      <a:pt x="941" y="907"/>
                    </a:lnTo>
                    <a:lnTo>
                      <a:pt x="1210" y="907"/>
                    </a:lnTo>
                    <a:moveTo>
                      <a:pt x="454" y="453"/>
                    </a:moveTo>
                    <a:lnTo>
                      <a:pt x="265" y="907"/>
                    </a:lnTo>
                    <a:lnTo>
                      <a:pt x="0" y="907"/>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 name="Freeform 10"/>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solidFill>
                <a:srgbClr val="344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 name="Freeform 11"/>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 name="Freeform 12"/>
              <p:cNvSpPr>
                <a:spLocks/>
              </p:cNvSpPr>
              <p:nvPr/>
            </p:nvSpPr>
            <p:spPr bwMode="auto">
              <a:xfrm>
                <a:off x="462" y="1086"/>
                <a:ext cx="275" cy="58"/>
              </a:xfrm>
              <a:custGeom>
                <a:avLst/>
                <a:gdLst>
                  <a:gd name="T0" fmla="*/ 275 w 275"/>
                  <a:gd name="T1" fmla="*/ 0 h 58"/>
                  <a:gd name="T2" fmla="*/ 0 w 275"/>
                  <a:gd name="T3" fmla="*/ 0 h 58"/>
                  <a:gd name="T4" fmla="*/ 0 w 275"/>
                  <a:gd name="T5" fmla="*/ 58 h 58"/>
                </a:gdLst>
                <a:ahLst/>
                <a:cxnLst>
                  <a:cxn ang="0">
                    <a:pos x="T0" y="T1"/>
                  </a:cxn>
                  <a:cxn ang="0">
                    <a:pos x="T2" y="T3"/>
                  </a:cxn>
                  <a:cxn ang="0">
                    <a:pos x="T4" y="T5"/>
                  </a:cxn>
                </a:cxnLst>
                <a:rect l="0" t="0" r="r" b="b"/>
                <a:pathLst>
                  <a:path w="275" h="58">
                    <a:moveTo>
                      <a:pt x="275" y="0"/>
                    </a:moveTo>
                    <a:lnTo>
                      <a:pt x="0" y="0"/>
                    </a:lnTo>
                    <a:lnTo>
                      <a:pt x="0" y="5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 name="Line 13"/>
              <p:cNvSpPr>
                <a:spLocks noChangeShapeType="1"/>
              </p:cNvSpPr>
              <p:nvPr/>
            </p:nvSpPr>
            <p:spPr bwMode="auto">
              <a:xfrm>
                <a:off x="1318" y="1086"/>
                <a:ext cx="159"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 name="Oval 14"/>
              <p:cNvSpPr>
                <a:spLocks noChangeArrowheads="1"/>
              </p:cNvSpPr>
              <p:nvPr/>
            </p:nvSpPr>
            <p:spPr bwMode="auto">
              <a:xfrm>
                <a:off x="1450" y="1059"/>
                <a:ext cx="54"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0" name="Line 15"/>
              <p:cNvSpPr>
                <a:spLocks noChangeShapeType="1"/>
              </p:cNvSpPr>
              <p:nvPr/>
            </p:nvSpPr>
            <p:spPr bwMode="auto">
              <a:xfrm flipV="1">
                <a:off x="1027" y="533"/>
                <a:ext cx="0" cy="118"/>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 name="Oval 16"/>
              <p:cNvSpPr>
                <a:spLocks noChangeArrowheads="1"/>
              </p:cNvSpPr>
              <p:nvPr/>
            </p:nvSpPr>
            <p:spPr bwMode="auto">
              <a:xfrm>
                <a:off x="1001" y="506"/>
                <a:ext cx="53"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2" name="Line 17"/>
              <p:cNvSpPr>
                <a:spLocks noChangeShapeType="1"/>
              </p:cNvSpPr>
              <p:nvPr/>
            </p:nvSpPr>
            <p:spPr bwMode="auto">
              <a:xfrm>
                <a:off x="375" y="534"/>
                <a:ext cx="1450"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 name="Line 18"/>
              <p:cNvSpPr>
                <a:spLocks noChangeShapeType="1"/>
              </p:cNvSpPr>
              <p:nvPr/>
            </p:nvSpPr>
            <p:spPr bwMode="auto">
              <a:xfrm flipV="1">
                <a:off x="1477" y="248"/>
                <a:ext cx="0" cy="1629"/>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24" name="Group 523"/>
            <p:cNvGrpSpPr>
              <a:grpSpLocks noChangeAspect="1"/>
            </p:cNvGrpSpPr>
            <p:nvPr/>
          </p:nvGrpSpPr>
          <p:grpSpPr bwMode="auto">
            <a:xfrm>
              <a:off x="-3657600" y="9326880"/>
              <a:ext cx="3106738" cy="2867026"/>
              <a:chOff x="-11" y="115"/>
              <a:chExt cx="1957" cy="1806"/>
            </a:xfrm>
          </p:grpSpPr>
          <p:sp>
            <p:nvSpPr>
              <p:cNvPr id="525" name="AutoShape 3"/>
              <p:cNvSpPr>
                <a:spLocks noChangeAspect="1" noChangeArrowheads="1" noTextEdit="1"/>
              </p:cNvSpPr>
              <p:nvPr/>
            </p:nvSpPr>
            <p:spPr bwMode="auto">
              <a:xfrm>
                <a:off x="-11" y="115"/>
                <a:ext cx="1957"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Freeform 5"/>
              <p:cNvSpPr>
                <a:spLocks noEditPoints="1"/>
              </p:cNvSpPr>
              <p:nvPr/>
            </p:nvSpPr>
            <p:spPr bwMode="auto">
              <a:xfrm>
                <a:off x="375" y="1434"/>
                <a:ext cx="174" cy="437"/>
              </a:xfrm>
              <a:custGeom>
                <a:avLst/>
                <a:gdLst>
                  <a:gd name="T0" fmla="*/ 58 w 174"/>
                  <a:gd name="T1" fmla="*/ 437 h 437"/>
                  <a:gd name="T2" fmla="*/ 116 w 174"/>
                  <a:gd name="T3" fmla="*/ 437 h 437"/>
                  <a:gd name="T4" fmla="*/ 29 w 174"/>
                  <a:gd name="T5" fmla="*/ 407 h 437"/>
                  <a:gd name="T6" fmla="*/ 145 w 174"/>
                  <a:gd name="T7" fmla="*/ 407 h 437"/>
                  <a:gd name="T8" fmla="*/ 0 w 174"/>
                  <a:gd name="T9" fmla="*/ 378 h 437"/>
                  <a:gd name="T10" fmla="*/ 174 w 174"/>
                  <a:gd name="T11" fmla="*/ 378 h 437"/>
                  <a:gd name="T12" fmla="*/ 87 w 174"/>
                  <a:gd name="T13" fmla="*/ 0 h 437"/>
                  <a:gd name="T14" fmla="*/ 87 w 174"/>
                  <a:gd name="T15" fmla="*/ 378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37">
                    <a:moveTo>
                      <a:pt x="58" y="437"/>
                    </a:moveTo>
                    <a:lnTo>
                      <a:pt x="116" y="437"/>
                    </a:lnTo>
                    <a:moveTo>
                      <a:pt x="29" y="407"/>
                    </a:moveTo>
                    <a:lnTo>
                      <a:pt x="145" y="407"/>
                    </a:lnTo>
                    <a:moveTo>
                      <a:pt x="0" y="378"/>
                    </a:moveTo>
                    <a:lnTo>
                      <a:pt x="174" y="378"/>
                    </a:lnTo>
                    <a:moveTo>
                      <a:pt x="87" y="0"/>
                    </a:moveTo>
                    <a:lnTo>
                      <a:pt x="87" y="37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 name="Freeform 6"/>
              <p:cNvSpPr>
                <a:spLocks noEditPoints="1"/>
              </p:cNvSpPr>
              <p:nvPr/>
            </p:nvSpPr>
            <p:spPr bwMode="auto">
              <a:xfrm>
                <a:off x="404" y="1275"/>
                <a:ext cx="116" cy="29"/>
              </a:xfrm>
              <a:custGeom>
                <a:avLst/>
                <a:gdLst>
                  <a:gd name="T0" fmla="*/ 116 w 116"/>
                  <a:gd name="T1" fmla="*/ 29 h 29"/>
                  <a:gd name="T2" fmla="*/ 0 w 116"/>
                  <a:gd name="T3" fmla="*/ 29 h 29"/>
                  <a:gd name="T4" fmla="*/ 116 w 116"/>
                  <a:gd name="T5" fmla="*/ 0 h 29"/>
                  <a:gd name="T6" fmla="*/ 0 w 116"/>
                  <a:gd name="T7" fmla="*/ 0 h 29"/>
                </a:gdLst>
                <a:ahLst/>
                <a:cxnLst>
                  <a:cxn ang="0">
                    <a:pos x="T0" y="T1"/>
                  </a:cxn>
                  <a:cxn ang="0">
                    <a:pos x="T2" y="T3"/>
                  </a:cxn>
                  <a:cxn ang="0">
                    <a:pos x="T4" y="T5"/>
                  </a:cxn>
                  <a:cxn ang="0">
                    <a:pos x="T6" y="T7"/>
                  </a:cxn>
                </a:cxnLst>
                <a:rect l="0" t="0" r="r" b="b"/>
                <a:pathLst>
                  <a:path w="116" h="29">
                    <a:moveTo>
                      <a:pt x="116" y="29"/>
                    </a:moveTo>
                    <a:lnTo>
                      <a:pt x="0" y="29"/>
                    </a:lnTo>
                    <a:moveTo>
                      <a:pt x="116" y="0"/>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 name="Freeform 7"/>
              <p:cNvSpPr>
                <a:spLocks noEditPoints="1"/>
              </p:cNvSpPr>
              <p:nvPr/>
            </p:nvSpPr>
            <p:spPr bwMode="auto">
              <a:xfrm>
                <a:off x="462" y="1144"/>
                <a:ext cx="0" cy="290"/>
              </a:xfrm>
              <a:custGeom>
                <a:avLst/>
                <a:gdLst>
                  <a:gd name="T0" fmla="*/ 290 h 290"/>
                  <a:gd name="T1" fmla="*/ 160 h 290"/>
                  <a:gd name="T2" fmla="*/ 131 h 290"/>
                  <a:gd name="T3" fmla="*/ 0 h 290"/>
                </a:gdLst>
                <a:ahLst/>
                <a:cxnLst>
                  <a:cxn ang="0">
                    <a:pos x="0" y="T0"/>
                  </a:cxn>
                  <a:cxn ang="0">
                    <a:pos x="0" y="T1"/>
                  </a:cxn>
                  <a:cxn ang="0">
                    <a:pos x="0" y="T2"/>
                  </a:cxn>
                  <a:cxn ang="0">
                    <a:pos x="0" y="T3"/>
                  </a:cxn>
                </a:cxnLst>
                <a:rect l="0" t="0" r="r" b="b"/>
                <a:pathLst>
                  <a:path h="290">
                    <a:moveTo>
                      <a:pt x="0" y="290"/>
                    </a:moveTo>
                    <a:lnTo>
                      <a:pt x="0" y="160"/>
                    </a:lnTo>
                    <a:moveTo>
                      <a:pt x="0" y="131"/>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 name="Oval 8"/>
              <p:cNvSpPr>
                <a:spLocks noChangeArrowheads="1"/>
              </p:cNvSpPr>
              <p:nvPr/>
            </p:nvSpPr>
            <p:spPr bwMode="auto">
              <a:xfrm>
                <a:off x="810" y="723"/>
                <a:ext cx="435" cy="436"/>
              </a:xfrm>
              <a:prstGeom prst="ellipse">
                <a:avLst/>
              </a:prstGeom>
              <a:solidFill>
                <a:srgbClr val="344D6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 name="Freeform 9"/>
              <p:cNvSpPr>
                <a:spLocks noEditPoints="1"/>
              </p:cNvSpPr>
              <p:nvPr/>
            </p:nvSpPr>
            <p:spPr bwMode="auto">
              <a:xfrm>
                <a:off x="737" y="651"/>
                <a:ext cx="581" cy="508"/>
              </a:xfrm>
              <a:custGeom>
                <a:avLst/>
                <a:gdLst>
                  <a:gd name="T0" fmla="*/ 605 w 1210"/>
                  <a:gd name="T1" fmla="*/ 0 h 1058"/>
                  <a:gd name="T2" fmla="*/ 605 w 1210"/>
                  <a:gd name="T3" fmla="*/ 453 h 1058"/>
                  <a:gd name="T4" fmla="*/ 605 w 1210"/>
                  <a:gd name="T5" fmla="*/ 151 h 1058"/>
                  <a:gd name="T6" fmla="*/ 1059 w 1210"/>
                  <a:gd name="T7" fmla="*/ 604 h 1058"/>
                  <a:gd name="T8" fmla="*/ 605 w 1210"/>
                  <a:gd name="T9" fmla="*/ 1058 h 1058"/>
                  <a:gd name="T10" fmla="*/ 152 w 1210"/>
                  <a:gd name="T11" fmla="*/ 604 h 1058"/>
                  <a:gd name="T12" fmla="*/ 605 w 1210"/>
                  <a:gd name="T13" fmla="*/ 151 h 1058"/>
                  <a:gd name="T14" fmla="*/ 303 w 1210"/>
                  <a:gd name="T15" fmla="*/ 453 h 1058"/>
                  <a:gd name="T16" fmla="*/ 908 w 1210"/>
                  <a:gd name="T17" fmla="*/ 453 h 1058"/>
                  <a:gd name="T18" fmla="*/ 756 w 1210"/>
                  <a:gd name="T19" fmla="*/ 453 h 1058"/>
                  <a:gd name="T20" fmla="*/ 941 w 1210"/>
                  <a:gd name="T21" fmla="*/ 907 h 1058"/>
                  <a:gd name="T22" fmla="*/ 1210 w 1210"/>
                  <a:gd name="T23" fmla="*/ 907 h 1058"/>
                  <a:gd name="T24" fmla="*/ 454 w 1210"/>
                  <a:gd name="T25" fmla="*/ 453 h 1058"/>
                  <a:gd name="T26" fmla="*/ 265 w 1210"/>
                  <a:gd name="T27" fmla="*/ 907 h 1058"/>
                  <a:gd name="T28" fmla="*/ 0 w 1210"/>
                  <a:gd name="T29" fmla="*/ 90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0" h="1058">
                    <a:moveTo>
                      <a:pt x="605" y="0"/>
                    </a:moveTo>
                    <a:lnTo>
                      <a:pt x="605" y="453"/>
                    </a:lnTo>
                    <a:moveTo>
                      <a:pt x="605" y="151"/>
                    </a:moveTo>
                    <a:cubicBezTo>
                      <a:pt x="856" y="151"/>
                      <a:pt x="1059" y="354"/>
                      <a:pt x="1059" y="604"/>
                    </a:cubicBezTo>
                    <a:cubicBezTo>
                      <a:pt x="1059" y="855"/>
                      <a:pt x="856" y="1058"/>
                      <a:pt x="605" y="1058"/>
                    </a:cubicBezTo>
                    <a:cubicBezTo>
                      <a:pt x="355" y="1058"/>
                      <a:pt x="152" y="855"/>
                      <a:pt x="152" y="604"/>
                    </a:cubicBezTo>
                    <a:cubicBezTo>
                      <a:pt x="152" y="354"/>
                      <a:pt x="355" y="151"/>
                      <a:pt x="605" y="151"/>
                    </a:cubicBezTo>
                    <a:close/>
                    <a:moveTo>
                      <a:pt x="303" y="453"/>
                    </a:moveTo>
                    <a:lnTo>
                      <a:pt x="908" y="453"/>
                    </a:lnTo>
                    <a:moveTo>
                      <a:pt x="756" y="453"/>
                    </a:moveTo>
                    <a:lnTo>
                      <a:pt x="941" y="907"/>
                    </a:lnTo>
                    <a:lnTo>
                      <a:pt x="1210" y="907"/>
                    </a:lnTo>
                    <a:moveTo>
                      <a:pt x="454" y="453"/>
                    </a:moveTo>
                    <a:lnTo>
                      <a:pt x="265" y="907"/>
                    </a:lnTo>
                    <a:lnTo>
                      <a:pt x="0" y="907"/>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 name="Freeform 10"/>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solidFill>
                <a:srgbClr val="344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 name="Freeform 11"/>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 name="Freeform 12"/>
              <p:cNvSpPr>
                <a:spLocks/>
              </p:cNvSpPr>
              <p:nvPr/>
            </p:nvSpPr>
            <p:spPr bwMode="auto">
              <a:xfrm>
                <a:off x="462" y="1086"/>
                <a:ext cx="275" cy="58"/>
              </a:xfrm>
              <a:custGeom>
                <a:avLst/>
                <a:gdLst>
                  <a:gd name="T0" fmla="*/ 275 w 275"/>
                  <a:gd name="T1" fmla="*/ 0 h 58"/>
                  <a:gd name="T2" fmla="*/ 0 w 275"/>
                  <a:gd name="T3" fmla="*/ 0 h 58"/>
                  <a:gd name="T4" fmla="*/ 0 w 275"/>
                  <a:gd name="T5" fmla="*/ 58 h 58"/>
                </a:gdLst>
                <a:ahLst/>
                <a:cxnLst>
                  <a:cxn ang="0">
                    <a:pos x="T0" y="T1"/>
                  </a:cxn>
                  <a:cxn ang="0">
                    <a:pos x="T2" y="T3"/>
                  </a:cxn>
                  <a:cxn ang="0">
                    <a:pos x="T4" y="T5"/>
                  </a:cxn>
                </a:cxnLst>
                <a:rect l="0" t="0" r="r" b="b"/>
                <a:pathLst>
                  <a:path w="275" h="58">
                    <a:moveTo>
                      <a:pt x="275" y="0"/>
                    </a:moveTo>
                    <a:lnTo>
                      <a:pt x="0" y="0"/>
                    </a:lnTo>
                    <a:lnTo>
                      <a:pt x="0" y="5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Line 13"/>
              <p:cNvSpPr>
                <a:spLocks noChangeShapeType="1"/>
              </p:cNvSpPr>
              <p:nvPr/>
            </p:nvSpPr>
            <p:spPr bwMode="auto">
              <a:xfrm>
                <a:off x="1318" y="1086"/>
                <a:ext cx="159"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 name="Oval 14"/>
              <p:cNvSpPr>
                <a:spLocks noChangeArrowheads="1"/>
              </p:cNvSpPr>
              <p:nvPr/>
            </p:nvSpPr>
            <p:spPr bwMode="auto">
              <a:xfrm>
                <a:off x="1450" y="1059"/>
                <a:ext cx="54"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6" name="Line 15"/>
              <p:cNvSpPr>
                <a:spLocks noChangeShapeType="1"/>
              </p:cNvSpPr>
              <p:nvPr/>
            </p:nvSpPr>
            <p:spPr bwMode="auto">
              <a:xfrm flipV="1">
                <a:off x="1027" y="533"/>
                <a:ext cx="0" cy="118"/>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 name="Oval 16"/>
              <p:cNvSpPr>
                <a:spLocks noChangeArrowheads="1"/>
              </p:cNvSpPr>
              <p:nvPr/>
            </p:nvSpPr>
            <p:spPr bwMode="auto">
              <a:xfrm>
                <a:off x="1001" y="506"/>
                <a:ext cx="53"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8" name="Line 17"/>
              <p:cNvSpPr>
                <a:spLocks noChangeShapeType="1"/>
              </p:cNvSpPr>
              <p:nvPr/>
            </p:nvSpPr>
            <p:spPr bwMode="auto">
              <a:xfrm>
                <a:off x="375" y="534"/>
                <a:ext cx="1450"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 name="Line 18"/>
              <p:cNvSpPr>
                <a:spLocks noChangeShapeType="1"/>
              </p:cNvSpPr>
              <p:nvPr/>
            </p:nvSpPr>
            <p:spPr bwMode="auto">
              <a:xfrm flipV="1">
                <a:off x="1477" y="248"/>
                <a:ext cx="0" cy="1629"/>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2" name="Title 1"/>
          <p:cNvSpPr>
            <a:spLocks noGrp="1"/>
          </p:cNvSpPr>
          <p:nvPr>
            <p:ph type="title"/>
          </p:nvPr>
        </p:nvSpPr>
        <p:spPr>
          <a:solidFill>
            <a:schemeClr val="bg1"/>
          </a:solidFill>
        </p:spPr>
        <p:txBody>
          <a:bodyPr/>
          <a:lstStyle/>
          <a:p>
            <a:r>
              <a:rPr lang="en-US" dirty="0"/>
              <a:t>Dynamic RAM</a:t>
            </a:r>
          </a:p>
        </p:txBody>
      </p:sp>
      <p:sp>
        <p:nvSpPr>
          <p:cNvPr id="4" name="Slide Number Placeholder 3"/>
          <p:cNvSpPr>
            <a:spLocks noGrp="1"/>
          </p:cNvSpPr>
          <p:nvPr>
            <p:ph type="sldNum" sz="quarter" idx="12"/>
          </p:nvPr>
        </p:nvSpPr>
        <p:spPr/>
        <p:txBody>
          <a:bodyPr/>
          <a:lstStyle/>
          <a:p>
            <a:fld id="{BC7C217C-2F06-4462-9D67-FF1B400F5E86}" type="slidenum">
              <a:rPr lang="en-US" smtClean="0"/>
              <a:t>3</a:t>
            </a:fld>
            <a:endParaRPr lang="en-US"/>
          </a:p>
        </p:txBody>
      </p:sp>
      <p:grpSp>
        <p:nvGrpSpPr>
          <p:cNvPr id="577" name="Group 576"/>
          <p:cNvGrpSpPr>
            <a:grpSpLocks noChangeAspect="1"/>
          </p:cNvGrpSpPr>
          <p:nvPr/>
        </p:nvGrpSpPr>
        <p:grpSpPr bwMode="auto">
          <a:xfrm>
            <a:off x="2918826" y="1836059"/>
            <a:ext cx="3106738" cy="2867026"/>
            <a:chOff x="-11" y="115"/>
            <a:chExt cx="1957" cy="1806"/>
          </a:xfrm>
        </p:grpSpPr>
        <p:sp>
          <p:nvSpPr>
            <p:cNvPr id="578" name="AutoShape 3"/>
            <p:cNvSpPr>
              <a:spLocks noChangeAspect="1" noChangeArrowheads="1" noTextEdit="1"/>
            </p:cNvSpPr>
            <p:nvPr/>
          </p:nvSpPr>
          <p:spPr bwMode="auto">
            <a:xfrm>
              <a:off x="-11" y="115"/>
              <a:ext cx="1957"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9" name="Freeform 5"/>
            <p:cNvSpPr>
              <a:spLocks noEditPoints="1"/>
            </p:cNvSpPr>
            <p:nvPr/>
          </p:nvSpPr>
          <p:spPr bwMode="auto">
            <a:xfrm>
              <a:off x="375" y="1434"/>
              <a:ext cx="174" cy="437"/>
            </a:xfrm>
            <a:custGeom>
              <a:avLst/>
              <a:gdLst>
                <a:gd name="T0" fmla="*/ 58 w 174"/>
                <a:gd name="T1" fmla="*/ 437 h 437"/>
                <a:gd name="T2" fmla="*/ 116 w 174"/>
                <a:gd name="T3" fmla="*/ 437 h 437"/>
                <a:gd name="T4" fmla="*/ 29 w 174"/>
                <a:gd name="T5" fmla="*/ 407 h 437"/>
                <a:gd name="T6" fmla="*/ 145 w 174"/>
                <a:gd name="T7" fmla="*/ 407 h 437"/>
                <a:gd name="T8" fmla="*/ 0 w 174"/>
                <a:gd name="T9" fmla="*/ 378 h 437"/>
                <a:gd name="T10" fmla="*/ 174 w 174"/>
                <a:gd name="T11" fmla="*/ 378 h 437"/>
                <a:gd name="T12" fmla="*/ 87 w 174"/>
                <a:gd name="T13" fmla="*/ 0 h 437"/>
                <a:gd name="T14" fmla="*/ 87 w 174"/>
                <a:gd name="T15" fmla="*/ 378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437">
                  <a:moveTo>
                    <a:pt x="58" y="437"/>
                  </a:moveTo>
                  <a:lnTo>
                    <a:pt x="116" y="437"/>
                  </a:lnTo>
                  <a:moveTo>
                    <a:pt x="29" y="407"/>
                  </a:moveTo>
                  <a:lnTo>
                    <a:pt x="145" y="407"/>
                  </a:lnTo>
                  <a:moveTo>
                    <a:pt x="0" y="378"/>
                  </a:moveTo>
                  <a:lnTo>
                    <a:pt x="174" y="378"/>
                  </a:lnTo>
                  <a:moveTo>
                    <a:pt x="87" y="0"/>
                  </a:moveTo>
                  <a:lnTo>
                    <a:pt x="87" y="37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 name="Freeform 6"/>
            <p:cNvSpPr>
              <a:spLocks noEditPoints="1"/>
            </p:cNvSpPr>
            <p:nvPr/>
          </p:nvSpPr>
          <p:spPr bwMode="auto">
            <a:xfrm>
              <a:off x="404" y="1275"/>
              <a:ext cx="116" cy="29"/>
            </a:xfrm>
            <a:custGeom>
              <a:avLst/>
              <a:gdLst>
                <a:gd name="T0" fmla="*/ 116 w 116"/>
                <a:gd name="T1" fmla="*/ 29 h 29"/>
                <a:gd name="T2" fmla="*/ 0 w 116"/>
                <a:gd name="T3" fmla="*/ 29 h 29"/>
                <a:gd name="T4" fmla="*/ 116 w 116"/>
                <a:gd name="T5" fmla="*/ 0 h 29"/>
                <a:gd name="T6" fmla="*/ 0 w 116"/>
                <a:gd name="T7" fmla="*/ 0 h 29"/>
              </a:gdLst>
              <a:ahLst/>
              <a:cxnLst>
                <a:cxn ang="0">
                  <a:pos x="T0" y="T1"/>
                </a:cxn>
                <a:cxn ang="0">
                  <a:pos x="T2" y="T3"/>
                </a:cxn>
                <a:cxn ang="0">
                  <a:pos x="T4" y="T5"/>
                </a:cxn>
                <a:cxn ang="0">
                  <a:pos x="T6" y="T7"/>
                </a:cxn>
              </a:cxnLst>
              <a:rect l="0" t="0" r="r" b="b"/>
              <a:pathLst>
                <a:path w="116" h="29">
                  <a:moveTo>
                    <a:pt x="116" y="29"/>
                  </a:moveTo>
                  <a:lnTo>
                    <a:pt x="0" y="29"/>
                  </a:lnTo>
                  <a:moveTo>
                    <a:pt x="116" y="0"/>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1" name="Freeform 7"/>
            <p:cNvSpPr>
              <a:spLocks noEditPoints="1"/>
            </p:cNvSpPr>
            <p:nvPr/>
          </p:nvSpPr>
          <p:spPr bwMode="auto">
            <a:xfrm>
              <a:off x="462" y="1144"/>
              <a:ext cx="0" cy="290"/>
            </a:xfrm>
            <a:custGeom>
              <a:avLst/>
              <a:gdLst>
                <a:gd name="T0" fmla="*/ 290 h 290"/>
                <a:gd name="T1" fmla="*/ 160 h 290"/>
                <a:gd name="T2" fmla="*/ 131 h 290"/>
                <a:gd name="T3" fmla="*/ 0 h 290"/>
              </a:gdLst>
              <a:ahLst/>
              <a:cxnLst>
                <a:cxn ang="0">
                  <a:pos x="0" y="T0"/>
                </a:cxn>
                <a:cxn ang="0">
                  <a:pos x="0" y="T1"/>
                </a:cxn>
                <a:cxn ang="0">
                  <a:pos x="0" y="T2"/>
                </a:cxn>
                <a:cxn ang="0">
                  <a:pos x="0" y="T3"/>
                </a:cxn>
              </a:cxnLst>
              <a:rect l="0" t="0" r="r" b="b"/>
              <a:pathLst>
                <a:path h="290">
                  <a:moveTo>
                    <a:pt x="0" y="290"/>
                  </a:moveTo>
                  <a:lnTo>
                    <a:pt x="0" y="160"/>
                  </a:lnTo>
                  <a:moveTo>
                    <a:pt x="0" y="131"/>
                  </a:moveTo>
                  <a:lnTo>
                    <a:pt x="0" y="0"/>
                  </a:lnTo>
                </a:path>
              </a:pathLst>
            </a:custGeom>
            <a:noFill/>
            <a:ln w="1587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2" name="Oval 8"/>
            <p:cNvSpPr>
              <a:spLocks noChangeArrowheads="1"/>
            </p:cNvSpPr>
            <p:nvPr/>
          </p:nvSpPr>
          <p:spPr bwMode="auto">
            <a:xfrm>
              <a:off x="810" y="723"/>
              <a:ext cx="435" cy="436"/>
            </a:xfrm>
            <a:prstGeom prst="ellipse">
              <a:avLst/>
            </a:prstGeom>
            <a:solidFill>
              <a:srgbClr val="344D6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3" name="Freeform 9"/>
            <p:cNvSpPr>
              <a:spLocks noEditPoints="1"/>
            </p:cNvSpPr>
            <p:nvPr/>
          </p:nvSpPr>
          <p:spPr bwMode="auto">
            <a:xfrm>
              <a:off x="737" y="651"/>
              <a:ext cx="581" cy="508"/>
            </a:xfrm>
            <a:custGeom>
              <a:avLst/>
              <a:gdLst>
                <a:gd name="T0" fmla="*/ 605 w 1210"/>
                <a:gd name="T1" fmla="*/ 0 h 1058"/>
                <a:gd name="T2" fmla="*/ 605 w 1210"/>
                <a:gd name="T3" fmla="*/ 453 h 1058"/>
                <a:gd name="T4" fmla="*/ 605 w 1210"/>
                <a:gd name="T5" fmla="*/ 151 h 1058"/>
                <a:gd name="T6" fmla="*/ 1059 w 1210"/>
                <a:gd name="T7" fmla="*/ 604 h 1058"/>
                <a:gd name="T8" fmla="*/ 605 w 1210"/>
                <a:gd name="T9" fmla="*/ 1058 h 1058"/>
                <a:gd name="T10" fmla="*/ 152 w 1210"/>
                <a:gd name="T11" fmla="*/ 604 h 1058"/>
                <a:gd name="T12" fmla="*/ 605 w 1210"/>
                <a:gd name="T13" fmla="*/ 151 h 1058"/>
                <a:gd name="T14" fmla="*/ 303 w 1210"/>
                <a:gd name="T15" fmla="*/ 453 h 1058"/>
                <a:gd name="T16" fmla="*/ 908 w 1210"/>
                <a:gd name="T17" fmla="*/ 453 h 1058"/>
                <a:gd name="T18" fmla="*/ 756 w 1210"/>
                <a:gd name="T19" fmla="*/ 453 h 1058"/>
                <a:gd name="T20" fmla="*/ 941 w 1210"/>
                <a:gd name="T21" fmla="*/ 907 h 1058"/>
                <a:gd name="T22" fmla="*/ 1210 w 1210"/>
                <a:gd name="T23" fmla="*/ 907 h 1058"/>
                <a:gd name="T24" fmla="*/ 454 w 1210"/>
                <a:gd name="T25" fmla="*/ 453 h 1058"/>
                <a:gd name="T26" fmla="*/ 265 w 1210"/>
                <a:gd name="T27" fmla="*/ 907 h 1058"/>
                <a:gd name="T28" fmla="*/ 0 w 1210"/>
                <a:gd name="T29" fmla="*/ 90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0" h="1058">
                  <a:moveTo>
                    <a:pt x="605" y="0"/>
                  </a:moveTo>
                  <a:lnTo>
                    <a:pt x="605" y="453"/>
                  </a:lnTo>
                  <a:moveTo>
                    <a:pt x="605" y="151"/>
                  </a:moveTo>
                  <a:cubicBezTo>
                    <a:pt x="856" y="151"/>
                    <a:pt x="1059" y="354"/>
                    <a:pt x="1059" y="604"/>
                  </a:cubicBezTo>
                  <a:cubicBezTo>
                    <a:pt x="1059" y="855"/>
                    <a:pt x="856" y="1058"/>
                    <a:pt x="605" y="1058"/>
                  </a:cubicBezTo>
                  <a:cubicBezTo>
                    <a:pt x="355" y="1058"/>
                    <a:pt x="152" y="855"/>
                    <a:pt x="152" y="604"/>
                  </a:cubicBezTo>
                  <a:cubicBezTo>
                    <a:pt x="152" y="354"/>
                    <a:pt x="355" y="151"/>
                    <a:pt x="605" y="151"/>
                  </a:cubicBezTo>
                  <a:close/>
                  <a:moveTo>
                    <a:pt x="303" y="453"/>
                  </a:moveTo>
                  <a:lnTo>
                    <a:pt x="908" y="453"/>
                  </a:lnTo>
                  <a:moveTo>
                    <a:pt x="756" y="453"/>
                  </a:moveTo>
                  <a:lnTo>
                    <a:pt x="941" y="907"/>
                  </a:lnTo>
                  <a:lnTo>
                    <a:pt x="1210" y="907"/>
                  </a:lnTo>
                  <a:moveTo>
                    <a:pt x="454" y="453"/>
                  </a:moveTo>
                  <a:lnTo>
                    <a:pt x="265" y="907"/>
                  </a:lnTo>
                  <a:lnTo>
                    <a:pt x="0" y="907"/>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 name="Freeform 10"/>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solidFill>
              <a:srgbClr val="344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5" name="Freeform 11"/>
            <p:cNvSpPr>
              <a:spLocks/>
            </p:cNvSpPr>
            <p:nvPr/>
          </p:nvSpPr>
          <p:spPr bwMode="auto">
            <a:xfrm>
              <a:off x="860" y="1026"/>
              <a:ext cx="50" cy="6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 name="Freeform 12"/>
            <p:cNvSpPr>
              <a:spLocks/>
            </p:cNvSpPr>
            <p:nvPr/>
          </p:nvSpPr>
          <p:spPr bwMode="auto">
            <a:xfrm>
              <a:off x="462" y="1086"/>
              <a:ext cx="275" cy="58"/>
            </a:xfrm>
            <a:custGeom>
              <a:avLst/>
              <a:gdLst>
                <a:gd name="T0" fmla="*/ 275 w 275"/>
                <a:gd name="T1" fmla="*/ 0 h 58"/>
                <a:gd name="T2" fmla="*/ 0 w 275"/>
                <a:gd name="T3" fmla="*/ 0 h 58"/>
                <a:gd name="T4" fmla="*/ 0 w 275"/>
                <a:gd name="T5" fmla="*/ 58 h 58"/>
              </a:gdLst>
              <a:ahLst/>
              <a:cxnLst>
                <a:cxn ang="0">
                  <a:pos x="T0" y="T1"/>
                </a:cxn>
                <a:cxn ang="0">
                  <a:pos x="T2" y="T3"/>
                </a:cxn>
                <a:cxn ang="0">
                  <a:pos x="T4" y="T5"/>
                </a:cxn>
              </a:cxnLst>
              <a:rect l="0" t="0" r="r" b="b"/>
              <a:pathLst>
                <a:path w="275" h="58">
                  <a:moveTo>
                    <a:pt x="275" y="0"/>
                  </a:moveTo>
                  <a:lnTo>
                    <a:pt x="0" y="0"/>
                  </a:lnTo>
                  <a:lnTo>
                    <a:pt x="0" y="5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 name="Line 13"/>
            <p:cNvSpPr>
              <a:spLocks noChangeShapeType="1"/>
            </p:cNvSpPr>
            <p:nvPr/>
          </p:nvSpPr>
          <p:spPr bwMode="auto">
            <a:xfrm>
              <a:off x="1318" y="1086"/>
              <a:ext cx="159"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8" name="Oval 14"/>
            <p:cNvSpPr>
              <a:spLocks noChangeArrowheads="1"/>
            </p:cNvSpPr>
            <p:nvPr/>
          </p:nvSpPr>
          <p:spPr bwMode="auto">
            <a:xfrm>
              <a:off x="1450" y="1059"/>
              <a:ext cx="54"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9" name="Line 15"/>
            <p:cNvSpPr>
              <a:spLocks noChangeShapeType="1"/>
            </p:cNvSpPr>
            <p:nvPr/>
          </p:nvSpPr>
          <p:spPr bwMode="auto">
            <a:xfrm flipV="1">
              <a:off x="1027" y="533"/>
              <a:ext cx="0" cy="118"/>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0" name="Oval 16"/>
            <p:cNvSpPr>
              <a:spLocks noChangeArrowheads="1"/>
            </p:cNvSpPr>
            <p:nvPr/>
          </p:nvSpPr>
          <p:spPr bwMode="auto">
            <a:xfrm>
              <a:off x="1001" y="506"/>
              <a:ext cx="53" cy="54"/>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1" name="Line 17"/>
            <p:cNvSpPr>
              <a:spLocks noChangeShapeType="1"/>
            </p:cNvSpPr>
            <p:nvPr/>
          </p:nvSpPr>
          <p:spPr bwMode="auto">
            <a:xfrm>
              <a:off x="375" y="534"/>
              <a:ext cx="1450"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 name="Line 18"/>
            <p:cNvSpPr>
              <a:spLocks noChangeShapeType="1"/>
            </p:cNvSpPr>
            <p:nvPr/>
          </p:nvSpPr>
          <p:spPr bwMode="auto">
            <a:xfrm flipV="1">
              <a:off x="1477" y="248"/>
              <a:ext cx="0" cy="1629"/>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3" name="Rectangle 19"/>
            <p:cNvSpPr>
              <a:spLocks noChangeArrowheads="1"/>
            </p:cNvSpPr>
            <p:nvPr/>
          </p:nvSpPr>
          <p:spPr bwMode="auto">
            <a:xfrm>
              <a:off x="123" y="243"/>
              <a:ext cx="83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FFFF"/>
                  </a:solidFill>
                  <a:effectLst/>
                  <a:latin typeface="+mj-lt"/>
                </a:rPr>
                <a:t>Word Line</a:t>
              </a:r>
              <a:endParaRPr kumimoji="0" lang="en-US" altLang="en-US" sz="2400" b="0" i="0" u="none" strike="noStrike" cap="none" normalizeH="0" baseline="0" dirty="0">
                <a:ln>
                  <a:noFill/>
                </a:ln>
                <a:solidFill>
                  <a:schemeClr val="tx1"/>
                </a:solidFill>
                <a:effectLst/>
                <a:latin typeface="+mj-lt"/>
              </a:endParaRPr>
            </a:p>
          </p:txBody>
        </p:sp>
        <p:sp>
          <p:nvSpPr>
            <p:cNvPr id="594" name="Rectangle 20"/>
            <p:cNvSpPr>
              <a:spLocks noChangeArrowheads="1"/>
            </p:cNvSpPr>
            <p:nvPr/>
          </p:nvSpPr>
          <p:spPr bwMode="auto">
            <a:xfrm rot="5400000">
              <a:off x="1345" y="1476"/>
              <a:ext cx="61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FFFF"/>
                  </a:solidFill>
                  <a:effectLst/>
                  <a:latin typeface="+mj-lt"/>
                </a:rPr>
                <a:t>Bit Line</a:t>
              </a:r>
              <a:endParaRPr kumimoji="0" lang="en-US" altLang="en-US" sz="2400" b="0" i="0" u="none" strike="noStrike" cap="none" normalizeH="0" baseline="0" dirty="0">
                <a:ln>
                  <a:noFill/>
                </a:ln>
                <a:solidFill>
                  <a:schemeClr val="tx1"/>
                </a:solidFill>
                <a:effectLst/>
                <a:latin typeface="+mj-lt"/>
              </a:endParaRPr>
            </a:p>
          </p:txBody>
        </p:sp>
      </p:grpSp>
    </p:spTree>
    <p:extLst>
      <p:ext uri="{BB962C8B-B14F-4D97-AF65-F5344CB8AC3E}">
        <p14:creationId xmlns:p14="http://schemas.microsoft.com/office/powerpoint/2010/main" val="230688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577"/>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6" presetClass="emph" presetSubtype="0" fill="hold" nodeType="clickEffect">
                                  <p:stCondLst>
                                    <p:cond delay="0"/>
                                  </p:stCondLst>
                                  <p:childTnLst>
                                    <p:animScale>
                                      <p:cBhvr>
                                        <p:cTn id="12" dur="1500" fill="hold"/>
                                        <p:tgtEl>
                                          <p:spTgt spid="576"/>
                                        </p:tgtEl>
                                      </p:cBhvr>
                                      <p:by x="50000" y="50000"/>
                                    </p:animScale>
                                  </p:childTnLst>
                                </p:cTn>
                              </p:par>
                              <p:par>
                                <p:cTn id="13" presetID="42" presetClass="path" presetSubtype="0" accel="50000" decel="50000" fill="hold" nodeType="withEffect">
                                  <p:stCondLst>
                                    <p:cond delay="0"/>
                                  </p:stCondLst>
                                  <p:childTnLst>
                                    <p:animMotion origin="layout" path="M 1.94444E-6 1.48148E-6 L 0.15399 -0.03009 " pathEditMode="relative" rAng="0" ptsTypes="AA">
                                      <p:cBhvr>
                                        <p:cTn id="14" dur="1500" fill="hold"/>
                                        <p:tgtEl>
                                          <p:spTgt spid="576"/>
                                        </p:tgtEl>
                                        <p:attrNameLst>
                                          <p:attrName>ppt_x</p:attrName>
                                          <p:attrName>ppt_y</p:attrName>
                                        </p:attrNameLst>
                                      </p:cBhvr>
                                      <p:rCtr x="7691" y="-150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RAM</a:t>
            </a:r>
          </a:p>
        </p:txBody>
      </p:sp>
      <p:sp>
        <p:nvSpPr>
          <p:cNvPr id="4" name="Slide Number Placeholder 3"/>
          <p:cNvSpPr>
            <a:spLocks noGrp="1"/>
          </p:cNvSpPr>
          <p:nvPr>
            <p:ph type="sldNum" sz="quarter" idx="12"/>
          </p:nvPr>
        </p:nvSpPr>
        <p:spPr/>
        <p:txBody>
          <a:bodyPr/>
          <a:lstStyle/>
          <a:p>
            <a:fld id="{BC7C217C-2F06-4462-9D67-FF1B400F5E86}" type="slidenum">
              <a:rPr lang="en-US" smtClean="0"/>
              <a:t>4</a:t>
            </a:fld>
            <a:endParaRPr lang="en-US"/>
          </a:p>
        </p:txBody>
      </p:sp>
      <p:sp>
        <p:nvSpPr>
          <p:cNvPr id="7" name="AutoShape 3"/>
          <p:cNvSpPr>
            <a:spLocks noChangeAspect="1" noChangeArrowheads="1" noTextEdit="1"/>
          </p:cNvSpPr>
          <p:nvPr/>
        </p:nvSpPr>
        <p:spPr bwMode="auto">
          <a:xfrm>
            <a:off x="4384768" y="1836059"/>
            <a:ext cx="3106738" cy="286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Oval 8"/>
          <p:cNvSpPr>
            <a:spLocks noChangeArrowheads="1"/>
          </p:cNvSpPr>
          <p:nvPr/>
        </p:nvSpPr>
        <p:spPr bwMode="auto">
          <a:xfrm>
            <a:off x="5688106" y="2801259"/>
            <a:ext cx="690563" cy="692150"/>
          </a:xfrm>
          <a:prstGeom prst="ellipse">
            <a:avLst/>
          </a:prstGeom>
          <a:solidFill>
            <a:srgbClr val="344D6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5572218" y="2686959"/>
            <a:ext cx="922338" cy="806450"/>
          </a:xfrm>
          <a:custGeom>
            <a:avLst/>
            <a:gdLst>
              <a:gd name="T0" fmla="*/ 605 w 1210"/>
              <a:gd name="T1" fmla="*/ 0 h 1058"/>
              <a:gd name="T2" fmla="*/ 605 w 1210"/>
              <a:gd name="T3" fmla="*/ 453 h 1058"/>
              <a:gd name="T4" fmla="*/ 605 w 1210"/>
              <a:gd name="T5" fmla="*/ 151 h 1058"/>
              <a:gd name="T6" fmla="*/ 1059 w 1210"/>
              <a:gd name="T7" fmla="*/ 604 h 1058"/>
              <a:gd name="T8" fmla="*/ 605 w 1210"/>
              <a:gd name="T9" fmla="*/ 1058 h 1058"/>
              <a:gd name="T10" fmla="*/ 152 w 1210"/>
              <a:gd name="T11" fmla="*/ 604 h 1058"/>
              <a:gd name="T12" fmla="*/ 605 w 1210"/>
              <a:gd name="T13" fmla="*/ 151 h 1058"/>
              <a:gd name="T14" fmla="*/ 303 w 1210"/>
              <a:gd name="T15" fmla="*/ 453 h 1058"/>
              <a:gd name="T16" fmla="*/ 908 w 1210"/>
              <a:gd name="T17" fmla="*/ 453 h 1058"/>
              <a:gd name="T18" fmla="*/ 756 w 1210"/>
              <a:gd name="T19" fmla="*/ 453 h 1058"/>
              <a:gd name="T20" fmla="*/ 941 w 1210"/>
              <a:gd name="T21" fmla="*/ 907 h 1058"/>
              <a:gd name="T22" fmla="*/ 1210 w 1210"/>
              <a:gd name="T23" fmla="*/ 907 h 1058"/>
              <a:gd name="T24" fmla="*/ 454 w 1210"/>
              <a:gd name="T25" fmla="*/ 453 h 1058"/>
              <a:gd name="T26" fmla="*/ 265 w 1210"/>
              <a:gd name="T27" fmla="*/ 907 h 1058"/>
              <a:gd name="T28" fmla="*/ 0 w 1210"/>
              <a:gd name="T29" fmla="*/ 90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0" h="1058">
                <a:moveTo>
                  <a:pt x="605" y="0"/>
                </a:moveTo>
                <a:lnTo>
                  <a:pt x="605" y="453"/>
                </a:lnTo>
                <a:moveTo>
                  <a:pt x="605" y="151"/>
                </a:moveTo>
                <a:cubicBezTo>
                  <a:pt x="856" y="151"/>
                  <a:pt x="1059" y="354"/>
                  <a:pt x="1059" y="604"/>
                </a:cubicBezTo>
                <a:cubicBezTo>
                  <a:pt x="1059" y="855"/>
                  <a:pt x="856" y="1058"/>
                  <a:pt x="605" y="1058"/>
                </a:cubicBezTo>
                <a:cubicBezTo>
                  <a:pt x="355" y="1058"/>
                  <a:pt x="152" y="855"/>
                  <a:pt x="152" y="604"/>
                </a:cubicBezTo>
                <a:cubicBezTo>
                  <a:pt x="152" y="354"/>
                  <a:pt x="355" y="151"/>
                  <a:pt x="605" y="151"/>
                </a:cubicBezTo>
                <a:close/>
                <a:moveTo>
                  <a:pt x="303" y="453"/>
                </a:moveTo>
                <a:lnTo>
                  <a:pt x="908" y="453"/>
                </a:lnTo>
                <a:moveTo>
                  <a:pt x="756" y="453"/>
                </a:moveTo>
                <a:lnTo>
                  <a:pt x="941" y="907"/>
                </a:lnTo>
                <a:lnTo>
                  <a:pt x="1210" y="907"/>
                </a:lnTo>
                <a:moveTo>
                  <a:pt x="454" y="453"/>
                </a:moveTo>
                <a:lnTo>
                  <a:pt x="265" y="907"/>
                </a:lnTo>
                <a:lnTo>
                  <a:pt x="0" y="907"/>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5767481" y="3282272"/>
            <a:ext cx="79375" cy="9525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solidFill>
            <a:srgbClr val="344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p:nvSpPr>
        <p:spPr bwMode="auto">
          <a:xfrm>
            <a:off x="5767481" y="3282272"/>
            <a:ext cx="79375" cy="9525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p:nvSpPr>
        <p:spPr bwMode="auto">
          <a:xfrm>
            <a:off x="5135656" y="3377522"/>
            <a:ext cx="436563" cy="92075"/>
          </a:xfrm>
          <a:custGeom>
            <a:avLst/>
            <a:gdLst>
              <a:gd name="T0" fmla="*/ 275 w 275"/>
              <a:gd name="T1" fmla="*/ 0 h 58"/>
              <a:gd name="T2" fmla="*/ 0 w 275"/>
              <a:gd name="T3" fmla="*/ 0 h 58"/>
              <a:gd name="T4" fmla="*/ 0 w 275"/>
              <a:gd name="T5" fmla="*/ 58 h 58"/>
            </a:gdLst>
            <a:ahLst/>
            <a:cxnLst>
              <a:cxn ang="0">
                <a:pos x="T0" y="T1"/>
              </a:cxn>
              <a:cxn ang="0">
                <a:pos x="T2" y="T3"/>
              </a:cxn>
              <a:cxn ang="0">
                <a:pos x="T4" y="T5"/>
              </a:cxn>
            </a:cxnLst>
            <a:rect l="0" t="0" r="r" b="b"/>
            <a:pathLst>
              <a:path w="275" h="58">
                <a:moveTo>
                  <a:pt x="275" y="0"/>
                </a:moveTo>
                <a:lnTo>
                  <a:pt x="0" y="0"/>
                </a:lnTo>
                <a:lnTo>
                  <a:pt x="0" y="5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3"/>
          <p:cNvSpPr>
            <a:spLocks noChangeShapeType="1"/>
          </p:cNvSpPr>
          <p:nvPr/>
        </p:nvSpPr>
        <p:spPr bwMode="auto">
          <a:xfrm>
            <a:off x="6494556" y="3377522"/>
            <a:ext cx="252413"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Oval 14"/>
          <p:cNvSpPr>
            <a:spLocks noChangeArrowheads="1"/>
          </p:cNvSpPr>
          <p:nvPr/>
        </p:nvSpPr>
        <p:spPr bwMode="auto">
          <a:xfrm>
            <a:off x="6704106" y="3334660"/>
            <a:ext cx="85725" cy="8572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Line 15"/>
          <p:cNvSpPr>
            <a:spLocks noChangeShapeType="1"/>
          </p:cNvSpPr>
          <p:nvPr/>
        </p:nvSpPr>
        <p:spPr bwMode="auto">
          <a:xfrm flipV="1">
            <a:off x="6032593" y="2499634"/>
            <a:ext cx="0" cy="187325"/>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Oval 16"/>
          <p:cNvSpPr>
            <a:spLocks noChangeArrowheads="1"/>
          </p:cNvSpPr>
          <p:nvPr/>
        </p:nvSpPr>
        <p:spPr bwMode="auto">
          <a:xfrm>
            <a:off x="5991318" y="2456772"/>
            <a:ext cx="84138" cy="8572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Line 17"/>
          <p:cNvSpPr>
            <a:spLocks noChangeShapeType="1"/>
          </p:cNvSpPr>
          <p:nvPr/>
        </p:nvSpPr>
        <p:spPr bwMode="auto">
          <a:xfrm>
            <a:off x="4997543" y="2501222"/>
            <a:ext cx="2301875"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8"/>
          <p:cNvSpPr>
            <a:spLocks noChangeShapeType="1"/>
          </p:cNvSpPr>
          <p:nvPr/>
        </p:nvSpPr>
        <p:spPr bwMode="auto">
          <a:xfrm flipV="1">
            <a:off x="6746968" y="2047197"/>
            <a:ext cx="0" cy="2586038"/>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Rectangle 19"/>
          <p:cNvSpPr>
            <a:spLocks noChangeArrowheads="1"/>
          </p:cNvSpPr>
          <p:nvPr/>
        </p:nvSpPr>
        <p:spPr bwMode="auto">
          <a:xfrm>
            <a:off x="4597493" y="2039259"/>
            <a:ext cx="1325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FFFF"/>
                </a:solidFill>
                <a:effectLst/>
                <a:latin typeface="+mj-lt"/>
              </a:rPr>
              <a:t>Word Line</a:t>
            </a:r>
            <a:endParaRPr kumimoji="0" lang="en-US" altLang="en-US" sz="2400" b="0" i="0" u="none" strike="noStrike" cap="none" normalizeH="0" baseline="0" dirty="0">
              <a:ln>
                <a:noFill/>
              </a:ln>
              <a:solidFill>
                <a:schemeClr val="tx1"/>
              </a:solidFill>
              <a:effectLst/>
              <a:latin typeface="+mj-lt"/>
            </a:endParaRPr>
          </a:p>
        </p:txBody>
      </p:sp>
      <p:sp>
        <p:nvSpPr>
          <p:cNvPr id="23" name="Rectangle 20"/>
          <p:cNvSpPr>
            <a:spLocks noChangeArrowheads="1"/>
          </p:cNvSpPr>
          <p:nvPr/>
        </p:nvSpPr>
        <p:spPr bwMode="auto">
          <a:xfrm rot="5400000">
            <a:off x="6537418" y="3996647"/>
            <a:ext cx="969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FFFF"/>
                </a:solidFill>
                <a:effectLst/>
                <a:latin typeface="+mj-lt"/>
              </a:rPr>
              <a:t>Bit Line</a:t>
            </a:r>
            <a:endParaRPr kumimoji="0" lang="en-US" altLang="en-US" sz="2400" b="0" i="0" u="none" strike="noStrike" cap="none" normalizeH="0" baseline="0" dirty="0">
              <a:ln>
                <a:noFill/>
              </a:ln>
              <a:solidFill>
                <a:schemeClr val="tx1"/>
              </a:solidFill>
              <a:effectLst/>
              <a:latin typeface="+mj-lt"/>
            </a:endParaRPr>
          </a:p>
        </p:txBody>
      </p:sp>
      <p:sp>
        <p:nvSpPr>
          <p:cNvPr id="27" name="Oval 8"/>
          <p:cNvSpPr>
            <a:spLocks noChangeArrowheads="1"/>
          </p:cNvSpPr>
          <p:nvPr/>
        </p:nvSpPr>
        <p:spPr bwMode="auto">
          <a:xfrm>
            <a:off x="2490087" y="2801259"/>
            <a:ext cx="690563" cy="692150"/>
          </a:xfrm>
          <a:prstGeom prst="ellipse">
            <a:avLst/>
          </a:prstGeom>
          <a:solidFill>
            <a:srgbClr val="344D6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9"/>
          <p:cNvSpPr>
            <a:spLocks noEditPoints="1"/>
          </p:cNvSpPr>
          <p:nvPr/>
        </p:nvSpPr>
        <p:spPr bwMode="auto">
          <a:xfrm>
            <a:off x="2374199" y="2686959"/>
            <a:ext cx="922338" cy="806450"/>
          </a:xfrm>
          <a:custGeom>
            <a:avLst/>
            <a:gdLst>
              <a:gd name="T0" fmla="*/ 605 w 1210"/>
              <a:gd name="T1" fmla="*/ 0 h 1058"/>
              <a:gd name="T2" fmla="*/ 605 w 1210"/>
              <a:gd name="T3" fmla="*/ 453 h 1058"/>
              <a:gd name="T4" fmla="*/ 605 w 1210"/>
              <a:gd name="T5" fmla="*/ 151 h 1058"/>
              <a:gd name="T6" fmla="*/ 1059 w 1210"/>
              <a:gd name="T7" fmla="*/ 604 h 1058"/>
              <a:gd name="T8" fmla="*/ 605 w 1210"/>
              <a:gd name="T9" fmla="*/ 1058 h 1058"/>
              <a:gd name="T10" fmla="*/ 152 w 1210"/>
              <a:gd name="T11" fmla="*/ 604 h 1058"/>
              <a:gd name="T12" fmla="*/ 605 w 1210"/>
              <a:gd name="T13" fmla="*/ 151 h 1058"/>
              <a:gd name="T14" fmla="*/ 303 w 1210"/>
              <a:gd name="T15" fmla="*/ 453 h 1058"/>
              <a:gd name="T16" fmla="*/ 908 w 1210"/>
              <a:gd name="T17" fmla="*/ 453 h 1058"/>
              <a:gd name="T18" fmla="*/ 756 w 1210"/>
              <a:gd name="T19" fmla="*/ 453 h 1058"/>
              <a:gd name="T20" fmla="*/ 941 w 1210"/>
              <a:gd name="T21" fmla="*/ 907 h 1058"/>
              <a:gd name="T22" fmla="*/ 1210 w 1210"/>
              <a:gd name="T23" fmla="*/ 907 h 1058"/>
              <a:gd name="T24" fmla="*/ 454 w 1210"/>
              <a:gd name="T25" fmla="*/ 453 h 1058"/>
              <a:gd name="T26" fmla="*/ 265 w 1210"/>
              <a:gd name="T27" fmla="*/ 907 h 1058"/>
              <a:gd name="T28" fmla="*/ 0 w 1210"/>
              <a:gd name="T29" fmla="*/ 907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0" h="1058">
                <a:moveTo>
                  <a:pt x="605" y="0"/>
                </a:moveTo>
                <a:lnTo>
                  <a:pt x="605" y="453"/>
                </a:lnTo>
                <a:moveTo>
                  <a:pt x="605" y="151"/>
                </a:moveTo>
                <a:cubicBezTo>
                  <a:pt x="856" y="151"/>
                  <a:pt x="1059" y="354"/>
                  <a:pt x="1059" y="604"/>
                </a:cubicBezTo>
                <a:cubicBezTo>
                  <a:pt x="1059" y="855"/>
                  <a:pt x="856" y="1058"/>
                  <a:pt x="605" y="1058"/>
                </a:cubicBezTo>
                <a:cubicBezTo>
                  <a:pt x="355" y="1058"/>
                  <a:pt x="152" y="855"/>
                  <a:pt x="152" y="604"/>
                </a:cubicBezTo>
                <a:cubicBezTo>
                  <a:pt x="152" y="354"/>
                  <a:pt x="355" y="151"/>
                  <a:pt x="605" y="151"/>
                </a:cubicBezTo>
                <a:close/>
                <a:moveTo>
                  <a:pt x="303" y="453"/>
                </a:moveTo>
                <a:lnTo>
                  <a:pt x="908" y="453"/>
                </a:lnTo>
                <a:moveTo>
                  <a:pt x="756" y="453"/>
                </a:moveTo>
                <a:lnTo>
                  <a:pt x="941" y="907"/>
                </a:lnTo>
                <a:lnTo>
                  <a:pt x="1210" y="907"/>
                </a:lnTo>
                <a:moveTo>
                  <a:pt x="454" y="453"/>
                </a:moveTo>
                <a:lnTo>
                  <a:pt x="265" y="907"/>
                </a:lnTo>
                <a:lnTo>
                  <a:pt x="0" y="907"/>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p:cNvSpPr>
            <a:spLocks/>
          </p:cNvSpPr>
          <p:nvPr/>
        </p:nvSpPr>
        <p:spPr bwMode="auto">
          <a:xfrm>
            <a:off x="2569462" y="3282272"/>
            <a:ext cx="79375" cy="9525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solidFill>
            <a:srgbClr val="344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
          <p:cNvSpPr>
            <a:spLocks/>
          </p:cNvSpPr>
          <p:nvPr/>
        </p:nvSpPr>
        <p:spPr bwMode="auto">
          <a:xfrm>
            <a:off x="2569462" y="3282272"/>
            <a:ext cx="79375" cy="95250"/>
          </a:xfrm>
          <a:custGeom>
            <a:avLst/>
            <a:gdLst>
              <a:gd name="T0" fmla="*/ 4 w 50"/>
              <a:gd name="T1" fmla="*/ 60 h 60"/>
              <a:gd name="T2" fmla="*/ 0 w 50"/>
              <a:gd name="T3" fmla="*/ 0 h 60"/>
              <a:gd name="T4" fmla="*/ 50 w 50"/>
              <a:gd name="T5" fmla="*/ 20 h 60"/>
              <a:gd name="T6" fmla="*/ 4 w 50"/>
              <a:gd name="T7" fmla="*/ 60 h 60"/>
            </a:gdLst>
            <a:ahLst/>
            <a:cxnLst>
              <a:cxn ang="0">
                <a:pos x="T0" y="T1"/>
              </a:cxn>
              <a:cxn ang="0">
                <a:pos x="T2" y="T3"/>
              </a:cxn>
              <a:cxn ang="0">
                <a:pos x="T4" y="T5"/>
              </a:cxn>
              <a:cxn ang="0">
                <a:pos x="T6" y="T7"/>
              </a:cxn>
            </a:cxnLst>
            <a:rect l="0" t="0" r="r" b="b"/>
            <a:pathLst>
              <a:path w="50" h="60">
                <a:moveTo>
                  <a:pt x="4" y="60"/>
                </a:moveTo>
                <a:lnTo>
                  <a:pt x="0" y="0"/>
                </a:lnTo>
                <a:lnTo>
                  <a:pt x="50" y="20"/>
                </a:lnTo>
                <a:lnTo>
                  <a:pt x="4" y="60"/>
                </a:lnTo>
                <a:close/>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2"/>
          <p:cNvSpPr>
            <a:spLocks/>
          </p:cNvSpPr>
          <p:nvPr/>
        </p:nvSpPr>
        <p:spPr bwMode="auto">
          <a:xfrm>
            <a:off x="1937637" y="3377522"/>
            <a:ext cx="436563" cy="92075"/>
          </a:xfrm>
          <a:custGeom>
            <a:avLst/>
            <a:gdLst>
              <a:gd name="T0" fmla="*/ 275 w 275"/>
              <a:gd name="T1" fmla="*/ 0 h 58"/>
              <a:gd name="T2" fmla="*/ 0 w 275"/>
              <a:gd name="T3" fmla="*/ 0 h 58"/>
              <a:gd name="T4" fmla="*/ 0 w 275"/>
              <a:gd name="T5" fmla="*/ 58 h 58"/>
            </a:gdLst>
            <a:ahLst/>
            <a:cxnLst>
              <a:cxn ang="0">
                <a:pos x="T0" y="T1"/>
              </a:cxn>
              <a:cxn ang="0">
                <a:pos x="T2" y="T3"/>
              </a:cxn>
              <a:cxn ang="0">
                <a:pos x="T4" y="T5"/>
              </a:cxn>
            </a:cxnLst>
            <a:rect l="0" t="0" r="r" b="b"/>
            <a:pathLst>
              <a:path w="275" h="58">
                <a:moveTo>
                  <a:pt x="275" y="0"/>
                </a:moveTo>
                <a:lnTo>
                  <a:pt x="0" y="0"/>
                </a:lnTo>
                <a:lnTo>
                  <a:pt x="0" y="58"/>
                </a:lnTo>
              </a:path>
            </a:pathLst>
          </a:custGeom>
          <a:noFill/>
          <a:ln w="15875" cap="rnd">
            <a:solidFill>
              <a:srgbClr val="E5EB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13"/>
          <p:cNvSpPr>
            <a:spLocks noChangeShapeType="1"/>
          </p:cNvSpPr>
          <p:nvPr/>
        </p:nvSpPr>
        <p:spPr bwMode="auto">
          <a:xfrm>
            <a:off x="3296537" y="3377522"/>
            <a:ext cx="252413"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Oval 14"/>
          <p:cNvSpPr>
            <a:spLocks noChangeArrowheads="1"/>
          </p:cNvSpPr>
          <p:nvPr/>
        </p:nvSpPr>
        <p:spPr bwMode="auto">
          <a:xfrm>
            <a:off x="3506087" y="3334660"/>
            <a:ext cx="85725" cy="8572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Line 15"/>
          <p:cNvSpPr>
            <a:spLocks noChangeShapeType="1"/>
          </p:cNvSpPr>
          <p:nvPr/>
        </p:nvSpPr>
        <p:spPr bwMode="auto">
          <a:xfrm flipV="1">
            <a:off x="2834574" y="2499634"/>
            <a:ext cx="0" cy="187325"/>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Oval 16"/>
          <p:cNvSpPr>
            <a:spLocks noChangeArrowheads="1"/>
          </p:cNvSpPr>
          <p:nvPr/>
        </p:nvSpPr>
        <p:spPr bwMode="auto">
          <a:xfrm>
            <a:off x="2793299" y="2456772"/>
            <a:ext cx="84138" cy="8572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Line 17"/>
          <p:cNvSpPr>
            <a:spLocks noChangeShapeType="1"/>
          </p:cNvSpPr>
          <p:nvPr/>
        </p:nvSpPr>
        <p:spPr bwMode="auto">
          <a:xfrm>
            <a:off x="1799524" y="2501222"/>
            <a:ext cx="3198019" cy="0"/>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18"/>
          <p:cNvSpPr>
            <a:spLocks noChangeShapeType="1"/>
          </p:cNvSpPr>
          <p:nvPr/>
        </p:nvSpPr>
        <p:spPr bwMode="auto">
          <a:xfrm flipV="1">
            <a:off x="1937637" y="2047197"/>
            <a:ext cx="0" cy="2586038"/>
          </a:xfrm>
          <a:prstGeom prst="line">
            <a:avLst/>
          </a:prstGeom>
          <a:noFill/>
          <a:ln w="1587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Rectangle 20"/>
          <p:cNvSpPr>
            <a:spLocks noChangeArrowheads="1"/>
          </p:cNvSpPr>
          <p:nvPr/>
        </p:nvSpPr>
        <p:spPr bwMode="auto">
          <a:xfrm rot="16200000">
            <a:off x="1132096" y="3793724"/>
            <a:ext cx="11253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FFFF"/>
                </a:solidFill>
                <a:effectLst/>
                <a:latin typeface="+mj-lt"/>
              </a:rPr>
              <a:t>~Bit Line</a:t>
            </a:r>
            <a:endParaRPr kumimoji="0" lang="en-US" altLang="en-US" sz="2400" b="0" i="0" u="none" strike="noStrike" cap="none" normalizeH="0" baseline="0" dirty="0">
              <a:ln>
                <a:noFill/>
              </a:ln>
              <a:solidFill>
                <a:schemeClr val="tx1"/>
              </a:solidFill>
              <a:effectLst/>
              <a:latin typeface="+mj-lt"/>
            </a:endParaRPr>
          </a:p>
        </p:txBody>
      </p:sp>
      <p:sp>
        <p:nvSpPr>
          <p:cNvPr id="41" name="Freeform 5"/>
          <p:cNvSpPr>
            <a:spLocks noEditPoints="1"/>
          </p:cNvSpPr>
          <p:nvPr/>
        </p:nvSpPr>
        <p:spPr bwMode="auto">
          <a:xfrm>
            <a:off x="4182453" y="2679065"/>
            <a:ext cx="365760" cy="365760"/>
          </a:xfrm>
          <a:custGeom>
            <a:avLst/>
            <a:gdLst>
              <a:gd name="T0" fmla="*/ 1209 w 1391"/>
              <a:gd name="T1" fmla="*/ 604 h 1209"/>
              <a:gd name="T2" fmla="*/ 1300 w 1391"/>
              <a:gd name="T3" fmla="*/ 695 h 1209"/>
              <a:gd name="T4" fmla="*/ 1391 w 1391"/>
              <a:gd name="T5" fmla="*/ 604 h 1209"/>
              <a:gd name="T6" fmla="*/ 1300 w 1391"/>
              <a:gd name="T7" fmla="*/ 514 h 1209"/>
              <a:gd name="T8" fmla="*/ 1209 w 1391"/>
              <a:gd name="T9" fmla="*/ 604 h 1209"/>
              <a:gd name="T10" fmla="*/ 0 w 1391"/>
              <a:gd name="T11" fmla="*/ 0 h 1209"/>
              <a:gd name="T12" fmla="*/ 1209 w 1391"/>
              <a:gd name="T13" fmla="*/ 604 h 1209"/>
              <a:gd name="T14" fmla="*/ 0 w 1391"/>
              <a:gd name="T15" fmla="*/ 1209 h 1209"/>
              <a:gd name="T16" fmla="*/ 0 w 1391"/>
              <a:gd name="T17" fmla="*/ 0 h 1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1" h="1209">
                <a:moveTo>
                  <a:pt x="1209" y="604"/>
                </a:moveTo>
                <a:cubicBezTo>
                  <a:pt x="1209" y="655"/>
                  <a:pt x="1250" y="695"/>
                  <a:pt x="1300" y="695"/>
                </a:cubicBezTo>
                <a:cubicBezTo>
                  <a:pt x="1350" y="695"/>
                  <a:pt x="1391" y="655"/>
                  <a:pt x="1391" y="604"/>
                </a:cubicBezTo>
                <a:cubicBezTo>
                  <a:pt x="1391" y="554"/>
                  <a:pt x="1350" y="514"/>
                  <a:pt x="1300" y="514"/>
                </a:cubicBezTo>
                <a:cubicBezTo>
                  <a:pt x="1250" y="514"/>
                  <a:pt x="1209" y="554"/>
                  <a:pt x="1209" y="604"/>
                </a:cubicBezTo>
                <a:close/>
                <a:moveTo>
                  <a:pt x="0" y="0"/>
                </a:moveTo>
                <a:lnTo>
                  <a:pt x="1209" y="604"/>
                </a:lnTo>
                <a:lnTo>
                  <a:pt x="0" y="1209"/>
                </a:lnTo>
                <a:lnTo>
                  <a:pt x="0" y="0"/>
                </a:lnTo>
                <a:close/>
              </a:path>
            </a:pathLst>
          </a:custGeom>
          <a:solidFill>
            <a:srgbClr val="EDF2F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
          <p:cNvSpPr>
            <a:spLocks noEditPoints="1"/>
          </p:cNvSpPr>
          <p:nvPr/>
        </p:nvSpPr>
        <p:spPr bwMode="auto">
          <a:xfrm rot="10800000">
            <a:off x="4182453" y="3612630"/>
            <a:ext cx="365760" cy="365760"/>
          </a:xfrm>
          <a:custGeom>
            <a:avLst/>
            <a:gdLst>
              <a:gd name="T0" fmla="*/ 1209 w 1391"/>
              <a:gd name="T1" fmla="*/ 604 h 1209"/>
              <a:gd name="T2" fmla="*/ 1300 w 1391"/>
              <a:gd name="T3" fmla="*/ 695 h 1209"/>
              <a:gd name="T4" fmla="*/ 1391 w 1391"/>
              <a:gd name="T5" fmla="*/ 604 h 1209"/>
              <a:gd name="T6" fmla="*/ 1300 w 1391"/>
              <a:gd name="T7" fmla="*/ 514 h 1209"/>
              <a:gd name="T8" fmla="*/ 1209 w 1391"/>
              <a:gd name="T9" fmla="*/ 604 h 1209"/>
              <a:gd name="T10" fmla="*/ 0 w 1391"/>
              <a:gd name="T11" fmla="*/ 0 h 1209"/>
              <a:gd name="T12" fmla="*/ 1209 w 1391"/>
              <a:gd name="T13" fmla="*/ 604 h 1209"/>
              <a:gd name="T14" fmla="*/ 0 w 1391"/>
              <a:gd name="T15" fmla="*/ 1209 h 1209"/>
              <a:gd name="T16" fmla="*/ 0 w 1391"/>
              <a:gd name="T17" fmla="*/ 0 h 1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1" h="1209">
                <a:moveTo>
                  <a:pt x="1209" y="604"/>
                </a:moveTo>
                <a:cubicBezTo>
                  <a:pt x="1209" y="655"/>
                  <a:pt x="1250" y="695"/>
                  <a:pt x="1300" y="695"/>
                </a:cubicBezTo>
                <a:cubicBezTo>
                  <a:pt x="1350" y="695"/>
                  <a:pt x="1391" y="655"/>
                  <a:pt x="1391" y="604"/>
                </a:cubicBezTo>
                <a:cubicBezTo>
                  <a:pt x="1391" y="554"/>
                  <a:pt x="1350" y="514"/>
                  <a:pt x="1300" y="514"/>
                </a:cubicBezTo>
                <a:cubicBezTo>
                  <a:pt x="1250" y="514"/>
                  <a:pt x="1209" y="554"/>
                  <a:pt x="1209" y="604"/>
                </a:cubicBezTo>
                <a:close/>
                <a:moveTo>
                  <a:pt x="0" y="0"/>
                </a:moveTo>
                <a:lnTo>
                  <a:pt x="1209" y="604"/>
                </a:lnTo>
                <a:lnTo>
                  <a:pt x="0" y="1209"/>
                </a:lnTo>
                <a:lnTo>
                  <a:pt x="0" y="0"/>
                </a:lnTo>
                <a:close/>
              </a:path>
            </a:pathLst>
          </a:custGeom>
          <a:solidFill>
            <a:srgbClr val="EDF2F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59" name="Connector: Elbow 58"/>
          <p:cNvCxnSpPr>
            <a:stCxn id="33" idx="0"/>
          </p:cNvCxnSpPr>
          <p:nvPr/>
        </p:nvCxnSpPr>
        <p:spPr>
          <a:xfrm rot="5400000" flipH="1" flipV="1">
            <a:off x="3624037" y="2776245"/>
            <a:ext cx="483329" cy="633502"/>
          </a:xfrm>
          <a:prstGeom prst="bentConnector2">
            <a:avLst/>
          </a:prstGeom>
        </p:spPr>
        <p:style>
          <a:lnRef idx="3">
            <a:schemeClr val="accent1"/>
          </a:lnRef>
          <a:fillRef idx="0">
            <a:schemeClr val="accent1"/>
          </a:fillRef>
          <a:effectRef idx="2">
            <a:schemeClr val="accent1"/>
          </a:effectRef>
          <a:fontRef idx="minor">
            <a:schemeClr val="tx1"/>
          </a:fontRef>
        </p:style>
      </p:cxnSp>
      <p:cxnSp>
        <p:nvCxnSpPr>
          <p:cNvPr id="63" name="Connector: Elbow 62"/>
          <p:cNvCxnSpPr>
            <a:stCxn id="41" idx="2"/>
          </p:cNvCxnSpPr>
          <p:nvPr/>
        </p:nvCxnSpPr>
        <p:spPr>
          <a:xfrm>
            <a:off x="4548213" y="2861794"/>
            <a:ext cx="587443" cy="515728"/>
          </a:xfrm>
          <a:prstGeom prst="bentConnector3">
            <a:avLst>
              <a:gd name="adj1" fmla="val 99184"/>
            </a:avLst>
          </a:prstGeom>
        </p:spPr>
        <p:style>
          <a:lnRef idx="3">
            <a:schemeClr val="accent1"/>
          </a:lnRef>
          <a:fillRef idx="0">
            <a:schemeClr val="accent1"/>
          </a:fillRef>
          <a:effectRef idx="2">
            <a:schemeClr val="accent1"/>
          </a:effectRef>
          <a:fontRef idx="minor">
            <a:schemeClr val="tx1"/>
          </a:fontRef>
        </p:style>
      </p:cxnSp>
      <p:cxnSp>
        <p:nvCxnSpPr>
          <p:cNvPr id="65" name="Connector: Elbow 64"/>
          <p:cNvCxnSpPr>
            <a:stCxn id="57" idx="2"/>
            <a:endCxn id="33" idx="4"/>
          </p:cNvCxnSpPr>
          <p:nvPr/>
        </p:nvCxnSpPr>
        <p:spPr>
          <a:xfrm rot="10800000">
            <a:off x="3548951" y="3420385"/>
            <a:ext cx="633503" cy="375276"/>
          </a:xfrm>
          <a:prstGeom prst="bentConnector2">
            <a:avLst/>
          </a:prstGeom>
        </p:spPr>
        <p:style>
          <a:lnRef idx="3">
            <a:schemeClr val="accent1"/>
          </a:lnRef>
          <a:fillRef idx="0">
            <a:schemeClr val="accent1"/>
          </a:fillRef>
          <a:effectRef idx="2">
            <a:schemeClr val="accent1"/>
          </a:effectRef>
          <a:fontRef idx="minor">
            <a:schemeClr val="tx1"/>
          </a:fontRef>
        </p:style>
      </p:cxnSp>
      <p:cxnSp>
        <p:nvCxnSpPr>
          <p:cNvPr id="68" name="Connector: Elbow 67"/>
          <p:cNvCxnSpPr>
            <a:stCxn id="15" idx="2"/>
          </p:cNvCxnSpPr>
          <p:nvPr/>
        </p:nvCxnSpPr>
        <p:spPr>
          <a:xfrm flipH="1">
            <a:off x="4540432" y="3469597"/>
            <a:ext cx="595224" cy="332697"/>
          </a:xfrm>
          <a:prstGeom prst="bentConnector3">
            <a:avLst>
              <a:gd name="adj1" fmla="val -267"/>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8928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Nonvolatile Memories</a:t>
            </a:r>
          </a:p>
        </p:txBody>
      </p:sp>
      <p:sp>
        <p:nvSpPr>
          <p:cNvPr id="4" name="Slide Number Placeholder 3"/>
          <p:cNvSpPr>
            <a:spLocks noGrp="1"/>
          </p:cNvSpPr>
          <p:nvPr>
            <p:ph type="sldNum" sz="quarter" idx="12"/>
          </p:nvPr>
        </p:nvSpPr>
        <p:spPr/>
        <p:txBody>
          <a:bodyPr/>
          <a:lstStyle/>
          <a:p>
            <a:fld id="{BC7C217C-2F06-4462-9D67-FF1B400F5E86}" type="slidenum">
              <a:rPr lang="en-US" smtClean="0"/>
              <a:t>5</a:t>
            </a:fld>
            <a:endParaRPr lang="en-US"/>
          </a:p>
        </p:txBody>
      </p:sp>
      <p:sp>
        <p:nvSpPr>
          <p:cNvPr id="5" name="Rectangle 4"/>
          <p:cNvSpPr/>
          <p:nvPr/>
        </p:nvSpPr>
        <p:spPr>
          <a:xfrm>
            <a:off x="2286000" y="4557236"/>
            <a:ext cx="4572000" cy="1477328"/>
          </a:xfrm>
          <a:prstGeom prst="rect">
            <a:avLst/>
          </a:prstGeom>
        </p:spPr>
        <p:txBody>
          <a:bodyPr>
            <a:spAutoFit/>
          </a:bodyPr>
          <a:lstStyle/>
          <a:p>
            <a:r>
              <a:rPr lang="en-US" dirty="0"/>
              <a:t>Read-only memory (ROM)</a:t>
            </a:r>
          </a:p>
          <a:p>
            <a:r>
              <a:rPr lang="en-US" dirty="0"/>
              <a:t>Programmable ROM (PROM)</a:t>
            </a:r>
          </a:p>
          <a:p>
            <a:r>
              <a:rPr lang="en-US" dirty="0"/>
              <a:t>Erasable PROM (EPROM)</a:t>
            </a:r>
          </a:p>
          <a:p>
            <a:r>
              <a:rPr lang="en-US" dirty="0"/>
              <a:t>Electrically erasable PROM (EEPROM)</a:t>
            </a:r>
          </a:p>
          <a:p>
            <a:r>
              <a:rPr lang="en-US" dirty="0"/>
              <a:t>Flash memory</a:t>
            </a:r>
          </a:p>
        </p:txBody>
      </p:sp>
      <p:pic>
        <p:nvPicPr>
          <p:cNvPr id="7" name="Picture 2" descr="http://www.kriblog.com/user/www/read-only-memory-rom-141973243445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129" y="1690689"/>
            <a:ext cx="3438651" cy="2601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50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a:t>
            </a:r>
          </a:p>
        </p:txBody>
      </p:sp>
      <p:sp>
        <p:nvSpPr>
          <p:cNvPr id="4" name="Slide Number Placeholder 3"/>
          <p:cNvSpPr>
            <a:spLocks noGrp="1"/>
          </p:cNvSpPr>
          <p:nvPr>
            <p:ph type="sldNum" sz="quarter" idx="12"/>
          </p:nvPr>
        </p:nvSpPr>
        <p:spPr/>
        <p:txBody>
          <a:bodyPr/>
          <a:lstStyle/>
          <a:p>
            <a:fld id="{BC7C217C-2F06-4462-9D67-FF1B400F5E86}" type="slidenum">
              <a:rPr lang="en-US" smtClean="0"/>
              <a:t>6</a:t>
            </a:fld>
            <a:endParaRPr lang="en-US"/>
          </a:p>
        </p:txBody>
      </p:sp>
      <p:sp>
        <p:nvSpPr>
          <p:cNvPr id="5" name="Rectangle 5"/>
          <p:cNvSpPr>
            <a:spLocks noChangeAspect="1" noChangeArrowheads="1"/>
          </p:cNvSpPr>
          <p:nvPr/>
        </p:nvSpPr>
        <p:spPr bwMode="auto">
          <a:xfrm>
            <a:off x="7466013" y="3959787"/>
            <a:ext cx="1049337" cy="1054100"/>
          </a:xfrm>
          <a:prstGeom prst="rect">
            <a:avLst/>
          </a:prstGeom>
          <a:noFill/>
          <a:ln w="28575">
            <a:solidFill>
              <a:schemeClr val="tx1"/>
            </a:solidFill>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Linux Biolinum"/>
                <a:cs typeface="+mn-cs"/>
              </a:rPr>
              <a:t>Main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Linux Biolinum"/>
                <a:cs typeface="+mn-cs"/>
              </a:rPr>
              <a:t>memory</a:t>
            </a:r>
          </a:p>
        </p:txBody>
      </p:sp>
      <p:sp>
        <p:nvSpPr>
          <p:cNvPr id="6" name="AutoShape 6"/>
          <p:cNvSpPr>
            <a:spLocks noChangeAspect="1" noChangeArrowheads="1"/>
          </p:cNvSpPr>
          <p:nvPr/>
        </p:nvSpPr>
        <p:spPr bwMode="auto">
          <a:xfrm>
            <a:off x="5708650" y="4134412"/>
            <a:ext cx="1720850" cy="615950"/>
          </a:xfrm>
          <a:prstGeom prst="leftRightArrow">
            <a:avLst>
              <a:gd name="adj1" fmla="val 50000"/>
              <a:gd name="adj2" fmla="val 55876"/>
            </a:avLst>
          </a:prstGeom>
          <a:solidFill>
            <a:srgbClr val="F7F5CD"/>
          </a:solidFill>
          <a:ln w="2857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Linux Biolinum"/>
              <a:cs typeface="+mn-cs"/>
            </a:endParaRPr>
          </a:p>
        </p:txBody>
      </p:sp>
      <p:sp>
        <p:nvSpPr>
          <p:cNvPr id="7" name="Rectangle 7"/>
          <p:cNvSpPr>
            <a:spLocks noChangeAspect="1" noChangeArrowheads="1"/>
          </p:cNvSpPr>
          <p:nvPr/>
        </p:nvSpPr>
        <p:spPr bwMode="auto">
          <a:xfrm>
            <a:off x="4652963" y="4170925"/>
            <a:ext cx="1049337" cy="666750"/>
          </a:xfrm>
          <a:prstGeom prst="rect">
            <a:avLst/>
          </a:prstGeom>
          <a:noFill/>
          <a:ln w="28575">
            <a:solidFill>
              <a:schemeClr val="tx1"/>
            </a:solidFill>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Linux Biolinum"/>
                <a:cs typeface="+mn-cs"/>
              </a:rPr>
              <a:t>I/O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Linux Biolinum"/>
                <a:cs typeface="+mn-cs"/>
              </a:rPr>
              <a:t>bridge</a:t>
            </a:r>
          </a:p>
        </p:txBody>
      </p:sp>
      <p:sp>
        <p:nvSpPr>
          <p:cNvPr id="8" name="AutoShape 8"/>
          <p:cNvSpPr>
            <a:spLocks noChangeAspect="1" noChangeArrowheads="1"/>
          </p:cNvSpPr>
          <p:nvPr/>
        </p:nvSpPr>
        <p:spPr bwMode="auto">
          <a:xfrm>
            <a:off x="2971800" y="4134412"/>
            <a:ext cx="1676400" cy="615950"/>
          </a:xfrm>
          <a:prstGeom prst="leftRightArrow">
            <a:avLst>
              <a:gd name="adj1" fmla="val 50000"/>
              <a:gd name="adj2" fmla="val 54433"/>
            </a:avLst>
          </a:prstGeom>
          <a:solidFill>
            <a:srgbClr val="F7F5CD"/>
          </a:solidFill>
          <a:ln w="2857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Linux Biolinum"/>
              <a:cs typeface="+mn-cs"/>
            </a:endParaRPr>
          </a:p>
        </p:txBody>
      </p:sp>
      <p:sp>
        <p:nvSpPr>
          <p:cNvPr id="9" name="Rectangle 9"/>
          <p:cNvSpPr>
            <a:spLocks noChangeAspect="1" noChangeArrowheads="1"/>
          </p:cNvSpPr>
          <p:nvPr/>
        </p:nvSpPr>
        <p:spPr bwMode="auto">
          <a:xfrm>
            <a:off x="779463" y="4170925"/>
            <a:ext cx="2162175" cy="666750"/>
          </a:xfrm>
          <a:prstGeom prst="rect">
            <a:avLst/>
          </a:prstGeom>
          <a:noFill/>
          <a:ln w="28575">
            <a:solidFill>
              <a:schemeClr val="tx1"/>
            </a:solidFill>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Linux Biolinum"/>
                <a:cs typeface="+mn-cs"/>
              </a:rPr>
              <a:t>Bus interface</a:t>
            </a:r>
          </a:p>
        </p:txBody>
      </p:sp>
      <p:sp>
        <p:nvSpPr>
          <p:cNvPr id="10" name="Rectangle 10"/>
          <p:cNvSpPr>
            <a:spLocks noChangeAspect="1" noChangeArrowheads="1"/>
          </p:cNvSpPr>
          <p:nvPr/>
        </p:nvSpPr>
        <p:spPr bwMode="auto">
          <a:xfrm>
            <a:off x="1836738" y="2640575"/>
            <a:ext cx="788987" cy="176212"/>
          </a:xfrm>
          <a:prstGeom prst="rect">
            <a:avLst/>
          </a:prstGeom>
          <a:noFill/>
          <a:ln w="2857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Linux Biolinum"/>
              <a:cs typeface="+mn-cs"/>
            </a:endParaRPr>
          </a:p>
        </p:txBody>
      </p:sp>
      <p:sp>
        <p:nvSpPr>
          <p:cNvPr id="11" name="Rectangle 11"/>
          <p:cNvSpPr>
            <a:spLocks noChangeAspect="1" noChangeArrowheads="1"/>
          </p:cNvSpPr>
          <p:nvPr/>
        </p:nvSpPr>
        <p:spPr bwMode="auto">
          <a:xfrm>
            <a:off x="1836738" y="2816787"/>
            <a:ext cx="788987" cy="176213"/>
          </a:xfrm>
          <a:prstGeom prst="rect">
            <a:avLst/>
          </a:prstGeom>
          <a:noFill/>
          <a:ln w="2857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Linux Biolinum"/>
              <a:cs typeface="+mn-cs"/>
            </a:endParaRPr>
          </a:p>
        </p:txBody>
      </p:sp>
      <p:sp>
        <p:nvSpPr>
          <p:cNvPr id="12" name="Rectangle 12"/>
          <p:cNvSpPr>
            <a:spLocks noChangeAspect="1" noChangeArrowheads="1"/>
          </p:cNvSpPr>
          <p:nvPr/>
        </p:nvSpPr>
        <p:spPr bwMode="auto">
          <a:xfrm>
            <a:off x="1836738" y="2993000"/>
            <a:ext cx="788987" cy="174625"/>
          </a:xfrm>
          <a:prstGeom prst="rect">
            <a:avLst/>
          </a:prstGeom>
          <a:noFill/>
          <a:ln w="2857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Linux Biolinum"/>
              <a:cs typeface="+mn-cs"/>
            </a:endParaRPr>
          </a:p>
        </p:txBody>
      </p:sp>
      <p:sp>
        <p:nvSpPr>
          <p:cNvPr id="13" name="Rectangle 13"/>
          <p:cNvSpPr>
            <a:spLocks noChangeAspect="1" noChangeArrowheads="1"/>
          </p:cNvSpPr>
          <p:nvPr/>
        </p:nvSpPr>
        <p:spPr bwMode="auto">
          <a:xfrm>
            <a:off x="1836738" y="3167625"/>
            <a:ext cx="788987" cy="176212"/>
          </a:xfrm>
          <a:prstGeom prst="rect">
            <a:avLst/>
          </a:prstGeom>
          <a:noFill/>
          <a:ln w="2857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Linux Biolinum"/>
              <a:cs typeface="+mn-cs"/>
            </a:endParaRPr>
          </a:p>
        </p:txBody>
      </p:sp>
      <p:sp>
        <p:nvSpPr>
          <p:cNvPr id="14" name="Rectangle 14"/>
          <p:cNvSpPr>
            <a:spLocks noChangeAspect="1" noChangeArrowheads="1"/>
          </p:cNvSpPr>
          <p:nvPr/>
        </p:nvSpPr>
        <p:spPr bwMode="auto">
          <a:xfrm>
            <a:off x="1836738" y="3343837"/>
            <a:ext cx="788987" cy="176213"/>
          </a:xfrm>
          <a:prstGeom prst="rect">
            <a:avLst/>
          </a:prstGeom>
          <a:noFill/>
          <a:ln w="2857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Linux Biolinum"/>
              <a:cs typeface="+mn-cs"/>
            </a:endParaRPr>
          </a:p>
        </p:txBody>
      </p:sp>
      <p:sp>
        <p:nvSpPr>
          <p:cNvPr id="15" name="AutoShape 15"/>
          <p:cNvSpPr>
            <a:spLocks noChangeAspect="1" noChangeArrowheads="1"/>
          </p:cNvSpPr>
          <p:nvPr/>
        </p:nvSpPr>
        <p:spPr bwMode="auto">
          <a:xfrm>
            <a:off x="2728913" y="2640575"/>
            <a:ext cx="512762" cy="439737"/>
          </a:xfrm>
          <a:prstGeom prst="rightArrow">
            <a:avLst>
              <a:gd name="adj1" fmla="val 50000"/>
              <a:gd name="adj2" fmla="val 29152"/>
            </a:avLst>
          </a:prstGeom>
          <a:noFill/>
          <a:ln w="2857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Linux Biolinum"/>
              <a:cs typeface="+mn-cs"/>
            </a:endParaRPr>
          </a:p>
        </p:txBody>
      </p:sp>
      <p:sp>
        <p:nvSpPr>
          <p:cNvPr id="16" name="AutoShape 16"/>
          <p:cNvSpPr>
            <a:spLocks noChangeAspect="1" noChangeArrowheads="1"/>
          </p:cNvSpPr>
          <p:nvPr/>
        </p:nvSpPr>
        <p:spPr bwMode="auto">
          <a:xfrm flipH="1">
            <a:off x="2625725" y="3080312"/>
            <a:ext cx="512763" cy="439738"/>
          </a:xfrm>
          <a:prstGeom prst="rightArrow">
            <a:avLst>
              <a:gd name="adj1" fmla="val 50000"/>
              <a:gd name="adj2" fmla="val 29152"/>
            </a:avLst>
          </a:prstGeom>
          <a:noFill/>
          <a:ln w="2857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Linux Biolinum"/>
              <a:cs typeface="+mn-cs"/>
            </a:endParaRPr>
          </a:p>
        </p:txBody>
      </p:sp>
      <p:sp>
        <p:nvSpPr>
          <p:cNvPr id="17" name="Rectangle 17"/>
          <p:cNvSpPr>
            <a:spLocks noChangeAspect="1" noChangeArrowheads="1"/>
          </p:cNvSpPr>
          <p:nvPr/>
        </p:nvSpPr>
        <p:spPr bwMode="auto">
          <a:xfrm>
            <a:off x="3241675" y="2465950"/>
            <a:ext cx="614363" cy="1230312"/>
          </a:xfrm>
          <a:prstGeom prst="rect">
            <a:avLst/>
          </a:prstGeom>
          <a:noFill/>
          <a:ln w="28575">
            <a:solidFill>
              <a:schemeClr val="tx1"/>
            </a:solidFill>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Linux Biolinum"/>
                <a:cs typeface="+mn-cs"/>
              </a:rPr>
              <a:t>ALU</a:t>
            </a:r>
          </a:p>
        </p:txBody>
      </p:sp>
      <p:sp>
        <p:nvSpPr>
          <p:cNvPr id="18" name="Text Box 18"/>
          <p:cNvSpPr txBox="1">
            <a:spLocks noChangeAspect="1" noChangeArrowheads="1"/>
          </p:cNvSpPr>
          <p:nvPr/>
        </p:nvSpPr>
        <p:spPr bwMode="auto">
          <a:xfrm>
            <a:off x="1334476" y="2176528"/>
            <a:ext cx="1683474" cy="461665"/>
          </a:xfrm>
          <a:prstGeom prst="rect">
            <a:avLst/>
          </a:prstGeom>
          <a:noFill/>
          <a:ln w="12700">
            <a:noFill/>
            <a:miter lim="800000"/>
            <a:headEnd/>
            <a:tailEnd/>
          </a:ln>
          <a:effectLst/>
        </p:spPr>
        <p:txBody>
          <a:bodyPr wrap="none" anchor="ctr">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Linux Biolinum"/>
                <a:cs typeface="+mn-cs"/>
              </a:rPr>
              <a:t>Register file</a:t>
            </a:r>
          </a:p>
        </p:txBody>
      </p:sp>
      <p:sp>
        <p:nvSpPr>
          <p:cNvPr id="19" name="AutoShape 19"/>
          <p:cNvSpPr>
            <a:spLocks noChangeAspect="1" noChangeArrowheads="1"/>
          </p:cNvSpPr>
          <p:nvPr/>
        </p:nvSpPr>
        <p:spPr bwMode="auto">
          <a:xfrm>
            <a:off x="1922463" y="3607362"/>
            <a:ext cx="703262" cy="527050"/>
          </a:xfrm>
          <a:prstGeom prst="upDownArrow">
            <a:avLst>
              <a:gd name="adj1" fmla="val 50000"/>
              <a:gd name="adj2" fmla="val 20000"/>
            </a:avLst>
          </a:prstGeom>
          <a:noFill/>
          <a:ln w="2857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Linux Biolinum"/>
              <a:cs typeface="+mn-cs"/>
            </a:endParaRPr>
          </a:p>
        </p:txBody>
      </p:sp>
      <p:sp>
        <p:nvSpPr>
          <p:cNvPr id="20" name="Rectangle 20"/>
          <p:cNvSpPr>
            <a:spLocks noChangeAspect="1" noChangeArrowheads="1"/>
          </p:cNvSpPr>
          <p:nvPr/>
        </p:nvSpPr>
        <p:spPr bwMode="auto">
          <a:xfrm>
            <a:off x="604838" y="2200837"/>
            <a:ext cx="3427412" cy="2813050"/>
          </a:xfrm>
          <a:prstGeom prst="rect">
            <a:avLst/>
          </a:prstGeom>
          <a:noFill/>
          <a:ln w="28575" cap="rnd">
            <a:solidFill>
              <a:schemeClr val="tx1"/>
            </a:solidFill>
            <a:prstDash val="sysDot"/>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Linux Biolinum"/>
              <a:cs typeface="+mn-cs"/>
            </a:endParaRPr>
          </a:p>
        </p:txBody>
      </p:sp>
      <p:sp>
        <p:nvSpPr>
          <p:cNvPr id="21" name="Text Box 21"/>
          <p:cNvSpPr txBox="1">
            <a:spLocks noChangeAspect="1" noChangeArrowheads="1"/>
          </p:cNvSpPr>
          <p:nvPr/>
        </p:nvSpPr>
        <p:spPr bwMode="auto">
          <a:xfrm>
            <a:off x="604838" y="1657085"/>
            <a:ext cx="1391728" cy="461665"/>
          </a:xfrm>
          <a:prstGeom prst="rect">
            <a:avLst/>
          </a:prstGeom>
          <a:noFill/>
          <a:ln w="12700">
            <a:noFill/>
            <a:miter lim="800000"/>
            <a:headEnd/>
            <a:tailEnd/>
          </a:ln>
          <a:effectLst/>
        </p:spPr>
        <p:txBody>
          <a:bodyPr wrap="none" anchor="ctr">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Linux Biolinum"/>
                <a:cs typeface="+mn-cs"/>
              </a:rPr>
              <a:t>CPU chip</a:t>
            </a:r>
          </a:p>
        </p:txBody>
      </p:sp>
      <p:sp>
        <p:nvSpPr>
          <p:cNvPr id="22" name="Text Box 22"/>
          <p:cNvSpPr txBox="1">
            <a:spLocks noChangeAspect="1" noChangeArrowheads="1"/>
          </p:cNvSpPr>
          <p:nvPr/>
        </p:nvSpPr>
        <p:spPr bwMode="auto">
          <a:xfrm>
            <a:off x="4118556" y="3187328"/>
            <a:ext cx="1630575" cy="461665"/>
          </a:xfrm>
          <a:prstGeom prst="rect">
            <a:avLst/>
          </a:prstGeom>
          <a:noFill/>
          <a:ln w="12700">
            <a:noFill/>
            <a:miter lim="800000"/>
            <a:headEnd/>
            <a:tailEnd/>
          </a:ln>
          <a:effectLst/>
        </p:spPr>
        <p:txBody>
          <a:bodyPr wrap="none" anchor="ctr">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Linux Biolinum"/>
                <a:cs typeface="+mn-cs"/>
              </a:rPr>
              <a:t>System bus</a:t>
            </a:r>
          </a:p>
        </p:txBody>
      </p:sp>
      <p:sp>
        <p:nvSpPr>
          <p:cNvPr id="23" name="Line 23"/>
          <p:cNvSpPr>
            <a:spLocks noChangeAspect="1" noChangeShapeType="1"/>
          </p:cNvSpPr>
          <p:nvPr/>
        </p:nvSpPr>
        <p:spPr bwMode="auto">
          <a:xfrm flipH="1">
            <a:off x="3856038" y="3696262"/>
            <a:ext cx="792162" cy="52705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Linux Biolinum"/>
              <a:cs typeface="+mn-cs"/>
            </a:endParaRPr>
          </a:p>
        </p:txBody>
      </p:sp>
      <p:sp>
        <p:nvSpPr>
          <p:cNvPr id="24" name="Text Box 24"/>
          <p:cNvSpPr txBox="1">
            <a:spLocks noChangeAspect="1" noChangeArrowheads="1"/>
          </p:cNvSpPr>
          <p:nvPr/>
        </p:nvSpPr>
        <p:spPr bwMode="auto">
          <a:xfrm>
            <a:off x="5775325" y="3187328"/>
            <a:ext cx="1779654" cy="461665"/>
          </a:xfrm>
          <a:prstGeom prst="rect">
            <a:avLst/>
          </a:prstGeom>
          <a:noFill/>
          <a:ln w="12700">
            <a:noFill/>
            <a:miter lim="800000"/>
            <a:headEnd/>
            <a:tailEnd/>
          </a:ln>
          <a:effectLst/>
        </p:spPr>
        <p:txBody>
          <a:bodyPr wrap="none" anchor="ctr">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Linux Biolinum"/>
                <a:cs typeface="+mn-cs"/>
              </a:rPr>
              <a:t>Memory bus</a:t>
            </a:r>
          </a:p>
        </p:txBody>
      </p:sp>
      <p:sp>
        <p:nvSpPr>
          <p:cNvPr id="25" name="Line 25"/>
          <p:cNvSpPr>
            <a:spLocks noChangeAspect="1" noChangeShapeType="1"/>
          </p:cNvSpPr>
          <p:nvPr/>
        </p:nvSpPr>
        <p:spPr bwMode="auto">
          <a:xfrm>
            <a:off x="6492875" y="3696262"/>
            <a:ext cx="0" cy="52705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Linux Biolinum"/>
              <a:cs typeface="+mn-cs"/>
            </a:endParaRPr>
          </a:p>
        </p:txBody>
      </p:sp>
    </p:spTree>
    <p:extLst>
      <p:ext uri="{BB962C8B-B14F-4D97-AF65-F5344CB8AC3E}">
        <p14:creationId xmlns:p14="http://schemas.microsoft.com/office/powerpoint/2010/main" val="1390647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Rotating Disk</a:t>
            </a:r>
          </a:p>
        </p:txBody>
      </p:sp>
      <p:sp>
        <p:nvSpPr>
          <p:cNvPr id="4" name="Slide Number Placeholder 3"/>
          <p:cNvSpPr>
            <a:spLocks noGrp="1"/>
          </p:cNvSpPr>
          <p:nvPr>
            <p:ph type="sldNum" sz="quarter" idx="12"/>
          </p:nvPr>
        </p:nvSpPr>
        <p:spPr/>
        <p:txBody>
          <a:bodyPr/>
          <a:lstStyle/>
          <a:p>
            <a:fld id="{BC7C217C-2F06-4462-9D67-FF1B400F5E86}" type="slidenum">
              <a:rPr lang="en-US" smtClean="0"/>
              <a:t>7</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0775" y="913901"/>
            <a:ext cx="5442450" cy="5442450"/>
          </a:xfrm>
          <a:prstGeom prst="rect">
            <a:avLst/>
          </a:prstGeom>
        </p:spPr>
      </p:pic>
      <p:sp>
        <p:nvSpPr>
          <p:cNvPr id="6" name="Text Box 24"/>
          <p:cNvSpPr txBox="1">
            <a:spLocks noChangeAspect="1" noChangeArrowheads="1"/>
          </p:cNvSpPr>
          <p:nvPr/>
        </p:nvSpPr>
        <p:spPr bwMode="auto">
          <a:xfrm>
            <a:off x="1905603" y="2193298"/>
            <a:ext cx="745000" cy="461665"/>
          </a:xfrm>
          <a:prstGeom prst="rect">
            <a:avLst/>
          </a:prstGeom>
          <a:noFill/>
          <a:ln w="12700">
            <a:noFill/>
            <a:miter lim="800000"/>
            <a:headEnd/>
            <a:tailEnd/>
          </a:ln>
          <a:effectLst/>
        </p:spPr>
        <p:txBody>
          <a:bodyPr wrap="square" anchor="ctr">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mj-lt"/>
                <a:cs typeface="+mn-cs"/>
              </a:rPr>
              <a:t>Arm</a:t>
            </a:r>
          </a:p>
        </p:txBody>
      </p:sp>
      <p:cxnSp>
        <p:nvCxnSpPr>
          <p:cNvPr id="7" name="Straight Arrow Connector 6"/>
          <p:cNvCxnSpPr>
            <a:stCxn id="6" idx="2"/>
          </p:cNvCxnSpPr>
          <p:nvPr/>
        </p:nvCxnSpPr>
        <p:spPr>
          <a:xfrm>
            <a:off x="2278103" y="2654963"/>
            <a:ext cx="2155001" cy="8868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 Box 24"/>
          <p:cNvSpPr txBox="1">
            <a:spLocks noChangeAspect="1" noChangeArrowheads="1"/>
          </p:cNvSpPr>
          <p:nvPr/>
        </p:nvSpPr>
        <p:spPr bwMode="auto">
          <a:xfrm>
            <a:off x="7490161" y="1604919"/>
            <a:ext cx="1225575" cy="461665"/>
          </a:xfrm>
          <a:prstGeom prst="rect">
            <a:avLst/>
          </a:prstGeom>
          <a:noFill/>
          <a:ln w="12700">
            <a:noFill/>
            <a:miter lim="800000"/>
            <a:headEnd/>
            <a:tailEnd/>
          </a:ln>
          <a:effectLst/>
        </p:spPr>
        <p:txBody>
          <a:bodyPr wrap="square" anchor="ctr">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mj-lt"/>
                <a:cs typeface="+mn-cs"/>
              </a:rPr>
              <a:t>Platters</a:t>
            </a:r>
          </a:p>
        </p:txBody>
      </p:sp>
      <p:cxnSp>
        <p:nvCxnSpPr>
          <p:cNvPr id="9" name="Straight Arrow Connector 8"/>
          <p:cNvCxnSpPr>
            <a:stCxn id="8" idx="2"/>
          </p:cNvCxnSpPr>
          <p:nvPr/>
        </p:nvCxnSpPr>
        <p:spPr>
          <a:xfrm flipH="1">
            <a:off x="6180883" y="2066584"/>
            <a:ext cx="1922066" cy="7923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 Box 24"/>
          <p:cNvSpPr txBox="1">
            <a:spLocks noChangeAspect="1" noChangeArrowheads="1"/>
          </p:cNvSpPr>
          <p:nvPr/>
        </p:nvSpPr>
        <p:spPr bwMode="auto">
          <a:xfrm>
            <a:off x="6024073" y="1229024"/>
            <a:ext cx="1225575" cy="461665"/>
          </a:xfrm>
          <a:prstGeom prst="rect">
            <a:avLst/>
          </a:prstGeom>
          <a:noFill/>
          <a:ln w="12700">
            <a:noFill/>
            <a:miter lim="800000"/>
            <a:headEnd/>
            <a:tailEnd/>
          </a:ln>
          <a:effectLst/>
        </p:spPr>
        <p:txBody>
          <a:bodyPr wrap="square" anchor="ctr">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mj-lt"/>
                <a:cs typeface="+mn-cs"/>
              </a:rPr>
              <a:t>Spindle</a:t>
            </a:r>
          </a:p>
        </p:txBody>
      </p:sp>
      <p:cxnSp>
        <p:nvCxnSpPr>
          <p:cNvPr id="11" name="Straight Arrow Connector 10"/>
          <p:cNvCxnSpPr>
            <a:stCxn id="10" idx="2"/>
          </p:cNvCxnSpPr>
          <p:nvPr/>
        </p:nvCxnSpPr>
        <p:spPr>
          <a:xfrm flipH="1">
            <a:off x="5104435" y="1690689"/>
            <a:ext cx="1532426" cy="11682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311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Access</a:t>
            </a:r>
          </a:p>
        </p:txBody>
      </p:sp>
      <p:sp>
        <p:nvSpPr>
          <p:cNvPr id="4" name="Slide Number Placeholder 3"/>
          <p:cNvSpPr>
            <a:spLocks noGrp="1"/>
          </p:cNvSpPr>
          <p:nvPr>
            <p:ph type="sldNum" sz="quarter" idx="12"/>
          </p:nvPr>
        </p:nvSpPr>
        <p:spPr/>
        <p:txBody>
          <a:bodyPr/>
          <a:lstStyle/>
          <a:p>
            <a:fld id="{BC7C217C-2F06-4462-9D67-FF1B400F5E86}" type="slidenum">
              <a:rPr lang="en-US" smtClean="0"/>
              <a:t>8</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5227" y="825666"/>
            <a:ext cx="5595857" cy="6032334"/>
          </a:xfrm>
          <a:prstGeom prst="rect">
            <a:avLst/>
          </a:prstGeom>
        </p:spPr>
      </p:pic>
      <p:sp>
        <p:nvSpPr>
          <p:cNvPr id="6" name="Text Box 24"/>
          <p:cNvSpPr txBox="1">
            <a:spLocks noChangeAspect="1" noChangeArrowheads="1"/>
          </p:cNvSpPr>
          <p:nvPr/>
        </p:nvSpPr>
        <p:spPr bwMode="auto">
          <a:xfrm>
            <a:off x="5710568" y="810168"/>
            <a:ext cx="2086048" cy="461665"/>
          </a:xfrm>
          <a:prstGeom prst="rect">
            <a:avLst/>
          </a:prstGeom>
          <a:noFill/>
          <a:ln w="12700">
            <a:noFill/>
            <a:miter lim="800000"/>
            <a:headEnd/>
            <a:tailEnd/>
          </a:ln>
          <a:effectLst/>
        </p:spPr>
        <p:txBody>
          <a:bodyPr wrap="square" anchor="ctr">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mj-lt"/>
                <a:cs typeface="+mn-cs"/>
              </a:rPr>
              <a:t>Track/Cylinder</a:t>
            </a:r>
          </a:p>
        </p:txBody>
      </p:sp>
      <p:cxnSp>
        <p:nvCxnSpPr>
          <p:cNvPr id="7" name="Straight Arrow Connector 6"/>
          <p:cNvCxnSpPr>
            <a:stCxn id="6" idx="2"/>
          </p:cNvCxnSpPr>
          <p:nvPr/>
        </p:nvCxnSpPr>
        <p:spPr>
          <a:xfrm flipH="1">
            <a:off x="5431598" y="1271833"/>
            <a:ext cx="1321994" cy="10684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4454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 Disk Sector</a:t>
            </a:r>
          </a:p>
        </p:txBody>
      </p:sp>
      <p:sp>
        <p:nvSpPr>
          <p:cNvPr id="4" name="Slide Number Placeholder 3"/>
          <p:cNvSpPr>
            <a:spLocks noGrp="1"/>
          </p:cNvSpPr>
          <p:nvPr>
            <p:ph type="sldNum" sz="quarter" idx="12"/>
          </p:nvPr>
        </p:nvSpPr>
        <p:spPr/>
        <p:txBody>
          <a:bodyPr/>
          <a:lstStyle/>
          <a:p>
            <a:fld id="{BC7C217C-2F06-4462-9D67-FF1B400F5E86}" type="slidenum">
              <a:rPr lang="en-US" smtClean="0">
                <a:latin typeface="+mj-lt"/>
              </a:rPr>
              <a:t>9</a:t>
            </a:fld>
            <a:endParaRPr lang="en-US">
              <a:latin typeface="+mj-lt"/>
            </a:endParaRPr>
          </a:p>
        </p:txBody>
      </p:sp>
      <p:sp>
        <p:nvSpPr>
          <p:cNvPr id="5" name="Rectangle 5"/>
          <p:cNvSpPr>
            <a:spLocks noChangeAspect="1" noChangeArrowheads="1"/>
          </p:cNvSpPr>
          <p:nvPr/>
        </p:nvSpPr>
        <p:spPr bwMode="auto">
          <a:xfrm>
            <a:off x="7466013" y="3179858"/>
            <a:ext cx="1049337" cy="1054100"/>
          </a:xfrm>
          <a:prstGeom prst="rect">
            <a:avLst/>
          </a:prstGeom>
          <a:noFill/>
          <a:ln w="28575">
            <a:solidFill>
              <a:schemeClr val="tx1"/>
            </a:solidFill>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mj-lt"/>
                <a:cs typeface="+mn-cs"/>
              </a:rPr>
              <a:t>Main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mj-lt"/>
                <a:cs typeface="+mn-cs"/>
              </a:rPr>
              <a:t>memory</a:t>
            </a:r>
          </a:p>
        </p:txBody>
      </p:sp>
      <p:sp>
        <p:nvSpPr>
          <p:cNvPr id="6" name="AutoShape 6"/>
          <p:cNvSpPr>
            <a:spLocks noChangeAspect="1" noChangeArrowheads="1"/>
          </p:cNvSpPr>
          <p:nvPr/>
        </p:nvSpPr>
        <p:spPr bwMode="auto">
          <a:xfrm>
            <a:off x="5708650" y="3354483"/>
            <a:ext cx="1720850" cy="615950"/>
          </a:xfrm>
          <a:prstGeom prst="leftRightArrow">
            <a:avLst>
              <a:gd name="adj1" fmla="val 50000"/>
              <a:gd name="adj2" fmla="val 55876"/>
            </a:avLst>
          </a:prstGeom>
          <a:solidFill>
            <a:srgbClr val="F7F5CD"/>
          </a:solidFill>
          <a:ln w="2857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mj-lt"/>
              <a:cs typeface="+mn-cs"/>
            </a:endParaRPr>
          </a:p>
        </p:txBody>
      </p:sp>
      <p:sp>
        <p:nvSpPr>
          <p:cNvPr id="7" name="Rectangle 7"/>
          <p:cNvSpPr>
            <a:spLocks noChangeAspect="1" noChangeArrowheads="1"/>
          </p:cNvSpPr>
          <p:nvPr/>
        </p:nvSpPr>
        <p:spPr bwMode="auto">
          <a:xfrm>
            <a:off x="4652963" y="3390996"/>
            <a:ext cx="1049337" cy="666750"/>
          </a:xfrm>
          <a:prstGeom prst="rect">
            <a:avLst/>
          </a:prstGeom>
          <a:noFill/>
          <a:ln w="28575">
            <a:solidFill>
              <a:schemeClr val="tx1"/>
            </a:solidFill>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mj-lt"/>
                <a:cs typeface="+mn-cs"/>
              </a:rPr>
              <a:t>I/O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mj-lt"/>
                <a:cs typeface="+mn-cs"/>
              </a:rPr>
              <a:t>bridge</a:t>
            </a:r>
          </a:p>
        </p:txBody>
      </p:sp>
      <p:sp>
        <p:nvSpPr>
          <p:cNvPr id="8" name="AutoShape 8"/>
          <p:cNvSpPr>
            <a:spLocks noChangeAspect="1" noChangeArrowheads="1"/>
          </p:cNvSpPr>
          <p:nvPr/>
        </p:nvSpPr>
        <p:spPr bwMode="auto">
          <a:xfrm>
            <a:off x="2971800" y="3354483"/>
            <a:ext cx="1676400" cy="615950"/>
          </a:xfrm>
          <a:prstGeom prst="leftRightArrow">
            <a:avLst>
              <a:gd name="adj1" fmla="val 50000"/>
              <a:gd name="adj2" fmla="val 54433"/>
            </a:avLst>
          </a:prstGeom>
          <a:solidFill>
            <a:srgbClr val="F7F5CD"/>
          </a:solidFill>
          <a:ln w="2857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mj-lt"/>
              <a:cs typeface="+mn-cs"/>
            </a:endParaRPr>
          </a:p>
        </p:txBody>
      </p:sp>
      <p:sp>
        <p:nvSpPr>
          <p:cNvPr id="9" name="Rectangle 9"/>
          <p:cNvSpPr>
            <a:spLocks noChangeAspect="1" noChangeArrowheads="1"/>
          </p:cNvSpPr>
          <p:nvPr/>
        </p:nvSpPr>
        <p:spPr bwMode="auto">
          <a:xfrm>
            <a:off x="779463" y="3390996"/>
            <a:ext cx="2162175" cy="666750"/>
          </a:xfrm>
          <a:prstGeom prst="rect">
            <a:avLst/>
          </a:prstGeom>
          <a:noFill/>
          <a:ln w="28575">
            <a:solidFill>
              <a:schemeClr val="tx1"/>
            </a:solidFill>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mj-lt"/>
                <a:cs typeface="+mn-cs"/>
              </a:rPr>
              <a:t>Bus interface</a:t>
            </a:r>
          </a:p>
        </p:txBody>
      </p:sp>
      <p:sp>
        <p:nvSpPr>
          <p:cNvPr id="10" name="Rectangle 10"/>
          <p:cNvSpPr>
            <a:spLocks noChangeAspect="1" noChangeArrowheads="1"/>
          </p:cNvSpPr>
          <p:nvPr/>
        </p:nvSpPr>
        <p:spPr bwMode="auto">
          <a:xfrm>
            <a:off x="1836738" y="1860646"/>
            <a:ext cx="788987" cy="176212"/>
          </a:xfrm>
          <a:prstGeom prst="rect">
            <a:avLst/>
          </a:prstGeom>
          <a:noFill/>
          <a:ln w="2857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mj-lt"/>
              <a:cs typeface="+mn-cs"/>
            </a:endParaRPr>
          </a:p>
        </p:txBody>
      </p:sp>
      <p:sp>
        <p:nvSpPr>
          <p:cNvPr id="11" name="Rectangle 11"/>
          <p:cNvSpPr>
            <a:spLocks noChangeAspect="1" noChangeArrowheads="1"/>
          </p:cNvSpPr>
          <p:nvPr/>
        </p:nvSpPr>
        <p:spPr bwMode="auto">
          <a:xfrm>
            <a:off x="1836738" y="2036858"/>
            <a:ext cx="788987" cy="176213"/>
          </a:xfrm>
          <a:prstGeom prst="rect">
            <a:avLst/>
          </a:prstGeom>
          <a:noFill/>
          <a:ln w="2857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mj-lt"/>
              <a:cs typeface="+mn-cs"/>
            </a:endParaRPr>
          </a:p>
        </p:txBody>
      </p:sp>
      <p:sp>
        <p:nvSpPr>
          <p:cNvPr id="12" name="Rectangle 12"/>
          <p:cNvSpPr>
            <a:spLocks noChangeAspect="1" noChangeArrowheads="1"/>
          </p:cNvSpPr>
          <p:nvPr/>
        </p:nvSpPr>
        <p:spPr bwMode="auto">
          <a:xfrm>
            <a:off x="1836738" y="2213071"/>
            <a:ext cx="788987" cy="174625"/>
          </a:xfrm>
          <a:prstGeom prst="rect">
            <a:avLst/>
          </a:prstGeom>
          <a:noFill/>
          <a:ln w="2857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mj-lt"/>
              <a:cs typeface="+mn-cs"/>
            </a:endParaRPr>
          </a:p>
        </p:txBody>
      </p:sp>
      <p:sp>
        <p:nvSpPr>
          <p:cNvPr id="13" name="Rectangle 13"/>
          <p:cNvSpPr>
            <a:spLocks noChangeAspect="1" noChangeArrowheads="1"/>
          </p:cNvSpPr>
          <p:nvPr/>
        </p:nvSpPr>
        <p:spPr bwMode="auto">
          <a:xfrm>
            <a:off x="1836738" y="2387696"/>
            <a:ext cx="788987" cy="176212"/>
          </a:xfrm>
          <a:prstGeom prst="rect">
            <a:avLst/>
          </a:prstGeom>
          <a:noFill/>
          <a:ln w="2857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mj-lt"/>
              <a:cs typeface="+mn-cs"/>
            </a:endParaRPr>
          </a:p>
        </p:txBody>
      </p:sp>
      <p:sp>
        <p:nvSpPr>
          <p:cNvPr id="14" name="Rectangle 14"/>
          <p:cNvSpPr>
            <a:spLocks noChangeAspect="1" noChangeArrowheads="1"/>
          </p:cNvSpPr>
          <p:nvPr/>
        </p:nvSpPr>
        <p:spPr bwMode="auto">
          <a:xfrm>
            <a:off x="1836738" y="2563908"/>
            <a:ext cx="788987" cy="176213"/>
          </a:xfrm>
          <a:prstGeom prst="rect">
            <a:avLst/>
          </a:prstGeom>
          <a:noFill/>
          <a:ln w="2857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mj-lt"/>
              <a:cs typeface="+mn-cs"/>
            </a:endParaRPr>
          </a:p>
        </p:txBody>
      </p:sp>
      <p:sp>
        <p:nvSpPr>
          <p:cNvPr id="15" name="AutoShape 15"/>
          <p:cNvSpPr>
            <a:spLocks noChangeAspect="1" noChangeArrowheads="1"/>
          </p:cNvSpPr>
          <p:nvPr/>
        </p:nvSpPr>
        <p:spPr bwMode="auto">
          <a:xfrm>
            <a:off x="2728913" y="1860646"/>
            <a:ext cx="512762" cy="439737"/>
          </a:xfrm>
          <a:prstGeom prst="rightArrow">
            <a:avLst>
              <a:gd name="adj1" fmla="val 50000"/>
              <a:gd name="adj2" fmla="val 29152"/>
            </a:avLst>
          </a:prstGeom>
          <a:noFill/>
          <a:ln w="2857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mj-lt"/>
              <a:cs typeface="+mn-cs"/>
            </a:endParaRPr>
          </a:p>
        </p:txBody>
      </p:sp>
      <p:sp>
        <p:nvSpPr>
          <p:cNvPr id="16" name="AutoShape 16"/>
          <p:cNvSpPr>
            <a:spLocks noChangeAspect="1" noChangeArrowheads="1"/>
          </p:cNvSpPr>
          <p:nvPr/>
        </p:nvSpPr>
        <p:spPr bwMode="auto">
          <a:xfrm flipH="1">
            <a:off x="2625725" y="2300383"/>
            <a:ext cx="512763" cy="439738"/>
          </a:xfrm>
          <a:prstGeom prst="rightArrow">
            <a:avLst>
              <a:gd name="adj1" fmla="val 50000"/>
              <a:gd name="adj2" fmla="val 29152"/>
            </a:avLst>
          </a:prstGeom>
          <a:noFill/>
          <a:ln w="2857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mj-lt"/>
              <a:cs typeface="+mn-cs"/>
            </a:endParaRPr>
          </a:p>
        </p:txBody>
      </p:sp>
      <p:sp>
        <p:nvSpPr>
          <p:cNvPr id="17" name="Rectangle 17"/>
          <p:cNvSpPr>
            <a:spLocks noChangeAspect="1" noChangeArrowheads="1"/>
          </p:cNvSpPr>
          <p:nvPr/>
        </p:nvSpPr>
        <p:spPr bwMode="auto">
          <a:xfrm>
            <a:off x="3241675" y="1686021"/>
            <a:ext cx="614363" cy="1230312"/>
          </a:xfrm>
          <a:prstGeom prst="rect">
            <a:avLst/>
          </a:prstGeom>
          <a:noFill/>
          <a:ln w="28575">
            <a:solidFill>
              <a:schemeClr val="tx1"/>
            </a:solidFill>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mj-lt"/>
                <a:cs typeface="+mn-cs"/>
              </a:rPr>
              <a:t>ALU</a:t>
            </a:r>
          </a:p>
        </p:txBody>
      </p:sp>
      <p:sp>
        <p:nvSpPr>
          <p:cNvPr id="18" name="Text Box 18"/>
          <p:cNvSpPr txBox="1">
            <a:spLocks noChangeAspect="1" noChangeArrowheads="1"/>
          </p:cNvSpPr>
          <p:nvPr/>
        </p:nvSpPr>
        <p:spPr bwMode="auto">
          <a:xfrm>
            <a:off x="1334476" y="1396599"/>
            <a:ext cx="1737976" cy="461665"/>
          </a:xfrm>
          <a:prstGeom prst="rect">
            <a:avLst/>
          </a:prstGeom>
          <a:noFill/>
          <a:ln w="12700">
            <a:noFill/>
            <a:miter lim="800000"/>
            <a:headEnd/>
            <a:tailEnd/>
          </a:ln>
          <a:effectLst/>
        </p:spPr>
        <p:txBody>
          <a:bodyPr wrap="none" anchor="ctr">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mj-lt"/>
                <a:cs typeface="+mn-cs"/>
              </a:rPr>
              <a:t>Register file</a:t>
            </a:r>
          </a:p>
        </p:txBody>
      </p:sp>
      <p:sp>
        <p:nvSpPr>
          <p:cNvPr id="19" name="AutoShape 19"/>
          <p:cNvSpPr>
            <a:spLocks noChangeAspect="1" noChangeArrowheads="1"/>
          </p:cNvSpPr>
          <p:nvPr/>
        </p:nvSpPr>
        <p:spPr bwMode="auto">
          <a:xfrm>
            <a:off x="1922463" y="2827433"/>
            <a:ext cx="703262" cy="527050"/>
          </a:xfrm>
          <a:prstGeom prst="upDownArrow">
            <a:avLst>
              <a:gd name="adj1" fmla="val 50000"/>
              <a:gd name="adj2" fmla="val 20000"/>
            </a:avLst>
          </a:prstGeom>
          <a:noFill/>
          <a:ln w="28575">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mj-lt"/>
              <a:cs typeface="+mn-cs"/>
            </a:endParaRPr>
          </a:p>
        </p:txBody>
      </p:sp>
      <p:sp>
        <p:nvSpPr>
          <p:cNvPr id="20" name="Rectangle 20"/>
          <p:cNvSpPr>
            <a:spLocks noChangeAspect="1" noChangeArrowheads="1"/>
          </p:cNvSpPr>
          <p:nvPr/>
        </p:nvSpPr>
        <p:spPr bwMode="auto">
          <a:xfrm>
            <a:off x="604838" y="1420908"/>
            <a:ext cx="3427412" cy="2813050"/>
          </a:xfrm>
          <a:prstGeom prst="rect">
            <a:avLst/>
          </a:prstGeom>
          <a:noFill/>
          <a:ln w="28575" cap="rnd">
            <a:solidFill>
              <a:schemeClr val="tx1"/>
            </a:solidFill>
            <a:prstDash val="sysDot"/>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mj-lt"/>
              <a:cs typeface="+mn-cs"/>
            </a:endParaRPr>
          </a:p>
        </p:txBody>
      </p:sp>
      <p:sp>
        <p:nvSpPr>
          <p:cNvPr id="22" name="AutoShape 20"/>
          <p:cNvSpPr>
            <a:spLocks noChangeArrowheads="1"/>
          </p:cNvSpPr>
          <p:nvPr/>
        </p:nvSpPr>
        <p:spPr bwMode="auto">
          <a:xfrm>
            <a:off x="5005387" y="407009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j-lt"/>
              <a:cs typeface="+mn-cs"/>
            </a:endParaRPr>
          </a:p>
        </p:txBody>
      </p:sp>
      <p:sp>
        <p:nvSpPr>
          <p:cNvPr id="23" name="AutoShape 21"/>
          <p:cNvSpPr>
            <a:spLocks noChangeArrowheads="1"/>
          </p:cNvSpPr>
          <p:nvPr/>
        </p:nvSpPr>
        <p:spPr bwMode="auto">
          <a:xfrm flipV="1">
            <a:off x="6110287" y="4806690"/>
            <a:ext cx="495300" cy="651877"/>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j-lt"/>
              <a:cs typeface="+mn-cs"/>
            </a:endParaRPr>
          </a:p>
        </p:txBody>
      </p:sp>
      <p:sp>
        <p:nvSpPr>
          <p:cNvPr id="24" name="Rectangle 22"/>
          <p:cNvSpPr>
            <a:spLocks noChangeArrowheads="1"/>
          </p:cNvSpPr>
          <p:nvPr/>
        </p:nvSpPr>
        <p:spPr bwMode="auto">
          <a:xfrm>
            <a:off x="5702300" y="5458567"/>
            <a:ext cx="1295400" cy="640080"/>
          </a:xfrm>
          <a:prstGeom prst="rect">
            <a:avLst/>
          </a:prstGeom>
          <a:noFill/>
          <a:ln w="28575">
            <a:solidFill>
              <a:schemeClr val="tx1"/>
            </a:solidFill>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mj-lt"/>
                <a:cs typeface="+mn-cs"/>
              </a:rPr>
              <a:t>Disk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mj-lt"/>
                <a:cs typeface="+mn-cs"/>
              </a:rPr>
              <a:t>controller</a:t>
            </a:r>
          </a:p>
        </p:txBody>
      </p:sp>
      <p:sp>
        <p:nvSpPr>
          <p:cNvPr id="25" name="AutoShape 23"/>
          <p:cNvSpPr>
            <a:spLocks noChangeArrowheads="1"/>
          </p:cNvSpPr>
          <p:nvPr/>
        </p:nvSpPr>
        <p:spPr bwMode="auto">
          <a:xfrm flipV="1">
            <a:off x="3779837" y="4806690"/>
            <a:ext cx="495300" cy="651877"/>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j-lt"/>
              <a:cs typeface="+mn-cs"/>
            </a:endParaRPr>
          </a:p>
        </p:txBody>
      </p:sp>
      <p:sp>
        <p:nvSpPr>
          <p:cNvPr id="26" name="Rectangle 24"/>
          <p:cNvSpPr>
            <a:spLocks noChangeArrowheads="1"/>
          </p:cNvSpPr>
          <p:nvPr/>
        </p:nvSpPr>
        <p:spPr bwMode="auto">
          <a:xfrm>
            <a:off x="3375024" y="5458567"/>
            <a:ext cx="1295400" cy="640080"/>
          </a:xfrm>
          <a:prstGeom prst="rect">
            <a:avLst/>
          </a:prstGeom>
          <a:noFill/>
          <a:ln w="28575">
            <a:solidFill>
              <a:schemeClr val="tx1"/>
            </a:solidFill>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mj-lt"/>
                <a:cs typeface="+mn-cs"/>
              </a:rPr>
              <a:t>Graphics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mj-lt"/>
                <a:cs typeface="+mn-cs"/>
              </a:rPr>
              <a:t>adapter</a:t>
            </a:r>
          </a:p>
        </p:txBody>
      </p:sp>
      <p:sp>
        <p:nvSpPr>
          <p:cNvPr id="27" name="AutoShape 25"/>
          <p:cNvSpPr>
            <a:spLocks noChangeArrowheads="1"/>
          </p:cNvSpPr>
          <p:nvPr/>
        </p:nvSpPr>
        <p:spPr bwMode="auto">
          <a:xfrm flipV="1">
            <a:off x="2103437" y="4806690"/>
            <a:ext cx="495300" cy="651877"/>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j-lt"/>
              <a:cs typeface="+mn-cs"/>
            </a:endParaRPr>
          </a:p>
        </p:txBody>
      </p:sp>
      <p:sp>
        <p:nvSpPr>
          <p:cNvPr id="28" name="Rectangle 26"/>
          <p:cNvSpPr>
            <a:spLocks noChangeArrowheads="1"/>
          </p:cNvSpPr>
          <p:nvPr/>
        </p:nvSpPr>
        <p:spPr bwMode="auto">
          <a:xfrm>
            <a:off x="1655643" y="5458567"/>
            <a:ext cx="1369966" cy="640080"/>
          </a:xfrm>
          <a:prstGeom prst="rect">
            <a:avLst/>
          </a:prstGeom>
          <a:noFill/>
          <a:ln w="28575">
            <a:solidFill>
              <a:schemeClr val="tx1"/>
            </a:solidFill>
            <a:miter lim="800000"/>
            <a:headEnd/>
            <a:tailEnd/>
          </a:ln>
          <a:effectLst/>
        </p:spPr>
        <p:txBody>
          <a:bodyPr wrap="none" anchor="ctr">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mj-lt"/>
                <a:cs typeface="+mn-cs"/>
              </a:rPr>
              <a:t>USB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mj-lt"/>
                <a:cs typeface="+mn-cs"/>
              </a:rPr>
              <a:t>controller</a:t>
            </a:r>
          </a:p>
        </p:txBody>
      </p:sp>
      <p:sp>
        <p:nvSpPr>
          <p:cNvPr id="29" name="Line 27"/>
          <p:cNvSpPr>
            <a:spLocks noChangeShapeType="1"/>
          </p:cNvSpPr>
          <p:nvPr/>
        </p:nvSpPr>
        <p:spPr bwMode="auto">
          <a:xfrm>
            <a:off x="2344410" y="6098647"/>
            <a:ext cx="0" cy="304800"/>
          </a:xfrm>
          <a:prstGeom prst="line">
            <a:avLst/>
          </a:prstGeom>
          <a:noFill/>
          <a:ln w="28575">
            <a:solidFill>
              <a:schemeClr val="tx1"/>
            </a:solidFill>
            <a:round/>
            <a:headEnd type="triangle" w="med" len="me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j-lt"/>
              <a:cs typeface="+mn-cs"/>
            </a:endParaRPr>
          </a:p>
        </p:txBody>
      </p:sp>
      <p:sp>
        <p:nvSpPr>
          <p:cNvPr id="30" name="Text Box 29"/>
          <p:cNvSpPr txBox="1">
            <a:spLocks noChangeArrowheads="1"/>
          </p:cNvSpPr>
          <p:nvPr/>
        </p:nvSpPr>
        <p:spPr bwMode="auto">
          <a:xfrm>
            <a:off x="1111578" y="6333957"/>
            <a:ext cx="2366353" cy="461665"/>
          </a:xfrm>
          <a:prstGeom prst="rect">
            <a:avLst/>
          </a:prstGeom>
          <a:noFill/>
          <a:ln w="12700">
            <a:noFill/>
            <a:miter lim="800000"/>
            <a:headEnd/>
            <a:tailEnd/>
          </a:ln>
          <a:effectLst/>
        </p:spPr>
        <p:txBody>
          <a:bodyPr wrap="none" anchor="ctr">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mj-lt"/>
                <a:cs typeface="+mn-cs"/>
              </a:rPr>
              <a:t>mouse/keyboard</a:t>
            </a:r>
          </a:p>
        </p:txBody>
      </p:sp>
      <p:sp>
        <p:nvSpPr>
          <p:cNvPr id="31" name="Line 31"/>
          <p:cNvSpPr>
            <a:spLocks noChangeShapeType="1"/>
          </p:cNvSpPr>
          <p:nvPr/>
        </p:nvSpPr>
        <p:spPr bwMode="auto">
          <a:xfrm>
            <a:off x="4025946" y="6081810"/>
            <a:ext cx="0" cy="304800"/>
          </a:xfrm>
          <a:prstGeom prst="line">
            <a:avLst/>
          </a:prstGeom>
          <a:noFill/>
          <a:ln w="28575">
            <a:solidFill>
              <a:schemeClr val="tx1"/>
            </a:solidFill>
            <a:round/>
            <a:headEnd/>
            <a:tailEnd type="triangle" w="med" len="me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j-lt"/>
              <a:cs typeface="+mn-cs"/>
            </a:endParaRPr>
          </a:p>
        </p:txBody>
      </p:sp>
      <p:sp>
        <p:nvSpPr>
          <p:cNvPr id="32" name="Text Box 32"/>
          <p:cNvSpPr txBox="1">
            <a:spLocks noChangeArrowheads="1"/>
          </p:cNvSpPr>
          <p:nvPr/>
        </p:nvSpPr>
        <p:spPr bwMode="auto">
          <a:xfrm>
            <a:off x="3409330" y="6333956"/>
            <a:ext cx="1244251" cy="461665"/>
          </a:xfrm>
          <a:prstGeom prst="rect">
            <a:avLst/>
          </a:prstGeom>
          <a:noFill/>
          <a:ln w="12700">
            <a:noFill/>
            <a:miter lim="800000"/>
            <a:headEnd/>
            <a:tailEnd/>
          </a:ln>
          <a:effectLst/>
        </p:spPr>
        <p:txBody>
          <a:bodyPr wrap="none" anchor="ctr">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mj-lt"/>
                <a:cs typeface="+mn-cs"/>
              </a:rPr>
              <a:t>Monitor</a:t>
            </a:r>
          </a:p>
        </p:txBody>
      </p:sp>
      <p:sp>
        <p:nvSpPr>
          <p:cNvPr id="33" name="Line 33"/>
          <p:cNvSpPr>
            <a:spLocks noChangeShapeType="1"/>
          </p:cNvSpPr>
          <p:nvPr/>
        </p:nvSpPr>
        <p:spPr bwMode="auto">
          <a:xfrm>
            <a:off x="6351587" y="6098647"/>
            <a:ext cx="0" cy="287964"/>
          </a:xfrm>
          <a:prstGeom prst="line">
            <a:avLst/>
          </a:prstGeom>
          <a:noFill/>
          <a:ln w="28575">
            <a:solidFill>
              <a:schemeClr val="tx1"/>
            </a:solidFill>
            <a:round/>
            <a:headEnd type="triangle" w="med" len="med"/>
            <a:tailEnd type="triangle" w="med" len="me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j-lt"/>
              <a:cs typeface="+mn-cs"/>
            </a:endParaRPr>
          </a:p>
        </p:txBody>
      </p:sp>
      <p:sp>
        <p:nvSpPr>
          <p:cNvPr id="34" name="AutoShape 35"/>
          <p:cNvSpPr>
            <a:spLocks noChangeArrowheads="1"/>
          </p:cNvSpPr>
          <p:nvPr/>
        </p:nvSpPr>
        <p:spPr bwMode="auto">
          <a:xfrm>
            <a:off x="1195387" y="4590790"/>
            <a:ext cx="6972300" cy="393700"/>
          </a:xfrm>
          <a:prstGeom prst="leftRightArrow">
            <a:avLst>
              <a:gd name="adj1" fmla="val 48611"/>
              <a:gd name="adj2" fmla="val 91500"/>
            </a:avLst>
          </a:prstGeom>
          <a:solidFill>
            <a:srgbClr val="F7F5CD"/>
          </a:solidFill>
          <a:ln w="12700">
            <a:solidFill>
              <a:schemeClr val="tx1"/>
            </a:solid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j-lt"/>
              <a:cs typeface="+mn-cs"/>
            </a:endParaRPr>
          </a:p>
        </p:txBody>
      </p:sp>
      <p:sp>
        <p:nvSpPr>
          <p:cNvPr id="35" name="Rectangle 36"/>
          <p:cNvSpPr>
            <a:spLocks noChangeArrowheads="1"/>
          </p:cNvSpPr>
          <p:nvPr/>
        </p:nvSpPr>
        <p:spPr bwMode="auto">
          <a:xfrm>
            <a:off x="2271712" y="4760653"/>
            <a:ext cx="166688" cy="152400"/>
          </a:xfrm>
          <a:prstGeom prst="rect">
            <a:avLst/>
          </a:prstGeom>
          <a:solidFill>
            <a:srgbClr val="F7F5CD"/>
          </a:solidFill>
          <a:ln w="12700">
            <a:no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j-lt"/>
              <a:cs typeface="+mn-cs"/>
            </a:endParaRPr>
          </a:p>
        </p:txBody>
      </p:sp>
      <p:sp>
        <p:nvSpPr>
          <p:cNvPr id="36" name="Rectangle 37"/>
          <p:cNvSpPr>
            <a:spLocks noChangeArrowheads="1"/>
          </p:cNvSpPr>
          <p:nvPr/>
        </p:nvSpPr>
        <p:spPr bwMode="auto">
          <a:xfrm>
            <a:off x="3948112" y="4751128"/>
            <a:ext cx="166688" cy="152400"/>
          </a:xfrm>
          <a:prstGeom prst="rect">
            <a:avLst/>
          </a:prstGeom>
          <a:solidFill>
            <a:srgbClr val="F7F5CD"/>
          </a:solidFill>
          <a:ln w="12700">
            <a:no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j-lt"/>
              <a:cs typeface="+mn-cs"/>
            </a:endParaRPr>
          </a:p>
        </p:txBody>
      </p:sp>
      <p:sp>
        <p:nvSpPr>
          <p:cNvPr id="37" name="Rectangle 38"/>
          <p:cNvSpPr>
            <a:spLocks noChangeArrowheads="1"/>
          </p:cNvSpPr>
          <p:nvPr/>
        </p:nvSpPr>
        <p:spPr bwMode="auto">
          <a:xfrm>
            <a:off x="6281737" y="4741603"/>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j-lt"/>
              <a:cs typeface="+mn-cs"/>
            </a:endParaRPr>
          </a:p>
        </p:txBody>
      </p:sp>
      <p:sp>
        <p:nvSpPr>
          <p:cNvPr id="38" name="Text Box 39"/>
          <p:cNvSpPr txBox="1">
            <a:spLocks noChangeArrowheads="1"/>
          </p:cNvSpPr>
          <p:nvPr/>
        </p:nvSpPr>
        <p:spPr bwMode="auto">
          <a:xfrm>
            <a:off x="6008665" y="4260300"/>
            <a:ext cx="1120820" cy="461665"/>
          </a:xfrm>
          <a:prstGeom prst="rect">
            <a:avLst/>
          </a:prstGeom>
          <a:noFill/>
          <a:ln w="12700">
            <a:noFill/>
            <a:miter lim="800000"/>
            <a:headEnd/>
            <a:tailEnd/>
          </a:ln>
          <a:effectLst/>
        </p:spPr>
        <p:txBody>
          <a:bodyPr wrap="none" anchor="ctr">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mj-lt"/>
                <a:cs typeface="+mn-cs"/>
              </a:rPr>
              <a:t>I/O bus</a:t>
            </a:r>
          </a:p>
        </p:txBody>
      </p:sp>
      <p:sp>
        <p:nvSpPr>
          <p:cNvPr id="39" name="Rectangle 40"/>
          <p:cNvSpPr>
            <a:spLocks noChangeArrowheads="1"/>
          </p:cNvSpPr>
          <p:nvPr/>
        </p:nvSpPr>
        <p:spPr bwMode="auto">
          <a:xfrm>
            <a:off x="5172075" y="4679690"/>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j-lt"/>
              <a:cs typeface="+mn-cs"/>
            </a:endParaRPr>
          </a:p>
        </p:txBody>
      </p:sp>
      <p:sp>
        <p:nvSpPr>
          <p:cNvPr id="40" name="Text Box 32"/>
          <p:cNvSpPr txBox="1">
            <a:spLocks noChangeArrowheads="1"/>
          </p:cNvSpPr>
          <p:nvPr/>
        </p:nvSpPr>
        <p:spPr bwMode="auto">
          <a:xfrm>
            <a:off x="5993895" y="6329865"/>
            <a:ext cx="728083" cy="461665"/>
          </a:xfrm>
          <a:prstGeom prst="rect">
            <a:avLst/>
          </a:prstGeom>
          <a:noFill/>
          <a:ln w="12700">
            <a:noFill/>
            <a:miter lim="800000"/>
            <a:headEnd/>
            <a:tailEnd/>
          </a:ln>
          <a:effectLst/>
        </p:spPr>
        <p:txBody>
          <a:bodyPr wrap="none" anchor="ctr">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mj-lt"/>
                <a:cs typeface="+mn-cs"/>
              </a:rPr>
              <a:t>Disk</a:t>
            </a:r>
          </a:p>
        </p:txBody>
      </p:sp>
    </p:spTree>
    <p:extLst>
      <p:ext uri="{BB962C8B-B14F-4D97-AF65-F5344CB8AC3E}">
        <p14:creationId xmlns:p14="http://schemas.microsoft.com/office/powerpoint/2010/main" val="4664648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Black-Theme">
      <a:majorFont>
        <a:latin typeface="Linux Biolinum"/>
        <a:ea typeface="MS Mincho"/>
        <a:cs typeface=""/>
      </a:majorFont>
      <a:minorFont>
        <a:latin typeface="Linux Biolinum"/>
        <a:ea typeface="MS Mincho"/>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3770</TotalTime>
  <Words>1386</Words>
  <Application>Microsoft Office PowerPoint</Application>
  <PresentationFormat>On-screen Show (4:3)</PresentationFormat>
  <Paragraphs>400</Paragraphs>
  <Slides>25</Slides>
  <Notes>6</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25</vt:i4>
      </vt:variant>
    </vt:vector>
  </HeadingPairs>
  <TitlesOfParts>
    <vt:vector size="35" baseType="lpstr">
      <vt:lpstr>Agency FB</vt:lpstr>
      <vt:lpstr>Arial</vt:lpstr>
      <vt:lpstr>Calibri</vt:lpstr>
      <vt:lpstr>Candara</vt:lpstr>
      <vt:lpstr>Consolas</vt:lpstr>
      <vt:lpstr>Linux Biolinum</vt:lpstr>
      <vt:lpstr>MS Mincho</vt:lpstr>
      <vt:lpstr>Roboto</vt:lpstr>
      <vt:lpstr>Office Theme</vt:lpstr>
      <vt:lpstr>1_Office Theme</vt:lpstr>
      <vt:lpstr>The Memory Hierarchy</vt:lpstr>
      <vt:lpstr>Random-access Memory (RAM)</vt:lpstr>
      <vt:lpstr>Dynamic RAM</vt:lpstr>
      <vt:lpstr>Static RAM</vt:lpstr>
      <vt:lpstr>Nonvolatile Memories</vt:lpstr>
      <vt:lpstr>Bus</vt:lpstr>
      <vt:lpstr>Rotating Disk</vt:lpstr>
      <vt:lpstr>Disk Access</vt:lpstr>
      <vt:lpstr>Reading a Disk Sector</vt:lpstr>
      <vt:lpstr>Solid State Disks</vt:lpstr>
      <vt:lpstr>PowerPoint Presentation</vt:lpstr>
      <vt:lpstr>The CPU-Memory Gap</vt:lpstr>
      <vt:lpstr>Locality</vt:lpstr>
      <vt:lpstr>Locality Example</vt:lpstr>
      <vt:lpstr>PowerPoint Presentation</vt:lpstr>
      <vt:lpstr>PowerPoint Presentation</vt:lpstr>
      <vt:lpstr>PowerPoint Presentation</vt:lpstr>
      <vt:lpstr>Fundamental properties</vt:lpstr>
      <vt:lpstr>PowerPoint Presentation</vt:lpstr>
      <vt:lpstr>General Cache Concepts</vt:lpstr>
      <vt:lpstr>Cache Hit</vt:lpstr>
      <vt:lpstr>Cache Miss</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nqminh</dc:creator>
  <cp:lastModifiedBy>Minh Nghiem Quoc</cp:lastModifiedBy>
  <cp:revision>322</cp:revision>
  <dcterms:created xsi:type="dcterms:W3CDTF">2016-10-17T02:14:46Z</dcterms:created>
  <dcterms:modified xsi:type="dcterms:W3CDTF">2016-11-24T08:38:25Z</dcterms:modified>
</cp:coreProperties>
</file>