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3"/>
  </p:notesMasterIdLst>
  <p:sldIdLst>
    <p:sldId id="383" r:id="rId3"/>
    <p:sldId id="409" r:id="rId4"/>
    <p:sldId id="399" r:id="rId5"/>
    <p:sldId id="398" r:id="rId6"/>
    <p:sldId id="403" r:id="rId7"/>
    <p:sldId id="414" r:id="rId8"/>
    <p:sldId id="413" r:id="rId9"/>
    <p:sldId id="415" r:id="rId10"/>
    <p:sldId id="416" r:id="rId11"/>
    <p:sldId id="420" r:id="rId12"/>
    <p:sldId id="401" r:id="rId13"/>
    <p:sldId id="417" r:id="rId14"/>
    <p:sldId id="418" r:id="rId15"/>
    <p:sldId id="419" r:id="rId16"/>
    <p:sldId id="410" r:id="rId17"/>
    <p:sldId id="407" r:id="rId18"/>
    <p:sldId id="408" r:id="rId19"/>
    <p:sldId id="411" r:id="rId20"/>
    <p:sldId id="381" r:id="rId21"/>
    <p:sldId id="25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7E6E6"/>
    <a:srgbClr val="FFFF00"/>
    <a:srgbClr val="E6E6E6"/>
    <a:srgbClr val="FF5050"/>
    <a:srgbClr val="C5E0B4"/>
    <a:srgbClr val="70AD47"/>
    <a:srgbClr val="0000CC"/>
    <a:srgbClr val="CBCCF3"/>
    <a:srgbClr val="F1C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89614" autoAdjust="0"/>
  </p:normalViewPr>
  <p:slideViewPr>
    <p:cSldViewPr snapToGrid="0">
      <p:cViewPr>
        <p:scale>
          <a:sx n="100" d="100"/>
          <a:sy n="100" d="100"/>
        </p:scale>
        <p:origin x="1140" y="37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BC431-B9BA-4D84-8F50-D83B0B792386}" type="datetimeFigureOut">
              <a:rPr lang="en-US" smtClean="0"/>
              <a:t>12/7/2016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C0F40-24E6-42CE-A9E2-5A0B066020CC}" type="slidenum">
              <a:rPr lang="en-US" smtClean="0"/>
              <a:t>‹#›</a:t>
            </a:fld>
            <a:endParaRPr lang="en-US"/>
          </a:p>
        </p:txBody>
      </p:sp>
    </p:spTree>
    <p:extLst>
      <p:ext uri="{BB962C8B-B14F-4D97-AF65-F5344CB8AC3E}">
        <p14:creationId xmlns:p14="http://schemas.microsoft.com/office/powerpoint/2010/main" val="2615750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Minh-Quoc</a:t>
            </a:r>
            <a:r>
              <a:rPr lang="en-US" baseline="0" dirty="0"/>
              <a:t> NGHIEM</a:t>
            </a:r>
          </a:p>
          <a:p>
            <a:r>
              <a:rPr lang="en-US" baseline="0" dirty="0"/>
              <a:t>Last update: 07/12/2016</a:t>
            </a:r>
            <a:endParaRPr lang="en-US" dirty="0"/>
          </a:p>
        </p:txBody>
      </p:sp>
      <p:sp>
        <p:nvSpPr>
          <p:cNvPr id="4" name="Slide Number Placeholder 3"/>
          <p:cNvSpPr>
            <a:spLocks noGrp="1"/>
          </p:cNvSpPr>
          <p:nvPr>
            <p:ph type="sldNum" sz="quarter" idx="10"/>
          </p:nvPr>
        </p:nvSpPr>
        <p:spPr/>
        <p:txBody>
          <a:bodyPr/>
          <a:lstStyle/>
          <a:p>
            <a:fld id="{D52C0F40-24E6-42CE-A9E2-5A0B066020CC}" type="slidenum">
              <a:rPr lang="en-US" smtClean="0"/>
              <a:t>1</a:t>
            </a:fld>
            <a:endParaRPr lang="en-US"/>
          </a:p>
        </p:txBody>
      </p:sp>
    </p:spTree>
    <p:extLst>
      <p:ext uri="{BB962C8B-B14F-4D97-AF65-F5344CB8AC3E}">
        <p14:creationId xmlns:p14="http://schemas.microsoft.com/office/powerpoint/2010/main" val="1062388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conflict</a:t>
            </a:r>
          </a:p>
        </p:txBody>
      </p:sp>
      <p:sp>
        <p:nvSpPr>
          <p:cNvPr id="4" name="Slide Number Placeholder 3"/>
          <p:cNvSpPr>
            <a:spLocks noGrp="1"/>
          </p:cNvSpPr>
          <p:nvPr>
            <p:ph type="sldNum" sz="quarter" idx="10"/>
          </p:nvPr>
        </p:nvSpPr>
        <p:spPr/>
        <p:txBody>
          <a:bodyPr/>
          <a:lstStyle/>
          <a:p>
            <a:fld id="{D52C0F40-24E6-42CE-A9E2-5A0B066020CC}" type="slidenum">
              <a:rPr lang="en-US" smtClean="0"/>
              <a:t>13</a:t>
            </a:fld>
            <a:endParaRPr lang="en-US"/>
          </a:p>
        </p:txBody>
      </p:sp>
    </p:spTree>
    <p:extLst>
      <p:ext uri="{BB962C8B-B14F-4D97-AF65-F5344CB8AC3E}">
        <p14:creationId xmlns:p14="http://schemas.microsoft.com/office/powerpoint/2010/main" val="3180975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D52C0F40-24E6-42CE-A9E2-5A0B066020CC}" type="slidenum">
              <a:rPr lang="en-US" smtClean="0"/>
              <a:t>14</a:t>
            </a:fld>
            <a:endParaRPr lang="en-US"/>
          </a:p>
        </p:txBody>
      </p:sp>
    </p:spTree>
    <p:extLst>
      <p:ext uri="{BB962C8B-B14F-4D97-AF65-F5344CB8AC3E}">
        <p14:creationId xmlns:p14="http://schemas.microsoft.com/office/powerpoint/2010/main" val="3244299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set</a:t>
            </a:r>
          </a:p>
        </p:txBody>
      </p:sp>
      <p:sp>
        <p:nvSpPr>
          <p:cNvPr id="4" name="Slide Number Placeholder 3"/>
          <p:cNvSpPr>
            <a:spLocks noGrp="1"/>
          </p:cNvSpPr>
          <p:nvPr>
            <p:ph type="sldNum" sz="quarter" idx="10"/>
          </p:nvPr>
        </p:nvSpPr>
        <p:spPr/>
        <p:txBody>
          <a:bodyPr/>
          <a:lstStyle/>
          <a:p>
            <a:fld id="{D52C0F40-24E6-42CE-A9E2-5A0B066020CC}" type="slidenum">
              <a:rPr lang="en-US" smtClean="0"/>
              <a:t>15</a:t>
            </a:fld>
            <a:endParaRPr lang="en-US"/>
          </a:p>
        </p:txBody>
      </p:sp>
    </p:spTree>
    <p:extLst>
      <p:ext uri="{BB962C8B-B14F-4D97-AF65-F5344CB8AC3E}">
        <p14:creationId xmlns:p14="http://schemas.microsoft.com/office/powerpoint/2010/main" val="337529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set</a:t>
            </a:r>
          </a:p>
        </p:txBody>
      </p:sp>
      <p:sp>
        <p:nvSpPr>
          <p:cNvPr id="4" name="Slide Number Placeholder 3"/>
          <p:cNvSpPr>
            <a:spLocks noGrp="1"/>
          </p:cNvSpPr>
          <p:nvPr>
            <p:ph type="sldNum" sz="quarter" idx="10"/>
          </p:nvPr>
        </p:nvSpPr>
        <p:spPr/>
        <p:txBody>
          <a:bodyPr/>
          <a:lstStyle/>
          <a:p>
            <a:fld id="{D52C0F40-24E6-42CE-A9E2-5A0B066020CC}" type="slidenum">
              <a:rPr lang="en-US" smtClean="0"/>
              <a:t>18</a:t>
            </a:fld>
            <a:endParaRPr lang="en-US"/>
          </a:p>
        </p:txBody>
      </p:sp>
    </p:spTree>
    <p:extLst>
      <p:ext uri="{BB962C8B-B14F-4D97-AF65-F5344CB8AC3E}">
        <p14:creationId xmlns:p14="http://schemas.microsoft.com/office/powerpoint/2010/main" val="2357382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2C0F40-24E6-42CE-A9E2-5A0B066020CC}" type="slidenum">
              <a:rPr lang="en-US" smtClean="0"/>
              <a:t>20</a:t>
            </a:fld>
            <a:endParaRPr lang="en-US"/>
          </a:p>
        </p:txBody>
      </p:sp>
    </p:spTree>
    <p:extLst>
      <p:ext uri="{BB962C8B-B14F-4D97-AF65-F5344CB8AC3E}">
        <p14:creationId xmlns:p14="http://schemas.microsoft.com/office/powerpoint/2010/main" val="370237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a:t>
            </a:r>
            <a:r>
              <a:rPr lang="en-US" dirty="0" err="1"/>
              <a:t>KBytes</a:t>
            </a:r>
            <a:r>
              <a:rPr lang="en-US" dirty="0"/>
              <a:t>, 8-way set associative, 64-byte</a:t>
            </a:r>
            <a:r>
              <a:rPr lang="en-US" baseline="0" dirty="0"/>
              <a:t> line size</a:t>
            </a:r>
            <a:endParaRPr lang="en-US" dirty="0"/>
          </a:p>
        </p:txBody>
      </p:sp>
      <p:sp>
        <p:nvSpPr>
          <p:cNvPr id="4" name="Slide Number Placeholder 3"/>
          <p:cNvSpPr>
            <a:spLocks noGrp="1"/>
          </p:cNvSpPr>
          <p:nvPr>
            <p:ph type="sldNum" sz="quarter" idx="10"/>
          </p:nvPr>
        </p:nvSpPr>
        <p:spPr/>
        <p:txBody>
          <a:bodyPr/>
          <a:lstStyle/>
          <a:p>
            <a:fld id="{D52C0F40-24E6-42CE-A9E2-5A0B066020CC}" type="slidenum">
              <a:rPr lang="en-US" smtClean="0"/>
              <a:t>3</a:t>
            </a:fld>
            <a:endParaRPr lang="en-US"/>
          </a:p>
        </p:txBody>
      </p:sp>
    </p:spTree>
    <p:extLst>
      <p:ext uri="{BB962C8B-B14F-4D97-AF65-F5344CB8AC3E}">
        <p14:creationId xmlns:p14="http://schemas.microsoft.com/office/powerpoint/2010/main" val="3598905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Cache: A smaller, faster storage device that acts as a staging area for a subset of the data in a larger, slower device.</a:t>
            </a:r>
          </a:p>
          <a:p>
            <a:r>
              <a:rPr lang="en-US" dirty="0"/>
              <a:t>Fundamental idea of a memory hierarchy:</a:t>
            </a:r>
          </a:p>
          <a:p>
            <a:r>
              <a:rPr lang="en-US" dirty="0"/>
              <a:t>For each k, the faster, smaller device at level k serves as a cache for the larger, slower device at level k+1.</a:t>
            </a:r>
          </a:p>
          <a:p>
            <a:r>
              <a:rPr lang="en-US" dirty="0"/>
              <a:t>Why do memory hierarchies work?</a:t>
            </a:r>
          </a:p>
          <a:p>
            <a:r>
              <a:rPr lang="en-US" dirty="0"/>
              <a:t>Because of locality, programs tend to access the data at level k more often than they access the data at level k+1. </a:t>
            </a:r>
          </a:p>
          <a:p>
            <a:r>
              <a:rPr lang="en-US" dirty="0"/>
              <a:t>Thus, the storage at level k+1 can be slower, and thus larger and cheaper per bit.</a:t>
            </a:r>
          </a:p>
          <a:p>
            <a:r>
              <a:rPr lang="en-US" dirty="0"/>
              <a:t>Big Idea:  The memory hierarchy creates a large pool of storage that costs as much as the cheap storage near the bottom, but that serves data to programs at the rate of the fast storage near the top.</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F2EB97-B3FC-4E28-BA76-B9FC0BA133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66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D52C0F40-24E6-42CE-A9E2-5A0B066020CC}" type="slidenum">
              <a:rPr lang="en-US" smtClean="0"/>
              <a:t>5</a:t>
            </a:fld>
            <a:endParaRPr lang="en-US"/>
          </a:p>
        </p:txBody>
      </p:sp>
    </p:spTree>
    <p:extLst>
      <p:ext uri="{BB962C8B-B14F-4D97-AF65-F5344CB8AC3E}">
        <p14:creationId xmlns:p14="http://schemas.microsoft.com/office/powerpoint/2010/main" val="3078974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2C0F40-24E6-42CE-A9E2-5A0B06602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2424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address 32</a:t>
            </a:r>
            <a:r>
              <a:rPr lang="en-US" baseline="0" dirty="0"/>
              <a:t> bits</a:t>
            </a:r>
            <a:endParaRPr lang="en-US" dirty="0"/>
          </a:p>
        </p:txBody>
      </p:sp>
      <p:sp>
        <p:nvSpPr>
          <p:cNvPr id="4" name="Slide Number Placeholder 3"/>
          <p:cNvSpPr>
            <a:spLocks noGrp="1"/>
          </p:cNvSpPr>
          <p:nvPr>
            <p:ph type="sldNum" sz="quarter" idx="10"/>
          </p:nvPr>
        </p:nvSpPr>
        <p:spPr/>
        <p:txBody>
          <a:bodyPr/>
          <a:lstStyle/>
          <a:p>
            <a:fld id="{D52C0F40-24E6-42CE-A9E2-5A0B066020CC}" type="slidenum">
              <a:rPr lang="en-US" smtClean="0"/>
              <a:t>7</a:t>
            </a:fld>
            <a:endParaRPr lang="en-US"/>
          </a:p>
        </p:txBody>
      </p:sp>
    </p:spTree>
    <p:extLst>
      <p:ext uri="{BB962C8B-B14F-4D97-AF65-F5344CB8AC3E}">
        <p14:creationId xmlns:p14="http://schemas.microsoft.com/office/powerpoint/2010/main" val="928147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64 sets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2C0F40-24E6-42CE-A9E2-5A0B06602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5663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Có</a:t>
            </a:r>
            <a:r>
              <a:rPr lang="en-US" baseline="0" dirty="0"/>
              <a:t> </a:t>
            </a:r>
            <a:r>
              <a:rPr lang="en-US" baseline="0" dirty="0" err="1"/>
              <a:t>thể</a:t>
            </a:r>
            <a:r>
              <a:rPr lang="en-US" baseline="0" dirty="0"/>
              <a:t> </a:t>
            </a:r>
            <a:r>
              <a:rPr lang="en-US" baseline="0" dirty="0" err="1"/>
              <a:t>phải</a:t>
            </a:r>
            <a:r>
              <a:rPr lang="en-US" baseline="0" dirty="0"/>
              <a:t> chia </a:t>
            </a:r>
            <a:r>
              <a:rPr lang="en-US" baseline="0" dirty="0" err="1"/>
              <a:t>nhỏ</a:t>
            </a:r>
            <a:r>
              <a:rPr lang="en-US" baseline="0" dirty="0"/>
              <a:t> </a:t>
            </a:r>
            <a:r>
              <a:rPr lang="en-US" baseline="0" dirty="0" err="1"/>
              <a:t>ra</a:t>
            </a:r>
            <a:r>
              <a:rPr lang="en-US" baseline="0" dirty="0"/>
              <a:t> </a:t>
            </a:r>
            <a:r>
              <a:rPr lang="en-US" baseline="0" dirty="0" err="1"/>
              <a:t>để</a:t>
            </a:r>
            <a:r>
              <a:rPr lang="en-US" baseline="0" dirty="0"/>
              <a:t> </a:t>
            </a:r>
            <a:r>
              <a:rPr lang="en-US" baseline="0" dirty="0" err="1"/>
              <a:t>bỏ</a:t>
            </a:r>
            <a:r>
              <a:rPr lang="en-US" baseline="0" dirty="0"/>
              <a:t> 1 byte </a:t>
            </a:r>
            <a:r>
              <a:rPr lang="en-US" baseline="0" dirty="0" err="1"/>
              <a:t>vào</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2C0F40-24E6-42CE-A9E2-5A0B066020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7098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 to find</a:t>
            </a:r>
          </a:p>
        </p:txBody>
      </p:sp>
      <p:sp>
        <p:nvSpPr>
          <p:cNvPr id="4" name="Slide Number Placeholder 3"/>
          <p:cNvSpPr>
            <a:spLocks noGrp="1"/>
          </p:cNvSpPr>
          <p:nvPr>
            <p:ph type="sldNum" sz="quarter" idx="10"/>
          </p:nvPr>
        </p:nvSpPr>
        <p:spPr/>
        <p:txBody>
          <a:bodyPr/>
          <a:lstStyle/>
          <a:p>
            <a:fld id="{D52C0F40-24E6-42CE-A9E2-5A0B066020CC}" type="slidenum">
              <a:rPr lang="en-US" smtClean="0"/>
              <a:t>12</a:t>
            </a:fld>
            <a:endParaRPr lang="en-US"/>
          </a:p>
        </p:txBody>
      </p:sp>
    </p:spTree>
    <p:extLst>
      <p:ext uri="{BB962C8B-B14F-4D97-AF65-F5344CB8AC3E}">
        <p14:creationId xmlns:p14="http://schemas.microsoft.com/office/powerpoint/2010/main" val="244819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60471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2793299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3165764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1239200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569217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357312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3453885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1034998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1213118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36875465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25445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36019946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a:t>
            </a:r>
            <a:r>
              <a:rPr lang="en-US" dirty="0" err="1"/>
              <a:t>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149282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29499349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47288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b="1"/>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17310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3332058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105167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241449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184706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3413405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err="1"/>
              <a:t>Clickicontoaddpicture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1015285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C217C-2F06-4462-9D67-FF1B400F5E86}" type="slidenum">
              <a:rPr lang="en-US" smtClean="0"/>
              <a:t>‹#›</a:t>
            </a:fld>
            <a:endParaRPr lang="en-US"/>
          </a:p>
        </p:txBody>
      </p:sp>
    </p:spTree>
    <p:extLst>
      <p:ext uri="{BB962C8B-B14F-4D97-AF65-F5344CB8AC3E}">
        <p14:creationId xmlns:p14="http://schemas.microsoft.com/office/powerpoint/2010/main" val="23280915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E3E88-3666-47F4-A110-66325F061353}" type="slidenum">
              <a:rPr lang="en-US" smtClean="0"/>
              <a:t>‹#›</a:t>
            </a:fld>
            <a:endParaRPr lang="en-US"/>
          </a:p>
        </p:txBody>
      </p:sp>
    </p:spTree>
    <p:extLst>
      <p:ext uri="{BB962C8B-B14F-4D97-AF65-F5344CB8AC3E}">
        <p14:creationId xmlns:p14="http://schemas.microsoft.com/office/powerpoint/2010/main" val="250617762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0.jpeg"/><Relationship Id="rId7" Type="http://schemas.openxmlformats.org/officeDocument/2006/relationships/image" Target="../media/image22.jpeg"/><Relationship Id="rId2" Type="http://schemas.openxmlformats.org/officeDocument/2006/relationships/image" Target="../media/image19.jpeg"/><Relationship Id="rId1" Type="http://schemas.openxmlformats.org/officeDocument/2006/relationships/slideLayout" Target="../slideLayouts/slideLayout13.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9.jpeg"/><Relationship Id="rId18" Type="http://schemas.openxmlformats.org/officeDocument/2006/relationships/image" Target="../media/image34.jpeg"/><Relationship Id="rId26" Type="http://schemas.openxmlformats.org/officeDocument/2006/relationships/image" Target="../media/image42.jpeg"/><Relationship Id="rId3" Type="http://schemas.openxmlformats.org/officeDocument/2006/relationships/image" Target="../media/image4.jpeg"/><Relationship Id="rId21" Type="http://schemas.openxmlformats.org/officeDocument/2006/relationships/image" Target="../media/image37.jpeg"/><Relationship Id="rId7" Type="http://schemas.openxmlformats.org/officeDocument/2006/relationships/image" Target="../media/image10.jpeg"/><Relationship Id="rId12" Type="http://schemas.openxmlformats.org/officeDocument/2006/relationships/image" Target="../media/image28.jpeg"/><Relationship Id="rId17" Type="http://schemas.openxmlformats.org/officeDocument/2006/relationships/image" Target="../media/image33.png"/><Relationship Id="rId25" Type="http://schemas.openxmlformats.org/officeDocument/2006/relationships/image" Target="../media/image41.jpeg"/><Relationship Id="rId2" Type="http://schemas.openxmlformats.org/officeDocument/2006/relationships/image" Target="../media/image2.png"/><Relationship Id="rId16" Type="http://schemas.openxmlformats.org/officeDocument/2006/relationships/image" Target="../media/image32.jpeg"/><Relationship Id="rId20"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27.jpeg"/><Relationship Id="rId24" Type="http://schemas.openxmlformats.org/officeDocument/2006/relationships/image" Target="../media/image40.jpeg"/><Relationship Id="rId5" Type="http://schemas.openxmlformats.org/officeDocument/2006/relationships/image" Target="../media/image8.jpeg"/><Relationship Id="rId15" Type="http://schemas.openxmlformats.org/officeDocument/2006/relationships/image" Target="../media/image31.jpeg"/><Relationship Id="rId23" Type="http://schemas.openxmlformats.org/officeDocument/2006/relationships/image" Target="../media/image39.png"/><Relationship Id="rId10" Type="http://schemas.openxmlformats.org/officeDocument/2006/relationships/image" Target="../media/image26.jpeg"/><Relationship Id="rId19" Type="http://schemas.openxmlformats.org/officeDocument/2006/relationships/image" Target="../media/image35.jpeg"/><Relationship Id="rId4" Type="http://schemas.openxmlformats.org/officeDocument/2006/relationships/image" Target="../media/image5.jpeg"/><Relationship Id="rId9" Type="http://schemas.openxmlformats.org/officeDocument/2006/relationships/image" Target="../media/image25.jpeg"/><Relationship Id="rId14" Type="http://schemas.openxmlformats.org/officeDocument/2006/relationships/image" Target="../media/image30.jpeg"/><Relationship Id="rId22" Type="http://schemas.openxmlformats.org/officeDocument/2006/relationships/image" Target="../media/image38.jpeg"/></Relationships>
</file>

<file path=ppt/slides/_rels/slide12.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28.jpeg"/><Relationship Id="rId18" Type="http://schemas.openxmlformats.org/officeDocument/2006/relationships/image" Target="../media/image33.png"/><Relationship Id="rId26" Type="http://schemas.openxmlformats.org/officeDocument/2006/relationships/image" Target="../media/image41.jpeg"/><Relationship Id="rId3" Type="http://schemas.openxmlformats.org/officeDocument/2006/relationships/image" Target="../media/image43.png"/><Relationship Id="rId21" Type="http://schemas.openxmlformats.org/officeDocument/2006/relationships/image" Target="../media/image36.jpeg"/><Relationship Id="rId7" Type="http://schemas.openxmlformats.org/officeDocument/2006/relationships/image" Target="../media/image9.jpeg"/><Relationship Id="rId12" Type="http://schemas.openxmlformats.org/officeDocument/2006/relationships/image" Target="../media/image27.jpeg"/><Relationship Id="rId17" Type="http://schemas.openxmlformats.org/officeDocument/2006/relationships/image" Target="../media/image32.jpeg"/><Relationship Id="rId25" Type="http://schemas.openxmlformats.org/officeDocument/2006/relationships/image" Target="../media/image40.jpeg"/><Relationship Id="rId2" Type="http://schemas.openxmlformats.org/officeDocument/2006/relationships/notesSlide" Target="../notesSlides/notesSlide9.xml"/><Relationship Id="rId16" Type="http://schemas.openxmlformats.org/officeDocument/2006/relationships/image" Target="../media/image31.jpeg"/><Relationship Id="rId20"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26.jpeg"/><Relationship Id="rId24" Type="http://schemas.openxmlformats.org/officeDocument/2006/relationships/image" Target="../media/image39.png"/><Relationship Id="rId5" Type="http://schemas.openxmlformats.org/officeDocument/2006/relationships/image" Target="../media/image5.jpeg"/><Relationship Id="rId15" Type="http://schemas.openxmlformats.org/officeDocument/2006/relationships/image" Target="../media/image30.jpeg"/><Relationship Id="rId23" Type="http://schemas.openxmlformats.org/officeDocument/2006/relationships/image" Target="../media/image38.jpeg"/><Relationship Id="rId28" Type="http://schemas.openxmlformats.org/officeDocument/2006/relationships/image" Target="../media/image44.png"/><Relationship Id="rId10" Type="http://schemas.openxmlformats.org/officeDocument/2006/relationships/image" Target="../media/image25.jpeg"/><Relationship Id="rId19" Type="http://schemas.openxmlformats.org/officeDocument/2006/relationships/image" Target="../media/image34.jpeg"/><Relationship Id="rId4" Type="http://schemas.openxmlformats.org/officeDocument/2006/relationships/image" Target="../media/image4.jpeg"/><Relationship Id="rId9" Type="http://schemas.openxmlformats.org/officeDocument/2006/relationships/image" Target="../media/image24.jpeg"/><Relationship Id="rId14" Type="http://schemas.openxmlformats.org/officeDocument/2006/relationships/image" Target="../media/image29.jpeg"/><Relationship Id="rId22" Type="http://schemas.openxmlformats.org/officeDocument/2006/relationships/image" Target="../media/image37.jpeg"/><Relationship Id="rId27" Type="http://schemas.openxmlformats.org/officeDocument/2006/relationships/image" Target="../media/image42.jpeg"/></Relationships>
</file>

<file path=ppt/slides/_rels/slide13.xml.rels><?xml version="1.0" encoding="UTF-8" standalone="yes"?>
<Relationships xmlns="http://schemas.openxmlformats.org/package/2006/relationships"><Relationship Id="rId8" Type="http://schemas.openxmlformats.org/officeDocument/2006/relationships/image" Target="../media/image28.jpeg"/><Relationship Id="rId13" Type="http://schemas.openxmlformats.org/officeDocument/2006/relationships/image" Target="../media/image34.jpeg"/><Relationship Id="rId3" Type="http://schemas.openxmlformats.org/officeDocument/2006/relationships/image" Target="../media/image43.png"/><Relationship Id="rId7" Type="http://schemas.openxmlformats.org/officeDocument/2006/relationships/image" Target="../media/image25.jpeg"/><Relationship Id="rId12" Type="http://schemas.openxmlformats.org/officeDocument/2006/relationships/image" Target="../media/image33.png"/><Relationship Id="rId17" Type="http://schemas.openxmlformats.org/officeDocument/2006/relationships/image" Target="../media/image45.png"/><Relationship Id="rId2" Type="http://schemas.openxmlformats.org/officeDocument/2006/relationships/notesSlide" Target="../notesSlides/notesSlide10.xml"/><Relationship Id="rId16"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24.jpeg"/><Relationship Id="rId11" Type="http://schemas.openxmlformats.org/officeDocument/2006/relationships/image" Target="../media/image31.jpeg"/><Relationship Id="rId5" Type="http://schemas.openxmlformats.org/officeDocument/2006/relationships/image" Target="../media/image9.jpeg"/><Relationship Id="rId15" Type="http://schemas.openxmlformats.org/officeDocument/2006/relationships/image" Target="../media/image37.jpeg"/><Relationship Id="rId10" Type="http://schemas.openxmlformats.org/officeDocument/2006/relationships/image" Target="../media/image30.jpeg"/><Relationship Id="rId4" Type="http://schemas.openxmlformats.org/officeDocument/2006/relationships/image" Target="../media/image8.jpeg"/><Relationship Id="rId9" Type="http://schemas.openxmlformats.org/officeDocument/2006/relationships/image" Target="../media/image29.jpeg"/><Relationship Id="rId14" Type="http://schemas.openxmlformats.org/officeDocument/2006/relationships/image" Target="../media/image36.jpeg"/></Relationships>
</file>

<file path=ppt/slides/_rels/slide14.xml.rels><?xml version="1.0" encoding="UTF-8" standalone="yes"?>
<Relationships xmlns="http://schemas.openxmlformats.org/package/2006/relationships"><Relationship Id="rId8" Type="http://schemas.openxmlformats.org/officeDocument/2006/relationships/image" Target="../media/image28.jpeg"/><Relationship Id="rId13" Type="http://schemas.openxmlformats.org/officeDocument/2006/relationships/image" Target="../media/image34.jpeg"/><Relationship Id="rId3" Type="http://schemas.openxmlformats.org/officeDocument/2006/relationships/image" Target="../media/image43.png"/><Relationship Id="rId7" Type="http://schemas.openxmlformats.org/officeDocument/2006/relationships/image" Target="../media/image25.jpeg"/><Relationship Id="rId12" Type="http://schemas.openxmlformats.org/officeDocument/2006/relationships/image" Target="../media/image33.png"/><Relationship Id="rId2" Type="http://schemas.openxmlformats.org/officeDocument/2006/relationships/notesSlide" Target="../notesSlides/notesSlide11.xml"/><Relationship Id="rId16"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24.jpeg"/><Relationship Id="rId11" Type="http://schemas.openxmlformats.org/officeDocument/2006/relationships/image" Target="../media/image31.jpeg"/><Relationship Id="rId5" Type="http://schemas.openxmlformats.org/officeDocument/2006/relationships/image" Target="../media/image9.jpeg"/><Relationship Id="rId15" Type="http://schemas.openxmlformats.org/officeDocument/2006/relationships/image" Target="../media/image37.jpeg"/><Relationship Id="rId10" Type="http://schemas.openxmlformats.org/officeDocument/2006/relationships/image" Target="../media/image30.jpeg"/><Relationship Id="rId4" Type="http://schemas.openxmlformats.org/officeDocument/2006/relationships/image" Target="../media/image8.jpeg"/><Relationship Id="rId9" Type="http://schemas.openxmlformats.org/officeDocument/2006/relationships/image" Target="../media/image29.jpeg"/><Relationship Id="rId14" Type="http://schemas.openxmlformats.org/officeDocument/2006/relationships/image" Target="../media/image3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30.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3388"/>
            <a:ext cx="7772400" cy="2387600"/>
          </a:xfrm>
        </p:spPr>
        <p:txBody>
          <a:bodyPr/>
          <a:lstStyle/>
          <a:p>
            <a:r>
              <a:rPr lang="en-US" dirty="0"/>
              <a:t>Cache Memory</a:t>
            </a:r>
          </a:p>
        </p:txBody>
      </p:sp>
      <p:sp>
        <p:nvSpPr>
          <p:cNvPr id="3" name="Subtitle 2"/>
          <p:cNvSpPr>
            <a:spLocks noGrp="1"/>
          </p:cNvSpPr>
          <p:nvPr>
            <p:ph type="subTitle" idx="1"/>
          </p:nvPr>
        </p:nvSpPr>
        <p:spPr>
          <a:xfrm>
            <a:off x="1143000" y="4183063"/>
            <a:ext cx="6858000" cy="1655762"/>
          </a:xfrm>
        </p:spPr>
        <p:txBody>
          <a:bodyPr/>
          <a:lstStyle/>
          <a:p>
            <a:pPr algn="r"/>
            <a:r>
              <a:rPr lang="en-US" dirty="0"/>
              <a:t>①  Cache Concepts</a:t>
            </a:r>
          </a:p>
          <a:p>
            <a:pPr algn="r"/>
            <a:r>
              <a:rPr lang="en-US" dirty="0"/>
              <a:t>② Cache Organization</a:t>
            </a:r>
          </a:p>
          <a:p>
            <a:pPr algn="r"/>
            <a:r>
              <a:rPr lang="en-US" dirty="0"/>
              <a:t>③ Writing Cache-friendly Code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7667" y="309634"/>
            <a:ext cx="1602771" cy="1259093"/>
          </a:xfrm>
          <a:prstGeom prst="rect">
            <a:avLst/>
          </a:prstGeom>
        </p:spPr>
      </p:pic>
      <p:sp>
        <p:nvSpPr>
          <p:cNvPr id="5" name="Rectangle 4"/>
          <p:cNvSpPr/>
          <p:nvPr/>
        </p:nvSpPr>
        <p:spPr>
          <a:xfrm>
            <a:off x="242094" y="325890"/>
            <a:ext cx="1554480" cy="1463040"/>
          </a:xfrm>
          <a:prstGeom prst="rect">
            <a:avLst/>
          </a:prstGeom>
          <a:solidFill>
            <a:srgbClr val="99CCFF"/>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solidFill>
                  <a:schemeClr val="bg2">
                    <a:lumMod val="50000"/>
                  </a:schemeClr>
                </a:solidFill>
                <a:latin typeface="Agency FB" panose="020B0503020202020204" pitchFamily="34" charset="0"/>
                <a:ea typeface="Roboto" panose="02000000000000000000" pitchFamily="2" charset="0"/>
                <a:cs typeface="Roboto" panose="02000000000000000000" pitchFamily="2" charset="0"/>
              </a:rPr>
              <a:t>Define Cache</a:t>
            </a:r>
          </a:p>
        </p:txBody>
      </p:sp>
      <p:sp>
        <p:nvSpPr>
          <p:cNvPr id="6" name="Rectangle 5"/>
          <p:cNvSpPr/>
          <p:nvPr/>
        </p:nvSpPr>
        <p:spPr>
          <a:xfrm rot="21110970">
            <a:off x="1723870" y="357551"/>
            <a:ext cx="1554480" cy="1463040"/>
          </a:xfrm>
          <a:prstGeom prst="rect">
            <a:avLst/>
          </a:prstGeom>
          <a:solidFill>
            <a:srgbClr val="FFCC99"/>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solidFill>
                  <a:schemeClr val="bg2">
                    <a:lumMod val="50000"/>
                  </a:schemeClr>
                </a:solidFill>
                <a:latin typeface="Agency FB" panose="020B0503020202020204" pitchFamily="34" charset="0"/>
                <a:ea typeface="Roboto" panose="02000000000000000000" pitchFamily="2" charset="0"/>
                <a:cs typeface="Roboto" panose="02000000000000000000" pitchFamily="2" charset="0"/>
              </a:rPr>
              <a:t>Understand how cache works</a:t>
            </a:r>
          </a:p>
        </p:txBody>
      </p:sp>
      <p:sp>
        <p:nvSpPr>
          <p:cNvPr id="7" name="Rectangle 6"/>
          <p:cNvSpPr/>
          <p:nvPr/>
        </p:nvSpPr>
        <p:spPr>
          <a:xfrm rot="485743">
            <a:off x="3110374" y="428056"/>
            <a:ext cx="1554480" cy="1463040"/>
          </a:xfrm>
          <a:prstGeom prst="rect">
            <a:avLst/>
          </a:prstGeom>
          <a:solidFill>
            <a:srgbClr val="FFFFCC"/>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solidFill>
                  <a:schemeClr val="bg2">
                    <a:lumMod val="50000"/>
                  </a:schemeClr>
                </a:solidFill>
                <a:latin typeface="Agency FB" panose="020B0503020202020204" pitchFamily="34" charset="0"/>
                <a:ea typeface="Roboto" panose="02000000000000000000" pitchFamily="2" charset="0"/>
                <a:cs typeface="Roboto" panose="02000000000000000000" pitchFamily="2" charset="0"/>
              </a:rPr>
              <a:t>Write cache-friendly code</a:t>
            </a:r>
          </a:p>
        </p:txBody>
      </p:sp>
    </p:spTree>
    <p:extLst>
      <p:ext uri="{BB962C8B-B14F-4D97-AF65-F5344CB8AC3E}">
        <p14:creationId xmlns:p14="http://schemas.microsoft.com/office/powerpoint/2010/main" val="385090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2002" y="2514600"/>
            <a:ext cx="2919998" cy="3657600"/>
          </a:xfrm>
          <a:prstGeom prst="rect">
            <a:avLst/>
          </a:prstGeom>
          <a:ln>
            <a:prstDash val="dashDot"/>
          </a:ln>
        </p:spPr>
        <p:style>
          <a:lnRef idx="3">
            <a:schemeClr val="lt1"/>
          </a:lnRef>
          <a:fillRef idx="1">
            <a:schemeClr val="dk1"/>
          </a:fillRef>
          <a:effectRef idx="1">
            <a:schemeClr val="dk1"/>
          </a:effectRef>
          <a:fontRef idx="minor">
            <a:schemeClr val="lt1"/>
          </a:fontRef>
        </p:style>
        <p:txBody>
          <a:bodyPr rtlCol="0" anchor="ctr"/>
          <a:lstStyle/>
          <a:p>
            <a:pPr algn="ctr"/>
            <a:endParaRPr lang="en-US" sz="2400" dirty="0">
              <a:latin typeface="Candara" panose="020E0502030303020204" pitchFamily="34" charset="0"/>
            </a:endParaRPr>
          </a:p>
        </p:txBody>
      </p:sp>
      <p:pic>
        <p:nvPicPr>
          <p:cNvPr id="5" name="Picture 2" descr="http://www.elle.vn/wp-content/uploads/2013/10/13/e_se_den_cung_con_mu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8771" y="2697480"/>
            <a:ext cx="947152" cy="14630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ecx.images-amazon.com/images/I/41NMocpvY%2BL._SY344_BO1,204,203,2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6442" y="4526280"/>
            <a:ext cx="94717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csapp.cs.cmu.edu/3e/images/csapp3e-cov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5640" y="2697480"/>
            <a:ext cx="113792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mages.amazon.com/images/P/0123944244.01.LZZZZZZZ.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3960" y="4510875"/>
            <a:ext cx="1170432" cy="146304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58476" y="3610757"/>
            <a:ext cx="611065" cy="461665"/>
          </a:xfrm>
          <a:prstGeom prst="rect">
            <a:avLst/>
          </a:prstGeom>
          <a:noFill/>
        </p:spPr>
        <p:txBody>
          <a:bodyPr wrap="none" rtlCol="0">
            <a:spAutoFit/>
          </a:bodyPr>
          <a:lstStyle/>
          <a:p>
            <a:r>
              <a:rPr lang="en-US" sz="2400" dirty="0">
                <a:solidFill>
                  <a:srgbClr val="FFC000"/>
                </a:solidFill>
                <a:latin typeface="Candara" panose="020E0502030303020204" pitchFamily="34" charset="0"/>
              </a:rPr>
              <a:t>Set</a:t>
            </a:r>
          </a:p>
        </p:txBody>
      </p:sp>
      <p:sp>
        <p:nvSpPr>
          <p:cNvPr id="10" name="TextBox 9"/>
          <p:cNvSpPr txBox="1"/>
          <p:nvPr/>
        </p:nvSpPr>
        <p:spPr>
          <a:xfrm>
            <a:off x="1652002" y="1770268"/>
            <a:ext cx="1688283" cy="461665"/>
          </a:xfrm>
          <a:prstGeom prst="rect">
            <a:avLst/>
          </a:prstGeom>
          <a:noFill/>
        </p:spPr>
        <p:txBody>
          <a:bodyPr wrap="none" rtlCol="0">
            <a:spAutoFit/>
          </a:bodyPr>
          <a:lstStyle/>
          <a:p>
            <a:r>
              <a:rPr lang="en-US" sz="2400" dirty="0">
                <a:solidFill>
                  <a:srgbClr val="FFC000"/>
                </a:solidFill>
                <a:latin typeface="Candara" panose="020E0502030303020204" pitchFamily="34" charset="0"/>
              </a:rPr>
              <a:t>Line</a:t>
            </a:r>
            <a:r>
              <a:rPr lang="en-US" sz="2400" dirty="0">
                <a:latin typeface="Candara" panose="020E0502030303020204" pitchFamily="34" charset="0"/>
              </a:rPr>
              <a:t> (Book)</a:t>
            </a:r>
          </a:p>
        </p:txBody>
      </p:sp>
      <p:cxnSp>
        <p:nvCxnSpPr>
          <p:cNvPr id="17" name="Curved Connector 22"/>
          <p:cNvCxnSpPr>
            <a:stCxn id="9" idx="2"/>
            <a:endCxn id="4" idx="1"/>
          </p:cNvCxnSpPr>
          <p:nvPr/>
        </p:nvCxnSpPr>
        <p:spPr>
          <a:xfrm rot="16200000" flipH="1">
            <a:off x="1122516" y="3813914"/>
            <a:ext cx="270978" cy="787993"/>
          </a:xfrm>
          <a:prstGeom prst="curvedConnector2">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18" name="Curved Connector 24"/>
          <p:cNvCxnSpPr>
            <a:stCxn id="10" idx="3"/>
            <a:endCxn id="5" idx="0"/>
          </p:cNvCxnSpPr>
          <p:nvPr/>
        </p:nvCxnSpPr>
        <p:spPr>
          <a:xfrm>
            <a:off x="3340285" y="2001101"/>
            <a:ext cx="532062" cy="696379"/>
          </a:xfrm>
          <a:prstGeom prst="curvedConnector2">
            <a:avLst/>
          </a:prstGeom>
          <a:ln w="28575">
            <a:tailEnd type="triangle"/>
          </a:ln>
        </p:spPr>
        <p:style>
          <a:lnRef idx="3">
            <a:schemeClr val="accent6"/>
          </a:lnRef>
          <a:fillRef idx="0">
            <a:schemeClr val="accent6"/>
          </a:fillRef>
          <a:effectRef idx="2">
            <a:schemeClr val="accent6"/>
          </a:effectRef>
          <a:fontRef idx="minor">
            <a:schemeClr val="tx1"/>
          </a:fontRef>
        </p:style>
      </p:cxnSp>
      <p:grpSp>
        <p:nvGrpSpPr>
          <p:cNvPr id="36" name="Group 35"/>
          <p:cNvGrpSpPr/>
          <p:nvPr/>
        </p:nvGrpSpPr>
        <p:grpSpPr>
          <a:xfrm>
            <a:off x="4334933" y="1617133"/>
            <a:ext cx="4084682" cy="3789918"/>
            <a:chOff x="4334933" y="1617133"/>
            <a:chExt cx="4084682" cy="3789918"/>
          </a:xfrm>
        </p:grpSpPr>
        <p:sp>
          <p:nvSpPr>
            <p:cNvPr id="11" name="TextBox 10"/>
            <p:cNvSpPr txBox="1"/>
            <p:nvPr/>
          </p:nvSpPr>
          <p:spPr>
            <a:xfrm>
              <a:off x="5023403" y="4945386"/>
              <a:ext cx="1957587" cy="461665"/>
            </a:xfrm>
            <a:prstGeom prst="rect">
              <a:avLst/>
            </a:prstGeom>
            <a:noFill/>
          </p:spPr>
          <p:txBody>
            <a:bodyPr wrap="none" rtlCol="0">
              <a:spAutoFit/>
            </a:bodyPr>
            <a:lstStyle/>
            <a:p>
              <a:r>
                <a:rPr lang="en-US" sz="2400" dirty="0">
                  <a:solidFill>
                    <a:srgbClr val="FFC000"/>
                  </a:solidFill>
                  <a:latin typeface="Candara" panose="020E0502030303020204" pitchFamily="34" charset="0"/>
                </a:rPr>
                <a:t>Block</a:t>
              </a:r>
              <a:r>
                <a:rPr lang="en-US" sz="2400" dirty="0">
                  <a:latin typeface="Candara" panose="020E0502030303020204" pitchFamily="34" charset="0"/>
                </a:rPr>
                <a:t> (Pages)</a:t>
              </a:r>
            </a:p>
          </p:txBody>
        </p:sp>
        <p:cxnSp>
          <p:nvCxnSpPr>
            <p:cNvPr id="19" name="Curved Connector 27"/>
            <p:cNvCxnSpPr>
              <a:stCxn id="11" idx="3"/>
            </p:cNvCxnSpPr>
            <p:nvPr/>
          </p:nvCxnSpPr>
          <p:spPr>
            <a:xfrm flipV="1">
              <a:off x="6980990" y="4628508"/>
              <a:ext cx="473596" cy="547711"/>
            </a:xfrm>
            <a:prstGeom prst="curvedConnector2">
              <a:avLst/>
            </a:prstGeom>
            <a:ln w="28575">
              <a:tailEnd type="triangle"/>
            </a:ln>
          </p:spPr>
          <p:style>
            <a:lnRef idx="3">
              <a:schemeClr val="accent6"/>
            </a:lnRef>
            <a:fillRef idx="0">
              <a:schemeClr val="accent6"/>
            </a:fillRef>
            <a:effectRef idx="2">
              <a:schemeClr val="accent6"/>
            </a:effectRef>
            <a:fontRef idx="minor">
              <a:schemeClr val="tx1"/>
            </a:fontRef>
          </p:style>
        </p:cxnSp>
        <p:sp>
          <p:nvSpPr>
            <p:cNvPr id="35" name="Freeform: Shape 34"/>
            <p:cNvSpPr/>
            <p:nvPr/>
          </p:nvSpPr>
          <p:spPr>
            <a:xfrm>
              <a:off x="4334933" y="1617133"/>
              <a:ext cx="3064934" cy="3056467"/>
            </a:xfrm>
            <a:custGeom>
              <a:avLst/>
              <a:gdLst>
                <a:gd name="connsiteX0" fmla="*/ 0 w 3064934"/>
                <a:gd name="connsiteY0" fmla="*/ 2523067 h 3056467"/>
                <a:gd name="connsiteX1" fmla="*/ 1854200 w 3064934"/>
                <a:gd name="connsiteY1" fmla="*/ 3056467 h 3056467"/>
                <a:gd name="connsiteX2" fmla="*/ 3064934 w 3064934"/>
                <a:gd name="connsiteY2" fmla="*/ 8467 h 3056467"/>
                <a:gd name="connsiteX3" fmla="*/ 2429934 w 3064934"/>
                <a:gd name="connsiteY3" fmla="*/ 0 h 3056467"/>
                <a:gd name="connsiteX4" fmla="*/ 0 w 3064934"/>
                <a:gd name="connsiteY4" fmla="*/ 1100667 h 3056467"/>
                <a:gd name="connsiteX5" fmla="*/ 0 w 3064934"/>
                <a:gd name="connsiteY5" fmla="*/ 2523067 h 3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4934" h="3056467">
                  <a:moveTo>
                    <a:pt x="0" y="2523067"/>
                  </a:moveTo>
                  <a:lnTo>
                    <a:pt x="1854200" y="3056467"/>
                  </a:lnTo>
                  <a:lnTo>
                    <a:pt x="3064934" y="8467"/>
                  </a:lnTo>
                  <a:lnTo>
                    <a:pt x="2429934" y="0"/>
                  </a:lnTo>
                  <a:lnTo>
                    <a:pt x="0" y="1100667"/>
                  </a:lnTo>
                  <a:lnTo>
                    <a:pt x="0" y="2523067"/>
                  </a:lnTo>
                  <a:close/>
                </a:path>
              </a:pathLst>
            </a:cu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54827" y="1638297"/>
              <a:ext cx="1664788" cy="2468880"/>
            </a:xfrm>
            <a:prstGeom prst="rect">
              <a:avLst/>
            </a:prstGeom>
            <a:ln>
              <a:solidFill>
                <a:schemeClr val="tx2">
                  <a:lumMod val="90000"/>
                </a:schemeClr>
              </a:solidFill>
            </a:ln>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01976" y="1917700"/>
              <a:ext cx="1664788" cy="2468880"/>
            </a:xfrm>
            <a:prstGeom prst="rect">
              <a:avLst/>
            </a:prstGeom>
            <a:ln>
              <a:solidFill>
                <a:schemeClr val="tx2">
                  <a:lumMod val="90000"/>
                </a:schemeClr>
              </a:solidFill>
            </a:ln>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83338" y="2197103"/>
              <a:ext cx="1664781" cy="2468880"/>
            </a:xfrm>
            <a:prstGeom prst="rect">
              <a:avLst/>
            </a:prstGeom>
            <a:ln>
              <a:solidFill>
                <a:schemeClr val="tx2">
                  <a:lumMod val="90000"/>
                </a:schemeClr>
              </a:solidFill>
            </a:ln>
          </p:spPr>
        </p:pic>
      </p:grpSp>
    </p:spTree>
    <p:extLst>
      <p:ext uri="{BB962C8B-B14F-4D97-AF65-F5344CB8AC3E}">
        <p14:creationId xmlns:p14="http://schemas.microsoft.com/office/powerpoint/2010/main" val="132980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Concepts</a:t>
            </a:r>
          </a:p>
        </p:txBody>
      </p:sp>
      <p:pic>
        <p:nvPicPr>
          <p:cNvPr id="5" name="Picture 2" descr="http://pre02.deviantart.net/c7d1/th/pre/i/2013/082/f/c/png_bookshelf_by_moonglowlilly-d5z1my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050" y="0"/>
            <a:ext cx="4573144" cy="36576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3248025" y="3105150"/>
            <a:ext cx="1095375" cy="11049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Rounded Rectangle 5"/>
          <p:cNvSpPr/>
          <p:nvPr/>
        </p:nvSpPr>
        <p:spPr>
          <a:xfrm>
            <a:off x="3576637" y="4210050"/>
            <a:ext cx="438150" cy="1028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38525" y="3429000"/>
            <a:ext cx="276225"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3524250" y="3562350"/>
            <a:ext cx="85725" cy="730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3800475" y="3429000"/>
            <a:ext cx="276225"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3886200" y="3562350"/>
            <a:ext cx="85725" cy="730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Connector 11"/>
          <p:cNvCxnSpPr/>
          <p:nvPr/>
        </p:nvCxnSpPr>
        <p:spPr>
          <a:xfrm>
            <a:off x="3638550" y="3902075"/>
            <a:ext cx="273050" cy="0"/>
          </a:xfrm>
          <a:prstGeom prst="line">
            <a:avLst/>
          </a:prstGeom>
        </p:spPr>
        <p:style>
          <a:lnRef idx="3">
            <a:schemeClr val="dk1"/>
          </a:lnRef>
          <a:fillRef idx="0">
            <a:schemeClr val="dk1"/>
          </a:fillRef>
          <a:effectRef idx="2">
            <a:schemeClr val="dk1"/>
          </a:effectRef>
          <a:fontRef idx="minor">
            <a:schemeClr val="tx1"/>
          </a:fontRef>
        </p:style>
      </p:cxnSp>
      <p:pic>
        <p:nvPicPr>
          <p:cNvPr id="14" name="Picture 4" descr="http://img2.news.zing.vn/2013/07/11/coverfu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7616" y="4572000"/>
            <a:ext cx="577273"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 name="Picture 6" descr="http://isach.info/images/story/cover/nha_gia_kim__paulo_coelh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3918" y="4572000"/>
            <a:ext cx="570030"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6" name="Oval 15"/>
          <p:cNvSpPr/>
          <p:nvPr/>
        </p:nvSpPr>
        <p:spPr>
          <a:xfrm flipV="1">
            <a:off x="1509713" y="3105150"/>
            <a:ext cx="1095375" cy="11049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Rounded Rectangle 16"/>
          <p:cNvSpPr/>
          <p:nvPr/>
        </p:nvSpPr>
        <p:spPr>
          <a:xfrm flipV="1">
            <a:off x="1838325" y="4210050"/>
            <a:ext cx="438150" cy="10287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Oval 17"/>
          <p:cNvSpPr/>
          <p:nvPr/>
        </p:nvSpPr>
        <p:spPr>
          <a:xfrm flipV="1">
            <a:off x="1827213" y="3429000"/>
            <a:ext cx="276225"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p:cNvSpPr/>
          <p:nvPr/>
        </p:nvSpPr>
        <p:spPr>
          <a:xfrm flipV="1">
            <a:off x="1951038" y="3562350"/>
            <a:ext cx="85725" cy="730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p:cNvSpPr/>
          <p:nvPr/>
        </p:nvSpPr>
        <p:spPr>
          <a:xfrm flipV="1">
            <a:off x="2189163" y="3429000"/>
            <a:ext cx="276225"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p:cNvSpPr/>
          <p:nvPr/>
        </p:nvSpPr>
        <p:spPr>
          <a:xfrm flipV="1">
            <a:off x="2338388" y="3562350"/>
            <a:ext cx="85725" cy="730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ounded Rectangle 23"/>
          <p:cNvSpPr/>
          <p:nvPr/>
        </p:nvSpPr>
        <p:spPr>
          <a:xfrm>
            <a:off x="2103438" y="3883025"/>
            <a:ext cx="173037" cy="117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ounded Rectangle 24"/>
          <p:cNvSpPr/>
          <p:nvPr/>
        </p:nvSpPr>
        <p:spPr>
          <a:xfrm>
            <a:off x="2103438" y="3883025"/>
            <a:ext cx="173037" cy="11747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TextBox 23"/>
          <p:cNvSpPr txBox="1"/>
          <p:nvPr/>
        </p:nvSpPr>
        <p:spPr>
          <a:xfrm>
            <a:off x="1532327" y="2220694"/>
            <a:ext cx="1008609" cy="646331"/>
          </a:xfrm>
          <a:prstGeom prst="rect">
            <a:avLst/>
          </a:prstGeom>
          <a:noFill/>
        </p:spPr>
        <p:txBody>
          <a:bodyPr wrap="none" rtlCol="0">
            <a:spAutoFit/>
          </a:bodyPr>
          <a:lstStyle/>
          <a:p>
            <a:r>
              <a:rPr lang="en-US" sz="3600" dirty="0"/>
              <a:t>CPU</a:t>
            </a:r>
          </a:p>
        </p:txBody>
      </p:sp>
      <p:sp>
        <p:nvSpPr>
          <p:cNvPr id="25" name="TextBox 24"/>
          <p:cNvSpPr txBox="1"/>
          <p:nvPr/>
        </p:nvSpPr>
        <p:spPr>
          <a:xfrm>
            <a:off x="4650972" y="1409484"/>
            <a:ext cx="1830950" cy="646331"/>
          </a:xfrm>
          <a:prstGeom prst="rect">
            <a:avLst/>
          </a:prstGeom>
          <a:noFill/>
        </p:spPr>
        <p:txBody>
          <a:bodyPr wrap="none" rtlCol="0">
            <a:spAutoFit/>
          </a:bodyPr>
          <a:lstStyle/>
          <a:p>
            <a:r>
              <a:rPr lang="en-US" sz="3600" dirty="0"/>
              <a:t>Memory</a:t>
            </a:r>
          </a:p>
        </p:txBody>
      </p:sp>
      <p:sp>
        <p:nvSpPr>
          <p:cNvPr id="26" name="TextBox 25"/>
          <p:cNvSpPr txBox="1"/>
          <p:nvPr/>
        </p:nvSpPr>
        <p:spPr>
          <a:xfrm>
            <a:off x="5122254" y="3906524"/>
            <a:ext cx="1359668" cy="646331"/>
          </a:xfrm>
          <a:prstGeom prst="rect">
            <a:avLst/>
          </a:prstGeom>
          <a:noFill/>
        </p:spPr>
        <p:txBody>
          <a:bodyPr wrap="none" rtlCol="0">
            <a:spAutoFit/>
          </a:bodyPr>
          <a:lstStyle/>
          <a:p>
            <a:r>
              <a:rPr lang="en-US" sz="3600" dirty="0"/>
              <a:t>Cache</a:t>
            </a:r>
          </a:p>
        </p:txBody>
      </p:sp>
      <p:pic>
        <p:nvPicPr>
          <p:cNvPr id="29" name="Picture 2" descr="http://www.elle.vn/wp-content/uploads/2013/10/13/e_se_den_cung_con_mua.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0557" y="5666124"/>
            <a:ext cx="591970"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 name="Picture 4" descr="http://images.amazon.com/images/P/0123944244.01.LZZZZZZZ.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57729" y="5666124"/>
            <a:ext cx="731520"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1" name="Picture 6" descr="http://ecx.images-amazon.com/images/I/41NMocpvY%2BL._SY344_BO1,204,203,200_.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61460" y="5666124"/>
            <a:ext cx="591981"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6" name="Picture 2" descr="https://images-na.ssl-images-amazon.com/images/I/41AoUQujOCL._SX387_BO1,204,203,200_.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5758" y="4572000"/>
            <a:ext cx="712829"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https://images-na.ssl-images-amazon.com/images/I/41ymCrOVqEL._SX418_BO1,204,203,200_.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8633" y="4572000"/>
            <a:ext cx="76809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https://images-na.ssl-images-amazon.com/images/I/41M9fU8XtVL._SX376_BO1,204,203,200_.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33749" y="5666124"/>
            <a:ext cx="692672"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https://images-na.ssl-images-amazon.com/images/I/51ezTmJ6XFL._SX379_BO1,204,203,200_.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1435" y="4572000"/>
            <a:ext cx="698169"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https://vcdn.tikicdn.com/cache/w300/media/catalog/product/b/i/bia_cua%20tiem%20la%20thu%2013.u547.d20160909.t092041.656145.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7374" y="5666124"/>
            <a:ext cx="615067"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8" name="Picture 14" descr="https://vcdn.tikicdn.com/cache/w300/media/catalog/product/i/m/img855.u2469.d20161031.t154202.710487.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84749" y="5666124"/>
            <a:ext cx="632074"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4" name="Picture 20" descr="https://upload.wikimedia.org/wikipedia/en/c/c8/Doraemon_volume_1_cover.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22977" y="4572000"/>
            <a:ext cx="561671"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6" name="Picture 22" descr="http://4.bp.blogspot.com/_BeGEAD8oSwg/TGayk6uMbPI/AAAAAAAADC0/65M7pHZmJ3Y/s1600/doraemon+cover+original.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43835" y="5666124"/>
            <a:ext cx="586317"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8" name="Picture 24" descr="https://vcdn.tikicdn.com/cache/w300/media/catalog/product/t/o/tony-buoi-sang.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16843" y="4572000"/>
            <a:ext cx="605563"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50" name="Picture 26" descr="https://vcdn.tikicdn.com/cache/w300/media/catalog/product/b/_/b_a-s_ch-ngo_i_2.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91622" y="5666124"/>
            <a:ext cx="564444"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52" name="Picture 28" descr="https://vcdn.tikicdn.com/cache/w1200/media/catalog/product/i/m/img473.u335.d20161110.t111952.52728.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5794" y="5666124"/>
            <a:ext cx="604520"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54" name="Picture 30" descr="https://vcdn.tikicdn.com/cache/w300/media/catalog/product/q/u/quoc_gia_khoi_nghiep_tiki-02.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3370" y="4572000"/>
            <a:ext cx="564444"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56" name="Picture 32" descr="https://images-na.ssl-images-amazon.com/images/I/61MnRyNuIDL.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75752" y="4572000"/>
            <a:ext cx="607695"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 name="Picture 2" descr="http://www.listchallenges.com/f/items/948b1f50-a674-41af-a2fb-ba6292bb9b54.jp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412480" y="4572000"/>
            <a:ext cx="63304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3" name="Picture 4" descr="http://www.listchallenges.com/f/items/f5f29d67-885f-4b27-890b-0d0e57412648.jp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412480" y="5666124"/>
            <a:ext cx="63304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7" name="Picture 6" descr="https://fbexternal-a.akamaihd.net/safe_image.php?d=AQAIHiw90d8YgpE4&amp;w=180&amp;h=540&amp;url=http%3A%2F%2Fupload.wikimedia.org%2Fwikipedia%2Fen%2F4%2F45%2FLife_of_Pi_cover.png&amp;fallback=hub_book&amp;prefix=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1440" y="4572000"/>
            <a:ext cx="602901"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8" name="Picture 8" descr="http://www.listchallenges.com/f/items/42e0d197-a884-4e70-8fdd-8d0f3a1e02d6.jp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1440" y="5666124"/>
            <a:ext cx="63304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2" name="Picture 10" descr="http://www.listchallenges.com/f/items/b0ff2345-b9a6-4fc8-8452-9ea6df144045.jp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648131" y="5666124"/>
            <a:ext cx="63304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3" name="Picture 12" descr="http://www.listchallenges.com/f/items/98c8a8cc-156a-41a9-a084-f8d3570db158.jp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13677" y="4572000"/>
            <a:ext cx="63304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11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82880" y="643467"/>
            <a:ext cx="8778240" cy="4114800"/>
          </a:xfrm>
          <a:prstGeom prst="rect">
            <a:avLst/>
          </a:prstGeom>
          <a:blipFill>
            <a:blip r:embed="rId3"/>
            <a:stretch>
              <a:fillRect/>
            </a:stretch>
          </a:blip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2800" dirty="0"/>
          </a:p>
        </p:txBody>
      </p:sp>
      <p:pic>
        <p:nvPicPr>
          <p:cNvPr id="4" name="Picture 4" descr="http://img2.news.zing.vn/2013/07/11/coverfu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3078" y="731520"/>
            <a:ext cx="577273"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6" descr="http://isach.info/images/story/cover/nha_gia_kim__paulo_coelh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66477" y="731520"/>
            <a:ext cx="570030"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www.elle.vn/wp-content/uploads/2013/10/13/e_se_den_cung_con_mu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6125" y="1737360"/>
            <a:ext cx="591970"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4" descr="http://images.amazon.com/images/P/0123944244.01.LZZZZZZZ.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43535" y="1737360"/>
            <a:ext cx="731520"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6" descr="http://ecx.images-amazon.com/images/I/41NMocpvY%2BL._SY344_BO1,204,203,200_.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66552" y="1737360"/>
            <a:ext cx="591981"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9" name="Picture 2" descr="https://images-na.ssl-images-amazon.com/images/I/41AoUQujOCL._SX387_BO1,204,203,200_.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4123" y="731520"/>
            <a:ext cx="712829"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 name="Picture 4" descr="https://images-na.ssl-images-amazon.com/images/I/41ymCrOVqEL._SX418_BO1,204,203,200_.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9901" y="731520"/>
            <a:ext cx="76809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1" name="Picture 6" descr="https://images-na.ssl-images-amazon.com/images/I/41M9fU8XtVL._SX376_BO1,204,203,200_.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79793" y="1737360"/>
            <a:ext cx="692672"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2" name="Picture 8" descr="https://images-na.ssl-images-amazon.com/images/I/51ezTmJ6XFL._SX379_BO1,204,203,200_.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5606" y="731520"/>
            <a:ext cx="698169"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3" name="Picture 10" descr="https://vcdn.tikicdn.com/cache/w300/media/catalog/product/b/i/bia_cua%20tiem%20la%20thu%2013.u547.d20160909.t092041.656145.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93656" y="1737360"/>
            <a:ext cx="615067"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4" name="Picture 14" descr="https://vcdn.tikicdn.com/cache/w300/media/catalog/product/i/m/img855.u2469.d20161031.t154202.710487.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29600" y="1737360"/>
            <a:ext cx="632074"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 name="Picture 20" descr="https://upload.wikimedia.org/wikipedia/en/c/c8/Doraemon_volume_1_cover.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02633" y="731520"/>
            <a:ext cx="561671"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 name="Picture 22" descr="http://4.bp.blogspot.com/_BeGEAD8oSwg/TGayk6uMbPI/AAAAAAAADC0/65M7pHZmJ3Y/s1600/doraemon+cover+original.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9165" y="1737360"/>
            <a:ext cx="586317"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 name="Picture 24" descr="https://vcdn.tikicdn.com/cache/w300/media/catalog/product/t/o/tony-buoi-sang.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73917" y="731520"/>
            <a:ext cx="605563"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8" name="Picture 26" descr="https://vcdn.tikicdn.com/cache/w300/media/catalog/product/b/_/b_a-s_ch-ngo_i_2.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58142" y="1737360"/>
            <a:ext cx="564444"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9" name="Picture 28" descr="https://vcdn.tikicdn.com/cache/w1200/media/catalog/product/i/m/img473.u335.d20161110.t111952.52728.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82552" y="1737360"/>
            <a:ext cx="604520"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 name="Picture 30" descr="https://vcdn.tikicdn.com/cache/w300/media/catalog/product/q/u/quoc_gia_khoi_nghiep_tiki-02.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43347" y="731520"/>
            <a:ext cx="564444"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1" name="Picture 32" descr="https://images-na.ssl-images-amazon.com/images/I/61MnRyNuIDL.jp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229600" y="731520"/>
            <a:ext cx="607695"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2" name="Picture 21" descr="http://www.listchallenges.com/f/items/948b1f50-a674-41af-a2fb-ba6292bb9b54.jp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4320" y="1737360"/>
            <a:ext cx="63304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3" name="Picture 4" descr="http://www.listchallenges.com/f/items/f5f29d67-885f-4b27-890b-0d0e57412648.jp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09046" y="2743200"/>
            <a:ext cx="63304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4" name="Picture 6" descr="https://fbexternal-a.akamaihd.net/safe_image.php?d=AQAIHiw90d8YgpE4&amp;w=180&amp;h=540&amp;url=http%3A%2F%2Fupload.wikimedia.org%2Fwikipedia%2Fen%2F4%2F45%2FLife_of_Pi_cover.png&amp;fallback=hub_book&amp;prefix=d"/>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4320" y="731520"/>
            <a:ext cx="602901"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5" name="Picture 8" descr="http://www.listchallenges.com/f/items/42e0d197-a884-4e70-8fdd-8d0f3a1e02d6.jp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78436" y="1737360"/>
            <a:ext cx="63304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6" name="Picture 10" descr="http://www.listchallenges.com/f/items/b0ff2345-b9a6-4fc8-8452-9ea6df144045.jp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4320" y="2743200"/>
            <a:ext cx="63304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7" name="Picture 12" descr="http://www.listchallenges.com/f/items/98c8a8cc-156a-41a9-a084-f8d3570db158.jp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430430" y="731520"/>
            <a:ext cx="63304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7" name="Rectangle 36"/>
          <p:cNvSpPr/>
          <p:nvPr/>
        </p:nvSpPr>
        <p:spPr>
          <a:xfrm>
            <a:off x="3010548" y="4829294"/>
            <a:ext cx="3246402" cy="461665"/>
          </a:xfrm>
          <a:prstGeom prst="rect">
            <a:avLst/>
          </a:prstGeom>
        </p:spPr>
        <p:txBody>
          <a:bodyPr wrap="none">
            <a:spAutoFit/>
          </a:bodyPr>
          <a:lstStyle/>
          <a:p>
            <a:r>
              <a:rPr lang="en-US" sz="2400" dirty="0"/>
              <a:t>Put any book anywhere</a:t>
            </a:r>
          </a:p>
        </p:txBody>
      </p:sp>
      <mc:AlternateContent xmlns:mc="http://schemas.openxmlformats.org/markup-compatibility/2006" xmlns:a14="http://schemas.microsoft.com/office/drawing/2010/main">
        <mc:Choice Requires="a14">
          <p:sp>
            <p:nvSpPr>
              <p:cNvPr id="38" name="Rectangle 37"/>
              <p:cNvSpPr/>
              <p:nvPr/>
            </p:nvSpPr>
            <p:spPr>
              <a:xfrm>
                <a:off x="3656339" y="5599083"/>
                <a:ext cx="2031325" cy="461665"/>
              </a:xfrm>
              <a:prstGeom prst="rect">
                <a:avLst/>
              </a:prstGeom>
            </p:spPr>
            <p:txBody>
              <a:bodyPr wrap="none">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hard to find</a:t>
                </a:r>
              </a:p>
            </p:txBody>
          </p:sp>
        </mc:Choice>
        <mc:Fallback xmlns="">
          <p:sp>
            <p:nvSpPr>
              <p:cNvPr id="38" name="Rectangle 37"/>
              <p:cNvSpPr>
                <a:spLocks noRot="1" noChangeAspect="1" noMove="1" noResize="1" noEditPoints="1" noAdjustHandles="1" noChangeArrowheads="1" noChangeShapeType="1" noTextEdit="1"/>
              </p:cNvSpPr>
              <p:nvPr/>
            </p:nvSpPr>
            <p:spPr>
              <a:xfrm>
                <a:off x="3656339" y="5599083"/>
                <a:ext cx="2031325" cy="461665"/>
              </a:xfrm>
              <a:prstGeom prst="rect">
                <a:avLst/>
              </a:prstGeom>
              <a:blipFill>
                <a:blip r:embed="rId28"/>
                <a:stretch>
                  <a:fillRect t="-10526" r="-3904" b="-28947"/>
                </a:stretch>
              </a:blipFill>
            </p:spPr>
            <p:txBody>
              <a:bodyPr/>
              <a:lstStyle/>
              <a:p>
                <a:r>
                  <a:rPr lang="en-US">
                    <a:noFill/>
                  </a:rPr>
                  <a:t> </a:t>
                </a:r>
              </a:p>
            </p:txBody>
          </p:sp>
        </mc:Fallback>
      </mc:AlternateContent>
    </p:spTree>
    <p:extLst>
      <p:ext uri="{BB962C8B-B14F-4D97-AF65-F5344CB8AC3E}">
        <p14:creationId xmlns:p14="http://schemas.microsoft.com/office/powerpoint/2010/main" val="410957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82880" y="643467"/>
            <a:ext cx="914400" cy="4114800"/>
          </a:xfrm>
          <a:prstGeom prst="rect">
            <a:avLst/>
          </a:prstGeom>
          <a:blipFill dpi="0" rotWithShape="1">
            <a:blip r:embed="rId3"/>
            <a:srcRect/>
            <a:tile tx="0" ty="0" sx="100000" sy="100000" flip="none" algn="tl"/>
          </a:blip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a:t>A</a:t>
            </a:r>
          </a:p>
        </p:txBody>
      </p:sp>
      <p:sp>
        <p:nvSpPr>
          <p:cNvPr id="29" name="Rectangle 28"/>
          <p:cNvSpPr/>
          <p:nvPr/>
        </p:nvSpPr>
        <p:spPr>
          <a:xfrm>
            <a:off x="1188720" y="643467"/>
            <a:ext cx="914400" cy="4114800"/>
          </a:xfrm>
          <a:prstGeom prst="rect">
            <a:avLst/>
          </a:prstGeom>
          <a:blipFill dpi="0" rotWithShape="1">
            <a:blip r:embed="rId3"/>
            <a:srcRect/>
            <a:tile tx="0" ty="0" sx="100000" sy="100000" flip="none" algn="tl"/>
          </a:blip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a:t>B</a:t>
            </a:r>
          </a:p>
        </p:txBody>
      </p:sp>
      <p:sp>
        <p:nvSpPr>
          <p:cNvPr id="30" name="Rectangle 29"/>
          <p:cNvSpPr/>
          <p:nvPr/>
        </p:nvSpPr>
        <p:spPr>
          <a:xfrm>
            <a:off x="2194560" y="643467"/>
            <a:ext cx="914400" cy="4114800"/>
          </a:xfrm>
          <a:prstGeom prst="rect">
            <a:avLst/>
          </a:prstGeom>
          <a:blipFill dpi="0" rotWithShape="1">
            <a:blip r:embed="rId3"/>
            <a:srcRect/>
            <a:tile tx="0" ty="0" sx="100000" sy="100000" flip="none" algn="tl"/>
          </a:blip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a:t>C</a:t>
            </a:r>
          </a:p>
        </p:txBody>
      </p:sp>
      <p:sp>
        <p:nvSpPr>
          <p:cNvPr id="31" name="Rectangle 30"/>
          <p:cNvSpPr/>
          <p:nvPr/>
        </p:nvSpPr>
        <p:spPr>
          <a:xfrm>
            <a:off x="3200400" y="643467"/>
            <a:ext cx="914400" cy="4114800"/>
          </a:xfrm>
          <a:prstGeom prst="rect">
            <a:avLst/>
          </a:prstGeom>
          <a:blipFill dpi="0" rotWithShape="1">
            <a:blip r:embed="rId3"/>
            <a:srcRect/>
            <a:tile tx="0" ty="0" sx="100000" sy="100000" flip="none" algn="tl"/>
          </a:blip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a:t>D</a:t>
            </a:r>
          </a:p>
        </p:txBody>
      </p:sp>
      <p:sp>
        <p:nvSpPr>
          <p:cNvPr id="32" name="Rectangle 31"/>
          <p:cNvSpPr/>
          <p:nvPr/>
        </p:nvSpPr>
        <p:spPr>
          <a:xfrm>
            <a:off x="4206240" y="643467"/>
            <a:ext cx="914400" cy="4114800"/>
          </a:xfrm>
          <a:prstGeom prst="rect">
            <a:avLst/>
          </a:prstGeom>
          <a:blipFill dpi="0" rotWithShape="1">
            <a:blip r:embed="rId3"/>
            <a:srcRect/>
            <a:tile tx="0" ty="0" sx="100000" sy="100000" flip="none" algn="tl"/>
          </a:blip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a:t>E</a:t>
            </a:r>
          </a:p>
        </p:txBody>
      </p:sp>
      <p:sp>
        <p:nvSpPr>
          <p:cNvPr id="33" name="Rectangle 32"/>
          <p:cNvSpPr/>
          <p:nvPr/>
        </p:nvSpPr>
        <p:spPr>
          <a:xfrm>
            <a:off x="5212080" y="643467"/>
            <a:ext cx="914400" cy="4114800"/>
          </a:xfrm>
          <a:prstGeom prst="rect">
            <a:avLst/>
          </a:prstGeom>
          <a:blipFill dpi="0" rotWithShape="1">
            <a:blip r:embed="rId3"/>
            <a:srcRect/>
            <a:tile tx="0" ty="0" sx="100000" sy="100000" flip="none" algn="tl"/>
          </a:blip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a:t>F</a:t>
            </a:r>
          </a:p>
        </p:txBody>
      </p:sp>
      <p:sp>
        <p:nvSpPr>
          <p:cNvPr id="34" name="Rectangle 33"/>
          <p:cNvSpPr/>
          <p:nvPr/>
        </p:nvSpPr>
        <p:spPr>
          <a:xfrm>
            <a:off x="7040880" y="643467"/>
            <a:ext cx="914400" cy="4114800"/>
          </a:xfrm>
          <a:prstGeom prst="rect">
            <a:avLst/>
          </a:prstGeom>
          <a:blipFill dpi="0" rotWithShape="1">
            <a:blip r:embed="rId3"/>
            <a:srcRect/>
            <a:tile tx="0" ty="0" sx="100000" sy="100000" flip="none" algn="tl"/>
          </a:blip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a:t>Y</a:t>
            </a:r>
          </a:p>
        </p:txBody>
      </p:sp>
      <p:sp>
        <p:nvSpPr>
          <p:cNvPr id="35" name="Rectangle 34"/>
          <p:cNvSpPr/>
          <p:nvPr/>
        </p:nvSpPr>
        <p:spPr>
          <a:xfrm>
            <a:off x="8046720" y="643467"/>
            <a:ext cx="914400" cy="4114800"/>
          </a:xfrm>
          <a:prstGeom prst="rect">
            <a:avLst/>
          </a:prstGeom>
          <a:blipFill dpi="0" rotWithShape="1">
            <a:blip r:embed="rId3"/>
            <a:srcRect/>
            <a:tile tx="0" ty="0" sx="100000" sy="100000" flip="none" algn="tl"/>
          </a:blip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a:t>Z</a:t>
            </a:r>
          </a:p>
        </p:txBody>
      </p:sp>
      <p:sp>
        <p:nvSpPr>
          <p:cNvPr id="36" name="Rectangle 35"/>
          <p:cNvSpPr/>
          <p:nvPr/>
        </p:nvSpPr>
        <p:spPr>
          <a:xfrm>
            <a:off x="6334270" y="2472267"/>
            <a:ext cx="543739" cy="523220"/>
          </a:xfrm>
          <a:prstGeom prst="rect">
            <a:avLst/>
          </a:prstGeom>
        </p:spPr>
        <p:txBody>
          <a:bodyPr wrap="none">
            <a:spAutoFit/>
          </a:bodyPr>
          <a:lstStyle/>
          <a:p>
            <a:r>
              <a:rPr lang="en-US" sz="2800" dirty="0"/>
              <a:t>…</a:t>
            </a:r>
          </a:p>
        </p:txBody>
      </p:sp>
      <p:pic>
        <p:nvPicPr>
          <p:cNvPr id="6" name="Picture 2" descr="http://www.elle.vn/wp-content/uploads/2013/10/13/e_se_den_cung_con_mu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7455" y="731520"/>
            <a:ext cx="591970"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4" descr="http://images.amazon.com/images/P/0123944244.01.LZZZZZZZ.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44892" y="4937760"/>
            <a:ext cx="731520"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9" name="Picture 2" descr="https://images-na.ssl-images-amazon.com/images/I/41AoUQujOCL._SX387_BO1,204,203,200_.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6952" y="731520"/>
            <a:ext cx="712829"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 name="Picture 4" descr="https://images-na.ssl-images-amazon.com/images/I/41ymCrOVqEL._SX418_BO1,204,203,200_.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5232" y="731520"/>
            <a:ext cx="76809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3" name="Picture 10" descr="https://vcdn.tikicdn.com/cache/w300/media/catalog/product/b/i/bia_cua%20tiem%20la%20thu%2013.u547.d20160909.t092041.656145.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0877" y="3749040"/>
            <a:ext cx="615067"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4" name="Picture 14" descr="https://vcdn.tikicdn.com/cache/w300/media/catalog/product/i/m/img855.u2469.d20161031.t154202.710487.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2373" y="4937760"/>
            <a:ext cx="632074"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 name="Picture 20" descr="https://upload.wikimedia.org/wikipedia/en/c/c8/Doraemon_volume_1_cover.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6189" y="731520"/>
            <a:ext cx="561671"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 name="Picture 22" descr="http://4.bp.blogspot.com/_BeGEAD8oSwg/TGayk6uMbPI/AAAAAAAADC0/65M7pHZmJ3Y/s1600/doraemon+cover+original.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76189" y="1737360"/>
            <a:ext cx="586317"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8" name="Picture 26" descr="https://vcdn.tikicdn.com/cache/w300/media/catalog/product/b/_/b_a-s_ch-ngo_i_2.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6189" y="2743200"/>
            <a:ext cx="564444"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9" name="Picture 28" descr="https://vcdn.tikicdn.com/cache/w1200/media/catalog/product/i/m/img473.u335.d20161110.t111952.52728.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03980" y="4937760"/>
            <a:ext cx="604520"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1" name="Picture 32" descr="https://images-na.ssl-images-amazon.com/images/I/61MnRyNuIDL.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76189" y="2743200"/>
            <a:ext cx="607695"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2" name="Picture 21" descr="http://www.listchallenges.com/f/items/948b1f50-a674-41af-a2fb-ba6292bb9b54.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76189" y="3749040"/>
            <a:ext cx="63304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5" name="Picture 8" descr="http://www.listchallenges.com/f/items/42e0d197-a884-4e70-8fdd-8d0f3a1e02d6.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45185" y="1737360"/>
            <a:ext cx="63304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Rectangle 1"/>
              <p:cNvSpPr/>
              <p:nvPr/>
            </p:nvSpPr>
            <p:spPr>
              <a:xfrm>
                <a:off x="5598491" y="5164127"/>
                <a:ext cx="2015295" cy="461665"/>
              </a:xfrm>
              <a:prstGeom prst="rect">
                <a:avLst/>
              </a:prstGeom>
            </p:spPr>
            <p:txBody>
              <a:bodyPr wrap="none">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easy to find</a:t>
                </a:r>
              </a:p>
            </p:txBody>
          </p:sp>
        </mc:Choice>
        <mc:Fallback xmlns="">
          <p:sp>
            <p:nvSpPr>
              <p:cNvPr id="2" name="Rectangle 1"/>
              <p:cNvSpPr>
                <a:spLocks noRot="1" noChangeAspect="1" noMove="1" noResize="1" noEditPoints="1" noAdjustHandles="1" noChangeArrowheads="1" noChangeShapeType="1" noTextEdit="1"/>
              </p:cNvSpPr>
              <p:nvPr/>
            </p:nvSpPr>
            <p:spPr>
              <a:xfrm>
                <a:off x="5598491" y="5164127"/>
                <a:ext cx="2015295" cy="461665"/>
              </a:xfrm>
              <a:prstGeom prst="rect">
                <a:avLst/>
              </a:prstGeom>
              <a:blipFill>
                <a:blip r:embed="rId17"/>
                <a:stretch>
                  <a:fillRect t="-10526" r="-3927" b="-28947"/>
                </a:stretch>
              </a:blipFill>
            </p:spPr>
            <p:txBody>
              <a:bodyPr/>
              <a:lstStyle/>
              <a:p>
                <a:r>
                  <a:rPr lang="en-US">
                    <a:noFill/>
                  </a:rPr>
                  <a:t> </a:t>
                </a:r>
              </a:p>
            </p:txBody>
          </p:sp>
        </mc:Fallback>
      </mc:AlternateContent>
      <p:sp>
        <p:nvSpPr>
          <p:cNvPr id="3" name="Rectangle 2"/>
          <p:cNvSpPr/>
          <p:nvPr/>
        </p:nvSpPr>
        <p:spPr>
          <a:xfrm>
            <a:off x="2661708" y="6062133"/>
            <a:ext cx="1154483" cy="461665"/>
          </a:xfrm>
          <a:prstGeom prst="rect">
            <a:avLst/>
          </a:prstGeom>
        </p:spPr>
        <p:txBody>
          <a:bodyPr wrap="none">
            <a:spAutoFit/>
          </a:bodyPr>
          <a:lstStyle/>
          <a:p>
            <a:r>
              <a:rPr lang="en-US" sz="2400" dirty="0">
                <a:solidFill>
                  <a:srgbClr val="FFC000"/>
                </a:solidFill>
              </a:rPr>
              <a:t>conflict</a:t>
            </a:r>
          </a:p>
        </p:txBody>
      </p:sp>
      <p:cxnSp>
        <p:nvCxnSpPr>
          <p:cNvPr id="38" name="Straight Arrow Connector 37"/>
          <p:cNvCxnSpPr>
            <a:stCxn id="3" idx="1"/>
            <a:endCxn id="14" idx="2"/>
          </p:cNvCxnSpPr>
          <p:nvPr/>
        </p:nvCxnSpPr>
        <p:spPr>
          <a:xfrm flipH="1" flipV="1">
            <a:off x="2648410" y="5852160"/>
            <a:ext cx="13298" cy="440806"/>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40" name="Straight Arrow Connector 39"/>
          <p:cNvCxnSpPr>
            <a:stCxn id="3" idx="1"/>
            <a:endCxn id="7" idx="2"/>
          </p:cNvCxnSpPr>
          <p:nvPr/>
        </p:nvCxnSpPr>
        <p:spPr>
          <a:xfrm flipH="1" flipV="1">
            <a:off x="1810652" y="5852160"/>
            <a:ext cx="851056" cy="440806"/>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42" name="Straight Arrow Connector 41"/>
          <p:cNvCxnSpPr>
            <a:stCxn id="3" idx="3"/>
            <a:endCxn id="19" idx="2"/>
          </p:cNvCxnSpPr>
          <p:nvPr/>
        </p:nvCxnSpPr>
        <p:spPr>
          <a:xfrm flipV="1">
            <a:off x="3816191" y="5852160"/>
            <a:ext cx="390049" cy="440806"/>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659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82880" y="643467"/>
            <a:ext cx="2926080" cy="4114800"/>
          </a:xfrm>
          <a:prstGeom prst="rect">
            <a:avLst/>
          </a:prstGeom>
          <a:blipFill dpi="0" rotWithShape="1">
            <a:blip r:embed="rId3"/>
            <a:srcRect/>
            <a:tile tx="0" ty="0" sx="100000" sy="100000" flip="none" algn="tl"/>
          </a:blip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2800" dirty="0"/>
          </a:p>
        </p:txBody>
      </p:sp>
      <p:sp>
        <p:nvSpPr>
          <p:cNvPr id="31" name="Rectangle 30"/>
          <p:cNvSpPr/>
          <p:nvPr/>
        </p:nvSpPr>
        <p:spPr>
          <a:xfrm>
            <a:off x="3200400" y="643467"/>
            <a:ext cx="2926080" cy="4114800"/>
          </a:xfrm>
          <a:prstGeom prst="rect">
            <a:avLst/>
          </a:prstGeom>
          <a:blipFill dpi="0" rotWithShape="1">
            <a:blip r:embed="rId3"/>
            <a:srcRect/>
            <a:tile tx="0" ty="0" sx="100000" sy="100000" flip="none" algn="tl"/>
          </a:blip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2800" dirty="0"/>
          </a:p>
        </p:txBody>
      </p:sp>
      <p:sp>
        <p:nvSpPr>
          <p:cNvPr id="34" name="Rectangle 33"/>
          <p:cNvSpPr/>
          <p:nvPr/>
        </p:nvSpPr>
        <p:spPr>
          <a:xfrm>
            <a:off x="7040880" y="643467"/>
            <a:ext cx="1920240" cy="4114800"/>
          </a:xfrm>
          <a:prstGeom prst="rect">
            <a:avLst/>
          </a:prstGeom>
          <a:blipFill dpi="0" rotWithShape="1">
            <a:blip r:embed="rId3"/>
            <a:srcRect/>
            <a:tile tx="0" ty="0" sx="100000" sy="100000" flip="none" algn="tl"/>
          </a:blip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2800" dirty="0"/>
          </a:p>
        </p:txBody>
      </p:sp>
      <p:sp>
        <p:nvSpPr>
          <p:cNvPr id="36" name="Rectangle 35"/>
          <p:cNvSpPr/>
          <p:nvPr/>
        </p:nvSpPr>
        <p:spPr>
          <a:xfrm>
            <a:off x="6334270" y="2472267"/>
            <a:ext cx="543739" cy="523220"/>
          </a:xfrm>
          <a:prstGeom prst="rect">
            <a:avLst/>
          </a:prstGeom>
        </p:spPr>
        <p:txBody>
          <a:bodyPr wrap="none">
            <a:spAutoFit/>
          </a:bodyPr>
          <a:lstStyle/>
          <a:p>
            <a:r>
              <a:rPr lang="en-US" sz="2800" dirty="0"/>
              <a:t>…</a:t>
            </a:r>
          </a:p>
        </p:txBody>
      </p:sp>
      <p:pic>
        <p:nvPicPr>
          <p:cNvPr id="6" name="Picture 2" descr="http://www.elle.vn/wp-content/uploads/2013/10/13/e_se_den_cung_con_mu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7455" y="719666"/>
            <a:ext cx="591970"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4" descr="http://images.amazon.com/images/P/0123944244.01.LZZZZZZZ.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39625" y="731520"/>
            <a:ext cx="731520"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9" name="Picture 2" descr="https://images-na.ssl-images-amazon.com/images/I/41AoUQujOCL._SX387_BO1,204,203,200_.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6952" y="731520"/>
            <a:ext cx="712829"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 name="Picture 4" descr="https://images-na.ssl-images-amazon.com/images/I/41ymCrOVqEL._SX418_BO1,204,203,200_.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5232" y="719666"/>
            <a:ext cx="76809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3" name="Picture 10" descr="https://vcdn.tikicdn.com/cache/w300/media/catalog/product/b/i/bia_cua%20tiem%20la%20thu%2013.u547.d20160909.t092041.656145.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7851" y="1740744"/>
            <a:ext cx="615067"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4" name="Picture 14" descr="https://vcdn.tikicdn.com/cache/w300/media/catalog/product/i/m/img855.u2469.d20161031.t154202.710487.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0184" y="1740744"/>
            <a:ext cx="632074"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 name="Picture 20" descr="https://upload.wikimedia.org/wikipedia/en/c/c8/Doraemon_volume_1_cover.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6189" y="719666"/>
            <a:ext cx="561671"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 name="Picture 22" descr="http://4.bp.blogspot.com/_BeGEAD8oSwg/TGayk6uMbPI/AAAAAAAADC0/65M7pHZmJ3Y/s1600/doraemon+cover+original.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76189" y="1710265"/>
            <a:ext cx="586317"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8" name="Picture 26" descr="https://vcdn.tikicdn.com/cache/w300/media/catalog/product/b/_/b_a-s_ch-ngo_i_2.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286" y="1737360"/>
            <a:ext cx="564444"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9" name="Picture 28" descr="https://vcdn.tikicdn.com/cache/w1200/media/catalog/product/i/m/img473.u335.d20161110.t111952.52728.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76189" y="2743200"/>
            <a:ext cx="604520"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1" name="Picture 32" descr="https://images-na.ssl-images-amazon.com/images/I/61MnRyNuIDL.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70096" y="1710265"/>
            <a:ext cx="607695"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2" name="Picture 21" descr="http://www.listchallenges.com/f/items/948b1f50-a674-41af-a2fb-ba6292bb9b54.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52757" y="1710265"/>
            <a:ext cx="63304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5" name="Picture 8" descr="http://www.listchallenges.com/f/items/42e0d197-a884-4e70-8fdd-8d0f3a1e02d6.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3985" y="731520"/>
            <a:ext cx="633046" cy="914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869105" y="4158824"/>
            <a:ext cx="1553630" cy="461665"/>
          </a:xfrm>
          <a:prstGeom prst="rect">
            <a:avLst/>
          </a:prstGeom>
        </p:spPr>
        <p:txBody>
          <a:bodyPr wrap="none">
            <a:spAutoFit/>
          </a:bodyPr>
          <a:lstStyle/>
          <a:p>
            <a:r>
              <a:rPr lang="en-US" sz="2400" dirty="0"/>
              <a:t>A or B or C</a:t>
            </a:r>
          </a:p>
        </p:txBody>
      </p:sp>
      <p:sp>
        <p:nvSpPr>
          <p:cNvPr id="3" name="Rectangle 2"/>
          <p:cNvSpPr/>
          <p:nvPr/>
        </p:nvSpPr>
        <p:spPr>
          <a:xfrm>
            <a:off x="3912356" y="4158823"/>
            <a:ext cx="1523174" cy="461665"/>
          </a:xfrm>
          <a:prstGeom prst="rect">
            <a:avLst/>
          </a:prstGeom>
        </p:spPr>
        <p:txBody>
          <a:bodyPr wrap="none">
            <a:spAutoFit/>
          </a:bodyPr>
          <a:lstStyle/>
          <a:p>
            <a:r>
              <a:rPr lang="en-US" sz="2400" dirty="0"/>
              <a:t>D or E or F</a:t>
            </a:r>
          </a:p>
        </p:txBody>
      </p:sp>
      <p:sp>
        <p:nvSpPr>
          <p:cNvPr id="4" name="Rectangle 3"/>
          <p:cNvSpPr/>
          <p:nvPr/>
        </p:nvSpPr>
        <p:spPr>
          <a:xfrm>
            <a:off x="7535968" y="4158822"/>
            <a:ext cx="930063" cy="461665"/>
          </a:xfrm>
          <a:prstGeom prst="rect">
            <a:avLst/>
          </a:prstGeom>
        </p:spPr>
        <p:txBody>
          <a:bodyPr wrap="none">
            <a:spAutoFit/>
          </a:bodyPr>
          <a:lstStyle/>
          <a:p>
            <a:r>
              <a:rPr lang="en-US" sz="2400" dirty="0"/>
              <a:t>Y or Z</a:t>
            </a:r>
          </a:p>
        </p:txBody>
      </p:sp>
    </p:spTree>
    <p:extLst>
      <p:ext uri="{BB962C8B-B14F-4D97-AF65-F5344CB8AC3E}">
        <p14:creationId xmlns:p14="http://schemas.microsoft.com/office/powerpoint/2010/main" val="311412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75501" y="2867669"/>
            <a:ext cx="8044574" cy="2971184"/>
          </a:xfrm>
          <a:prstGeom prst="rect">
            <a:avLst/>
          </a:prstGeom>
          <a:solidFill>
            <a:schemeClr val="tx1">
              <a:lumMod val="6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Candara" panose="020E0502030303020204" pitchFamily="34" charset="0"/>
            </a:endParaRPr>
          </a:p>
        </p:txBody>
      </p:sp>
      <p:sp>
        <p:nvSpPr>
          <p:cNvPr id="2" name="Title 1"/>
          <p:cNvSpPr>
            <a:spLocks noGrp="1"/>
          </p:cNvSpPr>
          <p:nvPr>
            <p:ph type="title"/>
          </p:nvPr>
        </p:nvSpPr>
        <p:spPr/>
        <p:txBody>
          <a:bodyPr/>
          <a:lstStyle/>
          <a:p>
            <a:r>
              <a:rPr lang="en-US" dirty="0"/>
              <a:t>Fully-Associative Cache</a:t>
            </a:r>
          </a:p>
        </p:txBody>
      </p:sp>
      <p:sp>
        <p:nvSpPr>
          <p:cNvPr id="5" name="TextBox 4"/>
          <p:cNvSpPr txBox="1"/>
          <p:nvPr/>
        </p:nvSpPr>
        <p:spPr>
          <a:xfrm>
            <a:off x="3888634" y="4381034"/>
            <a:ext cx="651140" cy="830997"/>
          </a:xfrm>
          <a:prstGeom prst="rect">
            <a:avLst/>
          </a:prstGeom>
          <a:noFill/>
        </p:spPr>
        <p:txBody>
          <a:bodyPr wrap="none" rtlCol="0">
            <a:spAutoFit/>
          </a:bodyPr>
          <a:lstStyle/>
          <a:p>
            <a:pPr eaLnBrk="0" fontAlgn="base" hangingPunct="0">
              <a:spcBef>
                <a:spcPct val="0"/>
              </a:spcBef>
              <a:spcAft>
                <a:spcPct val="0"/>
              </a:spcAft>
            </a:pPr>
            <a:r>
              <a:rPr lang="en-US" sz="4800" dirty="0">
                <a:latin typeface="Candara" panose="020E0502030303020204" pitchFamily="34" charset="0"/>
              </a:rPr>
              <a:t>...</a:t>
            </a:r>
          </a:p>
        </p:txBody>
      </p:sp>
      <p:sp>
        <p:nvSpPr>
          <p:cNvPr id="7" name="Rectangle 6"/>
          <p:cNvSpPr>
            <a:spLocks noChangeArrowheads="1"/>
          </p:cNvSpPr>
          <p:nvPr/>
        </p:nvSpPr>
        <p:spPr bwMode="auto">
          <a:xfrm>
            <a:off x="7832725" y="2347757"/>
            <a:ext cx="1143000" cy="231775"/>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dirty="0">
                <a:latin typeface="Candara" panose="020E0502030303020204" pitchFamily="34" charset="0"/>
              </a:rPr>
              <a:t>101</a:t>
            </a:r>
          </a:p>
        </p:txBody>
      </p:sp>
      <p:sp>
        <p:nvSpPr>
          <p:cNvPr id="9" name="Rectangle 8"/>
          <p:cNvSpPr>
            <a:spLocks noChangeArrowheads="1"/>
          </p:cNvSpPr>
          <p:nvPr/>
        </p:nvSpPr>
        <p:spPr bwMode="auto">
          <a:xfrm>
            <a:off x="5546725" y="2347757"/>
            <a:ext cx="2286000" cy="231775"/>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dirty="0">
                <a:latin typeface="Candara" panose="020E0502030303020204" pitchFamily="34" charset="0"/>
              </a:rPr>
              <a:t>t bits</a:t>
            </a:r>
          </a:p>
        </p:txBody>
      </p:sp>
      <p:sp>
        <p:nvSpPr>
          <p:cNvPr id="10" name="TextBox 9"/>
          <p:cNvSpPr txBox="1"/>
          <p:nvPr/>
        </p:nvSpPr>
        <p:spPr>
          <a:xfrm>
            <a:off x="5546725" y="1764681"/>
            <a:ext cx="2214068" cy="461665"/>
          </a:xfrm>
          <a:prstGeom prst="rect">
            <a:avLst/>
          </a:prstGeom>
          <a:noFill/>
        </p:spPr>
        <p:txBody>
          <a:bodyPr wrap="none" rtlCol="0">
            <a:spAutoFit/>
          </a:bodyPr>
          <a:lstStyle/>
          <a:p>
            <a:pPr eaLnBrk="0" fontAlgn="base" hangingPunct="0">
              <a:spcBef>
                <a:spcPct val="0"/>
              </a:spcBef>
              <a:spcAft>
                <a:spcPct val="0"/>
              </a:spcAft>
            </a:pPr>
            <a:r>
              <a:rPr lang="en-US" sz="2400" dirty="0">
                <a:latin typeface="Candara" panose="020E0502030303020204" pitchFamily="34" charset="0"/>
              </a:rPr>
              <a:t>Address of char</a:t>
            </a:r>
          </a:p>
        </p:txBody>
      </p:sp>
      <p:sp>
        <p:nvSpPr>
          <p:cNvPr id="13" name="TextBox 12"/>
          <p:cNvSpPr txBox="1"/>
          <p:nvPr/>
        </p:nvSpPr>
        <p:spPr>
          <a:xfrm>
            <a:off x="123479" y="2087703"/>
            <a:ext cx="1010341" cy="461665"/>
          </a:xfrm>
          <a:prstGeom prst="rect">
            <a:avLst/>
          </a:prstGeom>
          <a:noFill/>
        </p:spPr>
        <p:txBody>
          <a:bodyPr wrap="none" rtlCol="0">
            <a:spAutoFit/>
          </a:bodyPr>
          <a:lstStyle/>
          <a:p>
            <a:pPr eaLnBrk="0" fontAlgn="base" hangingPunct="0">
              <a:spcBef>
                <a:spcPct val="0"/>
              </a:spcBef>
              <a:spcAft>
                <a:spcPct val="0"/>
              </a:spcAft>
            </a:pPr>
            <a:r>
              <a:rPr lang="en-US" sz="2400" dirty="0">
                <a:solidFill>
                  <a:schemeClr val="accent3">
                    <a:lumMod val="60000"/>
                    <a:lumOff val="40000"/>
                  </a:schemeClr>
                </a:solidFill>
                <a:latin typeface="Candara" panose="020E0502030303020204" pitchFamily="34" charset="0"/>
              </a:rPr>
              <a:t>Valid? </a:t>
            </a:r>
            <a:endParaRPr lang="en-US" sz="2400" dirty="0">
              <a:solidFill>
                <a:schemeClr val="accent2">
                  <a:lumMod val="60000"/>
                  <a:lumOff val="40000"/>
                </a:schemeClr>
              </a:solidFill>
              <a:latin typeface="Candara" panose="020E0502030303020204" pitchFamily="34" charset="0"/>
            </a:endParaRPr>
          </a:p>
        </p:txBody>
      </p:sp>
      <p:sp>
        <p:nvSpPr>
          <p:cNvPr id="15" name="TextBox 14"/>
          <p:cNvSpPr txBox="1"/>
          <p:nvPr/>
        </p:nvSpPr>
        <p:spPr>
          <a:xfrm>
            <a:off x="2007779" y="4345340"/>
            <a:ext cx="2880917" cy="461665"/>
          </a:xfrm>
          <a:prstGeom prst="rect">
            <a:avLst/>
          </a:prstGeom>
          <a:noFill/>
        </p:spPr>
        <p:txBody>
          <a:bodyPr wrap="none" rtlCol="0">
            <a:spAutoFit/>
          </a:bodyPr>
          <a:lstStyle/>
          <a:p>
            <a:pPr eaLnBrk="0" fontAlgn="base" hangingPunct="0">
              <a:spcBef>
                <a:spcPct val="0"/>
              </a:spcBef>
              <a:spcAft>
                <a:spcPct val="0"/>
              </a:spcAft>
            </a:pPr>
            <a:r>
              <a:rPr lang="en-US" sz="2400" dirty="0">
                <a:latin typeface="Candara" panose="020E0502030303020204" pitchFamily="34" charset="0"/>
              </a:rPr>
              <a:t>char (1 bytes) is here</a:t>
            </a:r>
          </a:p>
        </p:txBody>
      </p:sp>
      <p:sp>
        <p:nvSpPr>
          <p:cNvPr id="16" name="Rectangle 15"/>
          <p:cNvSpPr/>
          <p:nvPr/>
        </p:nvSpPr>
        <p:spPr>
          <a:xfrm>
            <a:off x="4032082" y="1973798"/>
            <a:ext cx="1130438" cy="461665"/>
          </a:xfrm>
          <a:prstGeom prst="rect">
            <a:avLst/>
          </a:prstGeom>
        </p:spPr>
        <p:txBody>
          <a:bodyPr wrap="none">
            <a:spAutoFit/>
          </a:bodyPr>
          <a:lstStyle/>
          <a:p>
            <a:pPr eaLnBrk="0" fontAlgn="base" hangingPunct="0">
              <a:spcBef>
                <a:spcPct val="0"/>
              </a:spcBef>
              <a:spcAft>
                <a:spcPct val="0"/>
              </a:spcAft>
            </a:pPr>
            <a:r>
              <a:rPr lang="en-US" sz="2400" dirty="0">
                <a:solidFill>
                  <a:schemeClr val="accent2">
                    <a:lumMod val="60000"/>
                    <a:lumOff val="40000"/>
                  </a:schemeClr>
                </a:solidFill>
                <a:latin typeface="Candara" panose="020E0502030303020204" pitchFamily="34" charset="0"/>
              </a:rPr>
              <a:t>Match?</a:t>
            </a:r>
          </a:p>
        </p:txBody>
      </p:sp>
      <p:grpSp>
        <p:nvGrpSpPr>
          <p:cNvPr id="19" name="Group 18"/>
          <p:cNvGrpSpPr/>
          <p:nvPr/>
        </p:nvGrpSpPr>
        <p:grpSpPr>
          <a:xfrm>
            <a:off x="285750" y="2934344"/>
            <a:ext cx="3848288" cy="533400"/>
            <a:chOff x="1524000" y="2438400"/>
            <a:chExt cx="3848288" cy="533400"/>
          </a:xfrm>
        </p:grpSpPr>
        <p:sp>
          <p:nvSpPr>
            <p:cNvPr id="32" name="Rectangle 31"/>
            <p:cNvSpPr/>
            <p:nvPr/>
          </p:nvSpPr>
          <p:spPr bwMode="auto">
            <a:xfrm>
              <a:off x="1524000" y="2438400"/>
              <a:ext cx="3848288" cy="533400"/>
            </a:xfrm>
            <a:prstGeom prst="rect">
              <a:avLst/>
            </a:prstGeom>
            <a:solidFill>
              <a:schemeClr val="tx1">
                <a:lumMod val="50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b="1" dirty="0">
                <a:latin typeface="Candara" panose="020E0502030303020204" pitchFamily="34" charset="0"/>
              </a:endParaRPr>
            </a:p>
          </p:txBody>
        </p:sp>
        <p:sp>
          <p:nvSpPr>
            <p:cNvPr id="33" name="Rectangle 32"/>
            <p:cNvSpPr/>
            <p:nvPr/>
          </p:nvSpPr>
          <p:spPr bwMode="auto">
            <a:xfrm>
              <a:off x="30222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0</a:t>
              </a:r>
            </a:p>
          </p:txBody>
        </p:sp>
        <p:sp>
          <p:nvSpPr>
            <p:cNvPr id="34" name="Rectangle 33"/>
            <p:cNvSpPr/>
            <p:nvPr/>
          </p:nvSpPr>
          <p:spPr bwMode="auto">
            <a:xfrm>
              <a:off x="3294848"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1</a:t>
              </a:r>
            </a:p>
          </p:txBody>
        </p:sp>
        <p:sp>
          <p:nvSpPr>
            <p:cNvPr id="35" name="Rectangle 34"/>
            <p:cNvSpPr/>
            <p:nvPr/>
          </p:nvSpPr>
          <p:spPr bwMode="auto">
            <a:xfrm>
              <a:off x="35556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2</a:t>
              </a:r>
            </a:p>
          </p:txBody>
        </p:sp>
        <p:sp>
          <p:nvSpPr>
            <p:cNvPr id="36" name="Rectangle 35"/>
            <p:cNvSpPr/>
            <p:nvPr/>
          </p:nvSpPr>
          <p:spPr bwMode="auto">
            <a:xfrm>
              <a:off x="49776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7</a:t>
              </a:r>
            </a:p>
          </p:txBody>
        </p:sp>
        <p:sp>
          <p:nvSpPr>
            <p:cNvPr id="37" name="Rectangle 36"/>
            <p:cNvSpPr/>
            <p:nvPr/>
          </p:nvSpPr>
          <p:spPr bwMode="auto">
            <a:xfrm>
              <a:off x="2119653" y="2552700"/>
              <a:ext cx="717995" cy="304800"/>
            </a:xfrm>
            <a:prstGeom prst="rect">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Candara" panose="020E0502030303020204" pitchFamily="34" charset="0"/>
                </a:rPr>
                <a:t>tag</a:t>
              </a:r>
            </a:p>
          </p:txBody>
        </p:sp>
        <p:sp>
          <p:nvSpPr>
            <p:cNvPr id="38" name="Rectangle 37"/>
            <p:cNvSpPr/>
            <p:nvPr/>
          </p:nvSpPr>
          <p:spPr bwMode="auto">
            <a:xfrm>
              <a:off x="1650643" y="2552700"/>
              <a:ext cx="272605" cy="304800"/>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v</a:t>
              </a:r>
            </a:p>
          </p:txBody>
        </p:sp>
        <p:sp>
          <p:nvSpPr>
            <p:cNvPr id="39" name="Rectangle 38"/>
            <p:cNvSpPr/>
            <p:nvPr/>
          </p:nvSpPr>
          <p:spPr bwMode="auto">
            <a:xfrm>
              <a:off x="3828971"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3</a:t>
              </a:r>
            </a:p>
          </p:txBody>
        </p:sp>
        <p:sp>
          <p:nvSpPr>
            <p:cNvPr id="40" name="Rectangle 39"/>
            <p:cNvSpPr/>
            <p:nvPr/>
          </p:nvSpPr>
          <p:spPr bwMode="auto">
            <a:xfrm>
              <a:off x="46864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6</a:t>
              </a:r>
            </a:p>
          </p:txBody>
        </p:sp>
        <p:sp>
          <p:nvSpPr>
            <p:cNvPr id="41" name="Rectangle 40"/>
            <p:cNvSpPr/>
            <p:nvPr/>
          </p:nvSpPr>
          <p:spPr bwMode="auto">
            <a:xfrm>
              <a:off x="4394566"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5</a:t>
              </a:r>
            </a:p>
          </p:txBody>
        </p:sp>
        <p:sp>
          <p:nvSpPr>
            <p:cNvPr id="42" name="Rectangle 41"/>
            <p:cNvSpPr/>
            <p:nvPr/>
          </p:nvSpPr>
          <p:spPr bwMode="auto">
            <a:xfrm>
              <a:off x="4102644"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4</a:t>
              </a:r>
            </a:p>
          </p:txBody>
        </p:sp>
      </p:grpSp>
      <p:grpSp>
        <p:nvGrpSpPr>
          <p:cNvPr id="20" name="Group 19"/>
          <p:cNvGrpSpPr/>
          <p:nvPr/>
        </p:nvGrpSpPr>
        <p:grpSpPr>
          <a:xfrm>
            <a:off x="4247481" y="2934344"/>
            <a:ext cx="3848288" cy="533400"/>
            <a:chOff x="1524000" y="2438400"/>
            <a:chExt cx="3848288" cy="533400"/>
          </a:xfrm>
        </p:grpSpPr>
        <p:sp>
          <p:nvSpPr>
            <p:cNvPr id="21" name="Rectangle 20"/>
            <p:cNvSpPr/>
            <p:nvPr/>
          </p:nvSpPr>
          <p:spPr bwMode="auto">
            <a:xfrm>
              <a:off x="1524000" y="2438400"/>
              <a:ext cx="3848288" cy="533400"/>
            </a:xfrm>
            <a:prstGeom prst="rect">
              <a:avLst/>
            </a:prstGeom>
            <a:solidFill>
              <a:schemeClr val="tx1">
                <a:lumMod val="50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b="1" dirty="0">
                <a:latin typeface="Candara" panose="020E0502030303020204" pitchFamily="34" charset="0"/>
              </a:endParaRPr>
            </a:p>
          </p:txBody>
        </p:sp>
        <p:sp>
          <p:nvSpPr>
            <p:cNvPr id="22" name="Rectangle 21"/>
            <p:cNvSpPr/>
            <p:nvPr/>
          </p:nvSpPr>
          <p:spPr bwMode="auto">
            <a:xfrm>
              <a:off x="30222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0</a:t>
              </a:r>
            </a:p>
          </p:txBody>
        </p:sp>
        <p:sp>
          <p:nvSpPr>
            <p:cNvPr id="23" name="Rectangle 22"/>
            <p:cNvSpPr/>
            <p:nvPr/>
          </p:nvSpPr>
          <p:spPr bwMode="auto">
            <a:xfrm>
              <a:off x="3294848"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1</a:t>
              </a:r>
            </a:p>
          </p:txBody>
        </p:sp>
        <p:sp>
          <p:nvSpPr>
            <p:cNvPr id="24" name="Rectangle 23"/>
            <p:cNvSpPr/>
            <p:nvPr/>
          </p:nvSpPr>
          <p:spPr bwMode="auto">
            <a:xfrm>
              <a:off x="35556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2</a:t>
              </a:r>
            </a:p>
          </p:txBody>
        </p:sp>
        <p:sp>
          <p:nvSpPr>
            <p:cNvPr id="25" name="Rectangle 24"/>
            <p:cNvSpPr/>
            <p:nvPr/>
          </p:nvSpPr>
          <p:spPr bwMode="auto">
            <a:xfrm>
              <a:off x="49776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7</a:t>
              </a:r>
            </a:p>
          </p:txBody>
        </p:sp>
        <p:sp>
          <p:nvSpPr>
            <p:cNvPr id="26" name="Rectangle 25"/>
            <p:cNvSpPr/>
            <p:nvPr/>
          </p:nvSpPr>
          <p:spPr bwMode="auto">
            <a:xfrm>
              <a:off x="2119653" y="2552700"/>
              <a:ext cx="717995" cy="304800"/>
            </a:xfrm>
            <a:prstGeom prst="rect">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Candara" panose="020E0502030303020204" pitchFamily="34" charset="0"/>
                </a:rPr>
                <a:t>tag</a:t>
              </a:r>
            </a:p>
          </p:txBody>
        </p:sp>
        <p:sp>
          <p:nvSpPr>
            <p:cNvPr id="27" name="Rectangle 26"/>
            <p:cNvSpPr/>
            <p:nvPr/>
          </p:nvSpPr>
          <p:spPr bwMode="auto">
            <a:xfrm>
              <a:off x="1650643" y="2552700"/>
              <a:ext cx="272605" cy="304800"/>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v</a:t>
              </a:r>
            </a:p>
          </p:txBody>
        </p:sp>
        <p:sp>
          <p:nvSpPr>
            <p:cNvPr id="28" name="Rectangle 27"/>
            <p:cNvSpPr/>
            <p:nvPr/>
          </p:nvSpPr>
          <p:spPr bwMode="auto">
            <a:xfrm>
              <a:off x="3828971"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3</a:t>
              </a:r>
            </a:p>
          </p:txBody>
        </p:sp>
        <p:sp>
          <p:nvSpPr>
            <p:cNvPr id="29" name="Rectangle 28"/>
            <p:cNvSpPr/>
            <p:nvPr/>
          </p:nvSpPr>
          <p:spPr bwMode="auto">
            <a:xfrm>
              <a:off x="46864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6</a:t>
              </a:r>
            </a:p>
          </p:txBody>
        </p:sp>
        <p:sp>
          <p:nvSpPr>
            <p:cNvPr id="30" name="Rectangle 29"/>
            <p:cNvSpPr/>
            <p:nvPr/>
          </p:nvSpPr>
          <p:spPr bwMode="auto">
            <a:xfrm>
              <a:off x="4394566"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5</a:t>
              </a:r>
            </a:p>
          </p:txBody>
        </p:sp>
        <p:sp>
          <p:nvSpPr>
            <p:cNvPr id="31" name="Rectangle 30"/>
            <p:cNvSpPr/>
            <p:nvPr/>
          </p:nvSpPr>
          <p:spPr bwMode="auto">
            <a:xfrm>
              <a:off x="4102644"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4</a:t>
              </a:r>
            </a:p>
          </p:txBody>
        </p:sp>
      </p:grpSp>
      <p:sp>
        <p:nvSpPr>
          <p:cNvPr id="44" name="Rectangle 43"/>
          <p:cNvSpPr/>
          <p:nvPr/>
        </p:nvSpPr>
        <p:spPr bwMode="auto">
          <a:xfrm>
            <a:off x="285750" y="3794413"/>
            <a:ext cx="3848288" cy="533400"/>
          </a:xfrm>
          <a:prstGeom prst="rect">
            <a:avLst/>
          </a:prstGeom>
          <a:solidFill>
            <a:schemeClr val="tx1">
              <a:lumMod val="50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b="1" dirty="0">
              <a:latin typeface="Candara" panose="020E0502030303020204" pitchFamily="34" charset="0"/>
            </a:endParaRPr>
          </a:p>
        </p:txBody>
      </p:sp>
      <p:sp>
        <p:nvSpPr>
          <p:cNvPr id="45" name="Rectangle 44"/>
          <p:cNvSpPr/>
          <p:nvPr/>
        </p:nvSpPr>
        <p:spPr bwMode="auto">
          <a:xfrm>
            <a:off x="1783993" y="3908713"/>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0</a:t>
            </a:r>
          </a:p>
        </p:txBody>
      </p:sp>
      <p:sp>
        <p:nvSpPr>
          <p:cNvPr id="46" name="Rectangle 45"/>
          <p:cNvSpPr/>
          <p:nvPr/>
        </p:nvSpPr>
        <p:spPr bwMode="auto">
          <a:xfrm>
            <a:off x="2056598" y="3908713"/>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1</a:t>
            </a:r>
          </a:p>
        </p:txBody>
      </p:sp>
      <p:sp>
        <p:nvSpPr>
          <p:cNvPr id="47" name="Rectangle 46"/>
          <p:cNvSpPr/>
          <p:nvPr/>
        </p:nvSpPr>
        <p:spPr bwMode="auto">
          <a:xfrm>
            <a:off x="2317393" y="3908713"/>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2</a:t>
            </a:r>
          </a:p>
        </p:txBody>
      </p:sp>
      <p:sp>
        <p:nvSpPr>
          <p:cNvPr id="48" name="Rectangle 47"/>
          <p:cNvSpPr/>
          <p:nvPr/>
        </p:nvSpPr>
        <p:spPr bwMode="auto">
          <a:xfrm>
            <a:off x="3739438" y="3908713"/>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7</a:t>
            </a:r>
          </a:p>
        </p:txBody>
      </p:sp>
      <p:sp>
        <p:nvSpPr>
          <p:cNvPr id="49" name="Rectangle 48"/>
          <p:cNvSpPr/>
          <p:nvPr/>
        </p:nvSpPr>
        <p:spPr bwMode="auto">
          <a:xfrm>
            <a:off x="881403" y="3908713"/>
            <a:ext cx="717995" cy="304800"/>
          </a:xfrm>
          <a:prstGeom prst="rect">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Candara" panose="020E0502030303020204" pitchFamily="34" charset="0"/>
              </a:rPr>
              <a:t>tag</a:t>
            </a:r>
          </a:p>
        </p:txBody>
      </p:sp>
      <p:sp>
        <p:nvSpPr>
          <p:cNvPr id="50" name="Rectangle 49"/>
          <p:cNvSpPr/>
          <p:nvPr/>
        </p:nvSpPr>
        <p:spPr bwMode="auto">
          <a:xfrm>
            <a:off x="412393" y="3908713"/>
            <a:ext cx="272605" cy="304800"/>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v</a:t>
            </a:r>
          </a:p>
        </p:txBody>
      </p:sp>
      <p:sp>
        <p:nvSpPr>
          <p:cNvPr id="51" name="Rectangle 50"/>
          <p:cNvSpPr/>
          <p:nvPr/>
        </p:nvSpPr>
        <p:spPr bwMode="auto">
          <a:xfrm>
            <a:off x="2590721" y="3908713"/>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3</a:t>
            </a:r>
          </a:p>
        </p:txBody>
      </p:sp>
      <p:sp>
        <p:nvSpPr>
          <p:cNvPr id="52" name="Rectangle 51"/>
          <p:cNvSpPr/>
          <p:nvPr/>
        </p:nvSpPr>
        <p:spPr bwMode="auto">
          <a:xfrm>
            <a:off x="3448238" y="3908713"/>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6</a:t>
            </a:r>
          </a:p>
        </p:txBody>
      </p:sp>
      <p:sp>
        <p:nvSpPr>
          <p:cNvPr id="53" name="Rectangle 52"/>
          <p:cNvSpPr/>
          <p:nvPr/>
        </p:nvSpPr>
        <p:spPr bwMode="auto">
          <a:xfrm>
            <a:off x="3156316" y="3908713"/>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5</a:t>
            </a:r>
          </a:p>
        </p:txBody>
      </p:sp>
      <p:sp>
        <p:nvSpPr>
          <p:cNvPr id="54" name="Rectangle 53"/>
          <p:cNvSpPr/>
          <p:nvPr/>
        </p:nvSpPr>
        <p:spPr bwMode="auto">
          <a:xfrm>
            <a:off x="2864394" y="3908713"/>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4</a:t>
            </a:r>
          </a:p>
        </p:txBody>
      </p:sp>
      <p:grpSp>
        <p:nvGrpSpPr>
          <p:cNvPr id="3" name="Group 2"/>
          <p:cNvGrpSpPr/>
          <p:nvPr/>
        </p:nvGrpSpPr>
        <p:grpSpPr>
          <a:xfrm>
            <a:off x="4247481" y="3741192"/>
            <a:ext cx="3848288" cy="586621"/>
            <a:chOff x="4247481" y="3741192"/>
            <a:chExt cx="3848288" cy="586621"/>
          </a:xfrm>
        </p:grpSpPr>
        <p:sp>
          <p:nvSpPr>
            <p:cNvPr id="14" name="TextBox 13"/>
            <p:cNvSpPr txBox="1"/>
            <p:nvPr/>
          </p:nvSpPr>
          <p:spPr>
            <a:xfrm>
              <a:off x="5688949" y="3741192"/>
              <a:ext cx="1774845" cy="461665"/>
            </a:xfrm>
            <a:prstGeom prst="rect">
              <a:avLst/>
            </a:prstGeom>
            <a:noFill/>
          </p:spPr>
          <p:txBody>
            <a:bodyPr wrap="none" rtlCol="0">
              <a:spAutoFit/>
            </a:bodyPr>
            <a:lstStyle/>
            <a:p>
              <a:pPr eaLnBrk="0" fontAlgn="base" hangingPunct="0">
                <a:spcBef>
                  <a:spcPct val="0"/>
                </a:spcBef>
                <a:spcAft>
                  <a:spcPct val="0"/>
                </a:spcAft>
              </a:pPr>
              <a:r>
                <a:rPr lang="en-US" sz="2400" b="1" dirty="0">
                  <a:solidFill>
                    <a:schemeClr val="accent5">
                      <a:lumMod val="60000"/>
                      <a:lumOff val="40000"/>
                    </a:schemeClr>
                  </a:solidFill>
                  <a:latin typeface="Candara" panose="020E0502030303020204" pitchFamily="34" charset="0"/>
                </a:rPr>
                <a:t>Block offset</a:t>
              </a:r>
            </a:p>
          </p:txBody>
        </p:sp>
        <p:sp>
          <p:nvSpPr>
            <p:cNvPr id="56" name="Rectangle 55"/>
            <p:cNvSpPr/>
            <p:nvPr/>
          </p:nvSpPr>
          <p:spPr bwMode="auto">
            <a:xfrm>
              <a:off x="4247481" y="3794413"/>
              <a:ext cx="3848288" cy="533400"/>
            </a:xfrm>
            <a:prstGeom prst="rect">
              <a:avLst/>
            </a:prstGeom>
            <a:solidFill>
              <a:schemeClr val="tx1">
                <a:lumMod val="50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b="1" dirty="0">
                <a:latin typeface="Candara" panose="020E0502030303020204" pitchFamily="34" charset="0"/>
              </a:endParaRPr>
            </a:p>
          </p:txBody>
        </p:sp>
        <p:sp>
          <p:nvSpPr>
            <p:cNvPr id="57" name="Rectangle 56"/>
            <p:cNvSpPr/>
            <p:nvPr/>
          </p:nvSpPr>
          <p:spPr bwMode="auto">
            <a:xfrm>
              <a:off x="5745724" y="3908713"/>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0</a:t>
              </a:r>
            </a:p>
          </p:txBody>
        </p:sp>
        <p:sp>
          <p:nvSpPr>
            <p:cNvPr id="58" name="Rectangle 57"/>
            <p:cNvSpPr/>
            <p:nvPr/>
          </p:nvSpPr>
          <p:spPr bwMode="auto">
            <a:xfrm>
              <a:off x="6018329" y="3908713"/>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1</a:t>
              </a:r>
            </a:p>
          </p:txBody>
        </p:sp>
        <p:sp>
          <p:nvSpPr>
            <p:cNvPr id="59" name="Rectangle 58"/>
            <p:cNvSpPr/>
            <p:nvPr/>
          </p:nvSpPr>
          <p:spPr bwMode="auto">
            <a:xfrm>
              <a:off x="6279124" y="3908713"/>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2</a:t>
              </a:r>
            </a:p>
          </p:txBody>
        </p:sp>
        <p:sp>
          <p:nvSpPr>
            <p:cNvPr id="60" name="Rectangle 59"/>
            <p:cNvSpPr/>
            <p:nvPr/>
          </p:nvSpPr>
          <p:spPr bwMode="auto">
            <a:xfrm>
              <a:off x="7701169" y="3908713"/>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7</a:t>
              </a:r>
            </a:p>
          </p:txBody>
        </p:sp>
        <p:sp>
          <p:nvSpPr>
            <p:cNvPr id="61" name="Rectangle 60"/>
            <p:cNvSpPr/>
            <p:nvPr/>
          </p:nvSpPr>
          <p:spPr bwMode="auto">
            <a:xfrm>
              <a:off x="4843134" y="3908713"/>
              <a:ext cx="717995" cy="304800"/>
            </a:xfrm>
            <a:prstGeom prst="rect">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Candara" panose="020E0502030303020204" pitchFamily="34" charset="0"/>
                </a:rPr>
                <a:t>tag</a:t>
              </a:r>
            </a:p>
          </p:txBody>
        </p:sp>
        <p:sp>
          <p:nvSpPr>
            <p:cNvPr id="62" name="Rectangle 61"/>
            <p:cNvSpPr/>
            <p:nvPr/>
          </p:nvSpPr>
          <p:spPr bwMode="auto">
            <a:xfrm>
              <a:off x="4374124" y="3908713"/>
              <a:ext cx="272605" cy="304800"/>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v</a:t>
              </a:r>
            </a:p>
          </p:txBody>
        </p:sp>
        <p:sp>
          <p:nvSpPr>
            <p:cNvPr id="63" name="Rectangle 62"/>
            <p:cNvSpPr/>
            <p:nvPr/>
          </p:nvSpPr>
          <p:spPr bwMode="auto">
            <a:xfrm>
              <a:off x="6552452" y="3908713"/>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3</a:t>
              </a:r>
            </a:p>
          </p:txBody>
        </p:sp>
        <p:sp>
          <p:nvSpPr>
            <p:cNvPr id="64" name="Rectangle 63"/>
            <p:cNvSpPr/>
            <p:nvPr/>
          </p:nvSpPr>
          <p:spPr bwMode="auto">
            <a:xfrm>
              <a:off x="7409969" y="3908713"/>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6</a:t>
              </a:r>
            </a:p>
          </p:txBody>
        </p:sp>
        <p:sp>
          <p:nvSpPr>
            <p:cNvPr id="65" name="Rectangle 64"/>
            <p:cNvSpPr/>
            <p:nvPr/>
          </p:nvSpPr>
          <p:spPr bwMode="auto">
            <a:xfrm>
              <a:off x="7118047" y="3908713"/>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5</a:t>
              </a:r>
            </a:p>
          </p:txBody>
        </p:sp>
        <p:sp>
          <p:nvSpPr>
            <p:cNvPr id="66" name="Rectangle 65"/>
            <p:cNvSpPr/>
            <p:nvPr/>
          </p:nvSpPr>
          <p:spPr bwMode="auto">
            <a:xfrm>
              <a:off x="6826125" y="3908713"/>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4</a:t>
              </a:r>
            </a:p>
          </p:txBody>
        </p:sp>
      </p:grpSp>
      <p:grpSp>
        <p:nvGrpSpPr>
          <p:cNvPr id="69" name="Group 68"/>
          <p:cNvGrpSpPr/>
          <p:nvPr/>
        </p:nvGrpSpPr>
        <p:grpSpPr>
          <a:xfrm>
            <a:off x="285750" y="5210203"/>
            <a:ext cx="3848288" cy="533400"/>
            <a:chOff x="1524000" y="2438400"/>
            <a:chExt cx="3848288" cy="533400"/>
          </a:xfrm>
        </p:grpSpPr>
        <p:sp>
          <p:nvSpPr>
            <p:cNvPr id="82" name="Rectangle 81"/>
            <p:cNvSpPr/>
            <p:nvPr/>
          </p:nvSpPr>
          <p:spPr bwMode="auto">
            <a:xfrm>
              <a:off x="1524000" y="2438400"/>
              <a:ext cx="3848288" cy="533400"/>
            </a:xfrm>
            <a:prstGeom prst="rect">
              <a:avLst/>
            </a:prstGeom>
            <a:solidFill>
              <a:schemeClr val="tx1">
                <a:lumMod val="50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b="1" dirty="0">
                <a:latin typeface="Candara" panose="020E0502030303020204" pitchFamily="34" charset="0"/>
              </a:endParaRPr>
            </a:p>
          </p:txBody>
        </p:sp>
        <p:sp>
          <p:nvSpPr>
            <p:cNvPr id="83" name="Rectangle 82"/>
            <p:cNvSpPr/>
            <p:nvPr/>
          </p:nvSpPr>
          <p:spPr bwMode="auto">
            <a:xfrm>
              <a:off x="30222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0</a:t>
              </a:r>
            </a:p>
          </p:txBody>
        </p:sp>
        <p:sp>
          <p:nvSpPr>
            <p:cNvPr id="84" name="Rectangle 83"/>
            <p:cNvSpPr/>
            <p:nvPr/>
          </p:nvSpPr>
          <p:spPr bwMode="auto">
            <a:xfrm>
              <a:off x="3294848"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1</a:t>
              </a:r>
            </a:p>
          </p:txBody>
        </p:sp>
        <p:sp>
          <p:nvSpPr>
            <p:cNvPr id="85" name="Rectangle 84"/>
            <p:cNvSpPr/>
            <p:nvPr/>
          </p:nvSpPr>
          <p:spPr bwMode="auto">
            <a:xfrm>
              <a:off x="35556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2</a:t>
              </a:r>
            </a:p>
          </p:txBody>
        </p:sp>
        <p:sp>
          <p:nvSpPr>
            <p:cNvPr id="86" name="Rectangle 85"/>
            <p:cNvSpPr/>
            <p:nvPr/>
          </p:nvSpPr>
          <p:spPr bwMode="auto">
            <a:xfrm>
              <a:off x="49776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7</a:t>
              </a:r>
            </a:p>
          </p:txBody>
        </p:sp>
        <p:sp>
          <p:nvSpPr>
            <p:cNvPr id="87" name="Rectangle 86"/>
            <p:cNvSpPr/>
            <p:nvPr/>
          </p:nvSpPr>
          <p:spPr bwMode="auto">
            <a:xfrm>
              <a:off x="2119653" y="2552700"/>
              <a:ext cx="717995" cy="304800"/>
            </a:xfrm>
            <a:prstGeom prst="rect">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Candara" panose="020E0502030303020204" pitchFamily="34" charset="0"/>
                </a:rPr>
                <a:t>tag</a:t>
              </a:r>
            </a:p>
          </p:txBody>
        </p:sp>
        <p:sp>
          <p:nvSpPr>
            <p:cNvPr id="88" name="Rectangle 87"/>
            <p:cNvSpPr/>
            <p:nvPr/>
          </p:nvSpPr>
          <p:spPr bwMode="auto">
            <a:xfrm>
              <a:off x="1650643" y="2552700"/>
              <a:ext cx="272605" cy="304800"/>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v</a:t>
              </a:r>
            </a:p>
          </p:txBody>
        </p:sp>
        <p:sp>
          <p:nvSpPr>
            <p:cNvPr id="89" name="Rectangle 88"/>
            <p:cNvSpPr/>
            <p:nvPr/>
          </p:nvSpPr>
          <p:spPr bwMode="auto">
            <a:xfrm>
              <a:off x="3828971"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3</a:t>
              </a:r>
            </a:p>
          </p:txBody>
        </p:sp>
        <p:sp>
          <p:nvSpPr>
            <p:cNvPr id="90" name="Rectangle 89"/>
            <p:cNvSpPr/>
            <p:nvPr/>
          </p:nvSpPr>
          <p:spPr bwMode="auto">
            <a:xfrm>
              <a:off x="46864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6</a:t>
              </a:r>
            </a:p>
          </p:txBody>
        </p:sp>
        <p:sp>
          <p:nvSpPr>
            <p:cNvPr id="91" name="Rectangle 90"/>
            <p:cNvSpPr/>
            <p:nvPr/>
          </p:nvSpPr>
          <p:spPr bwMode="auto">
            <a:xfrm>
              <a:off x="4394566"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5</a:t>
              </a:r>
            </a:p>
          </p:txBody>
        </p:sp>
        <p:sp>
          <p:nvSpPr>
            <p:cNvPr id="92" name="Rectangle 91"/>
            <p:cNvSpPr/>
            <p:nvPr/>
          </p:nvSpPr>
          <p:spPr bwMode="auto">
            <a:xfrm>
              <a:off x="4102644"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4</a:t>
              </a:r>
            </a:p>
          </p:txBody>
        </p:sp>
      </p:grpSp>
      <p:grpSp>
        <p:nvGrpSpPr>
          <p:cNvPr id="70" name="Group 69"/>
          <p:cNvGrpSpPr/>
          <p:nvPr/>
        </p:nvGrpSpPr>
        <p:grpSpPr>
          <a:xfrm>
            <a:off x="4247481" y="5210203"/>
            <a:ext cx="3848288" cy="533400"/>
            <a:chOff x="1524000" y="2438400"/>
            <a:chExt cx="3848288" cy="533400"/>
          </a:xfrm>
        </p:grpSpPr>
        <p:sp>
          <p:nvSpPr>
            <p:cNvPr id="71" name="Rectangle 70"/>
            <p:cNvSpPr/>
            <p:nvPr/>
          </p:nvSpPr>
          <p:spPr bwMode="auto">
            <a:xfrm>
              <a:off x="1524000" y="2438400"/>
              <a:ext cx="3848288" cy="533400"/>
            </a:xfrm>
            <a:prstGeom prst="rect">
              <a:avLst/>
            </a:prstGeom>
            <a:solidFill>
              <a:schemeClr val="tx1">
                <a:lumMod val="50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b="1" dirty="0">
                <a:latin typeface="Candara" panose="020E0502030303020204" pitchFamily="34" charset="0"/>
              </a:endParaRPr>
            </a:p>
          </p:txBody>
        </p:sp>
        <p:sp>
          <p:nvSpPr>
            <p:cNvPr id="72" name="Rectangle 71"/>
            <p:cNvSpPr/>
            <p:nvPr/>
          </p:nvSpPr>
          <p:spPr bwMode="auto">
            <a:xfrm>
              <a:off x="30222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0</a:t>
              </a:r>
            </a:p>
          </p:txBody>
        </p:sp>
        <p:sp>
          <p:nvSpPr>
            <p:cNvPr id="73" name="Rectangle 72"/>
            <p:cNvSpPr/>
            <p:nvPr/>
          </p:nvSpPr>
          <p:spPr bwMode="auto">
            <a:xfrm>
              <a:off x="3294848"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1</a:t>
              </a:r>
            </a:p>
          </p:txBody>
        </p:sp>
        <p:sp>
          <p:nvSpPr>
            <p:cNvPr id="74" name="Rectangle 73"/>
            <p:cNvSpPr/>
            <p:nvPr/>
          </p:nvSpPr>
          <p:spPr bwMode="auto">
            <a:xfrm>
              <a:off x="35556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2</a:t>
              </a:r>
            </a:p>
          </p:txBody>
        </p:sp>
        <p:sp>
          <p:nvSpPr>
            <p:cNvPr id="75" name="Rectangle 74"/>
            <p:cNvSpPr/>
            <p:nvPr/>
          </p:nvSpPr>
          <p:spPr bwMode="auto">
            <a:xfrm>
              <a:off x="49776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7</a:t>
              </a:r>
            </a:p>
          </p:txBody>
        </p:sp>
        <p:sp>
          <p:nvSpPr>
            <p:cNvPr id="76" name="Rectangle 75"/>
            <p:cNvSpPr/>
            <p:nvPr/>
          </p:nvSpPr>
          <p:spPr bwMode="auto">
            <a:xfrm>
              <a:off x="2119653" y="2552700"/>
              <a:ext cx="717995" cy="304800"/>
            </a:xfrm>
            <a:prstGeom prst="rect">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Candara" panose="020E0502030303020204" pitchFamily="34" charset="0"/>
                </a:rPr>
                <a:t>tag</a:t>
              </a:r>
            </a:p>
          </p:txBody>
        </p:sp>
        <p:sp>
          <p:nvSpPr>
            <p:cNvPr id="77" name="Rectangle 76"/>
            <p:cNvSpPr/>
            <p:nvPr/>
          </p:nvSpPr>
          <p:spPr bwMode="auto">
            <a:xfrm>
              <a:off x="1650643" y="2552700"/>
              <a:ext cx="272605" cy="304800"/>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v</a:t>
              </a:r>
            </a:p>
          </p:txBody>
        </p:sp>
        <p:sp>
          <p:nvSpPr>
            <p:cNvPr id="78" name="Rectangle 77"/>
            <p:cNvSpPr/>
            <p:nvPr/>
          </p:nvSpPr>
          <p:spPr bwMode="auto">
            <a:xfrm>
              <a:off x="3828971"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3</a:t>
              </a:r>
            </a:p>
          </p:txBody>
        </p:sp>
        <p:sp>
          <p:nvSpPr>
            <p:cNvPr id="79" name="Rectangle 78"/>
            <p:cNvSpPr/>
            <p:nvPr/>
          </p:nvSpPr>
          <p:spPr bwMode="auto">
            <a:xfrm>
              <a:off x="46864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6</a:t>
              </a:r>
            </a:p>
          </p:txBody>
        </p:sp>
        <p:sp>
          <p:nvSpPr>
            <p:cNvPr id="80" name="Rectangle 79"/>
            <p:cNvSpPr/>
            <p:nvPr/>
          </p:nvSpPr>
          <p:spPr bwMode="auto">
            <a:xfrm>
              <a:off x="4394566"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5</a:t>
              </a:r>
            </a:p>
          </p:txBody>
        </p:sp>
        <p:sp>
          <p:nvSpPr>
            <p:cNvPr id="81" name="Rectangle 80"/>
            <p:cNvSpPr/>
            <p:nvPr/>
          </p:nvSpPr>
          <p:spPr bwMode="auto">
            <a:xfrm>
              <a:off x="4102644"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4</a:t>
              </a:r>
            </a:p>
          </p:txBody>
        </p:sp>
      </p:grpSp>
      <p:cxnSp>
        <p:nvCxnSpPr>
          <p:cNvPr id="94" name="Elbow Connector 230"/>
          <p:cNvCxnSpPr>
            <a:stCxn id="7" idx="2"/>
            <a:endCxn id="53" idx="0"/>
          </p:cNvCxnSpPr>
          <p:nvPr/>
        </p:nvCxnSpPr>
        <p:spPr>
          <a:xfrm rot="5400000">
            <a:off x="5188842" y="693329"/>
            <a:ext cx="1329181" cy="5101587"/>
          </a:xfrm>
          <a:prstGeom prst="bentConnector3">
            <a:avLst>
              <a:gd name="adj1" fmla="val 77810"/>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190"/>
          <p:cNvCxnSpPr>
            <a:stCxn id="9" idx="1"/>
            <a:endCxn id="49" idx="0"/>
          </p:cNvCxnSpPr>
          <p:nvPr/>
        </p:nvCxnSpPr>
        <p:spPr>
          <a:xfrm rot="10800000" flipV="1">
            <a:off x="1240401" y="2463645"/>
            <a:ext cx="4306324" cy="1445068"/>
          </a:xfrm>
          <a:prstGeom prst="bentConnector2">
            <a:avLst/>
          </a:prstGeom>
          <a:ln w="381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50791" y="2549369"/>
            <a:ext cx="5903" cy="1360265"/>
          </a:xfrm>
          <a:prstGeom prst="straightConnector1">
            <a:avLst/>
          </a:prstGeom>
          <a:ln w="381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rot="16200000">
            <a:off x="8068487" y="4021480"/>
            <a:ext cx="965329" cy="584775"/>
          </a:xfrm>
          <a:prstGeom prst="rect">
            <a:avLst/>
          </a:prstGeom>
        </p:spPr>
        <p:txBody>
          <a:bodyPr wrap="none">
            <a:spAutoFit/>
          </a:bodyPr>
          <a:lstStyle/>
          <a:p>
            <a:r>
              <a:rPr lang="en-US" sz="3200" dirty="0"/>
              <a:t>1 set</a:t>
            </a:r>
          </a:p>
        </p:txBody>
      </p:sp>
    </p:spTree>
    <p:extLst>
      <p:ext uri="{BB962C8B-B14F-4D97-AF65-F5344CB8AC3E}">
        <p14:creationId xmlns:p14="http://schemas.microsoft.com/office/powerpoint/2010/main" val="19852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7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6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30" presetClass="emph" presetSubtype="0" fill="hold" grpId="0" nodeType="withEffect">
                                  <p:stCondLst>
                                    <p:cond delay="0"/>
                                  </p:stCondLst>
                                  <p:childTnLst>
                                    <p:animClr clrSpc="hsl" dir="cw">
                                      <p:cBhvr override="childStyle">
                                        <p:cTn id="42" dur="500" fill="hold"/>
                                        <p:tgtEl>
                                          <p:spTgt spid="53"/>
                                        </p:tgtEl>
                                        <p:attrNameLst>
                                          <p:attrName>style.color</p:attrName>
                                        </p:attrNameLst>
                                      </p:cBhvr>
                                      <p:by>
                                        <p:hsl h="0" s="12549" l="25098"/>
                                      </p:by>
                                    </p:animClr>
                                    <p:animClr clrSpc="hsl" dir="cw">
                                      <p:cBhvr>
                                        <p:cTn id="43" dur="500" fill="hold"/>
                                        <p:tgtEl>
                                          <p:spTgt spid="53"/>
                                        </p:tgtEl>
                                        <p:attrNameLst>
                                          <p:attrName>fillcolor</p:attrName>
                                        </p:attrNameLst>
                                      </p:cBhvr>
                                      <p:by>
                                        <p:hsl h="0" s="12549" l="25098"/>
                                      </p:by>
                                    </p:animClr>
                                    <p:animClr clrSpc="hsl" dir="cw">
                                      <p:cBhvr>
                                        <p:cTn id="44" dur="500" fill="hold"/>
                                        <p:tgtEl>
                                          <p:spTgt spid="53"/>
                                        </p:tgtEl>
                                        <p:attrNameLst>
                                          <p:attrName>stroke.color</p:attrName>
                                        </p:attrNameLst>
                                      </p:cBhvr>
                                      <p:by>
                                        <p:hsl h="0" s="12549" l="25098"/>
                                      </p:by>
                                    </p:animClr>
                                    <p:set>
                                      <p:cBhvr>
                                        <p:cTn id="45" dur="5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3" grpId="0"/>
      <p:bldP spid="15" grpId="0"/>
      <p:bldP spid="16" grpId="0"/>
      <p:bldP spid="5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Direct-Mapped Cache </a:t>
            </a:r>
          </a:p>
        </p:txBody>
      </p:sp>
      <p:sp>
        <p:nvSpPr>
          <p:cNvPr id="5" name="AutoShape 16"/>
          <p:cNvSpPr>
            <a:spLocks/>
          </p:cNvSpPr>
          <p:nvPr/>
        </p:nvSpPr>
        <p:spPr bwMode="auto">
          <a:xfrm>
            <a:off x="1172867" y="2944681"/>
            <a:ext cx="228600" cy="2961465"/>
          </a:xfrm>
          <a:prstGeom prst="leftBrace">
            <a:avLst>
              <a:gd name="adj1" fmla="val 75000"/>
              <a:gd name="adj2" fmla="val 50000"/>
            </a:avLst>
          </a:prstGeom>
          <a:noFill/>
          <a:ln w="25400">
            <a:solidFill>
              <a:schemeClr val="tx1"/>
            </a:solidFill>
            <a:round/>
            <a:headEnd/>
            <a:tailEnd/>
          </a:ln>
          <a:effectLst/>
        </p:spPr>
        <p:txBody>
          <a:bodyPr wrap="none" anchor="ctr"/>
          <a:lstStyle/>
          <a:p>
            <a:pPr eaLnBrk="0" fontAlgn="base" hangingPunct="0">
              <a:spcBef>
                <a:spcPct val="0"/>
              </a:spcBef>
              <a:spcAft>
                <a:spcPct val="0"/>
              </a:spcAft>
            </a:pPr>
            <a:endParaRPr lang="en-US" b="1" dirty="0">
              <a:latin typeface="Candara" panose="020E0502030303020204" pitchFamily="34" charset="0"/>
            </a:endParaRPr>
          </a:p>
        </p:txBody>
      </p:sp>
      <p:sp>
        <p:nvSpPr>
          <p:cNvPr id="6" name="TextBox 5"/>
          <p:cNvSpPr txBox="1"/>
          <p:nvPr/>
        </p:nvSpPr>
        <p:spPr>
          <a:xfrm rot="16200000">
            <a:off x="76200" y="4121351"/>
            <a:ext cx="1274708" cy="461665"/>
          </a:xfrm>
          <a:prstGeom prst="rect">
            <a:avLst/>
          </a:prstGeom>
          <a:noFill/>
        </p:spPr>
        <p:txBody>
          <a:bodyPr wrap="none" rtlCol="0">
            <a:spAutoFit/>
          </a:bodyPr>
          <a:lstStyle/>
          <a:p>
            <a:pPr eaLnBrk="0" fontAlgn="base" hangingPunct="0">
              <a:spcBef>
                <a:spcPct val="0"/>
              </a:spcBef>
              <a:spcAft>
                <a:spcPct val="0"/>
              </a:spcAft>
            </a:pPr>
            <a:r>
              <a:rPr lang="en-US" b="1" dirty="0">
                <a:latin typeface="Candara" panose="020E0502030303020204" pitchFamily="34" charset="0"/>
              </a:rPr>
              <a:t>S = 2</a:t>
            </a:r>
            <a:r>
              <a:rPr lang="en-US" b="1" baseline="30000" dirty="0">
                <a:latin typeface="Candara" panose="020E0502030303020204" pitchFamily="34" charset="0"/>
              </a:rPr>
              <a:t>s</a:t>
            </a:r>
            <a:r>
              <a:rPr lang="en-US" b="1" dirty="0">
                <a:latin typeface="Candara" panose="020E0502030303020204" pitchFamily="34" charset="0"/>
              </a:rPr>
              <a:t> </a:t>
            </a:r>
            <a:r>
              <a:rPr lang="en-US" sz="2400" b="1" dirty="0">
                <a:latin typeface="Candara" panose="020E0502030303020204" pitchFamily="34" charset="0"/>
              </a:rPr>
              <a:t>sets</a:t>
            </a:r>
            <a:endParaRPr lang="en-US" b="1" dirty="0">
              <a:latin typeface="Candara" panose="020E0502030303020204" pitchFamily="34" charset="0"/>
            </a:endParaRPr>
          </a:p>
        </p:txBody>
      </p:sp>
      <p:grpSp>
        <p:nvGrpSpPr>
          <p:cNvPr id="7" name="Group 6"/>
          <p:cNvGrpSpPr/>
          <p:nvPr/>
        </p:nvGrpSpPr>
        <p:grpSpPr>
          <a:xfrm>
            <a:off x="1524000" y="2934346"/>
            <a:ext cx="3848288" cy="533400"/>
            <a:chOff x="1524000" y="2438400"/>
            <a:chExt cx="3848288" cy="533400"/>
          </a:xfrm>
        </p:grpSpPr>
        <p:sp>
          <p:nvSpPr>
            <p:cNvPr id="8" name="Rectangle 7"/>
            <p:cNvSpPr/>
            <p:nvPr/>
          </p:nvSpPr>
          <p:spPr bwMode="auto">
            <a:xfrm>
              <a:off x="1524000" y="2438400"/>
              <a:ext cx="3848288" cy="533400"/>
            </a:xfrm>
            <a:prstGeom prst="rect">
              <a:avLst/>
            </a:prstGeom>
            <a:solidFill>
              <a:schemeClr val="tx1">
                <a:lumMod val="50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b="1" dirty="0">
                <a:latin typeface="Candara" panose="020E0502030303020204" pitchFamily="34" charset="0"/>
              </a:endParaRPr>
            </a:p>
          </p:txBody>
        </p:sp>
        <p:sp>
          <p:nvSpPr>
            <p:cNvPr id="9" name="Rectangle 8"/>
            <p:cNvSpPr/>
            <p:nvPr/>
          </p:nvSpPr>
          <p:spPr bwMode="auto">
            <a:xfrm>
              <a:off x="30222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0</a:t>
              </a:r>
            </a:p>
          </p:txBody>
        </p:sp>
        <p:sp>
          <p:nvSpPr>
            <p:cNvPr id="10" name="Rectangle 9"/>
            <p:cNvSpPr/>
            <p:nvPr/>
          </p:nvSpPr>
          <p:spPr bwMode="auto">
            <a:xfrm>
              <a:off x="3294848"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1</a:t>
              </a:r>
            </a:p>
          </p:txBody>
        </p:sp>
        <p:sp>
          <p:nvSpPr>
            <p:cNvPr id="11" name="Rectangle 10"/>
            <p:cNvSpPr/>
            <p:nvPr/>
          </p:nvSpPr>
          <p:spPr bwMode="auto">
            <a:xfrm>
              <a:off x="35556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2</a:t>
              </a:r>
            </a:p>
          </p:txBody>
        </p:sp>
        <p:sp>
          <p:nvSpPr>
            <p:cNvPr id="12" name="Rectangle 11"/>
            <p:cNvSpPr/>
            <p:nvPr/>
          </p:nvSpPr>
          <p:spPr bwMode="auto">
            <a:xfrm>
              <a:off x="49776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7</a:t>
              </a:r>
            </a:p>
          </p:txBody>
        </p:sp>
        <p:sp>
          <p:nvSpPr>
            <p:cNvPr id="13" name="Rectangle 12"/>
            <p:cNvSpPr/>
            <p:nvPr/>
          </p:nvSpPr>
          <p:spPr bwMode="auto">
            <a:xfrm>
              <a:off x="2119653" y="2552700"/>
              <a:ext cx="717995" cy="304800"/>
            </a:xfrm>
            <a:prstGeom prst="rect">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Candara" panose="020E0502030303020204" pitchFamily="34" charset="0"/>
                </a:rPr>
                <a:t>tag</a:t>
              </a:r>
            </a:p>
          </p:txBody>
        </p:sp>
        <p:sp>
          <p:nvSpPr>
            <p:cNvPr id="14" name="Rectangle 13"/>
            <p:cNvSpPr/>
            <p:nvPr/>
          </p:nvSpPr>
          <p:spPr bwMode="auto">
            <a:xfrm>
              <a:off x="1650643" y="2552700"/>
              <a:ext cx="272605" cy="304800"/>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v</a:t>
              </a:r>
            </a:p>
          </p:txBody>
        </p:sp>
        <p:sp>
          <p:nvSpPr>
            <p:cNvPr id="15" name="Rectangle 14"/>
            <p:cNvSpPr/>
            <p:nvPr/>
          </p:nvSpPr>
          <p:spPr bwMode="auto">
            <a:xfrm>
              <a:off x="3828971"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3</a:t>
              </a:r>
            </a:p>
          </p:txBody>
        </p:sp>
        <p:sp>
          <p:nvSpPr>
            <p:cNvPr id="16" name="Rectangle 15"/>
            <p:cNvSpPr/>
            <p:nvPr/>
          </p:nvSpPr>
          <p:spPr bwMode="auto">
            <a:xfrm>
              <a:off x="46864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6</a:t>
              </a:r>
            </a:p>
          </p:txBody>
        </p:sp>
        <p:sp>
          <p:nvSpPr>
            <p:cNvPr id="17" name="Rectangle 16"/>
            <p:cNvSpPr/>
            <p:nvPr/>
          </p:nvSpPr>
          <p:spPr bwMode="auto">
            <a:xfrm>
              <a:off x="4394566"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5</a:t>
              </a:r>
            </a:p>
          </p:txBody>
        </p:sp>
        <p:sp>
          <p:nvSpPr>
            <p:cNvPr id="18" name="Rectangle 17"/>
            <p:cNvSpPr/>
            <p:nvPr/>
          </p:nvSpPr>
          <p:spPr bwMode="auto">
            <a:xfrm>
              <a:off x="4102644"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4</a:t>
              </a:r>
            </a:p>
          </p:txBody>
        </p:sp>
      </p:grpSp>
      <p:sp>
        <p:nvSpPr>
          <p:cNvPr id="19" name="TextBox 18"/>
          <p:cNvSpPr txBox="1"/>
          <p:nvPr/>
        </p:nvSpPr>
        <p:spPr>
          <a:xfrm>
            <a:off x="3196344" y="4271608"/>
            <a:ext cx="651140" cy="830997"/>
          </a:xfrm>
          <a:prstGeom prst="rect">
            <a:avLst/>
          </a:prstGeom>
          <a:noFill/>
        </p:spPr>
        <p:txBody>
          <a:bodyPr wrap="none" rtlCol="0">
            <a:spAutoFit/>
          </a:bodyPr>
          <a:lstStyle/>
          <a:p>
            <a:pPr eaLnBrk="0" fontAlgn="base" hangingPunct="0">
              <a:spcBef>
                <a:spcPct val="0"/>
              </a:spcBef>
              <a:spcAft>
                <a:spcPct val="0"/>
              </a:spcAft>
            </a:pPr>
            <a:r>
              <a:rPr lang="en-US" sz="4800" b="1" dirty="0">
                <a:latin typeface="Candara" panose="020E0502030303020204" pitchFamily="34" charset="0"/>
              </a:rPr>
              <a:t>...</a:t>
            </a:r>
          </a:p>
        </p:txBody>
      </p:sp>
      <p:grpSp>
        <p:nvGrpSpPr>
          <p:cNvPr id="20" name="Group 19"/>
          <p:cNvGrpSpPr/>
          <p:nvPr/>
        </p:nvGrpSpPr>
        <p:grpSpPr>
          <a:xfrm>
            <a:off x="5546725" y="1764683"/>
            <a:ext cx="3429000" cy="814851"/>
            <a:chOff x="5546725" y="1268737"/>
            <a:chExt cx="3429000" cy="814851"/>
          </a:xfrm>
        </p:grpSpPr>
        <p:sp>
          <p:nvSpPr>
            <p:cNvPr id="21" name="Rectangle 20"/>
            <p:cNvSpPr>
              <a:spLocks noChangeArrowheads="1"/>
            </p:cNvSpPr>
            <p:nvPr/>
          </p:nvSpPr>
          <p:spPr bwMode="auto">
            <a:xfrm>
              <a:off x="7832725" y="1851813"/>
              <a:ext cx="1143000" cy="231775"/>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dirty="0">
                  <a:latin typeface="Candara" panose="020E0502030303020204" pitchFamily="34" charset="0"/>
                </a:rPr>
                <a:t>100</a:t>
              </a:r>
            </a:p>
          </p:txBody>
        </p:sp>
        <p:sp>
          <p:nvSpPr>
            <p:cNvPr id="22" name="Rectangle 21"/>
            <p:cNvSpPr>
              <a:spLocks noChangeArrowheads="1"/>
            </p:cNvSpPr>
            <p:nvPr/>
          </p:nvSpPr>
          <p:spPr bwMode="auto">
            <a:xfrm>
              <a:off x="6689725" y="1851813"/>
              <a:ext cx="1143000" cy="231775"/>
            </a:xfrm>
            <a:prstGeom prst="rect">
              <a:avLst/>
            </a:prstGeom>
            <a:ln>
              <a:headEnd/>
              <a:tailEnd/>
            </a:ln>
            <a:extLst/>
          </p:spPr>
          <p:style>
            <a:lnRef idx="3">
              <a:schemeClr val="lt1"/>
            </a:lnRef>
            <a:fillRef idx="1">
              <a:schemeClr val="dk1"/>
            </a:fillRef>
            <a:effectRef idx="1">
              <a:schemeClr val="dk1"/>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dirty="0">
                  <a:latin typeface="Candara" panose="020E0502030303020204" pitchFamily="34" charset="0"/>
                </a:rPr>
                <a:t>0…01</a:t>
              </a:r>
            </a:p>
          </p:txBody>
        </p:sp>
        <p:sp>
          <p:nvSpPr>
            <p:cNvPr id="23" name="Rectangle 22"/>
            <p:cNvSpPr>
              <a:spLocks noChangeArrowheads="1"/>
            </p:cNvSpPr>
            <p:nvPr/>
          </p:nvSpPr>
          <p:spPr bwMode="auto">
            <a:xfrm>
              <a:off x="5546725" y="1851813"/>
              <a:ext cx="1143000" cy="231775"/>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dirty="0">
                  <a:latin typeface="Candara" panose="020E0502030303020204" pitchFamily="34" charset="0"/>
                </a:rPr>
                <a:t>t bits</a:t>
              </a:r>
            </a:p>
          </p:txBody>
        </p:sp>
        <p:sp>
          <p:nvSpPr>
            <p:cNvPr id="24" name="TextBox 23"/>
            <p:cNvSpPr txBox="1"/>
            <p:nvPr/>
          </p:nvSpPr>
          <p:spPr>
            <a:xfrm>
              <a:off x="5546725" y="1268737"/>
              <a:ext cx="2029723" cy="461665"/>
            </a:xfrm>
            <a:prstGeom prst="rect">
              <a:avLst/>
            </a:prstGeom>
            <a:noFill/>
          </p:spPr>
          <p:txBody>
            <a:bodyPr wrap="none" rtlCol="0">
              <a:spAutoFit/>
            </a:bodyPr>
            <a:lstStyle/>
            <a:p>
              <a:pPr eaLnBrk="0" fontAlgn="base" hangingPunct="0">
                <a:spcBef>
                  <a:spcPct val="0"/>
                </a:spcBef>
                <a:spcAft>
                  <a:spcPct val="0"/>
                </a:spcAft>
              </a:pPr>
              <a:r>
                <a:rPr lang="en-US" sz="2400" dirty="0">
                  <a:latin typeface="Candara" panose="020E0502030303020204" pitchFamily="34" charset="0"/>
                </a:rPr>
                <a:t>Address of </a:t>
              </a:r>
              <a:r>
                <a:rPr lang="en-US" sz="2400" dirty="0" err="1">
                  <a:latin typeface="Candara" panose="020E0502030303020204" pitchFamily="34" charset="0"/>
                </a:rPr>
                <a:t>int</a:t>
              </a:r>
              <a:endParaRPr lang="en-US" sz="2400" dirty="0">
                <a:latin typeface="Candara" panose="020E0502030303020204" pitchFamily="34" charset="0"/>
              </a:endParaRPr>
            </a:p>
          </p:txBody>
        </p:sp>
      </p:grpSp>
      <p:cxnSp>
        <p:nvCxnSpPr>
          <p:cNvPr id="25" name="Elbow Connector 188"/>
          <p:cNvCxnSpPr>
            <a:stCxn id="22" idx="2"/>
          </p:cNvCxnSpPr>
          <p:nvPr/>
        </p:nvCxnSpPr>
        <p:spPr>
          <a:xfrm rot="5400000">
            <a:off x="5644051" y="2307772"/>
            <a:ext cx="1345412" cy="188893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237619" y="4012178"/>
            <a:ext cx="1218603" cy="461665"/>
          </a:xfrm>
          <a:prstGeom prst="rect">
            <a:avLst/>
          </a:prstGeom>
          <a:noFill/>
        </p:spPr>
        <p:txBody>
          <a:bodyPr wrap="none" rtlCol="0">
            <a:spAutoFit/>
          </a:bodyPr>
          <a:lstStyle/>
          <a:p>
            <a:pPr eaLnBrk="0" fontAlgn="base" hangingPunct="0">
              <a:spcBef>
                <a:spcPct val="0"/>
              </a:spcBef>
              <a:spcAft>
                <a:spcPct val="0"/>
              </a:spcAft>
            </a:pPr>
            <a:r>
              <a:rPr lang="en-US" sz="2400" dirty="0">
                <a:latin typeface="Candara" panose="020E0502030303020204" pitchFamily="34" charset="0"/>
              </a:rPr>
              <a:t>Find set</a:t>
            </a:r>
          </a:p>
        </p:txBody>
      </p:sp>
      <p:sp>
        <p:nvSpPr>
          <p:cNvPr id="27" name="TextBox 26"/>
          <p:cNvSpPr txBox="1"/>
          <p:nvPr/>
        </p:nvSpPr>
        <p:spPr>
          <a:xfrm>
            <a:off x="1309891" y="1899855"/>
            <a:ext cx="1010341" cy="461665"/>
          </a:xfrm>
          <a:prstGeom prst="rect">
            <a:avLst/>
          </a:prstGeom>
          <a:noFill/>
        </p:spPr>
        <p:txBody>
          <a:bodyPr wrap="none" rtlCol="0">
            <a:spAutoFit/>
          </a:bodyPr>
          <a:lstStyle/>
          <a:p>
            <a:pPr eaLnBrk="0" fontAlgn="base" hangingPunct="0">
              <a:spcBef>
                <a:spcPct val="0"/>
              </a:spcBef>
              <a:spcAft>
                <a:spcPct val="0"/>
              </a:spcAft>
            </a:pPr>
            <a:r>
              <a:rPr lang="en-US" sz="2400" dirty="0">
                <a:solidFill>
                  <a:schemeClr val="accent3">
                    <a:lumMod val="60000"/>
                    <a:lumOff val="40000"/>
                  </a:schemeClr>
                </a:solidFill>
                <a:latin typeface="Candara" panose="020E0502030303020204" pitchFamily="34" charset="0"/>
              </a:rPr>
              <a:t>Valid? </a:t>
            </a:r>
            <a:endParaRPr lang="en-US" sz="2400" dirty="0">
              <a:solidFill>
                <a:schemeClr val="accent2">
                  <a:lumMod val="60000"/>
                  <a:lumOff val="40000"/>
                </a:schemeClr>
              </a:solidFill>
              <a:latin typeface="Candara" panose="020E0502030303020204" pitchFamily="34" charset="0"/>
            </a:endParaRPr>
          </a:p>
        </p:txBody>
      </p:sp>
      <p:sp>
        <p:nvSpPr>
          <p:cNvPr id="28" name="Rectangle 27"/>
          <p:cNvSpPr/>
          <p:nvPr/>
        </p:nvSpPr>
        <p:spPr bwMode="auto">
          <a:xfrm>
            <a:off x="1503423" y="3709611"/>
            <a:ext cx="3848288" cy="533400"/>
          </a:xfrm>
          <a:prstGeom prst="rect">
            <a:avLst/>
          </a:prstGeom>
          <a:solidFill>
            <a:schemeClr val="tx1">
              <a:lumMod val="50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b="1" dirty="0">
              <a:latin typeface="Candara" panose="020E0502030303020204" pitchFamily="34" charset="0"/>
            </a:endParaRPr>
          </a:p>
        </p:txBody>
      </p:sp>
      <p:sp>
        <p:nvSpPr>
          <p:cNvPr id="29" name="Rectangle 28"/>
          <p:cNvSpPr/>
          <p:nvPr/>
        </p:nvSpPr>
        <p:spPr bwMode="auto">
          <a:xfrm>
            <a:off x="3001666" y="3823911"/>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0</a:t>
            </a:r>
          </a:p>
        </p:txBody>
      </p:sp>
      <p:sp>
        <p:nvSpPr>
          <p:cNvPr id="30" name="Rectangle 29"/>
          <p:cNvSpPr/>
          <p:nvPr/>
        </p:nvSpPr>
        <p:spPr bwMode="auto">
          <a:xfrm>
            <a:off x="3274271" y="3823911"/>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1</a:t>
            </a:r>
          </a:p>
        </p:txBody>
      </p:sp>
      <p:sp>
        <p:nvSpPr>
          <p:cNvPr id="31" name="Rectangle 30"/>
          <p:cNvSpPr/>
          <p:nvPr/>
        </p:nvSpPr>
        <p:spPr bwMode="auto">
          <a:xfrm>
            <a:off x="3535066" y="3823911"/>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2</a:t>
            </a:r>
          </a:p>
        </p:txBody>
      </p:sp>
      <p:sp>
        <p:nvSpPr>
          <p:cNvPr id="32" name="Rectangle 31"/>
          <p:cNvSpPr/>
          <p:nvPr/>
        </p:nvSpPr>
        <p:spPr bwMode="auto">
          <a:xfrm>
            <a:off x="4957111" y="3823911"/>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7</a:t>
            </a:r>
          </a:p>
        </p:txBody>
      </p:sp>
      <p:sp>
        <p:nvSpPr>
          <p:cNvPr id="33" name="Rectangle 32"/>
          <p:cNvSpPr/>
          <p:nvPr/>
        </p:nvSpPr>
        <p:spPr bwMode="auto">
          <a:xfrm>
            <a:off x="2099076" y="3823911"/>
            <a:ext cx="717995" cy="304800"/>
          </a:xfrm>
          <a:prstGeom prst="rect">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Candara" panose="020E0502030303020204" pitchFamily="34" charset="0"/>
              </a:rPr>
              <a:t>tag</a:t>
            </a:r>
          </a:p>
        </p:txBody>
      </p:sp>
      <p:sp>
        <p:nvSpPr>
          <p:cNvPr id="34" name="Rectangle 33"/>
          <p:cNvSpPr/>
          <p:nvPr/>
        </p:nvSpPr>
        <p:spPr bwMode="auto">
          <a:xfrm>
            <a:off x="1630066" y="3823911"/>
            <a:ext cx="272605" cy="304800"/>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v</a:t>
            </a:r>
          </a:p>
        </p:txBody>
      </p:sp>
      <p:sp>
        <p:nvSpPr>
          <p:cNvPr id="35" name="Rectangle 34"/>
          <p:cNvSpPr/>
          <p:nvPr/>
        </p:nvSpPr>
        <p:spPr bwMode="auto">
          <a:xfrm>
            <a:off x="3808394" y="3823911"/>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3</a:t>
            </a:r>
          </a:p>
        </p:txBody>
      </p:sp>
      <p:sp>
        <p:nvSpPr>
          <p:cNvPr id="36" name="Rectangle 35"/>
          <p:cNvSpPr/>
          <p:nvPr/>
        </p:nvSpPr>
        <p:spPr bwMode="auto">
          <a:xfrm>
            <a:off x="4665911" y="3823911"/>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6</a:t>
            </a:r>
          </a:p>
        </p:txBody>
      </p:sp>
      <p:sp>
        <p:nvSpPr>
          <p:cNvPr id="37" name="Rectangle 36"/>
          <p:cNvSpPr/>
          <p:nvPr/>
        </p:nvSpPr>
        <p:spPr bwMode="auto">
          <a:xfrm>
            <a:off x="4373989" y="3823911"/>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5</a:t>
            </a:r>
          </a:p>
        </p:txBody>
      </p:sp>
      <p:sp>
        <p:nvSpPr>
          <p:cNvPr id="38" name="Rectangle 37"/>
          <p:cNvSpPr/>
          <p:nvPr/>
        </p:nvSpPr>
        <p:spPr bwMode="auto">
          <a:xfrm>
            <a:off x="4082067" y="3823911"/>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4</a:t>
            </a:r>
          </a:p>
        </p:txBody>
      </p:sp>
      <p:grpSp>
        <p:nvGrpSpPr>
          <p:cNvPr id="39" name="Group 38"/>
          <p:cNvGrpSpPr/>
          <p:nvPr/>
        </p:nvGrpSpPr>
        <p:grpSpPr>
          <a:xfrm>
            <a:off x="1486429" y="5138682"/>
            <a:ext cx="3848288" cy="533400"/>
            <a:chOff x="1524000" y="2438400"/>
            <a:chExt cx="3848288" cy="533400"/>
          </a:xfrm>
        </p:grpSpPr>
        <p:sp>
          <p:nvSpPr>
            <p:cNvPr id="40" name="Rectangle 39"/>
            <p:cNvSpPr/>
            <p:nvPr/>
          </p:nvSpPr>
          <p:spPr bwMode="auto">
            <a:xfrm>
              <a:off x="1524000" y="2438400"/>
              <a:ext cx="3848288" cy="533400"/>
            </a:xfrm>
            <a:prstGeom prst="rect">
              <a:avLst/>
            </a:prstGeom>
            <a:solidFill>
              <a:schemeClr val="tx1">
                <a:lumMod val="50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b="1" dirty="0">
                <a:latin typeface="Candara" panose="020E0502030303020204" pitchFamily="34" charset="0"/>
              </a:endParaRPr>
            </a:p>
          </p:txBody>
        </p:sp>
        <p:sp>
          <p:nvSpPr>
            <p:cNvPr id="41" name="Rectangle 40"/>
            <p:cNvSpPr/>
            <p:nvPr/>
          </p:nvSpPr>
          <p:spPr bwMode="auto">
            <a:xfrm>
              <a:off x="30222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0</a:t>
              </a:r>
            </a:p>
          </p:txBody>
        </p:sp>
        <p:sp>
          <p:nvSpPr>
            <p:cNvPr id="42" name="Rectangle 41"/>
            <p:cNvSpPr/>
            <p:nvPr/>
          </p:nvSpPr>
          <p:spPr bwMode="auto">
            <a:xfrm>
              <a:off x="3294848"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1</a:t>
              </a:r>
            </a:p>
          </p:txBody>
        </p:sp>
        <p:sp>
          <p:nvSpPr>
            <p:cNvPr id="43" name="Rectangle 42"/>
            <p:cNvSpPr/>
            <p:nvPr/>
          </p:nvSpPr>
          <p:spPr bwMode="auto">
            <a:xfrm>
              <a:off x="35556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2</a:t>
              </a:r>
            </a:p>
          </p:txBody>
        </p:sp>
        <p:sp>
          <p:nvSpPr>
            <p:cNvPr id="44" name="Rectangle 43"/>
            <p:cNvSpPr/>
            <p:nvPr/>
          </p:nvSpPr>
          <p:spPr bwMode="auto">
            <a:xfrm>
              <a:off x="49776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7</a:t>
              </a:r>
            </a:p>
          </p:txBody>
        </p:sp>
        <p:sp>
          <p:nvSpPr>
            <p:cNvPr id="45" name="Rectangle 44"/>
            <p:cNvSpPr/>
            <p:nvPr/>
          </p:nvSpPr>
          <p:spPr bwMode="auto">
            <a:xfrm>
              <a:off x="2119653" y="2552700"/>
              <a:ext cx="717995" cy="304800"/>
            </a:xfrm>
            <a:prstGeom prst="rect">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Candara" panose="020E0502030303020204" pitchFamily="34" charset="0"/>
                </a:rPr>
                <a:t>tag</a:t>
              </a:r>
            </a:p>
          </p:txBody>
        </p:sp>
        <p:sp>
          <p:nvSpPr>
            <p:cNvPr id="46" name="Rectangle 45"/>
            <p:cNvSpPr/>
            <p:nvPr/>
          </p:nvSpPr>
          <p:spPr bwMode="auto">
            <a:xfrm>
              <a:off x="1650643" y="2552700"/>
              <a:ext cx="272605" cy="304800"/>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v</a:t>
              </a:r>
            </a:p>
          </p:txBody>
        </p:sp>
        <p:sp>
          <p:nvSpPr>
            <p:cNvPr id="47" name="Rectangle 46"/>
            <p:cNvSpPr/>
            <p:nvPr/>
          </p:nvSpPr>
          <p:spPr bwMode="auto">
            <a:xfrm>
              <a:off x="3828971"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3</a:t>
              </a:r>
            </a:p>
          </p:txBody>
        </p:sp>
        <p:sp>
          <p:nvSpPr>
            <p:cNvPr id="48" name="Rectangle 47"/>
            <p:cNvSpPr/>
            <p:nvPr/>
          </p:nvSpPr>
          <p:spPr bwMode="auto">
            <a:xfrm>
              <a:off x="46864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6</a:t>
              </a:r>
            </a:p>
          </p:txBody>
        </p:sp>
        <p:sp>
          <p:nvSpPr>
            <p:cNvPr id="49" name="Rectangle 48"/>
            <p:cNvSpPr/>
            <p:nvPr/>
          </p:nvSpPr>
          <p:spPr bwMode="auto">
            <a:xfrm>
              <a:off x="4394566"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5</a:t>
              </a:r>
            </a:p>
          </p:txBody>
        </p:sp>
        <p:sp>
          <p:nvSpPr>
            <p:cNvPr id="50" name="Rectangle 49"/>
            <p:cNvSpPr/>
            <p:nvPr/>
          </p:nvSpPr>
          <p:spPr bwMode="auto">
            <a:xfrm>
              <a:off x="4102644"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4</a:t>
              </a:r>
            </a:p>
          </p:txBody>
        </p:sp>
      </p:grpSp>
      <p:cxnSp>
        <p:nvCxnSpPr>
          <p:cNvPr id="51" name="Straight Arrow Connector 50"/>
          <p:cNvCxnSpPr>
            <a:endCxn id="34" idx="0"/>
          </p:cNvCxnSpPr>
          <p:nvPr/>
        </p:nvCxnSpPr>
        <p:spPr>
          <a:xfrm>
            <a:off x="1760466" y="2463646"/>
            <a:ext cx="5903" cy="1360265"/>
          </a:xfrm>
          <a:prstGeom prst="straightConnector1">
            <a:avLst/>
          </a:prstGeom>
          <a:ln w="381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190"/>
          <p:cNvCxnSpPr>
            <a:stCxn id="23" idx="1"/>
            <a:endCxn id="33" idx="0"/>
          </p:cNvCxnSpPr>
          <p:nvPr/>
        </p:nvCxnSpPr>
        <p:spPr>
          <a:xfrm rot="10800000" flipV="1">
            <a:off x="2458075" y="2463647"/>
            <a:ext cx="3088651" cy="1360264"/>
          </a:xfrm>
          <a:prstGeom prst="bentConnector2">
            <a:avLst/>
          </a:prstGeom>
          <a:ln w="381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230"/>
          <p:cNvCxnSpPr>
            <a:stCxn id="21" idx="2"/>
            <a:endCxn id="38" idx="0"/>
          </p:cNvCxnSpPr>
          <p:nvPr/>
        </p:nvCxnSpPr>
        <p:spPr>
          <a:xfrm rot="5400000">
            <a:off x="5694119" y="1113804"/>
            <a:ext cx="1244377" cy="4175836"/>
          </a:xfrm>
          <a:prstGeom prst="bentConnector3">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498931" y="2729055"/>
            <a:ext cx="1774845" cy="461665"/>
          </a:xfrm>
          <a:prstGeom prst="rect">
            <a:avLst/>
          </a:prstGeom>
          <a:noFill/>
        </p:spPr>
        <p:txBody>
          <a:bodyPr wrap="none" rtlCol="0">
            <a:spAutoFit/>
          </a:bodyPr>
          <a:lstStyle/>
          <a:p>
            <a:pPr eaLnBrk="0" fontAlgn="base" hangingPunct="0">
              <a:spcBef>
                <a:spcPct val="0"/>
              </a:spcBef>
              <a:spcAft>
                <a:spcPct val="0"/>
              </a:spcAft>
            </a:pPr>
            <a:r>
              <a:rPr lang="en-US" sz="2400" b="1" dirty="0">
                <a:solidFill>
                  <a:schemeClr val="accent5">
                    <a:lumMod val="60000"/>
                    <a:lumOff val="40000"/>
                  </a:schemeClr>
                </a:solidFill>
                <a:latin typeface="Candara" panose="020E0502030303020204" pitchFamily="34" charset="0"/>
              </a:rPr>
              <a:t>Block offset</a:t>
            </a:r>
          </a:p>
        </p:txBody>
      </p:sp>
      <p:sp>
        <p:nvSpPr>
          <p:cNvPr id="55" name="TextBox 54"/>
          <p:cNvSpPr txBox="1"/>
          <p:nvPr/>
        </p:nvSpPr>
        <p:spPr>
          <a:xfrm>
            <a:off x="3567453" y="4286353"/>
            <a:ext cx="2727029" cy="461665"/>
          </a:xfrm>
          <a:prstGeom prst="rect">
            <a:avLst/>
          </a:prstGeom>
          <a:noFill/>
        </p:spPr>
        <p:txBody>
          <a:bodyPr wrap="none" rtlCol="0">
            <a:spAutoFit/>
          </a:bodyPr>
          <a:lstStyle/>
          <a:p>
            <a:pPr eaLnBrk="0" fontAlgn="base" hangingPunct="0">
              <a:spcBef>
                <a:spcPct val="0"/>
              </a:spcBef>
              <a:spcAft>
                <a:spcPct val="0"/>
              </a:spcAft>
            </a:pPr>
            <a:r>
              <a:rPr lang="en-US" sz="2400" dirty="0" err="1">
                <a:latin typeface="Candara" panose="020E0502030303020204" pitchFamily="34" charset="0"/>
              </a:rPr>
              <a:t>int</a:t>
            </a:r>
            <a:r>
              <a:rPr lang="en-US" sz="2400" dirty="0">
                <a:latin typeface="Candara" panose="020E0502030303020204" pitchFamily="34" charset="0"/>
              </a:rPr>
              <a:t> (4 bytes) is here</a:t>
            </a:r>
          </a:p>
        </p:txBody>
      </p:sp>
      <p:sp>
        <p:nvSpPr>
          <p:cNvPr id="56" name="Rectangle 55"/>
          <p:cNvSpPr/>
          <p:nvPr/>
        </p:nvSpPr>
        <p:spPr>
          <a:xfrm>
            <a:off x="2509383" y="1888040"/>
            <a:ext cx="1130438" cy="461665"/>
          </a:xfrm>
          <a:prstGeom prst="rect">
            <a:avLst/>
          </a:prstGeom>
        </p:spPr>
        <p:txBody>
          <a:bodyPr wrap="none">
            <a:spAutoFit/>
          </a:bodyPr>
          <a:lstStyle/>
          <a:p>
            <a:pPr eaLnBrk="0" fontAlgn="base" hangingPunct="0">
              <a:spcBef>
                <a:spcPct val="0"/>
              </a:spcBef>
              <a:spcAft>
                <a:spcPct val="0"/>
              </a:spcAft>
            </a:pPr>
            <a:r>
              <a:rPr lang="en-US" sz="2400" dirty="0">
                <a:solidFill>
                  <a:schemeClr val="accent2">
                    <a:lumMod val="60000"/>
                    <a:lumOff val="40000"/>
                  </a:schemeClr>
                </a:solidFill>
                <a:latin typeface="Candara" panose="020E0502030303020204" pitchFamily="34" charset="0"/>
              </a:rPr>
              <a:t>Match?</a:t>
            </a:r>
          </a:p>
        </p:txBody>
      </p:sp>
    </p:spTree>
    <p:extLst>
      <p:ext uri="{BB962C8B-B14F-4D97-AF65-F5344CB8AC3E}">
        <p14:creationId xmlns:p14="http://schemas.microsoft.com/office/powerpoint/2010/main" val="321390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38"/>
                                        </p:tgtEl>
                                        <p:attrNameLst>
                                          <p:attrName>fillcolor</p:attrName>
                                        </p:attrNameLst>
                                      </p:cBhvr>
                                      <p:to>
                                        <a:srgbClr val="F5D9D3"/>
                                      </p:to>
                                    </p:animClr>
                                    <p:set>
                                      <p:cBhvr>
                                        <p:cTn id="41" dur="2000" fill="hold"/>
                                        <p:tgtEl>
                                          <p:spTgt spid="38"/>
                                        </p:tgtEl>
                                        <p:attrNameLst>
                                          <p:attrName>fill.type</p:attrName>
                                        </p:attrNameLst>
                                      </p:cBhvr>
                                      <p:to>
                                        <p:strVal val="solid"/>
                                      </p:to>
                                    </p:set>
                                    <p:set>
                                      <p:cBhvr>
                                        <p:cTn id="42" dur="2000" fill="hold"/>
                                        <p:tgtEl>
                                          <p:spTgt spid="38"/>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37"/>
                                        </p:tgtEl>
                                        <p:attrNameLst>
                                          <p:attrName>fillcolor</p:attrName>
                                        </p:attrNameLst>
                                      </p:cBhvr>
                                      <p:to>
                                        <a:srgbClr val="F5D9D3"/>
                                      </p:to>
                                    </p:animClr>
                                    <p:set>
                                      <p:cBhvr>
                                        <p:cTn id="45" dur="2000" fill="hold"/>
                                        <p:tgtEl>
                                          <p:spTgt spid="37"/>
                                        </p:tgtEl>
                                        <p:attrNameLst>
                                          <p:attrName>fill.type</p:attrName>
                                        </p:attrNameLst>
                                      </p:cBhvr>
                                      <p:to>
                                        <p:strVal val="solid"/>
                                      </p:to>
                                    </p:set>
                                    <p:set>
                                      <p:cBhvr>
                                        <p:cTn id="46" dur="2000" fill="hold"/>
                                        <p:tgtEl>
                                          <p:spTgt spid="37"/>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36"/>
                                        </p:tgtEl>
                                        <p:attrNameLst>
                                          <p:attrName>fillcolor</p:attrName>
                                        </p:attrNameLst>
                                      </p:cBhvr>
                                      <p:to>
                                        <a:srgbClr val="F5D9D3"/>
                                      </p:to>
                                    </p:animClr>
                                    <p:set>
                                      <p:cBhvr>
                                        <p:cTn id="49" dur="2000" fill="hold"/>
                                        <p:tgtEl>
                                          <p:spTgt spid="36"/>
                                        </p:tgtEl>
                                        <p:attrNameLst>
                                          <p:attrName>fill.type</p:attrName>
                                        </p:attrNameLst>
                                      </p:cBhvr>
                                      <p:to>
                                        <p:strVal val="solid"/>
                                      </p:to>
                                    </p:set>
                                    <p:set>
                                      <p:cBhvr>
                                        <p:cTn id="50" dur="2000" fill="hold"/>
                                        <p:tgtEl>
                                          <p:spTgt spid="36"/>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32"/>
                                        </p:tgtEl>
                                        <p:attrNameLst>
                                          <p:attrName>fillcolor</p:attrName>
                                        </p:attrNameLst>
                                      </p:cBhvr>
                                      <p:to>
                                        <a:srgbClr val="F5D9D3"/>
                                      </p:to>
                                    </p:animClr>
                                    <p:set>
                                      <p:cBhvr>
                                        <p:cTn id="53" dur="2000" fill="hold"/>
                                        <p:tgtEl>
                                          <p:spTgt spid="32"/>
                                        </p:tgtEl>
                                        <p:attrNameLst>
                                          <p:attrName>fill.type</p:attrName>
                                        </p:attrNameLst>
                                      </p:cBhvr>
                                      <p:to>
                                        <p:strVal val="solid"/>
                                      </p:to>
                                    </p:set>
                                    <p:set>
                                      <p:cBhvr>
                                        <p:cTn id="54" dur="2000" fill="hold"/>
                                        <p:tgtEl>
                                          <p:spTgt spid="32"/>
                                        </p:tgtEl>
                                        <p:attrNameLst>
                                          <p:attrName>fill.on</p:attrName>
                                        </p:attrNameLst>
                                      </p:cBhvr>
                                      <p:to>
                                        <p:strVal val="tru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7" grpId="0"/>
      <p:bldP spid="54" grpId="0"/>
      <p:bldP spid="55" grpId="0"/>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2-Way Set-Associative Cache</a:t>
            </a:r>
          </a:p>
        </p:txBody>
      </p:sp>
      <p:sp>
        <p:nvSpPr>
          <p:cNvPr id="5" name="TextBox 4"/>
          <p:cNvSpPr txBox="1"/>
          <p:nvPr/>
        </p:nvSpPr>
        <p:spPr>
          <a:xfrm>
            <a:off x="3196344" y="4329971"/>
            <a:ext cx="651140" cy="830997"/>
          </a:xfrm>
          <a:prstGeom prst="rect">
            <a:avLst/>
          </a:prstGeom>
          <a:noFill/>
        </p:spPr>
        <p:txBody>
          <a:bodyPr wrap="none" rtlCol="0">
            <a:spAutoFit/>
          </a:bodyPr>
          <a:lstStyle/>
          <a:p>
            <a:pPr eaLnBrk="0" fontAlgn="base" hangingPunct="0">
              <a:spcBef>
                <a:spcPct val="0"/>
              </a:spcBef>
              <a:spcAft>
                <a:spcPct val="0"/>
              </a:spcAft>
            </a:pPr>
            <a:r>
              <a:rPr lang="en-US" sz="4800" dirty="0">
                <a:latin typeface="Candara" panose="020E0502030303020204" pitchFamily="34" charset="0"/>
              </a:rPr>
              <a:t>...</a:t>
            </a:r>
          </a:p>
        </p:txBody>
      </p:sp>
      <p:grpSp>
        <p:nvGrpSpPr>
          <p:cNvPr id="6" name="Group 5"/>
          <p:cNvGrpSpPr/>
          <p:nvPr/>
        </p:nvGrpSpPr>
        <p:grpSpPr>
          <a:xfrm>
            <a:off x="5546725" y="1764681"/>
            <a:ext cx="3429000" cy="814851"/>
            <a:chOff x="5546725" y="1268737"/>
            <a:chExt cx="3429000" cy="814851"/>
          </a:xfrm>
        </p:grpSpPr>
        <p:sp>
          <p:nvSpPr>
            <p:cNvPr id="7" name="Rectangle 6"/>
            <p:cNvSpPr>
              <a:spLocks noChangeArrowheads="1"/>
            </p:cNvSpPr>
            <p:nvPr/>
          </p:nvSpPr>
          <p:spPr bwMode="auto">
            <a:xfrm>
              <a:off x="7832725" y="1851813"/>
              <a:ext cx="1143000" cy="231775"/>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dirty="0">
                  <a:latin typeface="Candara" panose="020E0502030303020204" pitchFamily="34" charset="0"/>
                </a:rPr>
                <a:t>100</a:t>
              </a:r>
            </a:p>
          </p:txBody>
        </p:sp>
        <p:sp>
          <p:nvSpPr>
            <p:cNvPr id="8" name="Rectangle 7"/>
            <p:cNvSpPr>
              <a:spLocks noChangeArrowheads="1"/>
            </p:cNvSpPr>
            <p:nvPr/>
          </p:nvSpPr>
          <p:spPr bwMode="auto">
            <a:xfrm>
              <a:off x="6689725" y="1851813"/>
              <a:ext cx="1143000" cy="231775"/>
            </a:xfrm>
            <a:prstGeom prst="rect">
              <a:avLst/>
            </a:prstGeom>
            <a:ln>
              <a:headEnd/>
              <a:tailEnd/>
            </a:ln>
            <a:extLst/>
          </p:spPr>
          <p:style>
            <a:lnRef idx="3">
              <a:schemeClr val="lt1"/>
            </a:lnRef>
            <a:fillRef idx="1">
              <a:schemeClr val="dk1"/>
            </a:fillRef>
            <a:effectRef idx="1">
              <a:schemeClr val="dk1"/>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dirty="0">
                  <a:latin typeface="Candara" panose="020E0502030303020204" pitchFamily="34" charset="0"/>
                </a:rPr>
                <a:t>0…01</a:t>
              </a:r>
            </a:p>
          </p:txBody>
        </p:sp>
        <p:sp>
          <p:nvSpPr>
            <p:cNvPr id="9" name="Rectangle 8"/>
            <p:cNvSpPr>
              <a:spLocks noChangeArrowheads="1"/>
            </p:cNvSpPr>
            <p:nvPr/>
          </p:nvSpPr>
          <p:spPr bwMode="auto">
            <a:xfrm>
              <a:off x="5546725" y="1851813"/>
              <a:ext cx="1143000" cy="231775"/>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dirty="0">
                  <a:latin typeface="Candara" panose="020E0502030303020204" pitchFamily="34" charset="0"/>
                </a:rPr>
                <a:t>t bits</a:t>
              </a:r>
            </a:p>
          </p:txBody>
        </p:sp>
        <p:sp>
          <p:nvSpPr>
            <p:cNvPr id="10" name="TextBox 9"/>
            <p:cNvSpPr txBox="1"/>
            <p:nvPr/>
          </p:nvSpPr>
          <p:spPr>
            <a:xfrm>
              <a:off x="5546725" y="1268737"/>
              <a:ext cx="2799164" cy="461665"/>
            </a:xfrm>
            <a:prstGeom prst="rect">
              <a:avLst/>
            </a:prstGeom>
            <a:noFill/>
          </p:spPr>
          <p:txBody>
            <a:bodyPr wrap="none" rtlCol="0">
              <a:spAutoFit/>
            </a:bodyPr>
            <a:lstStyle/>
            <a:p>
              <a:pPr eaLnBrk="0" fontAlgn="base" hangingPunct="0">
                <a:spcBef>
                  <a:spcPct val="0"/>
                </a:spcBef>
                <a:spcAft>
                  <a:spcPct val="0"/>
                </a:spcAft>
              </a:pPr>
              <a:r>
                <a:rPr lang="en-US" sz="2400" dirty="0">
                  <a:latin typeface="Candara" panose="020E0502030303020204" pitchFamily="34" charset="0"/>
                </a:rPr>
                <a:t>Address of short </a:t>
              </a:r>
              <a:r>
                <a:rPr lang="en-US" sz="2400" dirty="0" err="1">
                  <a:latin typeface="Candara" panose="020E0502030303020204" pitchFamily="34" charset="0"/>
                </a:rPr>
                <a:t>int</a:t>
              </a:r>
              <a:endParaRPr lang="en-US" sz="2400" dirty="0">
                <a:latin typeface="Candara" panose="020E0502030303020204" pitchFamily="34" charset="0"/>
              </a:endParaRPr>
            </a:p>
          </p:txBody>
        </p:sp>
      </p:grpSp>
      <p:cxnSp>
        <p:nvCxnSpPr>
          <p:cNvPr id="11" name="Elbow Connector 188"/>
          <p:cNvCxnSpPr>
            <a:stCxn id="8" idx="2"/>
            <a:endCxn id="43" idx="3"/>
          </p:cNvCxnSpPr>
          <p:nvPr/>
        </p:nvCxnSpPr>
        <p:spPr>
          <a:xfrm rot="16200000" flipH="1">
            <a:off x="6992716" y="2848041"/>
            <a:ext cx="1495869" cy="958850"/>
          </a:xfrm>
          <a:prstGeom prst="bentConnector4">
            <a:avLst>
              <a:gd name="adj1" fmla="val 11635"/>
              <a:gd name="adj2" fmla="val 14172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5400000">
            <a:off x="8222162" y="3107839"/>
            <a:ext cx="1218603" cy="461665"/>
          </a:xfrm>
          <a:prstGeom prst="rect">
            <a:avLst/>
          </a:prstGeom>
          <a:noFill/>
        </p:spPr>
        <p:txBody>
          <a:bodyPr wrap="none" rtlCol="0">
            <a:spAutoFit/>
          </a:bodyPr>
          <a:lstStyle/>
          <a:p>
            <a:pPr eaLnBrk="0" fontAlgn="base" hangingPunct="0">
              <a:spcBef>
                <a:spcPct val="0"/>
              </a:spcBef>
              <a:spcAft>
                <a:spcPct val="0"/>
              </a:spcAft>
            </a:pPr>
            <a:r>
              <a:rPr lang="en-US" sz="2400" dirty="0">
                <a:latin typeface="Candara" panose="020E0502030303020204" pitchFamily="34" charset="0"/>
              </a:rPr>
              <a:t>Find set</a:t>
            </a:r>
          </a:p>
        </p:txBody>
      </p:sp>
      <p:sp>
        <p:nvSpPr>
          <p:cNvPr id="13" name="TextBox 12"/>
          <p:cNvSpPr txBox="1"/>
          <p:nvPr/>
        </p:nvSpPr>
        <p:spPr>
          <a:xfrm>
            <a:off x="100216" y="1985578"/>
            <a:ext cx="1010341" cy="461665"/>
          </a:xfrm>
          <a:prstGeom prst="rect">
            <a:avLst/>
          </a:prstGeom>
          <a:noFill/>
        </p:spPr>
        <p:txBody>
          <a:bodyPr wrap="none" rtlCol="0">
            <a:spAutoFit/>
          </a:bodyPr>
          <a:lstStyle/>
          <a:p>
            <a:pPr eaLnBrk="0" fontAlgn="base" hangingPunct="0">
              <a:spcBef>
                <a:spcPct val="0"/>
              </a:spcBef>
              <a:spcAft>
                <a:spcPct val="0"/>
              </a:spcAft>
            </a:pPr>
            <a:r>
              <a:rPr lang="en-US" sz="2400" dirty="0">
                <a:solidFill>
                  <a:schemeClr val="accent3">
                    <a:lumMod val="60000"/>
                    <a:lumOff val="40000"/>
                  </a:schemeClr>
                </a:solidFill>
                <a:latin typeface="Candara" panose="020E0502030303020204" pitchFamily="34" charset="0"/>
              </a:rPr>
              <a:t>Valid? </a:t>
            </a:r>
            <a:endParaRPr lang="en-US" sz="2400" dirty="0">
              <a:solidFill>
                <a:schemeClr val="accent2">
                  <a:lumMod val="60000"/>
                  <a:lumOff val="40000"/>
                </a:schemeClr>
              </a:solidFill>
              <a:latin typeface="Candara" panose="020E0502030303020204" pitchFamily="34" charset="0"/>
            </a:endParaRPr>
          </a:p>
        </p:txBody>
      </p:sp>
      <p:sp>
        <p:nvSpPr>
          <p:cNvPr id="14" name="TextBox 13"/>
          <p:cNvSpPr txBox="1"/>
          <p:nvPr/>
        </p:nvSpPr>
        <p:spPr>
          <a:xfrm>
            <a:off x="5688949" y="3741192"/>
            <a:ext cx="1774845" cy="461665"/>
          </a:xfrm>
          <a:prstGeom prst="rect">
            <a:avLst/>
          </a:prstGeom>
          <a:noFill/>
        </p:spPr>
        <p:txBody>
          <a:bodyPr wrap="none" rtlCol="0">
            <a:spAutoFit/>
          </a:bodyPr>
          <a:lstStyle/>
          <a:p>
            <a:pPr eaLnBrk="0" fontAlgn="base" hangingPunct="0">
              <a:spcBef>
                <a:spcPct val="0"/>
              </a:spcBef>
              <a:spcAft>
                <a:spcPct val="0"/>
              </a:spcAft>
            </a:pPr>
            <a:r>
              <a:rPr lang="en-US" sz="2400" b="1" dirty="0">
                <a:solidFill>
                  <a:schemeClr val="accent5">
                    <a:lumMod val="60000"/>
                    <a:lumOff val="40000"/>
                  </a:schemeClr>
                </a:solidFill>
                <a:latin typeface="Candara" panose="020E0502030303020204" pitchFamily="34" charset="0"/>
              </a:rPr>
              <a:t>Block offset</a:t>
            </a:r>
          </a:p>
        </p:txBody>
      </p:sp>
      <p:sp>
        <p:nvSpPr>
          <p:cNvPr id="15" name="TextBox 14"/>
          <p:cNvSpPr txBox="1"/>
          <p:nvPr/>
        </p:nvSpPr>
        <p:spPr>
          <a:xfrm>
            <a:off x="1819765" y="4409501"/>
            <a:ext cx="3052439" cy="461665"/>
          </a:xfrm>
          <a:prstGeom prst="rect">
            <a:avLst/>
          </a:prstGeom>
          <a:noFill/>
        </p:spPr>
        <p:txBody>
          <a:bodyPr wrap="none" rtlCol="0">
            <a:spAutoFit/>
          </a:bodyPr>
          <a:lstStyle/>
          <a:p>
            <a:pPr eaLnBrk="0" fontAlgn="base" hangingPunct="0">
              <a:spcBef>
                <a:spcPct val="0"/>
              </a:spcBef>
              <a:spcAft>
                <a:spcPct val="0"/>
              </a:spcAft>
            </a:pPr>
            <a:r>
              <a:rPr lang="en-US" sz="2400" dirty="0">
                <a:latin typeface="Candara" panose="020E0502030303020204" pitchFamily="34" charset="0"/>
              </a:rPr>
              <a:t>short (2 bytes) is here</a:t>
            </a:r>
          </a:p>
        </p:txBody>
      </p:sp>
      <p:sp>
        <p:nvSpPr>
          <p:cNvPr id="16" name="Rectangle 15"/>
          <p:cNvSpPr/>
          <p:nvPr/>
        </p:nvSpPr>
        <p:spPr>
          <a:xfrm>
            <a:off x="3844786" y="1995513"/>
            <a:ext cx="1130438" cy="461665"/>
          </a:xfrm>
          <a:prstGeom prst="rect">
            <a:avLst/>
          </a:prstGeom>
        </p:spPr>
        <p:txBody>
          <a:bodyPr wrap="none">
            <a:spAutoFit/>
          </a:bodyPr>
          <a:lstStyle/>
          <a:p>
            <a:pPr eaLnBrk="0" fontAlgn="base" hangingPunct="0">
              <a:spcBef>
                <a:spcPct val="0"/>
              </a:spcBef>
              <a:spcAft>
                <a:spcPct val="0"/>
              </a:spcAft>
            </a:pPr>
            <a:r>
              <a:rPr lang="en-US" sz="2400" dirty="0">
                <a:solidFill>
                  <a:schemeClr val="accent2">
                    <a:lumMod val="60000"/>
                    <a:lumOff val="40000"/>
                  </a:schemeClr>
                </a:solidFill>
                <a:latin typeface="Candara" panose="020E0502030303020204" pitchFamily="34" charset="0"/>
              </a:rPr>
              <a:t>Match?</a:t>
            </a:r>
          </a:p>
        </p:txBody>
      </p:sp>
      <p:grpSp>
        <p:nvGrpSpPr>
          <p:cNvPr id="17" name="Group 16"/>
          <p:cNvGrpSpPr/>
          <p:nvPr/>
        </p:nvGrpSpPr>
        <p:grpSpPr>
          <a:xfrm>
            <a:off x="175501" y="2867669"/>
            <a:ext cx="8044574" cy="695325"/>
            <a:chOff x="175501" y="2371725"/>
            <a:chExt cx="8044574" cy="695325"/>
          </a:xfrm>
        </p:grpSpPr>
        <p:sp>
          <p:nvSpPr>
            <p:cNvPr id="18" name="Rectangle 17"/>
            <p:cNvSpPr/>
            <p:nvPr/>
          </p:nvSpPr>
          <p:spPr>
            <a:xfrm>
              <a:off x="175501" y="2371725"/>
              <a:ext cx="8044574" cy="695325"/>
            </a:xfrm>
            <a:prstGeom prst="rect">
              <a:avLst/>
            </a:prstGeom>
            <a:solidFill>
              <a:schemeClr val="tx1">
                <a:lumMod val="6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Candara" panose="020E0502030303020204" pitchFamily="34" charset="0"/>
              </a:endParaRPr>
            </a:p>
          </p:txBody>
        </p:sp>
        <p:grpSp>
          <p:nvGrpSpPr>
            <p:cNvPr id="19" name="Group 18"/>
            <p:cNvGrpSpPr/>
            <p:nvPr/>
          </p:nvGrpSpPr>
          <p:grpSpPr>
            <a:xfrm>
              <a:off x="285750" y="2438400"/>
              <a:ext cx="3848288" cy="533400"/>
              <a:chOff x="1524000" y="2438400"/>
              <a:chExt cx="3848288" cy="533400"/>
            </a:xfrm>
          </p:grpSpPr>
          <p:sp>
            <p:nvSpPr>
              <p:cNvPr id="32" name="Rectangle 31"/>
              <p:cNvSpPr/>
              <p:nvPr/>
            </p:nvSpPr>
            <p:spPr bwMode="auto">
              <a:xfrm>
                <a:off x="1524000" y="2438400"/>
                <a:ext cx="3848288" cy="533400"/>
              </a:xfrm>
              <a:prstGeom prst="rect">
                <a:avLst/>
              </a:prstGeom>
              <a:solidFill>
                <a:schemeClr val="tx1">
                  <a:lumMod val="50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b="1" dirty="0">
                  <a:latin typeface="Candara" panose="020E0502030303020204" pitchFamily="34" charset="0"/>
                </a:endParaRPr>
              </a:p>
            </p:txBody>
          </p:sp>
          <p:sp>
            <p:nvSpPr>
              <p:cNvPr id="33" name="Rectangle 32"/>
              <p:cNvSpPr/>
              <p:nvPr/>
            </p:nvSpPr>
            <p:spPr bwMode="auto">
              <a:xfrm>
                <a:off x="30222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0</a:t>
                </a:r>
              </a:p>
            </p:txBody>
          </p:sp>
          <p:sp>
            <p:nvSpPr>
              <p:cNvPr id="34" name="Rectangle 33"/>
              <p:cNvSpPr/>
              <p:nvPr/>
            </p:nvSpPr>
            <p:spPr bwMode="auto">
              <a:xfrm>
                <a:off x="3294848"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1</a:t>
                </a:r>
              </a:p>
            </p:txBody>
          </p:sp>
          <p:sp>
            <p:nvSpPr>
              <p:cNvPr id="35" name="Rectangle 34"/>
              <p:cNvSpPr/>
              <p:nvPr/>
            </p:nvSpPr>
            <p:spPr bwMode="auto">
              <a:xfrm>
                <a:off x="35556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2</a:t>
                </a:r>
              </a:p>
            </p:txBody>
          </p:sp>
          <p:sp>
            <p:nvSpPr>
              <p:cNvPr id="36" name="Rectangle 35"/>
              <p:cNvSpPr/>
              <p:nvPr/>
            </p:nvSpPr>
            <p:spPr bwMode="auto">
              <a:xfrm>
                <a:off x="49776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7</a:t>
                </a:r>
              </a:p>
            </p:txBody>
          </p:sp>
          <p:sp>
            <p:nvSpPr>
              <p:cNvPr id="37" name="Rectangle 36"/>
              <p:cNvSpPr/>
              <p:nvPr/>
            </p:nvSpPr>
            <p:spPr bwMode="auto">
              <a:xfrm>
                <a:off x="2119653" y="2552700"/>
                <a:ext cx="717995" cy="304800"/>
              </a:xfrm>
              <a:prstGeom prst="rect">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Candara" panose="020E0502030303020204" pitchFamily="34" charset="0"/>
                  </a:rPr>
                  <a:t>tag</a:t>
                </a:r>
              </a:p>
            </p:txBody>
          </p:sp>
          <p:sp>
            <p:nvSpPr>
              <p:cNvPr id="38" name="Rectangle 37"/>
              <p:cNvSpPr/>
              <p:nvPr/>
            </p:nvSpPr>
            <p:spPr bwMode="auto">
              <a:xfrm>
                <a:off x="1650643" y="2552700"/>
                <a:ext cx="272605" cy="304800"/>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v</a:t>
                </a:r>
              </a:p>
            </p:txBody>
          </p:sp>
          <p:sp>
            <p:nvSpPr>
              <p:cNvPr id="39" name="Rectangle 38"/>
              <p:cNvSpPr/>
              <p:nvPr/>
            </p:nvSpPr>
            <p:spPr bwMode="auto">
              <a:xfrm>
                <a:off x="3828971"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3</a:t>
                </a:r>
              </a:p>
            </p:txBody>
          </p:sp>
          <p:sp>
            <p:nvSpPr>
              <p:cNvPr id="40" name="Rectangle 39"/>
              <p:cNvSpPr/>
              <p:nvPr/>
            </p:nvSpPr>
            <p:spPr bwMode="auto">
              <a:xfrm>
                <a:off x="46864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6</a:t>
                </a:r>
              </a:p>
            </p:txBody>
          </p:sp>
          <p:sp>
            <p:nvSpPr>
              <p:cNvPr id="41" name="Rectangle 40"/>
              <p:cNvSpPr/>
              <p:nvPr/>
            </p:nvSpPr>
            <p:spPr bwMode="auto">
              <a:xfrm>
                <a:off x="4394566"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5</a:t>
                </a:r>
              </a:p>
            </p:txBody>
          </p:sp>
          <p:sp>
            <p:nvSpPr>
              <p:cNvPr id="42" name="Rectangle 41"/>
              <p:cNvSpPr/>
              <p:nvPr/>
            </p:nvSpPr>
            <p:spPr bwMode="auto">
              <a:xfrm>
                <a:off x="4102644"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4</a:t>
                </a:r>
              </a:p>
            </p:txBody>
          </p:sp>
        </p:grpSp>
        <p:grpSp>
          <p:nvGrpSpPr>
            <p:cNvPr id="20" name="Group 19"/>
            <p:cNvGrpSpPr/>
            <p:nvPr/>
          </p:nvGrpSpPr>
          <p:grpSpPr>
            <a:xfrm>
              <a:off x="4247481" y="2438400"/>
              <a:ext cx="3848288" cy="533400"/>
              <a:chOff x="1524000" y="2438400"/>
              <a:chExt cx="3848288" cy="533400"/>
            </a:xfrm>
          </p:grpSpPr>
          <p:sp>
            <p:nvSpPr>
              <p:cNvPr id="21" name="Rectangle 20"/>
              <p:cNvSpPr/>
              <p:nvPr/>
            </p:nvSpPr>
            <p:spPr bwMode="auto">
              <a:xfrm>
                <a:off x="1524000" y="2438400"/>
                <a:ext cx="3848288" cy="533400"/>
              </a:xfrm>
              <a:prstGeom prst="rect">
                <a:avLst/>
              </a:prstGeom>
              <a:solidFill>
                <a:schemeClr val="tx1">
                  <a:lumMod val="50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b="1" dirty="0">
                  <a:latin typeface="Candara" panose="020E0502030303020204" pitchFamily="34" charset="0"/>
                </a:endParaRPr>
              </a:p>
            </p:txBody>
          </p:sp>
          <p:sp>
            <p:nvSpPr>
              <p:cNvPr id="22" name="Rectangle 21"/>
              <p:cNvSpPr/>
              <p:nvPr/>
            </p:nvSpPr>
            <p:spPr bwMode="auto">
              <a:xfrm>
                <a:off x="30222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0</a:t>
                </a:r>
              </a:p>
            </p:txBody>
          </p:sp>
          <p:sp>
            <p:nvSpPr>
              <p:cNvPr id="23" name="Rectangle 22"/>
              <p:cNvSpPr/>
              <p:nvPr/>
            </p:nvSpPr>
            <p:spPr bwMode="auto">
              <a:xfrm>
                <a:off x="3294848"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1</a:t>
                </a:r>
              </a:p>
            </p:txBody>
          </p:sp>
          <p:sp>
            <p:nvSpPr>
              <p:cNvPr id="24" name="Rectangle 23"/>
              <p:cNvSpPr/>
              <p:nvPr/>
            </p:nvSpPr>
            <p:spPr bwMode="auto">
              <a:xfrm>
                <a:off x="35556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2</a:t>
                </a:r>
              </a:p>
            </p:txBody>
          </p:sp>
          <p:sp>
            <p:nvSpPr>
              <p:cNvPr id="25" name="Rectangle 24"/>
              <p:cNvSpPr/>
              <p:nvPr/>
            </p:nvSpPr>
            <p:spPr bwMode="auto">
              <a:xfrm>
                <a:off x="49776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7</a:t>
                </a:r>
              </a:p>
            </p:txBody>
          </p:sp>
          <p:sp>
            <p:nvSpPr>
              <p:cNvPr id="26" name="Rectangle 25"/>
              <p:cNvSpPr/>
              <p:nvPr/>
            </p:nvSpPr>
            <p:spPr bwMode="auto">
              <a:xfrm>
                <a:off x="2119653" y="2552700"/>
                <a:ext cx="717995" cy="304800"/>
              </a:xfrm>
              <a:prstGeom prst="rect">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Candara" panose="020E0502030303020204" pitchFamily="34" charset="0"/>
                  </a:rPr>
                  <a:t>tag</a:t>
                </a:r>
              </a:p>
            </p:txBody>
          </p:sp>
          <p:sp>
            <p:nvSpPr>
              <p:cNvPr id="27" name="Rectangle 26"/>
              <p:cNvSpPr/>
              <p:nvPr/>
            </p:nvSpPr>
            <p:spPr bwMode="auto">
              <a:xfrm>
                <a:off x="1650643" y="2552700"/>
                <a:ext cx="272605" cy="304800"/>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v</a:t>
                </a:r>
              </a:p>
            </p:txBody>
          </p:sp>
          <p:sp>
            <p:nvSpPr>
              <p:cNvPr id="28" name="Rectangle 27"/>
              <p:cNvSpPr/>
              <p:nvPr/>
            </p:nvSpPr>
            <p:spPr bwMode="auto">
              <a:xfrm>
                <a:off x="3828971"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3</a:t>
                </a:r>
              </a:p>
            </p:txBody>
          </p:sp>
          <p:sp>
            <p:nvSpPr>
              <p:cNvPr id="29" name="Rectangle 28"/>
              <p:cNvSpPr/>
              <p:nvPr/>
            </p:nvSpPr>
            <p:spPr bwMode="auto">
              <a:xfrm>
                <a:off x="46864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6</a:t>
                </a:r>
              </a:p>
            </p:txBody>
          </p:sp>
          <p:sp>
            <p:nvSpPr>
              <p:cNvPr id="30" name="Rectangle 29"/>
              <p:cNvSpPr/>
              <p:nvPr/>
            </p:nvSpPr>
            <p:spPr bwMode="auto">
              <a:xfrm>
                <a:off x="4394566"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5</a:t>
                </a:r>
              </a:p>
            </p:txBody>
          </p:sp>
          <p:sp>
            <p:nvSpPr>
              <p:cNvPr id="31" name="Rectangle 30"/>
              <p:cNvSpPr/>
              <p:nvPr/>
            </p:nvSpPr>
            <p:spPr bwMode="auto">
              <a:xfrm>
                <a:off x="4102644"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4</a:t>
                </a:r>
              </a:p>
            </p:txBody>
          </p:sp>
        </p:grpSp>
      </p:grpSp>
      <p:sp>
        <p:nvSpPr>
          <p:cNvPr id="43" name="Rectangle 42"/>
          <p:cNvSpPr/>
          <p:nvPr/>
        </p:nvSpPr>
        <p:spPr>
          <a:xfrm>
            <a:off x="175501" y="3727738"/>
            <a:ext cx="8044574" cy="695325"/>
          </a:xfrm>
          <a:prstGeom prst="rect">
            <a:avLst/>
          </a:prstGeom>
          <a:solidFill>
            <a:schemeClr val="tx1">
              <a:lumMod val="6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Candara" panose="020E0502030303020204" pitchFamily="34" charset="0"/>
            </a:endParaRPr>
          </a:p>
        </p:txBody>
      </p:sp>
      <p:sp>
        <p:nvSpPr>
          <p:cNvPr id="44" name="Rectangle 43"/>
          <p:cNvSpPr/>
          <p:nvPr/>
        </p:nvSpPr>
        <p:spPr bwMode="auto">
          <a:xfrm>
            <a:off x="285750" y="3794413"/>
            <a:ext cx="3848288" cy="533400"/>
          </a:xfrm>
          <a:prstGeom prst="rect">
            <a:avLst/>
          </a:prstGeom>
          <a:solidFill>
            <a:schemeClr val="tx1">
              <a:lumMod val="50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b="1" dirty="0">
              <a:latin typeface="Candara" panose="020E0502030303020204" pitchFamily="34" charset="0"/>
            </a:endParaRPr>
          </a:p>
        </p:txBody>
      </p:sp>
      <p:sp>
        <p:nvSpPr>
          <p:cNvPr id="45" name="Rectangle 44"/>
          <p:cNvSpPr/>
          <p:nvPr/>
        </p:nvSpPr>
        <p:spPr bwMode="auto">
          <a:xfrm>
            <a:off x="1783993" y="3908713"/>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0</a:t>
            </a:r>
          </a:p>
        </p:txBody>
      </p:sp>
      <p:sp>
        <p:nvSpPr>
          <p:cNvPr id="46" name="Rectangle 45"/>
          <p:cNvSpPr/>
          <p:nvPr/>
        </p:nvSpPr>
        <p:spPr bwMode="auto">
          <a:xfrm>
            <a:off x="2056598" y="3908713"/>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1</a:t>
            </a:r>
          </a:p>
        </p:txBody>
      </p:sp>
      <p:sp>
        <p:nvSpPr>
          <p:cNvPr id="47" name="Rectangle 46"/>
          <p:cNvSpPr/>
          <p:nvPr/>
        </p:nvSpPr>
        <p:spPr bwMode="auto">
          <a:xfrm>
            <a:off x="2317393" y="3908713"/>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2</a:t>
            </a:r>
          </a:p>
        </p:txBody>
      </p:sp>
      <p:sp>
        <p:nvSpPr>
          <p:cNvPr id="48" name="Rectangle 47"/>
          <p:cNvSpPr/>
          <p:nvPr/>
        </p:nvSpPr>
        <p:spPr bwMode="auto">
          <a:xfrm>
            <a:off x="3739438" y="3908713"/>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7</a:t>
            </a:r>
          </a:p>
        </p:txBody>
      </p:sp>
      <p:sp>
        <p:nvSpPr>
          <p:cNvPr id="49" name="Rectangle 48"/>
          <p:cNvSpPr/>
          <p:nvPr/>
        </p:nvSpPr>
        <p:spPr bwMode="auto">
          <a:xfrm>
            <a:off x="881403" y="3908713"/>
            <a:ext cx="717995" cy="304800"/>
          </a:xfrm>
          <a:prstGeom prst="rect">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Candara" panose="020E0502030303020204" pitchFamily="34" charset="0"/>
              </a:rPr>
              <a:t>tag</a:t>
            </a:r>
          </a:p>
        </p:txBody>
      </p:sp>
      <p:sp>
        <p:nvSpPr>
          <p:cNvPr id="50" name="Rectangle 49"/>
          <p:cNvSpPr/>
          <p:nvPr/>
        </p:nvSpPr>
        <p:spPr bwMode="auto">
          <a:xfrm>
            <a:off x="412393" y="3908713"/>
            <a:ext cx="272605" cy="304800"/>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v</a:t>
            </a:r>
          </a:p>
        </p:txBody>
      </p:sp>
      <p:sp>
        <p:nvSpPr>
          <p:cNvPr id="51" name="Rectangle 50"/>
          <p:cNvSpPr/>
          <p:nvPr/>
        </p:nvSpPr>
        <p:spPr bwMode="auto">
          <a:xfrm>
            <a:off x="2590721" y="3908713"/>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3</a:t>
            </a:r>
          </a:p>
        </p:txBody>
      </p:sp>
      <p:sp>
        <p:nvSpPr>
          <p:cNvPr id="52" name="Rectangle 51"/>
          <p:cNvSpPr/>
          <p:nvPr/>
        </p:nvSpPr>
        <p:spPr bwMode="auto">
          <a:xfrm>
            <a:off x="3448238" y="3908713"/>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6</a:t>
            </a:r>
          </a:p>
        </p:txBody>
      </p:sp>
      <p:sp>
        <p:nvSpPr>
          <p:cNvPr id="53" name="Rectangle 52"/>
          <p:cNvSpPr/>
          <p:nvPr/>
        </p:nvSpPr>
        <p:spPr bwMode="auto">
          <a:xfrm>
            <a:off x="3156316" y="3908713"/>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5</a:t>
            </a:r>
          </a:p>
        </p:txBody>
      </p:sp>
      <p:sp>
        <p:nvSpPr>
          <p:cNvPr id="54" name="Rectangle 53"/>
          <p:cNvSpPr/>
          <p:nvPr/>
        </p:nvSpPr>
        <p:spPr bwMode="auto">
          <a:xfrm>
            <a:off x="2864394" y="3908713"/>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4</a:t>
            </a:r>
          </a:p>
        </p:txBody>
      </p:sp>
      <p:grpSp>
        <p:nvGrpSpPr>
          <p:cNvPr id="55" name="Group 54"/>
          <p:cNvGrpSpPr/>
          <p:nvPr/>
        </p:nvGrpSpPr>
        <p:grpSpPr>
          <a:xfrm>
            <a:off x="4247481" y="3794413"/>
            <a:ext cx="3848288" cy="533400"/>
            <a:chOff x="1524000" y="2438400"/>
            <a:chExt cx="3848288" cy="533400"/>
          </a:xfrm>
        </p:grpSpPr>
        <p:sp>
          <p:nvSpPr>
            <p:cNvPr id="56" name="Rectangle 55"/>
            <p:cNvSpPr/>
            <p:nvPr/>
          </p:nvSpPr>
          <p:spPr bwMode="auto">
            <a:xfrm>
              <a:off x="1524000" y="2438400"/>
              <a:ext cx="3848288" cy="533400"/>
            </a:xfrm>
            <a:prstGeom prst="rect">
              <a:avLst/>
            </a:prstGeom>
            <a:solidFill>
              <a:schemeClr val="tx1">
                <a:lumMod val="50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b="1" dirty="0">
                <a:latin typeface="Candara" panose="020E0502030303020204" pitchFamily="34" charset="0"/>
              </a:endParaRPr>
            </a:p>
          </p:txBody>
        </p:sp>
        <p:sp>
          <p:nvSpPr>
            <p:cNvPr id="57" name="Rectangle 56"/>
            <p:cNvSpPr/>
            <p:nvPr/>
          </p:nvSpPr>
          <p:spPr bwMode="auto">
            <a:xfrm>
              <a:off x="30222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0</a:t>
              </a:r>
            </a:p>
          </p:txBody>
        </p:sp>
        <p:sp>
          <p:nvSpPr>
            <p:cNvPr id="58" name="Rectangle 57"/>
            <p:cNvSpPr/>
            <p:nvPr/>
          </p:nvSpPr>
          <p:spPr bwMode="auto">
            <a:xfrm>
              <a:off x="3294848"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1</a:t>
              </a:r>
            </a:p>
          </p:txBody>
        </p:sp>
        <p:sp>
          <p:nvSpPr>
            <p:cNvPr id="59" name="Rectangle 58"/>
            <p:cNvSpPr/>
            <p:nvPr/>
          </p:nvSpPr>
          <p:spPr bwMode="auto">
            <a:xfrm>
              <a:off x="35556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2</a:t>
              </a:r>
            </a:p>
          </p:txBody>
        </p:sp>
        <p:sp>
          <p:nvSpPr>
            <p:cNvPr id="60" name="Rectangle 59"/>
            <p:cNvSpPr/>
            <p:nvPr/>
          </p:nvSpPr>
          <p:spPr bwMode="auto">
            <a:xfrm>
              <a:off x="49776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7</a:t>
              </a:r>
            </a:p>
          </p:txBody>
        </p:sp>
        <p:sp>
          <p:nvSpPr>
            <p:cNvPr id="61" name="Rectangle 60"/>
            <p:cNvSpPr/>
            <p:nvPr/>
          </p:nvSpPr>
          <p:spPr bwMode="auto">
            <a:xfrm>
              <a:off x="2119653" y="2552700"/>
              <a:ext cx="717995" cy="304800"/>
            </a:xfrm>
            <a:prstGeom prst="rect">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Candara" panose="020E0502030303020204" pitchFamily="34" charset="0"/>
                </a:rPr>
                <a:t>tag</a:t>
              </a:r>
            </a:p>
          </p:txBody>
        </p:sp>
        <p:sp>
          <p:nvSpPr>
            <p:cNvPr id="62" name="Rectangle 61"/>
            <p:cNvSpPr/>
            <p:nvPr/>
          </p:nvSpPr>
          <p:spPr bwMode="auto">
            <a:xfrm>
              <a:off x="1650643" y="2552700"/>
              <a:ext cx="272605" cy="304800"/>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v</a:t>
              </a:r>
            </a:p>
          </p:txBody>
        </p:sp>
        <p:sp>
          <p:nvSpPr>
            <p:cNvPr id="63" name="Rectangle 62"/>
            <p:cNvSpPr/>
            <p:nvPr/>
          </p:nvSpPr>
          <p:spPr bwMode="auto">
            <a:xfrm>
              <a:off x="3828971"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3</a:t>
              </a:r>
            </a:p>
          </p:txBody>
        </p:sp>
        <p:sp>
          <p:nvSpPr>
            <p:cNvPr id="64" name="Rectangle 63"/>
            <p:cNvSpPr/>
            <p:nvPr/>
          </p:nvSpPr>
          <p:spPr bwMode="auto">
            <a:xfrm>
              <a:off x="46864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6</a:t>
              </a:r>
            </a:p>
          </p:txBody>
        </p:sp>
        <p:sp>
          <p:nvSpPr>
            <p:cNvPr id="65" name="Rectangle 64"/>
            <p:cNvSpPr/>
            <p:nvPr/>
          </p:nvSpPr>
          <p:spPr bwMode="auto">
            <a:xfrm>
              <a:off x="4394566"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5</a:t>
              </a:r>
            </a:p>
          </p:txBody>
        </p:sp>
        <p:sp>
          <p:nvSpPr>
            <p:cNvPr id="66" name="Rectangle 65"/>
            <p:cNvSpPr/>
            <p:nvPr/>
          </p:nvSpPr>
          <p:spPr bwMode="auto">
            <a:xfrm>
              <a:off x="4102644"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4</a:t>
              </a:r>
            </a:p>
          </p:txBody>
        </p:sp>
      </p:grpSp>
      <p:grpSp>
        <p:nvGrpSpPr>
          <p:cNvPr id="67" name="Group 66"/>
          <p:cNvGrpSpPr/>
          <p:nvPr/>
        </p:nvGrpSpPr>
        <p:grpSpPr>
          <a:xfrm>
            <a:off x="175501" y="5143528"/>
            <a:ext cx="8044574" cy="695325"/>
            <a:chOff x="175501" y="2371725"/>
            <a:chExt cx="8044574" cy="695325"/>
          </a:xfrm>
        </p:grpSpPr>
        <p:sp>
          <p:nvSpPr>
            <p:cNvPr id="68" name="Rectangle 67"/>
            <p:cNvSpPr/>
            <p:nvPr/>
          </p:nvSpPr>
          <p:spPr>
            <a:xfrm>
              <a:off x="175501" y="2371725"/>
              <a:ext cx="8044574" cy="695325"/>
            </a:xfrm>
            <a:prstGeom prst="rect">
              <a:avLst/>
            </a:prstGeom>
            <a:solidFill>
              <a:schemeClr val="tx1">
                <a:lumMod val="6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Candara" panose="020E0502030303020204" pitchFamily="34" charset="0"/>
              </a:endParaRPr>
            </a:p>
          </p:txBody>
        </p:sp>
        <p:grpSp>
          <p:nvGrpSpPr>
            <p:cNvPr id="69" name="Group 68"/>
            <p:cNvGrpSpPr/>
            <p:nvPr/>
          </p:nvGrpSpPr>
          <p:grpSpPr>
            <a:xfrm>
              <a:off x="285750" y="2438400"/>
              <a:ext cx="3848288" cy="533400"/>
              <a:chOff x="1524000" y="2438400"/>
              <a:chExt cx="3848288" cy="533400"/>
            </a:xfrm>
          </p:grpSpPr>
          <p:sp>
            <p:nvSpPr>
              <p:cNvPr id="82" name="Rectangle 81"/>
              <p:cNvSpPr/>
              <p:nvPr/>
            </p:nvSpPr>
            <p:spPr bwMode="auto">
              <a:xfrm>
                <a:off x="1524000" y="2438400"/>
                <a:ext cx="3848288" cy="533400"/>
              </a:xfrm>
              <a:prstGeom prst="rect">
                <a:avLst/>
              </a:prstGeom>
              <a:solidFill>
                <a:schemeClr val="tx1">
                  <a:lumMod val="50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b="1" dirty="0">
                  <a:latin typeface="Candara" panose="020E0502030303020204" pitchFamily="34" charset="0"/>
                </a:endParaRPr>
              </a:p>
            </p:txBody>
          </p:sp>
          <p:sp>
            <p:nvSpPr>
              <p:cNvPr id="83" name="Rectangle 82"/>
              <p:cNvSpPr/>
              <p:nvPr/>
            </p:nvSpPr>
            <p:spPr bwMode="auto">
              <a:xfrm>
                <a:off x="30222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0</a:t>
                </a:r>
              </a:p>
            </p:txBody>
          </p:sp>
          <p:sp>
            <p:nvSpPr>
              <p:cNvPr id="84" name="Rectangle 83"/>
              <p:cNvSpPr/>
              <p:nvPr/>
            </p:nvSpPr>
            <p:spPr bwMode="auto">
              <a:xfrm>
                <a:off x="3294848"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1</a:t>
                </a:r>
              </a:p>
            </p:txBody>
          </p:sp>
          <p:sp>
            <p:nvSpPr>
              <p:cNvPr id="85" name="Rectangle 84"/>
              <p:cNvSpPr/>
              <p:nvPr/>
            </p:nvSpPr>
            <p:spPr bwMode="auto">
              <a:xfrm>
                <a:off x="35556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2</a:t>
                </a:r>
              </a:p>
            </p:txBody>
          </p:sp>
          <p:sp>
            <p:nvSpPr>
              <p:cNvPr id="86" name="Rectangle 85"/>
              <p:cNvSpPr/>
              <p:nvPr/>
            </p:nvSpPr>
            <p:spPr bwMode="auto">
              <a:xfrm>
                <a:off x="49776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7</a:t>
                </a:r>
              </a:p>
            </p:txBody>
          </p:sp>
          <p:sp>
            <p:nvSpPr>
              <p:cNvPr id="87" name="Rectangle 86"/>
              <p:cNvSpPr/>
              <p:nvPr/>
            </p:nvSpPr>
            <p:spPr bwMode="auto">
              <a:xfrm>
                <a:off x="2119653" y="2552700"/>
                <a:ext cx="717995" cy="304800"/>
              </a:xfrm>
              <a:prstGeom prst="rect">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Candara" panose="020E0502030303020204" pitchFamily="34" charset="0"/>
                  </a:rPr>
                  <a:t>tag</a:t>
                </a:r>
              </a:p>
            </p:txBody>
          </p:sp>
          <p:sp>
            <p:nvSpPr>
              <p:cNvPr id="88" name="Rectangle 87"/>
              <p:cNvSpPr/>
              <p:nvPr/>
            </p:nvSpPr>
            <p:spPr bwMode="auto">
              <a:xfrm>
                <a:off x="1650643" y="2552700"/>
                <a:ext cx="272605" cy="304800"/>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v</a:t>
                </a:r>
              </a:p>
            </p:txBody>
          </p:sp>
          <p:sp>
            <p:nvSpPr>
              <p:cNvPr id="89" name="Rectangle 88"/>
              <p:cNvSpPr/>
              <p:nvPr/>
            </p:nvSpPr>
            <p:spPr bwMode="auto">
              <a:xfrm>
                <a:off x="3828971"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3</a:t>
                </a:r>
              </a:p>
            </p:txBody>
          </p:sp>
          <p:sp>
            <p:nvSpPr>
              <p:cNvPr id="90" name="Rectangle 89"/>
              <p:cNvSpPr/>
              <p:nvPr/>
            </p:nvSpPr>
            <p:spPr bwMode="auto">
              <a:xfrm>
                <a:off x="46864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6</a:t>
                </a:r>
              </a:p>
            </p:txBody>
          </p:sp>
          <p:sp>
            <p:nvSpPr>
              <p:cNvPr id="91" name="Rectangle 90"/>
              <p:cNvSpPr/>
              <p:nvPr/>
            </p:nvSpPr>
            <p:spPr bwMode="auto">
              <a:xfrm>
                <a:off x="4394566"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5</a:t>
                </a:r>
              </a:p>
            </p:txBody>
          </p:sp>
          <p:sp>
            <p:nvSpPr>
              <p:cNvPr id="92" name="Rectangle 91"/>
              <p:cNvSpPr/>
              <p:nvPr/>
            </p:nvSpPr>
            <p:spPr bwMode="auto">
              <a:xfrm>
                <a:off x="4102644"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4</a:t>
                </a:r>
              </a:p>
            </p:txBody>
          </p:sp>
        </p:grpSp>
        <p:grpSp>
          <p:nvGrpSpPr>
            <p:cNvPr id="70" name="Group 69"/>
            <p:cNvGrpSpPr/>
            <p:nvPr/>
          </p:nvGrpSpPr>
          <p:grpSpPr>
            <a:xfrm>
              <a:off x="4247481" y="2438400"/>
              <a:ext cx="3848288" cy="533400"/>
              <a:chOff x="1524000" y="2438400"/>
              <a:chExt cx="3848288" cy="533400"/>
            </a:xfrm>
          </p:grpSpPr>
          <p:sp>
            <p:nvSpPr>
              <p:cNvPr id="71" name="Rectangle 70"/>
              <p:cNvSpPr/>
              <p:nvPr/>
            </p:nvSpPr>
            <p:spPr bwMode="auto">
              <a:xfrm>
                <a:off x="1524000" y="2438400"/>
                <a:ext cx="3848288" cy="533400"/>
              </a:xfrm>
              <a:prstGeom prst="rect">
                <a:avLst/>
              </a:prstGeom>
              <a:solidFill>
                <a:schemeClr val="tx1">
                  <a:lumMod val="50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b="1" dirty="0">
                  <a:latin typeface="Candara" panose="020E0502030303020204" pitchFamily="34" charset="0"/>
                </a:endParaRPr>
              </a:p>
            </p:txBody>
          </p:sp>
          <p:sp>
            <p:nvSpPr>
              <p:cNvPr id="72" name="Rectangle 71"/>
              <p:cNvSpPr/>
              <p:nvPr/>
            </p:nvSpPr>
            <p:spPr bwMode="auto">
              <a:xfrm>
                <a:off x="30222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0</a:t>
                </a:r>
              </a:p>
            </p:txBody>
          </p:sp>
          <p:sp>
            <p:nvSpPr>
              <p:cNvPr id="73" name="Rectangle 72"/>
              <p:cNvSpPr/>
              <p:nvPr/>
            </p:nvSpPr>
            <p:spPr bwMode="auto">
              <a:xfrm>
                <a:off x="3294848"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1</a:t>
                </a:r>
              </a:p>
            </p:txBody>
          </p:sp>
          <p:sp>
            <p:nvSpPr>
              <p:cNvPr id="74" name="Rectangle 73"/>
              <p:cNvSpPr/>
              <p:nvPr/>
            </p:nvSpPr>
            <p:spPr bwMode="auto">
              <a:xfrm>
                <a:off x="3555643"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2</a:t>
                </a:r>
              </a:p>
            </p:txBody>
          </p:sp>
          <p:sp>
            <p:nvSpPr>
              <p:cNvPr id="75" name="Rectangle 74"/>
              <p:cNvSpPr/>
              <p:nvPr/>
            </p:nvSpPr>
            <p:spPr bwMode="auto">
              <a:xfrm>
                <a:off x="49776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7</a:t>
                </a:r>
              </a:p>
            </p:txBody>
          </p:sp>
          <p:sp>
            <p:nvSpPr>
              <p:cNvPr id="76" name="Rectangle 75"/>
              <p:cNvSpPr/>
              <p:nvPr/>
            </p:nvSpPr>
            <p:spPr bwMode="auto">
              <a:xfrm>
                <a:off x="2119653" y="2552700"/>
                <a:ext cx="717995" cy="304800"/>
              </a:xfrm>
              <a:prstGeom prst="rect">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Candara" panose="020E0502030303020204" pitchFamily="34" charset="0"/>
                  </a:rPr>
                  <a:t>tag</a:t>
                </a:r>
              </a:p>
            </p:txBody>
          </p:sp>
          <p:sp>
            <p:nvSpPr>
              <p:cNvPr id="77" name="Rectangle 76"/>
              <p:cNvSpPr/>
              <p:nvPr/>
            </p:nvSpPr>
            <p:spPr bwMode="auto">
              <a:xfrm>
                <a:off x="1650643" y="2552700"/>
                <a:ext cx="272605" cy="304800"/>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v</a:t>
                </a:r>
              </a:p>
            </p:txBody>
          </p:sp>
          <p:sp>
            <p:nvSpPr>
              <p:cNvPr id="78" name="Rectangle 77"/>
              <p:cNvSpPr/>
              <p:nvPr/>
            </p:nvSpPr>
            <p:spPr bwMode="auto">
              <a:xfrm>
                <a:off x="3828971" y="2552700"/>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3</a:t>
                </a:r>
              </a:p>
            </p:txBody>
          </p:sp>
          <p:sp>
            <p:nvSpPr>
              <p:cNvPr id="79" name="Rectangle 78"/>
              <p:cNvSpPr/>
              <p:nvPr/>
            </p:nvSpPr>
            <p:spPr bwMode="auto">
              <a:xfrm>
                <a:off x="4686488"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6</a:t>
                </a:r>
              </a:p>
            </p:txBody>
          </p:sp>
          <p:sp>
            <p:nvSpPr>
              <p:cNvPr id="80" name="Rectangle 79"/>
              <p:cNvSpPr/>
              <p:nvPr/>
            </p:nvSpPr>
            <p:spPr bwMode="auto">
              <a:xfrm>
                <a:off x="4394566"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5</a:t>
                </a:r>
              </a:p>
            </p:txBody>
          </p:sp>
          <p:sp>
            <p:nvSpPr>
              <p:cNvPr id="81" name="Rectangle 80"/>
              <p:cNvSpPr/>
              <p:nvPr/>
            </p:nvSpPr>
            <p:spPr bwMode="auto">
              <a:xfrm>
                <a:off x="4102644" y="2552700"/>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4</a:t>
                </a:r>
              </a:p>
            </p:txBody>
          </p:sp>
        </p:grpSp>
      </p:grpSp>
      <p:cxnSp>
        <p:nvCxnSpPr>
          <p:cNvPr id="93" name="Elbow Connector 146"/>
          <p:cNvCxnSpPr>
            <a:stCxn id="9" idx="2"/>
            <a:endCxn id="61" idx="0"/>
          </p:cNvCxnSpPr>
          <p:nvPr/>
        </p:nvCxnSpPr>
        <p:spPr>
          <a:xfrm rot="5400000">
            <a:off x="4995589" y="2786076"/>
            <a:ext cx="1329181" cy="916093"/>
          </a:xfrm>
          <a:prstGeom prst="bentConnector3">
            <a:avLst>
              <a:gd name="adj1" fmla="val 12021"/>
            </a:avLst>
          </a:prstGeom>
          <a:ln w="381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230"/>
          <p:cNvCxnSpPr>
            <a:stCxn id="7" idx="2"/>
            <a:endCxn id="54" idx="0"/>
          </p:cNvCxnSpPr>
          <p:nvPr/>
        </p:nvCxnSpPr>
        <p:spPr>
          <a:xfrm rot="5400000">
            <a:off x="5042881" y="547368"/>
            <a:ext cx="1329181" cy="5393509"/>
          </a:xfrm>
          <a:prstGeom prst="bentConnector3">
            <a:avLst>
              <a:gd name="adj1" fmla="val 80098"/>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190"/>
          <p:cNvCxnSpPr>
            <a:stCxn id="9" idx="1"/>
            <a:endCxn id="49" idx="0"/>
          </p:cNvCxnSpPr>
          <p:nvPr/>
        </p:nvCxnSpPr>
        <p:spPr>
          <a:xfrm rot="10800000" flipV="1">
            <a:off x="1240401" y="2463645"/>
            <a:ext cx="4306324" cy="1445068"/>
          </a:xfrm>
          <a:prstGeom prst="bentConnector2">
            <a:avLst/>
          </a:prstGeom>
          <a:ln w="381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50791" y="2549369"/>
            <a:ext cx="5903" cy="1360265"/>
          </a:xfrm>
          <a:prstGeom prst="straightConnector1">
            <a:avLst/>
          </a:prstGeom>
          <a:ln w="381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50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5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9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mph" presetSubtype="2" fill="hold" nodeType="withEffect">
                                  <p:stCondLst>
                                    <p:cond delay="0"/>
                                  </p:stCondLst>
                                  <p:childTnLst>
                                    <p:animClr clrSpc="rgb" dir="cw">
                                      <p:cBhvr>
                                        <p:cTn id="54" dur="2000" fill="hold"/>
                                        <p:tgtEl>
                                          <p:spTgt spid="54"/>
                                        </p:tgtEl>
                                        <p:attrNameLst>
                                          <p:attrName>fillcolor</p:attrName>
                                        </p:attrNameLst>
                                      </p:cBhvr>
                                      <p:to>
                                        <a:srgbClr val="F5D9D3"/>
                                      </p:to>
                                    </p:animClr>
                                    <p:set>
                                      <p:cBhvr>
                                        <p:cTn id="55" dur="2000" fill="hold"/>
                                        <p:tgtEl>
                                          <p:spTgt spid="54"/>
                                        </p:tgtEl>
                                        <p:attrNameLst>
                                          <p:attrName>fill.type</p:attrName>
                                        </p:attrNameLst>
                                      </p:cBhvr>
                                      <p:to>
                                        <p:strVal val="solid"/>
                                      </p:to>
                                    </p:set>
                                    <p:set>
                                      <p:cBhvr>
                                        <p:cTn id="56" dur="2000" fill="hold"/>
                                        <p:tgtEl>
                                          <p:spTgt spid="54"/>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2000" fill="hold"/>
                                        <p:tgtEl>
                                          <p:spTgt spid="53"/>
                                        </p:tgtEl>
                                        <p:attrNameLst>
                                          <p:attrName>fillcolor</p:attrName>
                                        </p:attrNameLst>
                                      </p:cBhvr>
                                      <p:to>
                                        <a:srgbClr val="F5D9D3"/>
                                      </p:to>
                                    </p:animClr>
                                    <p:set>
                                      <p:cBhvr>
                                        <p:cTn id="59" dur="2000" fill="hold"/>
                                        <p:tgtEl>
                                          <p:spTgt spid="53"/>
                                        </p:tgtEl>
                                        <p:attrNameLst>
                                          <p:attrName>fill.type</p:attrName>
                                        </p:attrNameLst>
                                      </p:cBhvr>
                                      <p:to>
                                        <p:strVal val="solid"/>
                                      </p:to>
                                    </p:set>
                                    <p:set>
                                      <p:cBhvr>
                                        <p:cTn id="60" dur="2000" fill="hold"/>
                                        <p:tgtEl>
                                          <p:spTgt spid="5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P spid="14" grpId="0"/>
      <p:bldP spid="15" grpId="0"/>
      <p:bldP spid="16" grpId="0"/>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bit</a:t>
            </a:r>
          </a:p>
        </p:txBody>
      </p:sp>
      <p:pic>
        <p:nvPicPr>
          <p:cNvPr id="3" name="Picture 2"/>
          <p:cNvPicPr>
            <a:picLocks noChangeAspect="1"/>
          </p:cNvPicPr>
          <p:nvPr/>
        </p:nvPicPr>
        <p:blipFill>
          <a:blip r:embed="rId3"/>
          <a:stretch>
            <a:fillRect/>
          </a:stretch>
        </p:blipFill>
        <p:spPr>
          <a:xfrm>
            <a:off x="3987931" y="1005537"/>
            <a:ext cx="4826358" cy="4596938"/>
          </a:xfrm>
          <a:prstGeom prst="rect">
            <a:avLst/>
          </a:prstGeom>
        </p:spPr>
      </p:pic>
      <p:sp>
        <p:nvSpPr>
          <p:cNvPr id="6" name="Down Arrow 5"/>
          <p:cNvSpPr/>
          <p:nvPr/>
        </p:nvSpPr>
        <p:spPr>
          <a:xfrm>
            <a:off x="7179080" y="1690689"/>
            <a:ext cx="731520" cy="2286000"/>
          </a:xfrm>
          <a:prstGeom prst="downArrow">
            <a:avLst/>
          </a:prstGeom>
        </p:spPr>
        <p:style>
          <a:lnRef idx="3">
            <a:schemeClr val="lt1"/>
          </a:lnRef>
          <a:fillRef idx="1">
            <a:schemeClr val="accent2"/>
          </a:fillRef>
          <a:effectRef idx="1">
            <a:schemeClr val="accent2"/>
          </a:effectRef>
          <a:fontRef idx="minor">
            <a:schemeClr val="lt1"/>
          </a:fontRef>
        </p:style>
        <p:txBody>
          <a:bodyPr vert="eaVert" rtlCol="0" anchor="ctr"/>
          <a:lstStyle/>
          <a:p>
            <a:pPr algn="ctr"/>
            <a:r>
              <a:rPr lang="en-US" sz="2400" dirty="0"/>
              <a:t>Write through</a:t>
            </a:r>
          </a:p>
        </p:txBody>
      </p:sp>
      <p:grpSp>
        <p:nvGrpSpPr>
          <p:cNvPr id="160" name="Group 159"/>
          <p:cNvGrpSpPr/>
          <p:nvPr/>
        </p:nvGrpSpPr>
        <p:grpSpPr>
          <a:xfrm>
            <a:off x="1599398" y="1893286"/>
            <a:ext cx="4192255" cy="1698530"/>
            <a:chOff x="1599398" y="1893286"/>
            <a:chExt cx="4192255" cy="1698530"/>
          </a:xfrm>
        </p:grpSpPr>
        <p:sp>
          <p:nvSpPr>
            <p:cNvPr id="8" name="Rectangle 7"/>
            <p:cNvSpPr/>
            <p:nvPr/>
          </p:nvSpPr>
          <p:spPr>
            <a:xfrm>
              <a:off x="1599398" y="2260933"/>
              <a:ext cx="2199641" cy="461665"/>
            </a:xfrm>
            <a:prstGeom prst="rect">
              <a:avLst/>
            </a:prstGeom>
          </p:spPr>
          <p:txBody>
            <a:bodyPr wrap="none">
              <a:spAutoFit/>
            </a:bodyPr>
            <a:lstStyle/>
            <a:p>
              <a:r>
                <a:rPr lang="en-US" sz="2400" dirty="0"/>
                <a:t>multiple copies </a:t>
              </a:r>
            </a:p>
          </p:txBody>
        </p:sp>
        <p:cxnSp>
          <p:nvCxnSpPr>
            <p:cNvPr id="12" name="Straight Arrow Connector 11"/>
            <p:cNvCxnSpPr>
              <a:stCxn id="8" idx="3"/>
            </p:cNvCxnSpPr>
            <p:nvPr/>
          </p:nvCxnSpPr>
          <p:spPr>
            <a:xfrm flipV="1">
              <a:off x="3799039" y="1893286"/>
              <a:ext cx="1992614" cy="598480"/>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43" name="Straight Arrow Connector 42"/>
            <p:cNvCxnSpPr>
              <a:stCxn id="8" idx="3"/>
            </p:cNvCxnSpPr>
            <p:nvPr/>
          </p:nvCxnSpPr>
          <p:spPr>
            <a:xfrm flipV="1">
              <a:off x="3799039" y="2377661"/>
              <a:ext cx="1658728" cy="114105"/>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67" name="Straight Arrow Connector 66"/>
            <p:cNvCxnSpPr>
              <a:stCxn id="8" idx="3"/>
            </p:cNvCxnSpPr>
            <p:nvPr/>
          </p:nvCxnSpPr>
          <p:spPr>
            <a:xfrm>
              <a:off x="3799039" y="2491766"/>
              <a:ext cx="1397933" cy="433429"/>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11" name="Straight Arrow Connector 110"/>
            <p:cNvCxnSpPr>
              <a:stCxn id="8" idx="3"/>
            </p:cNvCxnSpPr>
            <p:nvPr/>
          </p:nvCxnSpPr>
          <p:spPr>
            <a:xfrm>
              <a:off x="3799039" y="2491766"/>
              <a:ext cx="1057528" cy="1100050"/>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grpSp>
      <p:sp>
        <p:nvSpPr>
          <p:cNvPr id="113" name="Striped Right Arrow 112"/>
          <p:cNvSpPr/>
          <p:nvPr/>
        </p:nvSpPr>
        <p:spPr>
          <a:xfrm rot="5400000">
            <a:off x="7328028" y="2467929"/>
            <a:ext cx="2286000" cy="731520"/>
          </a:xfrm>
          <a:prstGeom prst="striped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dirty="0"/>
              <a:t>Write back</a:t>
            </a:r>
          </a:p>
        </p:txBody>
      </p:sp>
      <p:grpSp>
        <p:nvGrpSpPr>
          <p:cNvPr id="114" name="Group 113"/>
          <p:cNvGrpSpPr/>
          <p:nvPr/>
        </p:nvGrpSpPr>
        <p:grpSpPr>
          <a:xfrm>
            <a:off x="285750" y="3794413"/>
            <a:ext cx="3848288" cy="533400"/>
            <a:chOff x="285750" y="3794413"/>
            <a:chExt cx="3848288" cy="533400"/>
          </a:xfrm>
        </p:grpSpPr>
        <p:sp>
          <p:nvSpPr>
            <p:cNvPr id="115" name="Rectangle 114"/>
            <p:cNvSpPr/>
            <p:nvPr/>
          </p:nvSpPr>
          <p:spPr bwMode="auto">
            <a:xfrm>
              <a:off x="285750" y="3794413"/>
              <a:ext cx="3848288" cy="533400"/>
            </a:xfrm>
            <a:prstGeom prst="rect">
              <a:avLst/>
            </a:prstGeom>
            <a:solidFill>
              <a:schemeClr val="tx1">
                <a:lumMod val="50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sz="1400" b="1" dirty="0">
                <a:latin typeface="Candara" panose="020E0502030303020204" pitchFamily="34" charset="0"/>
              </a:endParaRPr>
            </a:p>
          </p:txBody>
        </p:sp>
        <p:sp>
          <p:nvSpPr>
            <p:cNvPr id="116" name="Rectangle 115"/>
            <p:cNvSpPr/>
            <p:nvPr/>
          </p:nvSpPr>
          <p:spPr bwMode="auto">
            <a:xfrm>
              <a:off x="1783993" y="3908713"/>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0</a:t>
              </a:r>
            </a:p>
          </p:txBody>
        </p:sp>
        <p:sp>
          <p:nvSpPr>
            <p:cNvPr id="117" name="Rectangle 116"/>
            <p:cNvSpPr/>
            <p:nvPr/>
          </p:nvSpPr>
          <p:spPr bwMode="auto">
            <a:xfrm>
              <a:off x="2056598" y="3908713"/>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1</a:t>
              </a:r>
            </a:p>
          </p:txBody>
        </p:sp>
        <p:sp>
          <p:nvSpPr>
            <p:cNvPr id="118" name="Rectangle 117"/>
            <p:cNvSpPr/>
            <p:nvPr/>
          </p:nvSpPr>
          <p:spPr bwMode="auto">
            <a:xfrm>
              <a:off x="2317393" y="3908713"/>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2</a:t>
              </a:r>
            </a:p>
          </p:txBody>
        </p:sp>
        <p:sp>
          <p:nvSpPr>
            <p:cNvPr id="119" name="Rectangle 118"/>
            <p:cNvSpPr/>
            <p:nvPr/>
          </p:nvSpPr>
          <p:spPr bwMode="auto">
            <a:xfrm>
              <a:off x="3739438" y="3908713"/>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7</a:t>
              </a:r>
            </a:p>
          </p:txBody>
        </p:sp>
        <p:sp>
          <p:nvSpPr>
            <p:cNvPr id="120" name="Rectangle 119"/>
            <p:cNvSpPr/>
            <p:nvPr/>
          </p:nvSpPr>
          <p:spPr bwMode="auto">
            <a:xfrm>
              <a:off x="881403" y="3908713"/>
              <a:ext cx="717995" cy="304800"/>
            </a:xfrm>
            <a:prstGeom prst="rect">
              <a:avLst/>
            </a:prstGeom>
            <a:ln>
              <a:headEnd type="none" w="med" len="med"/>
              <a:tailEnd type="triangl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Candara" panose="020E0502030303020204" pitchFamily="34" charset="0"/>
                </a:rPr>
                <a:t>tag</a:t>
              </a:r>
            </a:p>
          </p:txBody>
        </p:sp>
        <p:sp>
          <p:nvSpPr>
            <p:cNvPr id="121" name="Rectangle 120"/>
            <p:cNvSpPr/>
            <p:nvPr/>
          </p:nvSpPr>
          <p:spPr bwMode="auto">
            <a:xfrm>
              <a:off x="412393" y="3908713"/>
              <a:ext cx="272605" cy="304800"/>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v</a:t>
              </a:r>
            </a:p>
          </p:txBody>
        </p:sp>
        <p:sp>
          <p:nvSpPr>
            <p:cNvPr id="122" name="Rectangle 121"/>
            <p:cNvSpPr/>
            <p:nvPr/>
          </p:nvSpPr>
          <p:spPr bwMode="auto">
            <a:xfrm>
              <a:off x="2590721" y="3908713"/>
              <a:ext cx="272605"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3</a:t>
              </a:r>
            </a:p>
          </p:txBody>
        </p:sp>
        <p:sp>
          <p:nvSpPr>
            <p:cNvPr id="123" name="Rectangle 122"/>
            <p:cNvSpPr/>
            <p:nvPr/>
          </p:nvSpPr>
          <p:spPr bwMode="auto">
            <a:xfrm>
              <a:off x="3448238" y="3908713"/>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6</a:t>
              </a:r>
            </a:p>
          </p:txBody>
        </p:sp>
        <p:sp>
          <p:nvSpPr>
            <p:cNvPr id="124" name="Rectangle 123"/>
            <p:cNvSpPr/>
            <p:nvPr/>
          </p:nvSpPr>
          <p:spPr bwMode="auto">
            <a:xfrm>
              <a:off x="3156316" y="3908713"/>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5</a:t>
              </a:r>
            </a:p>
          </p:txBody>
        </p:sp>
        <p:sp>
          <p:nvSpPr>
            <p:cNvPr id="125" name="Rectangle 124"/>
            <p:cNvSpPr/>
            <p:nvPr/>
          </p:nvSpPr>
          <p:spPr bwMode="auto">
            <a:xfrm>
              <a:off x="2864394" y="3908713"/>
              <a:ext cx="292644" cy="304800"/>
            </a:xfrm>
            <a:prstGeom prst="rect">
              <a:avLst/>
            </a:prstGeom>
            <a:ln>
              <a:headEnd type="none" w="med" len="med"/>
              <a:tailEnd type="triangl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r>
                <a:rPr lang="en-US" sz="1400" b="1" dirty="0">
                  <a:latin typeface="Candara" panose="020E0502030303020204" pitchFamily="34" charset="0"/>
                </a:rPr>
                <a:t>4</a:t>
              </a:r>
            </a:p>
          </p:txBody>
        </p:sp>
      </p:grpSp>
    </p:spTree>
    <p:extLst>
      <p:ext uri="{BB962C8B-B14F-4D97-AF65-F5344CB8AC3E}">
        <p14:creationId xmlns:p14="http://schemas.microsoft.com/office/powerpoint/2010/main" val="224717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Cache Concepts</a:t>
            </a:r>
          </a:p>
          <a:p>
            <a:pPr lvl="1"/>
            <a:r>
              <a:rPr lang="en-US" dirty="0"/>
              <a:t>Cache Hit</a:t>
            </a:r>
          </a:p>
          <a:p>
            <a:pPr lvl="1"/>
            <a:r>
              <a:rPr lang="en-US" dirty="0"/>
              <a:t>Cache Miss</a:t>
            </a:r>
          </a:p>
          <a:p>
            <a:r>
              <a:rPr lang="en-US" dirty="0"/>
              <a:t>Cache Organization</a:t>
            </a:r>
          </a:p>
          <a:p>
            <a:pPr lvl="1"/>
            <a:r>
              <a:rPr lang="en-US" dirty="0"/>
              <a:t>Direct-mapped</a:t>
            </a:r>
          </a:p>
          <a:p>
            <a:pPr lvl="1"/>
            <a:r>
              <a:rPr lang="en-US" dirty="0"/>
              <a:t>E-way Set Associative</a:t>
            </a:r>
          </a:p>
          <a:p>
            <a:pPr lvl="1"/>
            <a:r>
              <a:rPr lang="en-US" dirty="0"/>
              <a:t>Fully Associative</a:t>
            </a:r>
          </a:p>
          <a:p>
            <a:endParaRPr lang="en-US" dirty="0"/>
          </a:p>
        </p:txBody>
      </p:sp>
    </p:spTree>
    <p:extLst>
      <p:ext uri="{BB962C8B-B14F-4D97-AF65-F5344CB8AC3E}">
        <p14:creationId xmlns:p14="http://schemas.microsoft.com/office/powerpoint/2010/main" val="11308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Concepts</a:t>
            </a:r>
          </a:p>
        </p:txBody>
      </p:sp>
      <p:pic>
        <p:nvPicPr>
          <p:cNvPr id="5" name="Picture 2" descr="http://pre02.deviantart.net/c7d1/th/pre/i/2013/082/f/c/png_bookshelf_by_moonglowlilly-d5z1my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050" y="0"/>
            <a:ext cx="4573144" cy="36576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3248025" y="3105150"/>
            <a:ext cx="1095375" cy="11049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Rounded Rectangle 5"/>
          <p:cNvSpPr/>
          <p:nvPr/>
        </p:nvSpPr>
        <p:spPr>
          <a:xfrm>
            <a:off x="3576637" y="4210050"/>
            <a:ext cx="438150" cy="1028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38525" y="3429000"/>
            <a:ext cx="276225"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3524250" y="3562350"/>
            <a:ext cx="85725" cy="730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3800475" y="3429000"/>
            <a:ext cx="276225"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3886200" y="3562350"/>
            <a:ext cx="85725" cy="730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Connector 11"/>
          <p:cNvCxnSpPr/>
          <p:nvPr/>
        </p:nvCxnSpPr>
        <p:spPr>
          <a:xfrm>
            <a:off x="3638550" y="3902075"/>
            <a:ext cx="273050" cy="0"/>
          </a:xfrm>
          <a:prstGeom prst="line">
            <a:avLst/>
          </a:prstGeom>
        </p:spPr>
        <p:style>
          <a:lnRef idx="3">
            <a:schemeClr val="dk1"/>
          </a:lnRef>
          <a:fillRef idx="0">
            <a:schemeClr val="dk1"/>
          </a:fillRef>
          <a:effectRef idx="2">
            <a:schemeClr val="dk1"/>
          </a:effectRef>
          <a:fontRef idx="minor">
            <a:schemeClr val="tx1"/>
          </a:fontRef>
        </p:style>
      </p:cxnSp>
      <p:pic>
        <p:nvPicPr>
          <p:cNvPr id="13" name="Picture 2" descr="http://csapp.cs.cmu.edu/3e/images/csapp3e-cov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1054" y="4552855"/>
            <a:ext cx="7112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img2.news.zing.vn/2013/07/11/coverfu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4530" y="4552855"/>
            <a:ext cx="577273" cy="9144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isach.info/images/story/cover/nha_gia_kim__paulo_coelh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7319" y="4547685"/>
            <a:ext cx="570030" cy="91440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flipV="1">
            <a:off x="1509713" y="3105150"/>
            <a:ext cx="1095375" cy="11049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Rounded Rectangle 16"/>
          <p:cNvSpPr/>
          <p:nvPr/>
        </p:nvSpPr>
        <p:spPr>
          <a:xfrm flipV="1">
            <a:off x="1838325" y="4210050"/>
            <a:ext cx="438150" cy="10287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Oval 17"/>
          <p:cNvSpPr/>
          <p:nvPr/>
        </p:nvSpPr>
        <p:spPr>
          <a:xfrm flipV="1">
            <a:off x="1827213" y="3429000"/>
            <a:ext cx="276225"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p:cNvSpPr/>
          <p:nvPr/>
        </p:nvSpPr>
        <p:spPr>
          <a:xfrm flipV="1">
            <a:off x="1951038" y="3562350"/>
            <a:ext cx="85725" cy="730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p:cNvSpPr/>
          <p:nvPr/>
        </p:nvSpPr>
        <p:spPr>
          <a:xfrm flipV="1">
            <a:off x="2189163" y="3429000"/>
            <a:ext cx="276225"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p:cNvSpPr/>
          <p:nvPr/>
        </p:nvSpPr>
        <p:spPr>
          <a:xfrm flipV="1">
            <a:off x="2338388" y="3562350"/>
            <a:ext cx="85725" cy="730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ounded Rectangle 23"/>
          <p:cNvSpPr/>
          <p:nvPr/>
        </p:nvSpPr>
        <p:spPr>
          <a:xfrm>
            <a:off x="2103438" y="3883025"/>
            <a:ext cx="173037" cy="117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ounded Rectangle 24"/>
          <p:cNvSpPr/>
          <p:nvPr/>
        </p:nvSpPr>
        <p:spPr>
          <a:xfrm>
            <a:off x="2103438" y="3883025"/>
            <a:ext cx="173037" cy="11747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TextBox 23"/>
          <p:cNvSpPr txBox="1"/>
          <p:nvPr/>
        </p:nvSpPr>
        <p:spPr>
          <a:xfrm>
            <a:off x="1532327" y="2220694"/>
            <a:ext cx="1008609" cy="646331"/>
          </a:xfrm>
          <a:prstGeom prst="rect">
            <a:avLst/>
          </a:prstGeom>
          <a:noFill/>
        </p:spPr>
        <p:txBody>
          <a:bodyPr wrap="none" rtlCol="0">
            <a:spAutoFit/>
          </a:bodyPr>
          <a:lstStyle/>
          <a:p>
            <a:r>
              <a:rPr lang="en-US" sz="3600" dirty="0"/>
              <a:t>CPU</a:t>
            </a:r>
          </a:p>
        </p:txBody>
      </p:sp>
      <p:sp>
        <p:nvSpPr>
          <p:cNvPr id="25" name="TextBox 24"/>
          <p:cNvSpPr txBox="1"/>
          <p:nvPr/>
        </p:nvSpPr>
        <p:spPr>
          <a:xfrm>
            <a:off x="4650972" y="1409484"/>
            <a:ext cx="1830950" cy="646331"/>
          </a:xfrm>
          <a:prstGeom prst="rect">
            <a:avLst/>
          </a:prstGeom>
          <a:noFill/>
        </p:spPr>
        <p:txBody>
          <a:bodyPr wrap="none" rtlCol="0">
            <a:spAutoFit/>
          </a:bodyPr>
          <a:lstStyle/>
          <a:p>
            <a:r>
              <a:rPr lang="en-US" sz="3600" dirty="0"/>
              <a:t>Memory</a:t>
            </a:r>
          </a:p>
        </p:txBody>
      </p:sp>
      <p:sp>
        <p:nvSpPr>
          <p:cNvPr id="26" name="TextBox 25"/>
          <p:cNvSpPr txBox="1"/>
          <p:nvPr/>
        </p:nvSpPr>
        <p:spPr>
          <a:xfrm>
            <a:off x="5122254" y="3906524"/>
            <a:ext cx="1359668" cy="646331"/>
          </a:xfrm>
          <a:prstGeom prst="rect">
            <a:avLst/>
          </a:prstGeom>
          <a:noFill/>
        </p:spPr>
        <p:txBody>
          <a:bodyPr wrap="none" rtlCol="0">
            <a:spAutoFit/>
          </a:bodyPr>
          <a:lstStyle/>
          <a:p>
            <a:r>
              <a:rPr lang="en-US" sz="3600" dirty="0"/>
              <a:t>Cache</a:t>
            </a:r>
          </a:p>
        </p:txBody>
      </p:sp>
      <p:pic>
        <p:nvPicPr>
          <p:cNvPr id="27" name="Picture 2" descr="http://cogai.info/data/comic/doremon/doremon__001/doremon__001_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42865" y="4547685"/>
            <a:ext cx="562708" cy="9144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data2.manga24h.com/manga/doremon/2/1.jpg?imgmax=300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24641" y="5666124"/>
            <a:ext cx="562708" cy="9144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www.elle.vn/wp-content/uploads/2013/10/13/e_se_den_cung_con_mua.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69833" y="5666124"/>
            <a:ext cx="59197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images.amazon.com/images/P/0123944244.01.LZZZZZZZ.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96438" y="5666124"/>
            <a:ext cx="73152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http://ecx.images-amazon.com/images/I/41NMocpvY%2BL._SY344_BO1,204,203,200_.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28228" y="5666124"/>
            <a:ext cx="591981"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18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blip>
          <a:srcRect l="-113" t="1147" r="113" b="18877"/>
          <a:stretch/>
        </p:blipFill>
        <p:spPr>
          <a:xfrm flipH="1">
            <a:off x="1545229" y="735041"/>
            <a:ext cx="2743200" cy="2743200"/>
          </a:xfrm>
          <a:prstGeom prst="ellipse">
            <a:avLst/>
          </a:prstGeom>
        </p:spPr>
      </p:pic>
      <p:pic>
        <p:nvPicPr>
          <p:cNvPr id="1026" name="Picture 2" descr="http://www.nataliemaclean.com/blog/wp-content/uploads/2014/04/quotation-marks-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696" y="3890270"/>
            <a:ext cx="683367" cy="5486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nataliemaclean.com/blog/wp-content/uploads/2014/04/quotation-marks-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7868236" y="4696390"/>
            <a:ext cx="683367" cy="548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766392" y="2245140"/>
            <a:ext cx="3736920" cy="584775"/>
          </a:xfrm>
          <a:prstGeom prst="rect">
            <a:avLst/>
          </a:prstGeom>
        </p:spPr>
        <p:txBody>
          <a:bodyPr wrap="none">
            <a:spAutoFit/>
          </a:bodyPr>
          <a:lstStyle/>
          <a:p>
            <a:r>
              <a:rPr lang="en-US" sz="3200" dirty="0"/>
              <a:t>Gene Myron Amdahl</a:t>
            </a:r>
          </a:p>
        </p:txBody>
      </p:sp>
      <p:sp>
        <p:nvSpPr>
          <p:cNvPr id="5" name="Rectangle 4"/>
          <p:cNvSpPr/>
          <p:nvPr/>
        </p:nvSpPr>
        <p:spPr>
          <a:xfrm>
            <a:off x="5368319" y="2813751"/>
            <a:ext cx="2683748" cy="369332"/>
          </a:xfrm>
          <a:prstGeom prst="rect">
            <a:avLst/>
          </a:prstGeom>
        </p:spPr>
        <p:txBody>
          <a:bodyPr wrap="none">
            <a:spAutoFit/>
          </a:bodyPr>
          <a:lstStyle/>
          <a:p>
            <a:r>
              <a:rPr lang="en-US" dirty="0"/>
              <a:t>formulating Amdahl's law</a:t>
            </a:r>
          </a:p>
        </p:txBody>
      </p:sp>
      <mc:AlternateContent xmlns:mc="http://schemas.openxmlformats.org/markup-compatibility/2006" xmlns:a14="http://schemas.microsoft.com/office/drawing/2010/main">
        <mc:Choice Requires="a14">
          <p:sp>
            <p:nvSpPr>
              <p:cNvPr id="8" name="TextBox 7"/>
              <p:cNvSpPr txBox="1"/>
              <p:nvPr/>
            </p:nvSpPr>
            <p:spPr>
              <a:xfrm>
                <a:off x="1133272" y="4164590"/>
                <a:ext cx="6216382" cy="1710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𝑆</m:t>
                          </m:r>
                        </m:e>
                        <m:sub>
                          <m:r>
                            <a:rPr lang="en-US" sz="4400" b="0" i="1" smtClean="0">
                              <a:latin typeface="Cambria Math" panose="02040503050406030204" pitchFamily="18" charset="0"/>
                            </a:rPr>
                            <m:t>𝑙𝑎𝑡𝑒𝑛𝑐𝑦</m:t>
                          </m:r>
                        </m:sub>
                      </m:sSub>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𝑠</m:t>
                          </m:r>
                        </m:e>
                      </m:d>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1</m:t>
                          </m:r>
                        </m:num>
                        <m:den>
                          <m:d>
                            <m:dPr>
                              <m:ctrlPr>
                                <a:rPr lang="en-US" sz="4400" b="0" i="1" smtClean="0">
                                  <a:latin typeface="Cambria Math" panose="02040503050406030204" pitchFamily="18" charset="0"/>
                                </a:rPr>
                              </m:ctrlPr>
                            </m:dPr>
                            <m:e>
                              <m:r>
                                <a:rPr lang="en-US" sz="4400" b="0" i="1" smtClean="0">
                                  <a:latin typeface="Cambria Math" panose="02040503050406030204" pitchFamily="18" charset="0"/>
                                </a:rPr>
                                <m:t>1−</m:t>
                              </m:r>
                              <m:r>
                                <a:rPr lang="en-US" sz="4400" b="0" i="1" smtClean="0">
                                  <a:latin typeface="Cambria Math" panose="02040503050406030204" pitchFamily="18" charset="0"/>
                                </a:rPr>
                                <m:t>𝑝</m:t>
                              </m:r>
                            </m:e>
                          </m:d>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𝑝</m:t>
                              </m:r>
                            </m:num>
                            <m:den>
                              <m:r>
                                <a:rPr lang="en-US" sz="4400" b="0" i="1" smtClean="0">
                                  <a:latin typeface="Cambria Math" panose="02040503050406030204" pitchFamily="18" charset="0"/>
                                </a:rPr>
                                <m:t>𝑠</m:t>
                              </m:r>
                            </m:den>
                          </m:f>
                        </m:den>
                      </m:f>
                    </m:oMath>
                  </m:oMathPara>
                </a14:m>
                <a:endParaRPr lang="en-US" sz="4400" dirty="0"/>
              </a:p>
            </p:txBody>
          </p:sp>
        </mc:Choice>
        <mc:Fallback xmlns="">
          <p:sp>
            <p:nvSpPr>
              <p:cNvPr id="8" name="TextBox 7"/>
              <p:cNvSpPr txBox="1">
                <a:spLocks noRot="1" noChangeAspect="1" noMove="1" noResize="1" noEditPoints="1" noAdjustHandles="1" noChangeArrowheads="1" noChangeShapeType="1" noTextEdit="1"/>
              </p:cNvSpPr>
              <p:nvPr/>
            </p:nvSpPr>
            <p:spPr>
              <a:xfrm>
                <a:off x="1133272" y="4164590"/>
                <a:ext cx="6216382" cy="171008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978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a:blip r:embed="rId3"/>
          <a:stretch>
            <a:fillRect/>
          </a:stretch>
        </p:blipFill>
        <p:spPr>
          <a:xfrm>
            <a:off x="1271058" y="130444"/>
            <a:ext cx="6601885" cy="6585502"/>
          </a:xfrm>
          <a:prstGeom prst="rect">
            <a:avLst/>
          </a:prstGeom>
          <a:effectLst/>
        </p:spPr>
      </p:pic>
    </p:spTree>
    <p:extLst>
      <p:ext uri="{BB962C8B-B14F-4D97-AF65-F5344CB8AC3E}">
        <p14:creationId xmlns:p14="http://schemas.microsoft.com/office/powerpoint/2010/main" val="24639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195"/>
          <p:cNvSpPr>
            <a:spLocks noChangeAspect="1" noChangeArrowheads="1"/>
          </p:cNvSpPr>
          <p:nvPr/>
        </p:nvSpPr>
        <p:spPr bwMode="auto">
          <a:xfrm>
            <a:off x="1158660" y="200818"/>
            <a:ext cx="6902450" cy="6456363"/>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47" name="Text Box 196"/>
          <p:cNvSpPr txBox="1">
            <a:spLocks noChangeAspect="1" noChangeArrowheads="1"/>
          </p:cNvSpPr>
          <p:nvPr/>
        </p:nvSpPr>
        <p:spPr bwMode="auto">
          <a:xfrm>
            <a:off x="4317840" y="707816"/>
            <a:ext cx="612668" cy="338554"/>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prstClr val="white"/>
                </a:solidFill>
                <a:effectLst/>
                <a:uLnTx/>
                <a:uFillTx/>
                <a:latin typeface="Candara" panose="020E0502030303020204" pitchFamily="34" charset="0"/>
              </a:rPr>
              <a:t>Regs</a:t>
            </a:r>
            <a:endParaRPr kumimoji="0" lang="en-US" altLang="en-US" sz="1600" b="0" i="0" u="none" strike="noStrike" kern="1200" cap="none" spc="0" normalizeH="0" baseline="0" noProof="0" dirty="0">
              <a:ln>
                <a:noFill/>
              </a:ln>
              <a:solidFill>
                <a:prstClr val="white"/>
              </a:solidFill>
              <a:effectLst/>
              <a:uLnTx/>
              <a:uFillTx/>
              <a:latin typeface="Candara" panose="020E0502030303020204" pitchFamily="34" charset="0"/>
            </a:endParaRPr>
          </a:p>
        </p:txBody>
      </p:sp>
      <p:sp>
        <p:nvSpPr>
          <p:cNvPr id="48" name="Text Box 198"/>
          <p:cNvSpPr txBox="1">
            <a:spLocks noChangeAspect="1" noChangeArrowheads="1"/>
          </p:cNvSpPr>
          <p:nvPr/>
        </p:nvSpPr>
        <p:spPr bwMode="auto">
          <a:xfrm>
            <a:off x="4106896" y="1141303"/>
            <a:ext cx="1064715" cy="646331"/>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prstClr val="white"/>
                </a:solidFill>
                <a:effectLst/>
                <a:uLnTx/>
                <a:uFillTx/>
                <a:latin typeface="Candara" panose="020E0502030303020204" pitchFamily="34" charset="0"/>
              </a:rPr>
              <a:t>L1 cache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prstClr val="white"/>
                </a:solidFill>
                <a:effectLst/>
                <a:uLnTx/>
                <a:uFillTx/>
                <a:latin typeface="Candara" panose="020E0502030303020204" pitchFamily="34" charset="0"/>
              </a:rPr>
              <a:t>(SRAM)</a:t>
            </a:r>
          </a:p>
        </p:txBody>
      </p:sp>
      <p:sp>
        <p:nvSpPr>
          <p:cNvPr id="49" name="Text Box 199"/>
          <p:cNvSpPr txBox="1">
            <a:spLocks noChangeAspect="1" noChangeArrowheads="1"/>
          </p:cNvSpPr>
          <p:nvPr/>
        </p:nvSpPr>
        <p:spPr bwMode="auto">
          <a:xfrm>
            <a:off x="3482697" y="3525828"/>
            <a:ext cx="2278189" cy="954107"/>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Main memory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(DRAM)</a:t>
            </a:r>
          </a:p>
        </p:txBody>
      </p:sp>
      <p:sp>
        <p:nvSpPr>
          <p:cNvPr id="50" name="Text Box 200"/>
          <p:cNvSpPr txBox="1">
            <a:spLocks noChangeAspect="1" noChangeArrowheads="1"/>
          </p:cNvSpPr>
          <p:nvPr/>
        </p:nvSpPr>
        <p:spPr bwMode="auto">
          <a:xfrm>
            <a:off x="2697983" y="4551353"/>
            <a:ext cx="3857146" cy="954107"/>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Local secondary storage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(local disks)</a:t>
            </a:r>
          </a:p>
        </p:txBody>
      </p:sp>
      <p:sp>
        <p:nvSpPr>
          <p:cNvPr id="51" name="Line 203"/>
          <p:cNvSpPr>
            <a:spLocks noChangeAspect="1" noChangeShapeType="1"/>
          </p:cNvSpPr>
          <p:nvPr/>
        </p:nvSpPr>
        <p:spPr bwMode="auto">
          <a:xfrm>
            <a:off x="4119348" y="1123156"/>
            <a:ext cx="9810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52" name="Line 204"/>
          <p:cNvSpPr>
            <a:spLocks noChangeAspect="1" noChangeShapeType="1"/>
          </p:cNvSpPr>
          <p:nvPr/>
        </p:nvSpPr>
        <p:spPr bwMode="auto">
          <a:xfrm>
            <a:off x="3768510" y="1761331"/>
            <a:ext cx="16716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53" name="Line 205"/>
          <p:cNvSpPr>
            <a:spLocks noChangeAspect="1" noChangeShapeType="1"/>
          </p:cNvSpPr>
          <p:nvPr/>
        </p:nvSpPr>
        <p:spPr bwMode="auto">
          <a:xfrm>
            <a:off x="3385923" y="2513806"/>
            <a:ext cx="24479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54" name="Line 222"/>
          <p:cNvSpPr>
            <a:spLocks noChangeAspect="1" noChangeShapeType="1"/>
          </p:cNvSpPr>
          <p:nvPr/>
        </p:nvSpPr>
        <p:spPr bwMode="auto">
          <a:xfrm>
            <a:off x="7509759" y="2271712"/>
            <a:ext cx="0" cy="23447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55" name="Text Box 223"/>
          <p:cNvSpPr txBox="1">
            <a:spLocks noChangeAspect="1" noChangeArrowheads="1"/>
          </p:cNvSpPr>
          <p:nvPr/>
        </p:nvSpPr>
        <p:spPr bwMode="auto">
          <a:xfrm>
            <a:off x="7576136" y="2359473"/>
            <a:ext cx="1489511" cy="138499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Larger,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slower,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cheaper </a:t>
            </a:r>
          </a:p>
        </p:txBody>
      </p:sp>
      <p:sp>
        <p:nvSpPr>
          <p:cNvPr id="56" name="Line 224"/>
          <p:cNvSpPr>
            <a:spLocks noChangeAspect="1" noChangeShapeType="1"/>
          </p:cNvSpPr>
          <p:nvPr/>
        </p:nvSpPr>
        <p:spPr bwMode="auto">
          <a:xfrm>
            <a:off x="2862048" y="3444081"/>
            <a:ext cx="34750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57" name="Text Box 225"/>
          <p:cNvSpPr txBox="1">
            <a:spLocks noChangeAspect="1" noChangeArrowheads="1"/>
          </p:cNvSpPr>
          <p:nvPr/>
        </p:nvSpPr>
        <p:spPr bwMode="auto">
          <a:xfrm>
            <a:off x="1628401" y="5651491"/>
            <a:ext cx="5982022" cy="954107"/>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Remote secondary storage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(distributed file systems, Web servers)</a:t>
            </a:r>
          </a:p>
        </p:txBody>
      </p:sp>
      <p:sp>
        <p:nvSpPr>
          <p:cNvPr id="60" name="Line 235"/>
          <p:cNvSpPr>
            <a:spLocks noChangeAspect="1" noChangeShapeType="1"/>
          </p:cNvSpPr>
          <p:nvPr/>
        </p:nvSpPr>
        <p:spPr bwMode="auto">
          <a:xfrm>
            <a:off x="2314360" y="4490243"/>
            <a:ext cx="4576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61" name="Text Box 236"/>
          <p:cNvSpPr txBox="1">
            <a:spLocks noChangeAspect="1" noChangeArrowheads="1"/>
          </p:cNvSpPr>
          <p:nvPr/>
        </p:nvSpPr>
        <p:spPr bwMode="auto">
          <a:xfrm>
            <a:off x="4009610" y="1775688"/>
            <a:ext cx="1157689" cy="70788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prstClr val="white"/>
                </a:solidFill>
                <a:effectLst/>
                <a:uLnTx/>
                <a:uFillTx/>
                <a:latin typeface="Candara" panose="020E0502030303020204" pitchFamily="34" charset="0"/>
              </a:rPr>
              <a:t>L2 cache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prstClr val="white"/>
                </a:solidFill>
                <a:effectLst/>
                <a:uLnTx/>
                <a:uFillTx/>
                <a:latin typeface="Candara" panose="020E0502030303020204" pitchFamily="34" charset="0"/>
              </a:rPr>
              <a:t>(SRAM)</a:t>
            </a:r>
          </a:p>
        </p:txBody>
      </p:sp>
      <p:sp>
        <p:nvSpPr>
          <p:cNvPr id="72" name="Text Box 289"/>
          <p:cNvSpPr txBox="1">
            <a:spLocks noChangeAspect="1" noChangeArrowheads="1"/>
          </p:cNvSpPr>
          <p:nvPr/>
        </p:nvSpPr>
        <p:spPr bwMode="auto">
          <a:xfrm>
            <a:off x="748990" y="880717"/>
            <a:ext cx="1402948" cy="138499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Smaller,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Faster,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costlier</a:t>
            </a:r>
          </a:p>
        </p:txBody>
      </p:sp>
      <p:sp>
        <p:nvSpPr>
          <p:cNvPr id="73" name="Line 291"/>
          <p:cNvSpPr>
            <a:spLocks noChangeShapeType="1"/>
          </p:cNvSpPr>
          <p:nvPr/>
        </p:nvSpPr>
        <p:spPr bwMode="auto">
          <a:xfrm flipH="1" flipV="1">
            <a:off x="696698" y="481806"/>
            <a:ext cx="0" cy="2154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74" name="Line 292"/>
          <p:cNvSpPr>
            <a:spLocks noChangeAspect="1" noChangeShapeType="1"/>
          </p:cNvSpPr>
          <p:nvPr/>
        </p:nvSpPr>
        <p:spPr bwMode="auto">
          <a:xfrm>
            <a:off x="1723810" y="5601493"/>
            <a:ext cx="5765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75" name="Text Box 293"/>
          <p:cNvSpPr txBox="1">
            <a:spLocks noChangeAspect="1" noChangeArrowheads="1"/>
          </p:cNvSpPr>
          <p:nvPr/>
        </p:nvSpPr>
        <p:spPr bwMode="auto">
          <a:xfrm>
            <a:off x="3939508" y="2545983"/>
            <a:ext cx="1374095" cy="830997"/>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Candara" panose="020E0502030303020204" pitchFamily="34" charset="0"/>
              </a:rPr>
              <a:t>L3 cache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Candara" panose="020E0502030303020204" pitchFamily="34" charset="0"/>
              </a:rPr>
              <a:t>(SRAM)</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9153" y="1030288"/>
            <a:ext cx="1371600" cy="1371600"/>
          </a:xfrm>
          <a:prstGeom prst="rect">
            <a:avLst/>
          </a:prstGeom>
          <a:ln>
            <a:noFill/>
          </a:ln>
        </p:spPr>
      </p:pic>
      <p:pic>
        <p:nvPicPr>
          <p:cNvPr id="21" name="Picture 2" descr="https://cdn4.iconfinder.com/data/icons/computer-hardware/512/RA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0005" y="3317649"/>
            <a:ext cx="1371600" cy="13716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1035" y="4504213"/>
            <a:ext cx="1097280" cy="1097280"/>
          </a:xfrm>
          <a:prstGeom prst="rect">
            <a:avLst/>
          </a:prstGeom>
          <a:ln>
            <a:noFill/>
          </a:ln>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95" y="5579904"/>
            <a:ext cx="1097280" cy="1097280"/>
          </a:xfrm>
          <a:prstGeom prst="rect">
            <a:avLst/>
          </a:prstGeom>
          <a:ln>
            <a:noFill/>
          </a:ln>
        </p:spPr>
      </p:pic>
      <p:sp>
        <p:nvSpPr>
          <p:cNvPr id="24" name="AutoShape 16"/>
          <p:cNvSpPr>
            <a:spLocks/>
          </p:cNvSpPr>
          <p:nvPr/>
        </p:nvSpPr>
        <p:spPr bwMode="auto">
          <a:xfrm flipH="1">
            <a:off x="6547734" y="280598"/>
            <a:ext cx="228600" cy="2961465"/>
          </a:xfrm>
          <a:prstGeom prst="leftBrace">
            <a:avLst>
              <a:gd name="adj1" fmla="val 75000"/>
              <a:gd name="adj2" fmla="val 50000"/>
            </a:avLst>
          </a:prstGeom>
          <a:noFill/>
          <a:ln w="25400">
            <a:solidFill>
              <a:schemeClr val="tx1"/>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ndara" panose="020E0502030303020204" pitchFamily="34" charset="0"/>
            </a:endParaRPr>
          </a:p>
        </p:txBody>
      </p:sp>
    </p:spTree>
    <p:extLst>
      <p:ext uri="{BB962C8B-B14F-4D97-AF65-F5344CB8AC3E}">
        <p14:creationId xmlns:p14="http://schemas.microsoft.com/office/powerpoint/2010/main" val="44055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4" grpId="0" animBg="1"/>
      <p:bldP spid="55" grpId="0"/>
      <p:bldP spid="57" grpId="0"/>
      <p:bldP spid="61" grpId="0"/>
      <p:bldP spid="72" grpId="0"/>
      <p:bldP spid="73" grpId="0" animBg="1"/>
      <p:bldP spid="75" grpId="0"/>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organization</a:t>
            </a:r>
          </a:p>
        </p:txBody>
      </p:sp>
      <p:sp>
        <p:nvSpPr>
          <p:cNvPr id="18" name="Text Box 350"/>
          <p:cNvSpPr txBox="1">
            <a:spLocks noChangeArrowheads="1"/>
          </p:cNvSpPr>
          <p:nvPr/>
        </p:nvSpPr>
        <p:spPr bwMode="auto">
          <a:xfrm>
            <a:off x="2169931" y="2668122"/>
            <a:ext cx="846707"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algn="l"/>
            <a:r>
              <a:rPr lang="en-US" altLang="en-US" sz="2400" dirty="0">
                <a:latin typeface="Candara" panose="020E0502030303020204" pitchFamily="34" charset="0"/>
              </a:rPr>
              <a:t>Set 0</a:t>
            </a:r>
          </a:p>
        </p:txBody>
      </p:sp>
      <p:sp>
        <p:nvSpPr>
          <p:cNvPr id="19" name="AutoShape 355"/>
          <p:cNvSpPr>
            <a:spLocks/>
          </p:cNvSpPr>
          <p:nvPr/>
        </p:nvSpPr>
        <p:spPr bwMode="auto">
          <a:xfrm rot="16200000">
            <a:off x="5772403" y="1279329"/>
            <a:ext cx="158261" cy="2057401"/>
          </a:xfrm>
          <a:prstGeom prst="rightBrace">
            <a:avLst>
              <a:gd name="adj1" fmla="val 108333"/>
              <a:gd name="adj2" fmla="val 52319"/>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sz="2400">
              <a:latin typeface="Candara" panose="020E0502030303020204" pitchFamily="34" charset="0"/>
            </a:endParaRPr>
          </a:p>
        </p:txBody>
      </p:sp>
      <p:sp>
        <p:nvSpPr>
          <p:cNvPr id="20" name="Text Box 356"/>
          <p:cNvSpPr txBox="1">
            <a:spLocks noChangeArrowheads="1"/>
          </p:cNvSpPr>
          <p:nvPr/>
        </p:nvSpPr>
        <p:spPr bwMode="auto">
          <a:xfrm>
            <a:off x="5148943" y="1550288"/>
            <a:ext cx="1659429"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2400" i="1" dirty="0">
                <a:solidFill>
                  <a:schemeClr val="accent5">
                    <a:lumMod val="60000"/>
                    <a:lumOff val="40000"/>
                  </a:schemeClr>
                </a:solidFill>
                <a:latin typeface="Candara" panose="020E0502030303020204" pitchFamily="34" charset="0"/>
              </a:rPr>
              <a:t>B = 2</a:t>
            </a:r>
            <a:r>
              <a:rPr lang="en-US" altLang="en-US" sz="2400" i="1" baseline="30000" dirty="0">
                <a:solidFill>
                  <a:schemeClr val="accent5">
                    <a:lumMod val="60000"/>
                    <a:lumOff val="40000"/>
                  </a:schemeClr>
                </a:solidFill>
                <a:latin typeface="Candara" panose="020E0502030303020204" pitchFamily="34" charset="0"/>
              </a:rPr>
              <a:t>b</a:t>
            </a:r>
            <a:r>
              <a:rPr lang="en-US" altLang="en-US" sz="2400" dirty="0">
                <a:solidFill>
                  <a:schemeClr val="accent5">
                    <a:lumMod val="60000"/>
                    <a:lumOff val="40000"/>
                  </a:schemeClr>
                </a:solidFill>
                <a:latin typeface="Candara" panose="020E0502030303020204" pitchFamily="34" charset="0"/>
              </a:rPr>
              <a:t> bytes</a:t>
            </a:r>
          </a:p>
        </p:txBody>
      </p:sp>
      <p:sp>
        <p:nvSpPr>
          <p:cNvPr id="21" name="AutoShape 357"/>
          <p:cNvSpPr>
            <a:spLocks/>
          </p:cNvSpPr>
          <p:nvPr/>
        </p:nvSpPr>
        <p:spPr bwMode="auto">
          <a:xfrm>
            <a:off x="7229377" y="2474435"/>
            <a:ext cx="111229" cy="881720"/>
          </a:xfrm>
          <a:prstGeom prst="rightBrace">
            <a:avLst>
              <a:gd name="adj1" fmla="val 66059"/>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sz="2400">
              <a:latin typeface="Candara" panose="020E0502030303020204" pitchFamily="34" charset="0"/>
            </a:endParaRPr>
          </a:p>
        </p:txBody>
      </p:sp>
      <p:sp>
        <p:nvSpPr>
          <p:cNvPr id="22" name="Text Box 358"/>
          <p:cNvSpPr txBox="1">
            <a:spLocks noChangeArrowheads="1"/>
          </p:cNvSpPr>
          <p:nvPr/>
        </p:nvSpPr>
        <p:spPr bwMode="auto">
          <a:xfrm>
            <a:off x="7389219" y="2501878"/>
            <a:ext cx="1088760"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2400" i="1" dirty="0">
                <a:latin typeface="Candara" panose="020E0502030303020204" pitchFamily="34" charset="0"/>
              </a:rPr>
              <a:t>E</a:t>
            </a:r>
            <a:r>
              <a:rPr lang="en-US" altLang="en-US" sz="2400" dirty="0">
                <a:latin typeface="Candara" panose="020E0502030303020204" pitchFamily="34" charset="0"/>
              </a:rPr>
              <a:t> lines</a:t>
            </a:r>
          </a:p>
          <a:p>
            <a:r>
              <a:rPr lang="en-US" altLang="en-US" sz="2400" dirty="0">
                <a:latin typeface="Candara" panose="020E0502030303020204" pitchFamily="34" charset="0"/>
              </a:rPr>
              <a:t>per set</a:t>
            </a:r>
          </a:p>
        </p:txBody>
      </p:sp>
      <p:sp>
        <p:nvSpPr>
          <p:cNvPr id="23" name="AutoShape 359"/>
          <p:cNvSpPr>
            <a:spLocks/>
          </p:cNvSpPr>
          <p:nvPr/>
        </p:nvSpPr>
        <p:spPr bwMode="auto">
          <a:xfrm>
            <a:off x="1632569" y="2468877"/>
            <a:ext cx="228600" cy="3723467"/>
          </a:xfrm>
          <a:prstGeom prst="leftBrace">
            <a:avLst>
              <a:gd name="adj1" fmla="val 15607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sz="2400">
              <a:latin typeface="Candara" panose="020E0502030303020204" pitchFamily="34" charset="0"/>
            </a:endParaRPr>
          </a:p>
        </p:txBody>
      </p:sp>
      <p:sp>
        <p:nvSpPr>
          <p:cNvPr id="24" name="Text Box 360"/>
          <p:cNvSpPr txBox="1">
            <a:spLocks noChangeArrowheads="1"/>
          </p:cNvSpPr>
          <p:nvPr/>
        </p:nvSpPr>
        <p:spPr bwMode="auto">
          <a:xfrm>
            <a:off x="652642" y="3915111"/>
            <a:ext cx="832279"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2400" i="1" dirty="0">
                <a:solidFill>
                  <a:schemeClr val="accent4">
                    <a:lumMod val="60000"/>
                    <a:lumOff val="40000"/>
                  </a:schemeClr>
                </a:solidFill>
                <a:latin typeface="Candara" panose="020E0502030303020204" pitchFamily="34" charset="0"/>
              </a:rPr>
              <a:t>S = 2</a:t>
            </a:r>
            <a:r>
              <a:rPr lang="en-US" altLang="en-US" sz="2400" i="1" baseline="30000" dirty="0">
                <a:solidFill>
                  <a:schemeClr val="accent4">
                    <a:lumMod val="60000"/>
                    <a:lumOff val="40000"/>
                  </a:schemeClr>
                </a:solidFill>
                <a:latin typeface="Candara" panose="020E0502030303020204" pitchFamily="34" charset="0"/>
              </a:rPr>
              <a:t>s</a:t>
            </a:r>
            <a:endParaRPr lang="en-US" altLang="en-US" sz="2400" dirty="0">
              <a:solidFill>
                <a:schemeClr val="accent4">
                  <a:lumMod val="60000"/>
                  <a:lumOff val="40000"/>
                </a:schemeClr>
              </a:solidFill>
              <a:latin typeface="Candara" panose="020E0502030303020204" pitchFamily="34" charset="0"/>
            </a:endParaRPr>
          </a:p>
          <a:p>
            <a:r>
              <a:rPr lang="en-US" altLang="en-US" sz="2400" dirty="0">
                <a:solidFill>
                  <a:schemeClr val="accent4">
                    <a:lumMod val="60000"/>
                    <a:lumOff val="40000"/>
                  </a:schemeClr>
                </a:solidFill>
                <a:latin typeface="Candara" panose="020E0502030303020204" pitchFamily="34" charset="0"/>
              </a:rPr>
              <a:t>sets</a:t>
            </a:r>
          </a:p>
        </p:txBody>
      </p:sp>
      <p:sp>
        <p:nvSpPr>
          <p:cNvPr id="25" name="AutoShape 361"/>
          <p:cNvSpPr>
            <a:spLocks/>
          </p:cNvSpPr>
          <p:nvPr/>
        </p:nvSpPr>
        <p:spPr bwMode="auto">
          <a:xfrm rot="16200000">
            <a:off x="4127111" y="1857820"/>
            <a:ext cx="148432" cy="890590"/>
          </a:xfrm>
          <a:prstGeom prst="rightBrace">
            <a:avLst>
              <a:gd name="adj1" fmla="val 50000"/>
              <a:gd name="adj2" fmla="val 52319"/>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sz="2400">
              <a:latin typeface="Candara" panose="020E0502030303020204" pitchFamily="34" charset="0"/>
            </a:endParaRPr>
          </a:p>
        </p:txBody>
      </p:sp>
      <p:sp>
        <p:nvSpPr>
          <p:cNvPr id="26" name="Text Box 362"/>
          <p:cNvSpPr txBox="1">
            <a:spLocks noChangeArrowheads="1"/>
          </p:cNvSpPr>
          <p:nvPr/>
        </p:nvSpPr>
        <p:spPr bwMode="auto">
          <a:xfrm>
            <a:off x="3548596" y="1550288"/>
            <a:ext cx="133562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2400" i="1" dirty="0">
                <a:solidFill>
                  <a:schemeClr val="accent2">
                    <a:lumMod val="60000"/>
                    <a:lumOff val="40000"/>
                  </a:schemeClr>
                </a:solidFill>
                <a:latin typeface="Candara" panose="020E0502030303020204" pitchFamily="34" charset="0"/>
              </a:rPr>
              <a:t>t </a:t>
            </a:r>
            <a:r>
              <a:rPr lang="en-US" altLang="en-US" sz="2400" dirty="0">
                <a:solidFill>
                  <a:schemeClr val="accent2">
                    <a:lumMod val="60000"/>
                    <a:lumOff val="40000"/>
                  </a:schemeClr>
                </a:solidFill>
                <a:latin typeface="Candara" panose="020E0502030303020204" pitchFamily="34" charset="0"/>
              </a:rPr>
              <a:t>tag bits</a:t>
            </a:r>
          </a:p>
        </p:txBody>
      </p:sp>
      <p:sp>
        <p:nvSpPr>
          <p:cNvPr id="28" name="Text Box 364"/>
          <p:cNvSpPr txBox="1">
            <a:spLocks noChangeArrowheads="1"/>
          </p:cNvSpPr>
          <p:nvPr/>
        </p:nvSpPr>
        <p:spPr bwMode="auto">
          <a:xfrm>
            <a:off x="2154815" y="1550288"/>
            <a:ext cx="1382110"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2400" dirty="0">
                <a:solidFill>
                  <a:schemeClr val="accent3">
                    <a:lumMod val="60000"/>
                    <a:lumOff val="40000"/>
                  </a:schemeClr>
                </a:solidFill>
                <a:latin typeface="Candara" panose="020E0502030303020204" pitchFamily="34" charset="0"/>
              </a:rPr>
              <a:t>1 valid bit</a:t>
            </a:r>
          </a:p>
        </p:txBody>
      </p:sp>
      <p:sp>
        <p:nvSpPr>
          <p:cNvPr id="5" name="Rectangle 4"/>
          <p:cNvSpPr>
            <a:spLocks noChangeArrowheads="1"/>
          </p:cNvSpPr>
          <p:nvPr/>
        </p:nvSpPr>
        <p:spPr bwMode="auto">
          <a:xfrm>
            <a:off x="3118262" y="2441754"/>
            <a:ext cx="3840480" cy="914400"/>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algn="l"/>
            <a:endParaRPr lang="en-US" altLang="en-US" sz="2400">
              <a:latin typeface="Candara" panose="020E0502030303020204" pitchFamily="34" charset="0"/>
            </a:endParaRPr>
          </a:p>
        </p:txBody>
      </p:sp>
      <p:sp>
        <p:nvSpPr>
          <p:cNvPr id="6" name="Rectangle 5"/>
          <p:cNvSpPr>
            <a:spLocks noChangeArrowheads="1"/>
          </p:cNvSpPr>
          <p:nvPr/>
        </p:nvSpPr>
        <p:spPr bwMode="auto">
          <a:xfrm>
            <a:off x="5740407" y="2487474"/>
            <a:ext cx="6858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dirty="0">
                <a:latin typeface="Candara" panose="020E0502030303020204" pitchFamily="34" charset="0"/>
              </a:rPr>
              <a:t>• • •</a:t>
            </a:r>
          </a:p>
        </p:txBody>
      </p:sp>
      <p:sp>
        <p:nvSpPr>
          <p:cNvPr id="7" name="Rectangle 6"/>
          <p:cNvSpPr>
            <a:spLocks noChangeArrowheads="1"/>
          </p:cNvSpPr>
          <p:nvPr/>
        </p:nvSpPr>
        <p:spPr bwMode="auto">
          <a:xfrm>
            <a:off x="6426207" y="248747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i="1" dirty="0">
                <a:latin typeface="Candara" panose="020E0502030303020204" pitchFamily="34" charset="0"/>
              </a:rPr>
              <a:t>B</a:t>
            </a:r>
            <a:r>
              <a:rPr lang="en-US" altLang="en-US" sz="1800" dirty="0">
                <a:latin typeface="Candara" panose="020E0502030303020204" pitchFamily="34" charset="0"/>
              </a:rPr>
              <a:t>–1</a:t>
            </a:r>
          </a:p>
        </p:txBody>
      </p:sp>
      <p:sp>
        <p:nvSpPr>
          <p:cNvPr id="8" name="Rectangle 7"/>
          <p:cNvSpPr>
            <a:spLocks noChangeArrowheads="1"/>
          </p:cNvSpPr>
          <p:nvPr/>
        </p:nvSpPr>
        <p:spPr bwMode="auto">
          <a:xfrm>
            <a:off x="5283207" y="248747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a:latin typeface="Candara" panose="020E0502030303020204" pitchFamily="34" charset="0"/>
              </a:rPr>
              <a:t>1</a:t>
            </a:r>
          </a:p>
        </p:txBody>
      </p:sp>
      <p:sp>
        <p:nvSpPr>
          <p:cNvPr id="9" name="Rectangle 8"/>
          <p:cNvSpPr>
            <a:spLocks noChangeArrowheads="1"/>
          </p:cNvSpPr>
          <p:nvPr/>
        </p:nvSpPr>
        <p:spPr bwMode="auto">
          <a:xfrm>
            <a:off x="4826007" y="248747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dirty="0">
                <a:latin typeface="Candara" panose="020E0502030303020204" pitchFamily="34" charset="0"/>
              </a:rPr>
              <a:t>0</a:t>
            </a:r>
          </a:p>
        </p:txBody>
      </p:sp>
      <p:sp>
        <p:nvSpPr>
          <p:cNvPr id="10" name="Rectangle 9"/>
          <p:cNvSpPr>
            <a:spLocks noChangeArrowheads="1"/>
          </p:cNvSpPr>
          <p:nvPr/>
        </p:nvSpPr>
        <p:spPr bwMode="auto">
          <a:xfrm>
            <a:off x="5740407" y="3036114"/>
            <a:ext cx="6858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a:latin typeface="Candara" panose="020E0502030303020204" pitchFamily="34" charset="0"/>
              </a:rPr>
              <a:t>• • •</a:t>
            </a:r>
          </a:p>
        </p:txBody>
      </p:sp>
      <p:sp>
        <p:nvSpPr>
          <p:cNvPr id="11" name="Rectangle 10"/>
          <p:cNvSpPr>
            <a:spLocks noChangeArrowheads="1"/>
          </p:cNvSpPr>
          <p:nvPr/>
        </p:nvSpPr>
        <p:spPr bwMode="auto">
          <a:xfrm>
            <a:off x="6426207" y="303611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12" name="Rectangle 11"/>
          <p:cNvSpPr>
            <a:spLocks noChangeArrowheads="1"/>
          </p:cNvSpPr>
          <p:nvPr/>
        </p:nvSpPr>
        <p:spPr bwMode="auto">
          <a:xfrm>
            <a:off x="5283207" y="303611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13" name="Rectangle 12"/>
          <p:cNvSpPr>
            <a:spLocks noChangeArrowheads="1"/>
          </p:cNvSpPr>
          <p:nvPr/>
        </p:nvSpPr>
        <p:spPr bwMode="auto">
          <a:xfrm>
            <a:off x="4826007" y="303611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14" name="Rectangle 13"/>
          <p:cNvSpPr>
            <a:spLocks noChangeArrowheads="1"/>
          </p:cNvSpPr>
          <p:nvPr/>
        </p:nvSpPr>
        <p:spPr bwMode="auto">
          <a:xfrm>
            <a:off x="3209702" y="2487474"/>
            <a:ext cx="274320" cy="274320"/>
          </a:xfrm>
          <a:prstGeom prst="rect">
            <a:avLst/>
          </a:prstGeom>
          <a:ln>
            <a:headEnd/>
            <a:tailEnd/>
          </a:ln>
          <a:extLst/>
        </p:spPr>
        <p:style>
          <a:lnRef idx="3">
            <a:schemeClr val="lt1"/>
          </a:lnRef>
          <a:fillRef idx="1">
            <a:schemeClr val="accent3"/>
          </a:fillRef>
          <a:effectRef idx="1">
            <a:schemeClr val="accent3"/>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dirty="0">
                <a:latin typeface="Candara" panose="020E0502030303020204" pitchFamily="34" charset="0"/>
              </a:rPr>
              <a:t>v</a:t>
            </a:r>
          </a:p>
        </p:txBody>
      </p:sp>
      <p:sp>
        <p:nvSpPr>
          <p:cNvPr id="15" name="Rectangle 14"/>
          <p:cNvSpPr>
            <a:spLocks noChangeArrowheads="1"/>
          </p:cNvSpPr>
          <p:nvPr/>
        </p:nvSpPr>
        <p:spPr bwMode="auto">
          <a:xfrm>
            <a:off x="3209702" y="3036114"/>
            <a:ext cx="274320" cy="274320"/>
          </a:xfrm>
          <a:prstGeom prst="rect">
            <a:avLst/>
          </a:prstGeom>
          <a:ln>
            <a:headEnd/>
            <a:tailEnd/>
          </a:ln>
          <a:extLst/>
        </p:spPr>
        <p:style>
          <a:lnRef idx="3">
            <a:schemeClr val="lt1"/>
          </a:lnRef>
          <a:fillRef idx="1">
            <a:schemeClr val="accent3"/>
          </a:fillRef>
          <a:effectRef idx="1">
            <a:schemeClr val="accent3"/>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16" name="Rectangle 15"/>
          <p:cNvSpPr>
            <a:spLocks noChangeArrowheads="1"/>
          </p:cNvSpPr>
          <p:nvPr/>
        </p:nvSpPr>
        <p:spPr bwMode="auto">
          <a:xfrm>
            <a:off x="3759207" y="2487474"/>
            <a:ext cx="914400" cy="27432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dirty="0">
                <a:latin typeface="Candara" panose="020E0502030303020204" pitchFamily="34" charset="0"/>
              </a:rPr>
              <a:t>Tag</a:t>
            </a:r>
          </a:p>
        </p:txBody>
      </p:sp>
      <p:sp>
        <p:nvSpPr>
          <p:cNvPr id="17" name="Rectangle 16"/>
          <p:cNvSpPr>
            <a:spLocks noChangeArrowheads="1"/>
          </p:cNvSpPr>
          <p:nvPr/>
        </p:nvSpPr>
        <p:spPr bwMode="auto">
          <a:xfrm>
            <a:off x="3759207" y="3036114"/>
            <a:ext cx="914400" cy="27432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93" name="Rectangle 92"/>
          <p:cNvSpPr>
            <a:spLocks noChangeArrowheads="1"/>
          </p:cNvSpPr>
          <p:nvPr/>
        </p:nvSpPr>
        <p:spPr bwMode="auto">
          <a:xfrm>
            <a:off x="4695602" y="2754820"/>
            <a:ext cx="685800" cy="274320"/>
          </a:xfrm>
          <a:prstGeom prst="rect">
            <a:avLst/>
          </a:prstGeom>
          <a:noFill/>
          <a:ln>
            <a:noFill/>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dirty="0">
                <a:latin typeface="Candara" panose="020E0502030303020204" pitchFamily="34" charset="0"/>
              </a:rPr>
              <a:t>• • •</a:t>
            </a:r>
          </a:p>
        </p:txBody>
      </p:sp>
      <p:grpSp>
        <p:nvGrpSpPr>
          <p:cNvPr id="3" name="Group 2"/>
          <p:cNvGrpSpPr/>
          <p:nvPr/>
        </p:nvGrpSpPr>
        <p:grpSpPr>
          <a:xfrm>
            <a:off x="2057018" y="3511137"/>
            <a:ext cx="4901724" cy="2681207"/>
            <a:chOff x="2057018" y="3511137"/>
            <a:chExt cx="4901724" cy="2681207"/>
          </a:xfrm>
        </p:grpSpPr>
        <p:sp>
          <p:nvSpPr>
            <p:cNvPr id="64" name="Rectangle 63"/>
            <p:cNvSpPr>
              <a:spLocks noChangeArrowheads="1"/>
            </p:cNvSpPr>
            <p:nvPr/>
          </p:nvSpPr>
          <p:spPr bwMode="auto">
            <a:xfrm>
              <a:off x="3118262" y="3511137"/>
              <a:ext cx="3840480" cy="914400"/>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algn="l"/>
              <a:endParaRPr lang="en-US" altLang="en-US" sz="2400">
                <a:latin typeface="Candara" panose="020E0502030303020204" pitchFamily="34" charset="0"/>
              </a:endParaRPr>
            </a:p>
          </p:txBody>
        </p:sp>
        <p:sp>
          <p:nvSpPr>
            <p:cNvPr id="65" name="Rectangle 64"/>
            <p:cNvSpPr>
              <a:spLocks noChangeArrowheads="1"/>
            </p:cNvSpPr>
            <p:nvPr/>
          </p:nvSpPr>
          <p:spPr bwMode="auto">
            <a:xfrm>
              <a:off x="5740407" y="3556857"/>
              <a:ext cx="6858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dirty="0">
                  <a:latin typeface="Candara" panose="020E0502030303020204" pitchFamily="34" charset="0"/>
                </a:rPr>
                <a:t>• • •</a:t>
              </a:r>
            </a:p>
          </p:txBody>
        </p:sp>
        <p:sp>
          <p:nvSpPr>
            <p:cNvPr id="66" name="Rectangle 65"/>
            <p:cNvSpPr>
              <a:spLocks noChangeArrowheads="1"/>
            </p:cNvSpPr>
            <p:nvPr/>
          </p:nvSpPr>
          <p:spPr bwMode="auto">
            <a:xfrm>
              <a:off x="6426207" y="3556857"/>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67" name="Rectangle 66"/>
            <p:cNvSpPr>
              <a:spLocks noChangeArrowheads="1"/>
            </p:cNvSpPr>
            <p:nvPr/>
          </p:nvSpPr>
          <p:spPr bwMode="auto">
            <a:xfrm>
              <a:off x="5283207" y="3556857"/>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68" name="Rectangle 67"/>
            <p:cNvSpPr>
              <a:spLocks noChangeArrowheads="1"/>
            </p:cNvSpPr>
            <p:nvPr/>
          </p:nvSpPr>
          <p:spPr bwMode="auto">
            <a:xfrm>
              <a:off x="4826007" y="3556857"/>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69" name="Rectangle 68"/>
            <p:cNvSpPr>
              <a:spLocks noChangeArrowheads="1"/>
            </p:cNvSpPr>
            <p:nvPr/>
          </p:nvSpPr>
          <p:spPr bwMode="auto">
            <a:xfrm>
              <a:off x="5740407" y="4105497"/>
              <a:ext cx="6858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a:latin typeface="Candara" panose="020E0502030303020204" pitchFamily="34" charset="0"/>
                </a:rPr>
                <a:t>• • •</a:t>
              </a:r>
            </a:p>
          </p:txBody>
        </p:sp>
        <p:sp>
          <p:nvSpPr>
            <p:cNvPr id="70" name="Rectangle 69"/>
            <p:cNvSpPr>
              <a:spLocks noChangeArrowheads="1"/>
            </p:cNvSpPr>
            <p:nvPr/>
          </p:nvSpPr>
          <p:spPr bwMode="auto">
            <a:xfrm>
              <a:off x="6426207" y="4105497"/>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71" name="Rectangle 70"/>
            <p:cNvSpPr>
              <a:spLocks noChangeArrowheads="1"/>
            </p:cNvSpPr>
            <p:nvPr/>
          </p:nvSpPr>
          <p:spPr bwMode="auto">
            <a:xfrm>
              <a:off x="5283207" y="4105497"/>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72" name="Rectangle 71"/>
            <p:cNvSpPr>
              <a:spLocks noChangeArrowheads="1"/>
            </p:cNvSpPr>
            <p:nvPr/>
          </p:nvSpPr>
          <p:spPr bwMode="auto">
            <a:xfrm>
              <a:off x="4826007" y="4105497"/>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73" name="Rectangle 72"/>
            <p:cNvSpPr>
              <a:spLocks noChangeArrowheads="1"/>
            </p:cNvSpPr>
            <p:nvPr/>
          </p:nvSpPr>
          <p:spPr bwMode="auto">
            <a:xfrm>
              <a:off x="3209702" y="3556857"/>
              <a:ext cx="274320" cy="274320"/>
            </a:xfrm>
            <a:prstGeom prst="rect">
              <a:avLst/>
            </a:prstGeom>
            <a:ln>
              <a:headEnd/>
              <a:tailEnd/>
            </a:ln>
            <a:extLst/>
          </p:spPr>
          <p:style>
            <a:lnRef idx="3">
              <a:schemeClr val="lt1"/>
            </a:lnRef>
            <a:fillRef idx="1">
              <a:schemeClr val="accent3"/>
            </a:fillRef>
            <a:effectRef idx="1">
              <a:schemeClr val="accent3"/>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74" name="Rectangle 73"/>
            <p:cNvSpPr>
              <a:spLocks noChangeArrowheads="1"/>
            </p:cNvSpPr>
            <p:nvPr/>
          </p:nvSpPr>
          <p:spPr bwMode="auto">
            <a:xfrm>
              <a:off x="3209702" y="4105497"/>
              <a:ext cx="274320" cy="274320"/>
            </a:xfrm>
            <a:prstGeom prst="rect">
              <a:avLst/>
            </a:prstGeom>
            <a:ln>
              <a:headEnd/>
              <a:tailEnd/>
            </a:ln>
            <a:extLst/>
          </p:spPr>
          <p:style>
            <a:lnRef idx="3">
              <a:schemeClr val="lt1"/>
            </a:lnRef>
            <a:fillRef idx="1">
              <a:schemeClr val="accent3"/>
            </a:fillRef>
            <a:effectRef idx="1">
              <a:schemeClr val="accent3"/>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75" name="Rectangle 74"/>
            <p:cNvSpPr>
              <a:spLocks noChangeArrowheads="1"/>
            </p:cNvSpPr>
            <p:nvPr/>
          </p:nvSpPr>
          <p:spPr bwMode="auto">
            <a:xfrm>
              <a:off x="3759207" y="3556857"/>
              <a:ext cx="914400" cy="27432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76" name="Rectangle 75"/>
            <p:cNvSpPr>
              <a:spLocks noChangeArrowheads="1"/>
            </p:cNvSpPr>
            <p:nvPr/>
          </p:nvSpPr>
          <p:spPr bwMode="auto">
            <a:xfrm>
              <a:off x="3759207" y="4105497"/>
              <a:ext cx="914400" cy="27432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79" name="Rectangle 78"/>
            <p:cNvSpPr>
              <a:spLocks noChangeArrowheads="1"/>
            </p:cNvSpPr>
            <p:nvPr/>
          </p:nvSpPr>
          <p:spPr bwMode="auto">
            <a:xfrm>
              <a:off x="3118262" y="5277944"/>
              <a:ext cx="3840480" cy="914400"/>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algn="l"/>
              <a:endParaRPr lang="en-US" altLang="en-US" sz="2400">
                <a:latin typeface="Candara" panose="020E0502030303020204" pitchFamily="34" charset="0"/>
              </a:endParaRPr>
            </a:p>
          </p:txBody>
        </p:sp>
        <p:sp>
          <p:nvSpPr>
            <p:cNvPr id="80" name="Rectangle 79"/>
            <p:cNvSpPr>
              <a:spLocks noChangeArrowheads="1"/>
            </p:cNvSpPr>
            <p:nvPr/>
          </p:nvSpPr>
          <p:spPr bwMode="auto">
            <a:xfrm>
              <a:off x="5740407" y="5323664"/>
              <a:ext cx="6858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dirty="0">
                  <a:latin typeface="Candara" panose="020E0502030303020204" pitchFamily="34" charset="0"/>
                </a:rPr>
                <a:t>• • •</a:t>
              </a:r>
            </a:p>
          </p:txBody>
        </p:sp>
        <p:sp>
          <p:nvSpPr>
            <p:cNvPr id="81" name="Rectangle 80"/>
            <p:cNvSpPr>
              <a:spLocks noChangeArrowheads="1"/>
            </p:cNvSpPr>
            <p:nvPr/>
          </p:nvSpPr>
          <p:spPr bwMode="auto">
            <a:xfrm>
              <a:off x="6426207" y="532366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82" name="Rectangle 81"/>
            <p:cNvSpPr>
              <a:spLocks noChangeArrowheads="1"/>
            </p:cNvSpPr>
            <p:nvPr/>
          </p:nvSpPr>
          <p:spPr bwMode="auto">
            <a:xfrm>
              <a:off x="5283207" y="532366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83" name="Rectangle 82"/>
            <p:cNvSpPr>
              <a:spLocks noChangeArrowheads="1"/>
            </p:cNvSpPr>
            <p:nvPr/>
          </p:nvSpPr>
          <p:spPr bwMode="auto">
            <a:xfrm>
              <a:off x="4826007" y="532366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84" name="Rectangle 83"/>
            <p:cNvSpPr>
              <a:spLocks noChangeArrowheads="1"/>
            </p:cNvSpPr>
            <p:nvPr/>
          </p:nvSpPr>
          <p:spPr bwMode="auto">
            <a:xfrm>
              <a:off x="5740407" y="5872304"/>
              <a:ext cx="6858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a:latin typeface="Candara" panose="020E0502030303020204" pitchFamily="34" charset="0"/>
                </a:rPr>
                <a:t>• • •</a:t>
              </a:r>
            </a:p>
          </p:txBody>
        </p:sp>
        <p:sp>
          <p:nvSpPr>
            <p:cNvPr id="85" name="Rectangle 84"/>
            <p:cNvSpPr>
              <a:spLocks noChangeArrowheads="1"/>
            </p:cNvSpPr>
            <p:nvPr/>
          </p:nvSpPr>
          <p:spPr bwMode="auto">
            <a:xfrm>
              <a:off x="6426207" y="587230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86" name="Rectangle 85"/>
            <p:cNvSpPr>
              <a:spLocks noChangeArrowheads="1"/>
            </p:cNvSpPr>
            <p:nvPr/>
          </p:nvSpPr>
          <p:spPr bwMode="auto">
            <a:xfrm>
              <a:off x="5283207" y="587230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87" name="Rectangle 86"/>
            <p:cNvSpPr>
              <a:spLocks noChangeArrowheads="1"/>
            </p:cNvSpPr>
            <p:nvPr/>
          </p:nvSpPr>
          <p:spPr bwMode="auto">
            <a:xfrm>
              <a:off x="4826007" y="587230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88" name="Rectangle 87"/>
            <p:cNvSpPr>
              <a:spLocks noChangeArrowheads="1"/>
            </p:cNvSpPr>
            <p:nvPr/>
          </p:nvSpPr>
          <p:spPr bwMode="auto">
            <a:xfrm>
              <a:off x="3209702" y="5323664"/>
              <a:ext cx="274320" cy="274320"/>
            </a:xfrm>
            <a:prstGeom prst="rect">
              <a:avLst/>
            </a:prstGeom>
            <a:ln>
              <a:headEnd/>
              <a:tailEnd/>
            </a:ln>
            <a:extLst/>
          </p:spPr>
          <p:style>
            <a:lnRef idx="3">
              <a:schemeClr val="lt1"/>
            </a:lnRef>
            <a:fillRef idx="1">
              <a:schemeClr val="accent3"/>
            </a:fillRef>
            <a:effectRef idx="1">
              <a:schemeClr val="accent3"/>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89" name="Rectangle 88"/>
            <p:cNvSpPr>
              <a:spLocks noChangeArrowheads="1"/>
            </p:cNvSpPr>
            <p:nvPr/>
          </p:nvSpPr>
          <p:spPr bwMode="auto">
            <a:xfrm>
              <a:off x="3209702" y="5872304"/>
              <a:ext cx="274320" cy="274320"/>
            </a:xfrm>
            <a:prstGeom prst="rect">
              <a:avLst/>
            </a:prstGeom>
            <a:ln>
              <a:headEnd/>
              <a:tailEnd/>
            </a:ln>
            <a:extLst/>
          </p:spPr>
          <p:style>
            <a:lnRef idx="3">
              <a:schemeClr val="lt1"/>
            </a:lnRef>
            <a:fillRef idx="1">
              <a:schemeClr val="accent3"/>
            </a:fillRef>
            <a:effectRef idx="1">
              <a:schemeClr val="accent3"/>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90" name="Rectangle 89"/>
            <p:cNvSpPr>
              <a:spLocks noChangeArrowheads="1"/>
            </p:cNvSpPr>
            <p:nvPr/>
          </p:nvSpPr>
          <p:spPr bwMode="auto">
            <a:xfrm>
              <a:off x="3759207" y="5323664"/>
              <a:ext cx="914400" cy="27432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91" name="Rectangle 90"/>
            <p:cNvSpPr>
              <a:spLocks noChangeArrowheads="1"/>
            </p:cNvSpPr>
            <p:nvPr/>
          </p:nvSpPr>
          <p:spPr bwMode="auto">
            <a:xfrm>
              <a:off x="3759207" y="5872304"/>
              <a:ext cx="914400" cy="27432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94" name="Rectangle 93"/>
            <p:cNvSpPr>
              <a:spLocks noChangeArrowheads="1"/>
            </p:cNvSpPr>
            <p:nvPr/>
          </p:nvSpPr>
          <p:spPr bwMode="auto">
            <a:xfrm>
              <a:off x="4695602" y="3831177"/>
              <a:ext cx="685800" cy="274320"/>
            </a:xfrm>
            <a:prstGeom prst="rect">
              <a:avLst/>
            </a:prstGeom>
            <a:noFill/>
            <a:ln>
              <a:noFill/>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dirty="0">
                  <a:latin typeface="Candara" panose="020E0502030303020204" pitchFamily="34" charset="0"/>
                </a:rPr>
                <a:t>• • •</a:t>
              </a:r>
            </a:p>
          </p:txBody>
        </p:sp>
        <p:sp>
          <p:nvSpPr>
            <p:cNvPr id="95" name="Rectangle 94"/>
            <p:cNvSpPr>
              <a:spLocks noChangeArrowheads="1"/>
            </p:cNvSpPr>
            <p:nvPr/>
          </p:nvSpPr>
          <p:spPr bwMode="auto">
            <a:xfrm>
              <a:off x="4695602" y="5594269"/>
              <a:ext cx="685800" cy="274320"/>
            </a:xfrm>
            <a:prstGeom prst="rect">
              <a:avLst/>
            </a:prstGeom>
            <a:noFill/>
            <a:ln>
              <a:noFill/>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dirty="0">
                  <a:latin typeface="Candara" panose="020E0502030303020204" pitchFamily="34" charset="0"/>
                </a:rPr>
                <a:t>• • •</a:t>
              </a:r>
            </a:p>
          </p:txBody>
        </p:sp>
        <p:sp>
          <p:nvSpPr>
            <p:cNvPr id="96" name="Text Box 350"/>
            <p:cNvSpPr txBox="1">
              <a:spLocks noChangeArrowheads="1"/>
            </p:cNvSpPr>
            <p:nvPr/>
          </p:nvSpPr>
          <p:spPr bwMode="auto">
            <a:xfrm>
              <a:off x="2194876" y="3737505"/>
              <a:ext cx="78579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algn="l"/>
              <a:r>
                <a:rPr lang="en-US" altLang="en-US" sz="2400" dirty="0">
                  <a:latin typeface="Candara" panose="020E0502030303020204" pitchFamily="34" charset="0"/>
                </a:rPr>
                <a:t>Set 1</a:t>
              </a:r>
            </a:p>
          </p:txBody>
        </p:sp>
        <p:sp>
          <p:nvSpPr>
            <p:cNvPr id="97" name="Text Box 350"/>
            <p:cNvSpPr txBox="1">
              <a:spLocks noChangeArrowheads="1"/>
            </p:cNvSpPr>
            <p:nvPr/>
          </p:nvSpPr>
          <p:spPr bwMode="auto">
            <a:xfrm>
              <a:off x="2057018" y="5500597"/>
              <a:ext cx="1019831"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algn="l"/>
              <a:r>
                <a:rPr lang="en-US" altLang="en-US" sz="2400" dirty="0">
                  <a:latin typeface="Candara" panose="020E0502030303020204" pitchFamily="34" charset="0"/>
                </a:rPr>
                <a:t>Set S-1</a:t>
              </a:r>
            </a:p>
          </p:txBody>
        </p:sp>
      </p:grpSp>
      <p:cxnSp>
        <p:nvCxnSpPr>
          <p:cNvPr id="30" name="Straight Arrow Connector 29"/>
          <p:cNvCxnSpPr>
            <a:stCxn id="28" idx="2"/>
          </p:cNvCxnSpPr>
          <p:nvPr/>
        </p:nvCxnSpPr>
        <p:spPr>
          <a:xfrm>
            <a:off x="2845870" y="2011953"/>
            <a:ext cx="439197" cy="382313"/>
          </a:xfrm>
          <a:prstGeom prst="straightConnector1">
            <a:avLst/>
          </a:prstGeom>
          <a:ln w="28575">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25269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p:bldP spid="21" grpId="0" animBg="1"/>
      <p:bldP spid="22" grpId="0"/>
      <p:bldP spid="23" grpId="0" animBg="1"/>
      <p:bldP spid="24" grpId="0"/>
      <p:bldP spid="25" grpId="0" animBg="1"/>
      <p:bldP spid="26" grpId="0"/>
      <p:bldP spid="28"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 of Address</a:t>
            </a:r>
          </a:p>
        </p:txBody>
      </p:sp>
      <p:sp>
        <p:nvSpPr>
          <p:cNvPr id="5" name="Rectangle 4"/>
          <p:cNvSpPr>
            <a:spLocks noChangeArrowheads="1"/>
          </p:cNvSpPr>
          <p:nvPr/>
        </p:nvSpPr>
        <p:spPr bwMode="auto">
          <a:xfrm>
            <a:off x="2396053" y="2311638"/>
            <a:ext cx="851194"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Candara" panose="020E0502030303020204" pitchFamily="34" charset="0"/>
                <a:cs typeface="+mn-cs"/>
              </a:rPr>
              <a:t>t bits</a:t>
            </a:r>
          </a:p>
        </p:txBody>
      </p:sp>
      <p:sp>
        <p:nvSpPr>
          <p:cNvPr id="6" name="Rectangle 5"/>
          <p:cNvSpPr>
            <a:spLocks noChangeArrowheads="1"/>
          </p:cNvSpPr>
          <p:nvPr/>
        </p:nvSpPr>
        <p:spPr bwMode="auto">
          <a:xfrm>
            <a:off x="5497844" y="2311638"/>
            <a:ext cx="86241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Candara" panose="020E0502030303020204" pitchFamily="34" charset="0"/>
                <a:cs typeface="+mn-cs"/>
              </a:rPr>
              <a:t>s bits</a:t>
            </a:r>
          </a:p>
        </p:txBody>
      </p:sp>
      <p:sp>
        <p:nvSpPr>
          <p:cNvPr id="7" name="Rectangle 6"/>
          <p:cNvSpPr>
            <a:spLocks noChangeArrowheads="1"/>
          </p:cNvSpPr>
          <p:nvPr/>
        </p:nvSpPr>
        <p:spPr bwMode="auto">
          <a:xfrm>
            <a:off x="6843449" y="3004180"/>
            <a:ext cx="1642202" cy="36576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white"/>
              </a:solidFill>
              <a:effectLst/>
              <a:uLnTx/>
              <a:uFillTx/>
              <a:latin typeface="Candara" panose="020E0502030303020204" pitchFamily="34" charset="0"/>
              <a:cs typeface="+mn-cs"/>
            </a:endParaRPr>
          </a:p>
        </p:txBody>
      </p:sp>
      <p:sp>
        <p:nvSpPr>
          <p:cNvPr id="8" name="Rectangle 7"/>
          <p:cNvSpPr>
            <a:spLocks noChangeArrowheads="1"/>
          </p:cNvSpPr>
          <p:nvPr/>
        </p:nvSpPr>
        <p:spPr bwMode="auto">
          <a:xfrm>
            <a:off x="5014651" y="3005724"/>
            <a:ext cx="1828800" cy="365760"/>
          </a:xfrm>
          <a:prstGeom prst="rect">
            <a:avLst/>
          </a:prstGeom>
          <a:ln>
            <a:headEnd/>
            <a:tailEnd/>
          </a:ln>
          <a:extLst/>
        </p:spPr>
        <p:style>
          <a:lnRef idx="3">
            <a:schemeClr val="lt1"/>
          </a:lnRef>
          <a:fillRef idx="1">
            <a:schemeClr val="accent4"/>
          </a:fillRef>
          <a:effectRef idx="1">
            <a:schemeClr val="accent4"/>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white"/>
              </a:solidFill>
              <a:effectLst/>
              <a:uLnTx/>
              <a:uFillTx/>
              <a:latin typeface="Candara" panose="020E0502030303020204" pitchFamily="34" charset="0"/>
              <a:cs typeface="+mn-cs"/>
            </a:endParaRPr>
          </a:p>
        </p:txBody>
      </p:sp>
      <p:sp>
        <p:nvSpPr>
          <p:cNvPr id="9" name="Rectangle 8"/>
          <p:cNvSpPr>
            <a:spLocks noChangeArrowheads="1"/>
          </p:cNvSpPr>
          <p:nvPr/>
        </p:nvSpPr>
        <p:spPr bwMode="auto">
          <a:xfrm>
            <a:off x="628650" y="3005724"/>
            <a:ext cx="4386001" cy="36576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white"/>
              </a:solidFill>
              <a:effectLst/>
              <a:uLnTx/>
              <a:uFillTx/>
              <a:latin typeface="Candara" panose="020E0502030303020204" pitchFamily="34" charset="0"/>
              <a:cs typeface="+mn-cs"/>
            </a:endParaRPr>
          </a:p>
        </p:txBody>
      </p:sp>
      <p:sp>
        <p:nvSpPr>
          <p:cNvPr id="10" name="Rectangle 9"/>
          <p:cNvSpPr>
            <a:spLocks noChangeArrowheads="1"/>
          </p:cNvSpPr>
          <p:nvPr/>
        </p:nvSpPr>
        <p:spPr bwMode="auto">
          <a:xfrm>
            <a:off x="7195250" y="2311638"/>
            <a:ext cx="908902"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Candara" panose="020E0502030303020204" pitchFamily="34" charset="0"/>
                <a:cs typeface="+mn-cs"/>
              </a:rPr>
              <a:t>b bits</a:t>
            </a:r>
          </a:p>
        </p:txBody>
      </p:sp>
      <p:sp>
        <p:nvSpPr>
          <p:cNvPr id="13" name="Rectangle 12"/>
          <p:cNvSpPr>
            <a:spLocks noChangeArrowheads="1"/>
          </p:cNvSpPr>
          <p:nvPr/>
        </p:nvSpPr>
        <p:spPr bwMode="auto">
          <a:xfrm>
            <a:off x="2496658" y="4102550"/>
            <a:ext cx="64998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Candara" panose="020E0502030303020204" pitchFamily="34" charset="0"/>
                <a:cs typeface="+mn-cs"/>
              </a:rPr>
              <a:t>Tag</a:t>
            </a:r>
          </a:p>
        </p:txBody>
      </p:sp>
      <p:sp>
        <p:nvSpPr>
          <p:cNvPr id="14" name="Rectangle 13"/>
          <p:cNvSpPr>
            <a:spLocks noChangeArrowheads="1"/>
          </p:cNvSpPr>
          <p:nvPr/>
        </p:nvSpPr>
        <p:spPr bwMode="auto">
          <a:xfrm>
            <a:off x="5224996" y="4102550"/>
            <a:ext cx="140811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Candara" panose="020E0502030303020204" pitchFamily="34" charset="0"/>
                <a:cs typeface="+mn-cs"/>
              </a:rPr>
              <a:t>Set index</a:t>
            </a:r>
          </a:p>
        </p:txBody>
      </p:sp>
      <p:sp>
        <p:nvSpPr>
          <p:cNvPr id="15" name="Rectangle 14"/>
          <p:cNvSpPr>
            <a:spLocks noChangeArrowheads="1"/>
          </p:cNvSpPr>
          <p:nvPr/>
        </p:nvSpPr>
        <p:spPr bwMode="auto">
          <a:xfrm>
            <a:off x="6779271" y="4102550"/>
            <a:ext cx="1740860"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Candara" panose="020E0502030303020204" pitchFamily="34" charset="0"/>
                <a:cs typeface="+mn-cs"/>
              </a:rPr>
              <a:t>Block offset</a:t>
            </a:r>
          </a:p>
        </p:txBody>
      </p:sp>
      <p:sp>
        <p:nvSpPr>
          <p:cNvPr id="16" name="AutoShape 375"/>
          <p:cNvSpPr>
            <a:spLocks/>
          </p:cNvSpPr>
          <p:nvPr/>
        </p:nvSpPr>
        <p:spPr bwMode="auto">
          <a:xfrm rot="5400000">
            <a:off x="2689903" y="1490526"/>
            <a:ext cx="220125" cy="4342632"/>
          </a:xfrm>
          <a:prstGeom prst="rightBrace">
            <a:avLst>
              <a:gd name="adj1" fmla="val 29167"/>
              <a:gd name="adj2" fmla="val 49806"/>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cs typeface="+mn-cs"/>
            </a:endParaRPr>
          </a:p>
        </p:txBody>
      </p:sp>
      <p:sp>
        <p:nvSpPr>
          <p:cNvPr id="17" name="AutoShape 376"/>
          <p:cNvSpPr>
            <a:spLocks/>
          </p:cNvSpPr>
          <p:nvPr/>
        </p:nvSpPr>
        <p:spPr bwMode="auto">
          <a:xfrm rot="5400000">
            <a:off x="5818988" y="2747443"/>
            <a:ext cx="220124" cy="1828798"/>
          </a:xfrm>
          <a:prstGeom prst="rightBrace">
            <a:avLst>
              <a:gd name="adj1" fmla="val 29167"/>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cs typeface="+mn-cs"/>
            </a:endParaRPr>
          </a:p>
        </p:txBody>
      </p:sp>
      <p:sp>
        <p:nvSpPr>
          <p:cNvPr id="32" name="AutoShape 376"/>
          <p:cNvSpPr>
            <a:spLocks/>
          </p:cNvSpPr>
          <p:nvPr/>
        </p:nvSpPr>
        <p:spPr bwMode="auto">
          <a:xfrm rot="5400000">
            <a:off x="7591014" y="2847570"/>
            <a:ext cx="220126" cy="1628546"/>
          </a:xfrm>
          <a:prstGeom prst="rightBrace">
            <a:avLst>
              <a:gd name="adj1" fmla="val 29167"/>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pitchFamily="34" charset="0"/>
              <a:cs typeface="+mn-cs"/>
            </a:endParaRPr>
          </a:p>
        </p:txBody>
      </p:sp>
    </p:spTree>
    <p:extLst>
      <p:ext uri="{BB962C8B-B14F-4D97-AF65-F5344CB8AC3E}">
        <p14:creationId xmlns:p14="http://schemas.microsoft.com/office/powerpoint/2010/main" val="419783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3" grpId="0"/>
      <p:bldP spid="14" grpId="0"/>
      <p:bldP spid="15" grpId="0"/>
      <p:bldP spid="16" grpId="0" animBg="1"/>
      <p:bldP spid="17"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0217799"/>
              </p:ext>
            </p:extLst>
          </p:nvPr>
        </p:nvGraphicFramePr>
        <p:xfrm>
          <a:off x="1367132" y="2216734"/>
          <a:ext cx="6409735" cy="3840480"/>
        </p:xfrm>
        <a:graphic>
          <a:graphicData uri="http://schemas.openxmlformats.org/drawingml/2006/table">
            <a:tbl>
              <a:tblPr firstRow="1" bandRow="1">
                <a:tableStyleId>{F5AB1C69-6EDB-4FF4-983F-18BD219EF322}</a:tableStyleId>
              </a:tblPr>
              <a:tblGrid>
                <a:gridCol w="1184593">
                  <a:extLst>
                    <a:ext uri="{9D8B030D-6E8A-4147-A177-3AD203B41FA5}">
                      <a16:colId xmlns:a16="http://schemas.microsoft.com/office/drawing/2014/main" val="1983823525"/>
                    </a:ext>
                  </a:extLst>
                </a:gridCol>
                <a:gridCol w="870857">
                  <a:extLst>
                    <a:ext uri="{9D8B030D-6E8A-4147-A177-3AD203B41FA5}">
                      <a16:colId xmlns:a16="http://schemas.microsoft.com/office/drawing/2014/main" val="2646687436"/>
                    </a:ext>
                  </a:extLst>
                </a:gridCol>
                <a:gridCol w="870857">
                  <a:extLst>
                    <a:ext uri="{9D8B030D-6E8A-4147-A177-3AD203B41FA5}">
                      <a16:colId xmlns:a16="http://schemas.microsoft.com/office/drawing/2014/main" val="1006879726"/>
                    </a:ext>
                  </a:extLst>
                </a:gridCol>
                <a:gridCol w="870857">
                  <a:extLst>
                    <a:ext uri="{9D8B030D-6E8A-4147-A177-3AD203B41FA5}">
                      <a16:colId xmlns:a16="http://schemas.microsoft.com/office/drawing/2014/main" val="3766866829"/>
                    </a:ext>
                  </a:extLst>
                </a:gridCol>
                <a:gridCol w="870857">
                  <a:extLst>
                    <a:ext uri="{9D8B030D-6E8A-4147-A177-3AD203B41FA5}">
                      <a16:colId xmlns:a16="http://schemas.microsoft.com/office/drawing/2014/main" val="2660374961"/>
                    </a:ext>
                  </a:extLst>
                </a:gridCol>
                <a:gridCol w="870857">
                  <a:extLst>
                    <a:ext uri="{9D8B030D-6E8A-4147-A177-3AD203B41FA5}">
                      <a16:colId xmlns:a16="http://schemas.microsoft.com/office/drawing/2014/main" val="2149802920"/>
                    </a:ext>
                  </a:extLst>
                </a:gridCol>
                <a:gridCol w="870857">
                  <a:extLst>
                    <a:ext uri="{9D8B030D-6E8A-4147-A177-3AD203B41FA5}">
                      <a16:colId xmlns:a16="http://schemas.microsoft.com/office/drawing/2014/main" val="334614430"/>
                    </a:ext>
                  </a:extLst>
                </a:gridCol>
              </a:tblGrid>
              <a:tr h="548640">
                <a:tc>
                  <a:txBody>
                    <a:bodyPr/>
                    <a:lstStyle/>
                    <a:p>
                      <a:pPr algn="ctr"/>
                      <a:r>
                        <a:rPr lang="en-US" sz="2400" dirty="0"/>
                        <a:t>C</a:t>
                      </a:r>
                    </a:p>
                  </a:txBody>
                  <a:tcPr/>
                </a:tc>
                <a:tc>
                  <a:txBody>
                    <a:bodyPr/>
                    <a:lstStyle/>
                    <a:p>
                      <a:pPr algn="ctr"/>
                      <a:r>
                        <a:rPr lang="en-US" sz="2400" dirty="0"/>
                        <a:t>B</a:t>
                      </a:r>
                    </a:p>
                  </a:txBody>
                  <a:tcPr/>
                </a:tc>
                <a:tc>
                  <a:txBody>
                    <a:bodyPr/>
                    <a:lstStyle/>
                    <a:p>
                      <a:pPr algn="ctr"/>
                      <a:r>
                        <a:rPr lang="en-US" sz="2400" dirty="0"/>
                        <a:t>E</a:t>
                      </a:r>
                    </a:p>
                  </a:txBody>
                  <a:tcPr/>
                </a:tc>
                <a:tc>
                  <a:txBody>
                    <a:bodyPr/>
                    <a:lstStyle/>
                    <a:p>
                      <a:pPr algn="ctr"/>
                      <a:r>
                        <a:rPr lang="en-US" sz="2400" dirty="0"/>
                        <a:t>S</a:t>
                      </a:r>
                    </a:p>
                  </a:txBody>
                  <a:tcPr/>
                </a:tc>
                <a:tc>
                  <a:txBody>
                    <a:bodyPr/>
                    <a:lstStyle/>
                    <a:p>
                      <a:pPr algn="ctr"/>
                      <a:r>
                        <a:rPr lang="en-US" sz="2400" dirty="0"/>
                        <a:t>t</a:t>
                      </a:r>
                    </a:p>
                  </a:txBody>
                  <a:tcPr/>
                </a:tc>
                <a:tc>
                  <a:txBody>
                    <a:bodyPr/>
                    <a:lstStyle/>
                    <a:p>
                      <a:pPr algn="ctr"/>
                      <a:r>
                        <a:rPr lang="en-US" sz="2400" dirty="0"/>
                        <a:t>s</a:t>
                      </a:r>
                    </a:p>
                  </a:txBody>
                  <a:tcPr/>
                </a:tc>
                <a:tc>
                  <a:txBody>
                    <a:bodyPr/>
                    <a:lstStyle/>
                    <a:p>
                      <a:pPr algn="ctr"/>
                      <a:r>
                        <a:rPr lang="en-US" sz="2400" dirty="0"/>
                        <a:t>b</a:t>
                      </a:r>
                    </a:p>
                  </a:txBody>
                  <a:tcPr/>
                </a:tc>
                <a:extLst>
                  <a:ext uri="{0D108BD9-81ED-4DB2-BD59-A6C34878D82A}">
                    <a16:rowId xmlns:a16="http://schemas.microsoft.com/office/drawing/2014/main" val="943955596"/>
                  </a:ext>
                </a:extLst>
              </a:tr>
              <a:tr h="548640">
                <a:tc>
                  <a:txBody>
                    <a:bodyPr/>
                    <a:lstStyle/>
                    <a:p>
                      <a:pPr algn="ctr"/>
                      <a:r>
                        <a:rPr lang="en-US" sz="2400" dirty="0"/>
                        <a:t>1,024</a:t>
                      </a:r>
                    </a:p>
                  </a:txBody>
                  <a:tcPr anchor="ctr"/>
                </a:tc>
                <a:tc>
                  <a:txBody>
                    <a:bodyPr/>
                    <a:lstStyle/>
                    <a:p>
                      <a:pPr algn="ctr"/>
                      <a:r>
                        <a:rPr lang="en-US" sz="2400" dirty="0"/>
                        <a:t>4</a:t>
                      </a:r>
                    </a:p>
                  </a:txBody>
                  <a:tcPr anchor="ctr"/>
                </a:tc>
                <a:tc>
                  <a:txBody>
                    <a:bodyPr/>
                    <a:lstStyle/>
                    <a:p>
                      <a:pPr algn="ctr"/>
                      <a:r>
                        <a:rPr lang="en-US" sz="2400" dirty="0"/>
                        <a:t>1</a:t>
                      </a:r>
                    </a:p>
                  </a:txBody>
                  <a:tcPr anchor="ctr"/>
                </a:tc>
                <a:tc>
                  <a:txBody>
                    <a:bodyPr/>
                    <a:lstStyle/>
                    <a:p>
                      <a:pPr algn="ctr"/>
                      <a:endParaRPr lang="en-US" sz="2400" dirty="0"/>
                    </a:p>
                  </a:txBody>
                  <a:tcPr anchor="ctr"/>
                </a:tc>
                <a:tc>
                  <a:txBody>
                    <a:bodyPr/>
                    <a:lstStyle/>
                    <a:p>
                      <a:pPr algn="ctr"/>
                      <a:endParaRPr lang="en-US" sz="2400"/>
                    </a:p>
                  </a:txBody>
                  <a:tcPr anchor="ctr"/>
                </a:tc>
                <a:tc>
                  <a:txBody>
                    <a:bodyPr/>
                    <a:lstStyle/>
                    <a:p>
                      <a:pPr algn="ctr"/>
                      <a:endParaRPr lang="en-US" sz="2400" dirty="0"/>
                    </a:p>
                  </a:txBody>
                  <a:tcPr anchor="ctr"/>
                </a:tc>
                <a:tc>
                  <a:txBody>
                    <a:bodyPr/>
                    <a:lstStyle/>
                    <a:p>
                      <a:pPr algn="ctr"/>
                      <a:endParaRPr lang="en-US" sz="2400"/>
                    </a:p>
                  </a:txBody>
                  <a:tcPr anchor="ctr"/>
                </a:tc>
                <a:extLst>
                  <a:ext uri="{0D108BD9-81ED-4DB2-BD59-A6C34878D82A}">
                    <a16:rowId xmlns:a16="http://schemas.microsoft.com/office/drawing/2014/main" val="3134638090"/>
                  </a:ext>
                </a:extLst>
              </a:tr>
              <a:tr h="548640">
                <a:tc>
                  <a:txBody>
                    <a:bodyPr/>
                    <a:lstStyle/>
                    <a:p>
                      <a:pPr algn="ctr"/>
                      <a:r>
                        <a:rPr lang="en-US" sz="2400" dirty="0"/>
                        <a:t>1,024</a:t>
                      </a:r>
                    </a:p>
                  </a:txBody>
                  <a:tcPr anchor="ctr"/>
                </a:tc>
                <a:tc>
                  <a:txBody>
                    <a:bodyPr/>
                    <a:lstStyle/>
                    <a:p>
                      <a:pPr algn="ctr"/>
                      <a:r>
                        <a:rPr lang="en-US" sz="2400" dirty="0"/>
                        <a:t>8</a:t>
                      </a:r>
                    </a:p>
                  </a:txBody>
                  <a:tcPr anchor="ctr"/>
                </a:tc>
                <a:tc>
                  <a:txBody>
                    <a:bodyPr/>
                    <a:lstStyle/>
                    <a:p>
                      <a:pPr algn="ctr"/>
                      <a:r>
                        <a:rPr lang="en-US" sz="2400" dirty="0"/>
                        <a:t>4</a:t>
                      </a:r>
                    </a:p>
                  </a:txBody>
                  <a:tcPr anchor="ctr"/>
                </a:tc>
                <a:tc>
                  <a:txBody>
                    <a:bodyPr/>
                    <a:lstStyle/>
                    <a:p>
                      <a:pPr algn="ctr"/>
                      <a:endParaRPr lang="en-US" sz="2400" dirty="0"/>
                    </a:p>
                  </a:txBody>
                  <a:tcPr anchor="ctr"/>
                </a:tc>
                <a:tc>
                  <a:txBody>
                    <a:bodyPr/>
                    <a:lstStyle/>
                    <a:p>
                      <a:pPr algn="ctr"/>
                      <a:endParaRPr lang="en-US" sz="2400"/>
                    </a:p>
                  </a:txBody>
                  <a:tcPr anchor="ctr"/>
                </a:tc>
                <a:tc>
                  <a:txBody>
                    <a:bodyPr/>
                    <a:lstStyle/>
                    <a:p>
                      <a:pPr algn="ctr"/>
                      <a:endParaRPr lang="en-US" sz="2400"/>
                    </a:p>
                  </a:txBody>
                  <a:tcPr anchor="ctr"/>
                </a:tc>
                <a:tc>
                  <a:txBody>
                    <a:bodyPr/>
                    <a:lstStyle/>
                    <a:p>
                      <a:pPr algn="ctr"/>
                      <a:endParaRPr lang="en-US" sz="2400"/>
                    </a:p>
                  </a:txBody>
                  <a:tcPr anchor="ctr"/>
                </a:tc>
                <a:extLst>
                  <a:ext uri="{0D108BD9-81ED-4DB2-BD59-A6C34878D82A}">
                    <a16:rowId xmlns:a16="http://schemas.microsoft.com/office/drawing/2014/main" val="388911036"/>
                  </a:ext>
                </a:extLst>
              </a:tr>
              <a:tr h="548640">
                <a:tc>
                  <a:txBody>
                    <a:bodyPr/>
                    <a:lstStyle/>
                    <a:p>
                      <a:pPr algn="ctr"/>
                      <a:r>
                        <a:rPr lang="en-US" sz="2400" dirty="0"/>
                        <a:t>1,024</a:t>
                      </a:r>
                    </a:p>
                  </a:txBody>
                  <a:tcPr anchor="ctr"/>
                </a:tc>
                <a:tc>
                  <a:txBody>
                    <a:bodyPr/>
                    <a:lstStyle/>
                    <a:p>
                      <a:pPr algn="ctr"/>
                      <a:r>
                        <a:rPr lang="en-US" sz="2400" dirty="0"/>
                        <a:t>32</a:t>
                      </a:r>
                    </a:p>
                  </a:txBody>
                  <a:tcPr anchor="ctr"/>
                </a:tc>
                <a:tc>
                  <a:txBody>
                    <a:bodyPr/>
                    <a:lstStyle/>
                    <a:p>
                      <a:pPr algn="ctr"/>
                      <a:r>
                        <a:rPr lang="en-US" sz="2400" dirty="0"/>
                        <a:t>32</a:t>
                      </a:r>
                    </a:p>
                  </a:txBody>
                  <a:tcPr anchor="ctr"/>
                </a:tc>
                <a:tc>
                  <a:txBody>
                    <a:bodyPr/>
                    <a:lstStyle/>
                    <a:p>
                      <a:pPr algn="ctr"/>
                      <a:endParaRPr lang="en-US" sz="2400" dirty="0"/>
                    </a:p>
                  </a:txBody>
                  <a:tcPr anchor="ctr"/>
                </a:tc>
                <a:tc>
                  <a:txBody>
                    <a:bodyPr/>
                    <a:lstStyle/>
                    <a:p>
                      <a:pPr algn="ctr"/>
                      <a:endParaRPr lang="en-US" sz="2400"/>
                    </a:p>
                  </a:txBody>
                  <a:tcPr anchor="ctr"/>
                </a:tc>
                <a:tc>
                  <a:txBody>
                    <a:bodyPr/>
                    <a:lstStyle/>
                    <a:p>
                      <a:pPr algn="ctr"/>
                      <a:endParaRPr lang="en-US" sz="2400"/>
                    </a:p>
                  </a:txBody>
                  <a:tcPr anchor="ctr"/>
                </a:tc>
                <a:tc>
                  <a:txBody>
                    <a:bodyPr/>
                    <a:lstStyle/>
                    <a:p>
                      <a:pPr algn="ctr"/>
                      <a:endParaRPr lang="en-US" sz="2400" dirty="0"/>
                    </a:p>
                  </a:txBody>
                  <a:tcPr anchor="ctr"/>
                </a:tc>
                <a:extLst>
                  <a:ext uri="{0D108BD9-81ED-4DB2-BD59-A6C34878D82A}">
                    <a16:rowId xmlns:a16="http://schemas.microsoft.com/office/drawing/2014/main" val="2593906009"/>
                  </a:ext>
                </a:extLst>
              </a:tr>
              <a:tr h="548640">
                <a:tc>
                  <a:txBody>
                    <a:bodyPr/>
                    <a:lstStyle/>
                    <a:p>
                      <a:pPr algn="ctr"/>
                      <a:r>
                        <a:rPr lang="en-US" sz="2400" dirty="0"/>
                        <a:t>32KB</a:t>
                      </a:r>
                    </a:p>
                  </a:txBody>
                  <a:tcPr anchor="ctr"/>
                </a:tc>
                <a:tc>
                  <a:txBody>
                    <a:bodyPr/>
                    <a:lstStyle/>
                    <a:p>
                      <a:pPr algn="ctr"/>
                      <a:r>
                        <a:rPr lang="en-US" sz="2400" dirty="0"/>
                        <a:t>64</a:t>
                      </a:r>
                    </a:p>
                  </a:txBody>
                  <a:tcPr anchor="ctr"/>
                </a:tc>
                <a:tc>
                  <a:txBody>
                    <a:bodyPr/>
                    <a:lstStyle/>
                    <a:p>
                      <a:pPr algn="ctr"/>
                      <a:r>
                        <a:rPr lang="en-US" sz="2400" dirty="0"/>
                        <a:t>8</a:t>
                      </a:r>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extLst>
                  <a:ext uri="{0D108BD9-81ED-4DB2-BD59-A6C34878D82A}">
                    <a16:rowId xmlns:a16="http://schemas.microsoft.com/office/drawing/2014/main" val="1049553717"/>
                  </a:ext>
                </a:extLst>
              </a:tr>
              <a:tr h="548640">
                <a:tc>
                  <a:txBody>
                    <a:bodyPr/>
                    <a:lstStyle/>
                    <a:p>
                      <a:pPr algn="ctr"/>
                      <a:r>
                        <a:rPr lang="en-US" sz="2400" dirty="0"/>
                        <a:t>246KB</a:t>
                      </a:r>
                    </a:p>
                  </a:txBody>
                  <a:tcPr anchor="ctr"/>
                </a:tc>
                <a:tc>
                  <a:txBody>
                    <a:bodyPr/>
                    <a:lstStyle/>
                    <a:p>
                      <a:pPr algn="ctr"/>
                      <a:r>
                        <a:rPr lang="en-US" sz="2400" dirty="0"/>
                        <a:t>64</a:t>
                      </a:r>
                    </a:p>
                  </a:txBody>
                  <a:tcPr anchor="ctr"/>
                </a:tc>
                <a:tc>
                  <a:txBody>
                    <a:bodyPr/>
                    <a:lstStyle/>
                    <a:p>
                      <a:pPr algn="ctr"/>
                      <a:r>
                        <a:rPr lang="en-US" sz="2400" dirty="0"/>
                        <a:t>4</a:t>
                      </a:r>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a:p>
                  </a:txBody>
                  <a:tcPr anchor="ctr"/>
                </a:tc>
                <a:tc>
                  <a:txBody>
                    <a:bodyPr/>
                    <a:lstStyle/>
                    <a:p>
                      <a:pPr algn="ctr"/>
                      <a:endParaRPr lang="en-US" sz="2400" dirty="0"/>
                    </a:p>
                  </a:txBody>
                  <a:tcPr anchor="ctr"/>
                </a:tc>
                <a:extLst>
                  <a:ext uri="{0D108BD9-81ED-4DB2-BD59-A6C34878D82A}">
                    <a16:rowId xmlns:a16="http://schemas.microsoft.com/office/drawing/2014/main" val="2742153711"/>
                  </a:ext>
                </a:extLst>
              </a:tr>
              <a:tr h="548640">
                <a:tc>
                  <a:txBody>
                    <a:bodyPr/>
                    <a:lstStyle/>
                    <a:p>
                      <a:pPr algn="ctr"/>
                      <a:r>
                        <a:rPr lang="en-US" sz="2400" dirty="0"/>
                        <a:t>8MB</a:t>
                      </a:r>
                    </a:p>
                  </a:txBody>
                  <a:tcPr anchor="ctr"/>
                </a:tc>
                <a:tc>
                  <a:txBody>
                    <a:bodyPr/>
                    <a:lstStyle/>
                    <a:p>
                      <a:pPr algn="ctr"/>
                      <a:r>
                        <a:rPr lang="en-US" sz="2400" dirty="0"/>
                        <a:t>64</a:t>
                      </a:r>
                    </a:p>
                  </a:txBody>
                  <a:tcPr anchor="ctr"/>
                </a:tc>
                <a:tc>
                  <a:txBody>
                    <a:bodyPr/>
                    <a:lstStyle/>
                    <a:p>
                      <a:pPr algn="ctr"/>
                      <a:r>
                        <a:rPr lang="en-US" sz="2400" dirty="0"/>
                        <a:t>16</a:t>
                      </a:r>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a:p>
                  </a:txBody>
                  <a:tcPr anchor="ctr"/>
                </a:tc>
                <a:tc>
                  <a:txBody>
                    <a:bodyPr/>
                    <a:lstStyle/>
                    <a:p>
                      <a:pPr algn="ctr"/>
                      <a:endParaRPr lang="en-US" sz="2400" dirty="0"/>
                    </a:p>
                  </a:txBody>
                  <a:tcPr anchor="ctr"/>
                </a:tc>
                <a:extLst>
                  <a:ext uri="{0D108BD9-81ED-4DB2-BD59-A6C34878D82A}">
                    <a16:rowId xmlns:a16="http://schemas.microsoft.com/office/drawing/2014/main" val="835712809"/>
                  </a:ext>
                </a:extLst>
              </a:tr>
            </a:tbl>
          </a:graphicData>
        </a:graphic>
      </p:graphicFrame>
      <p:sp>
        <p:nvSpPr>
          <p:cNvPr id="6" name="Rectangle 5"/>
          <p:cNvSpPr/>
          <p:nvPr/>
        </p:nvSpPr>
        <p:spPr>
          <a:xfrm>
            <a:off x="628650" y="855690"/>
            <a:ext cx="6324617" cy="461665"/>
          </a:xfrm>
          <a:prstGeom prst="rect">
            <a:avLst/>
          </a:prstGeom>
        </p:spPr>
        <p:txBody>
          <a:bodyPr wrap="none">
            <a:spAutoFit/>
          </a:bodyPr>
          <a:lstStyle/>
          <a:p>
            <a:r>
              <a:rPr lang="en-US" sz="2400" dirty="0"/>
              <a:t>Memory address has 32 bits, determine S, t, s, b?</a:t>
            </a:r>
          </a:p>
        </p:txBody>
      </p:sp>
    </p:spTree>
    <p:extLst>
      <p:ext uri="{BB962C8B-B14F-4D97-AF65-F5344CB8AC3E}">
        <p14:creationId xmlns:p14="http://schemas.microsoft.com/office/powerpoint/2010/main" val="382717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8650" y="605666"/>
            <a:ext cx="2822315" cy="120032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Linux Biolinum"/>
                <a:cs typeface="+mn-cs"/>
              </a:rPr>
              <a:t>32 </a:t>
            </a:r>
            <a:r>
              <a:rPr kumimoji="0" lang="en-US" sz="2400" b="0" i="0" u="none" strike="noStrike" kern="1200" cap="none" spc="0" normalizeH="0" baseline="0" noProof="0" dirty="0" err="1">
                <a:ln>
                  <a:noFill/>
                </a:ln>
                <a:solidFill>
                  <a:prstClr val="white"/>
                </a:solidFill>
                <a:effectLst/>
                <a:uLnTx/>
                <a:uFillTx/>
                <a:latin typeface="Linux Biolinum"/>
                <a:cs typeface="+mn-cs"/>
              </a:rPr>
              <a:t>KBytes</a:t>
            </a:r>
            <a:endParaRPr kumimoji="0" lang="en-US" sz="2400" b="0" i="0" u="none" strike="noStrike" kern="1200" cap="none" spc="0" normalizeH="0" baseline="0" noProof="0" dirty="0">
              <a:ln>
                <a:noFill/>
              </a:ln>
              <a:solidFill>
                <a:prstClr val="white"/>
              </a:solidFill>
              <a:effectLst/>
              <a:uLnTx/>
              <a:uFillTx/>
              <a:latin typeface="Linux Biolinum"/>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Linux Biolinum"/>
                <a:cs typeface="+mn-cs"/>
              </a:rPr>
              <a:t>8-way set associative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Linux Biolinum"/>
                <a:cs typeface="+mn-cs"/>
              </a:rPr>
              <a:t>64-byte line size</a:t>
            </a:r>
          </a:p>
        </p:txBody>
      </p:sp>
      <p:sp>
        <p:nvSpPr>
          <p:cNvPr id="302" name="Text Box 350"/>
          <p:cNvSpPr txBox="1">
            <a:spLocks noChangeArrowheads="1"/>
          </p:cNvSpPr>
          <p:nvPr/>
        </p:nvSpPr>
        <p:spPr bwMode="auto">
          <a:xfrm>
            <a:off x="2169931" y="2668122"/>
            <a:ext cx="846707"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algn="l"/>
            <a:r>
              <a:rPr lang="en-US" altLang="en-US" sz="2400" dirty="0">
                <a:latin typeface="Candara" panose="020E0502030303020204" pitchFamily="34" charset="0"/>
              </a:rPr>
              <a:t>Set 0</a:t>
            </a:r>
          </a:p>
        </p:txBody>
      </p:sp>
      <p:sp>
        <p:nvSpPr>
          <p:cNvPr id="303" name="AutoShape 355"/>
          <p:cNvSpPr>
            <a:spLocks/>
          </p:cNvSpPr>
          <p:nvPr/>
        </p:nvSpPr>
        <p:spPr bwMode="auto">
          <a:xfrm rot="16200000">
            <a:off x="5772403" y="1279329"/>
            <a:ext cx="158261" cy="2057401"/>
          </a:xfrm>
          <a:prstGeom prst="rightBrace">
            <a:avLst>
              <a:gd name="adj1" fmla="val 108333"/>
              <a:gd name="adj2" fmla="val 52319"/>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sz="2400">
              <a:latin typeface="Candara" panose="020E0502030303020204" pitchFamily="34" charset="0"/>
            </a:endParaRPr>
          </a:p>
        </p:txBody>
      </p:sp>
      <p:sp>
        <p:nvSpPr>
          <p:cNvPr id="304" name="Text Box 356"/>
          <p:cNvSpPr txBox="1">
            <a:spLocks noChangeArrowheads="1"/>
          </p:cNvSpPr>
          <p:nvPr/>
        </p:nvSpPr>
        <p:spPr bwMode="auto">
          <a:xfrm>
            <a:off x="5341304" y="1550288"/>
            <a:ext cx="127470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2400" i="1" dirty="0">
                <a:solidFill>
                  <a:schemeClr val="accent5">
                    <a:lumMod val="60000"/>
                    <a:lumOff val="40000"/>
                  </a:schemeClr>
                </a:solidFill>
                <a:latin typeface="Candara" panose="020E0502030303020204" pitchFamily="34" charset="0"/>
              </a:rPr>
              <a:t>64 </a:t>
            </a:r>
            <a:r>
              <a:rPr lang="en-US" altLang="en-US" sz="2400" dirty="0">
                <a:solidFill>
                  <a:schemeClr val="accent5">
                    <a:lumMod val="60000"/>
                    <a:lumOff val="40000"/>
                  </a:schemeClr>
                </a:solidFill>
                <a:latin typeface="Candara" panose="020E0502030303020204" pitchFamily="34" charset="0"/>
              </a:rPr>
              <a:t>bytes</a:t>
            </a:r>
          </a:p>
        </p:txBody>
      </p:sp>
      <p:sp>
        <p:nvSpPr>
          <p:cNvPr id="305" name="AutoShape 357"/>
          <p:cNvSpPr>
            <a:spLocks/>
          </p:cNvSpPr>
          <p:nvPr/>
        </p:nvSpPr>
        <p:spPr bwMode="auto">
          <a:xfrm>
            <a:off x="7229377" y="2474435"/>
            <a:ext cx="111229" cy="881720"/>
          </a:xfrm>
          <a:prstGeom prst="rightBrace">
            <a:avLst>
              <a:gd name="adj1" fmla="val 66059"/>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sz="2400">
              <a:latin typeface="Candara" panose="020E0502030303020204" pitchFamily="34" charset="0"/>
            </a:endParaRPr>
          </a:p>
        </p:txBody>
      </p:sp>
      <p:sp>
        <p:nvSpPr>
          <p:cNvPr id="306" name="Text Box 358"/>
          <p:cNvSpPr txBox="1">
            <a:spLocks noChangeArrowheads="1"/>
          </p:cNvSpPr>
          <p:nvPr/>
        </p:nvSpPr>
        <p:spPr bwMode="auto">
          <a:xfrm>
            <a:off x="7389219" y="2501878"/>
            <a:ext cx="1088760"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2400" i="1" dirty="0">
                <a:latin typeface="Candara" panose="020E0502030303020204" pitchFamily="34" charset="0"/>
              </a:rPr>
              <a:t>8</a:t>
            </a:r>
            <a:r>
              <a:rPr lang="en-US" altLang="en-US" sz="2400" dirty="0">
                <a:latin typeface="Candara" panose="020E0502030303020204" pitchFamily="34" charset="0"/>
              </a:rPr>
              <a:t> lines</a:t>
            </a:r>
          </a:p>
          <a:p>
            <a:r>
              <a:rPr lang="en-US" altLang="en-US" sz="2400" dirty="0">
                <a:latin typeface="Candara" panose="020E0502030303020204" pitchFamily="34" charset="0"/>
              </a:rPr>
              <a:t>per set</a:t>
            </a:r>
          </a:p>
        </p:txBody>
      </p:sp>
      <p:sp>
        <p:nvSpPr>
          <p:cNvPr id="307" name="AutoShape 359"/>
          <p:cNvSpPr>
            <a:spLocks/>
          </p:cNvSpPr>
          <p:nvPr/>
        </p:nvSpPr>
        <p:spPr bwMode="auto">
          <a:xfrm>
            <a:off x="1632569" y="2468877"/>
            <a:ext cx="228600" cy="3723467"/>
          </a:xfrm>
          <a:prstGeom prst="leftBrace">
            <a:avLst>
              <a:gd name="adj1" fmla="val 15607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sz="2400">
              <a:latin typeface="Candara" panose="020E0502030303020204" pitchFamily="34" charset="0"/>
            </a:endParaRPr>
          </a:p>
        </p:txBody>
      </p:sp>
      <p:sp>
        <p:nvSpPr>
          <p:cNvPr id="308" name="Text Box 360"/>
          <p:cNvSpPr txBox="1">
            <a:spLocks noChangeArrowheads="1"/>
          </p:cNvSpPr>
          <p:nvPr/>
        </p:nvSpPr>
        <p:spPr bwMode="auto">
          <a:xfrm>
            <a:off x="713556" y="3915111"/>
            <a:ext cx="710451"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2400" i="1" dirty="0">
                <a:solidFill>
                  <a:schemeClr val="accent4">
                    <a:lumMod val="60000"/>
                    <a:lumOff val="40000"/>
                  </a:schemeClr>
                </a:solidFill>
                <a:latin typeface="Candara" panose="020E0502030303020204" pitchFamily="34" charset="0"/>
              </a:rPr>
              <a:t>64</a:t>
            </a:r>
            <a:endParaRPr lang="en-US" altLang="en-US" sz="2400" dirty="0">
              <a:solidFill>
                <a:schemeClr val="accent4">
                  <a:lumMod val="60000"/>
                  <a:lumOff val="40000"/>
                </a:schemeClr>
              </a:solidFill>
              <a:latin typeface="Candara" panose="020E0502030303020204" pitchFamily="34" charset="0"/>
            </a:endParaRPr>
          </a:p>
          <a:p>
            <a:r>
              <a:rPr lang="en-US" altLang="en-US" sz="2400" dirty="0">
                <a:solidFill>
                  <a:schemeClr val="accent4">
                    <a:lumMod val="60000"/>
                    <a:lumOff val="40000"/>
                  </a:schemeClr>
                </a:solidFill>
                <a:latin typeface="Candara" panose="020E0502030303020204" pitchFamily="34" charset="0"/>
              </a:rPr>
              <a:t>sets</a:t>
            </a:r>
          </a:p>
        </p:txBody>
      </p:sp>
      <p:sp>
        <p:nvSpPr>
          <p:cNvPr id="309" name="AutoShape 361"/>
          <p:cNvSpPr>
            <a:spLocks/>
          </p:cNvSpPr>
          <p:nvPr/>
        </p:nvSpPr>
        <p:spPr bwMode="auto">
          <a:xfrm rot="16200000">
            <a:off x="4127111" y="1857820"/>
            <a:ext cx="148432" cy="890590"/>
          </a:xfrm>
          <a:prstGeom prst="rightBrace">
            <a:avLst>
              <a:gd name="adj1" fmla="val 50000"/>
              <a:gd name="adj2" fmla="val 52319"/>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sz="2400">
              <a:latin typeface="Candara" panose="020E0502030303020204" pitchFamily="34" charset="0"/>
            </a:endParaRPr>
          </a:p>
        </p:txBody>
      </p:sp>
      <p:sp>
        <p:nvSpPr>
          <p:cNvPr id="310" name="Text Box 362"/>
          <p:cNvSpPr txBox="1">
            <a:spLocks noChangeArrowheads="1"/>
          </p:cNvSpPr>
          <p:nvPr/>
        </p:nvSpPr>
        <p:spPr bwMode="auto">
          <a:xfrm>
            <a:off x="3456423" y="1550288"/>
            <a:ext cx="151996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2400" i="1" dirty="0">
                <a:solidFill>
                  <a:schemeClr val="accent2">
                    <a:lumMod val="60000"/>
                    <a:lumOff val="40000"/>
                  </a:schemeClr>
                </a:solidFill>
                <a:latin typeface="Candara" panose="020E0502030303020204" pitchFamily="34" charset="0"/>
              </a:rPr>
              <a:t>20 </a:t>
            </a:r>
            <a:r>
              <a:rPr lang="en-US" altLang="en-US" sz="2400" dirty="0">
                <a:solidFill>
                  <a:schemeClr val="accent2">
                    <a:lumMod val="60000"/>
                    <a:lumOff val="40000"/>
                  </a:schemeClr>
                </a:solidFill>
                <a:latin typeface="Candara" panose="020E0502030303020204" pitchFamily="34" charset="0"/>
              </a:rPr>
              <a:t>tag bits</a:t>
            </a:r>
          </a:p>
        </p:txBody>
      </p:sp>
      <p:sp>
        <p:nvSpPr>
          <p:cNvPr id="312" name="Rectangle 311"/>
          <p:cNvSpPr>
            <a:spLocks noChangeArrowheads="1"/>
          </p:cNvSpPr>
          <p:nvPr/>
        </p:nvSpPr>
        <p:spPr bwMode="auto">
          <a:xfrm>
            <a:off x="3118262" y="2441754"/>
            <a:ext cx="3840480" cy="914400"/>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algn="l"/>
            <a:endParaRPr lang="en-US" altLang="en-US" sz="2400">
              <a:latin typeface="Candara" panose="020E0502030303020204" pitchFamily="34" charset="0"/>
            </a:endParaRPr>
          </a:p>
        </p:txBody>
      </p:sp>
      <p:sp>
        <p:nvSpPr>
          <p:cNvPr id="313" name="Rectangle 312"/>
          <p:cNvSpPr>
            <a:spLocks noChangeArrowheads="1"/>
          </p:cNvSpPr>
          <p:nvPr/>
        </p:nvSpPr>
        <p:spPr bwMode="auto">
          <a:xfrm>
            <a:off x="5740407" y="2487474"/>
            <a:ext cx="6858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dirty="0">
                <a:latin typeface="Candara" panose="020E0502030303020204" pitchFamily="34" charset="0"/>
              </a:rPr>
              <a:t>• • •</a:t>
            </a:r>
          </a:p>
        </p:txBody>
      </p:sp>
      <p:sp>
        <p:nvSpPr>
          <p:cNvPr id="314" name="Rectangle 313"/>
          <p:cNvSpPr>
            <a:spLocks noChangeArrowheads="1"/>
          </p:cNvSpPr>
          <p:nvPr/>
        </p:nvSpPr>
        <p:spPr bwMode="auto">
          <a:xfrm>
            <a:off x="6426207" y="248747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i="1" dirty="0">
                <a:latin typeface="Candara" panose="020E0502030303020204" pitchFamily="34" charset="0"/>
              </a:rPr>
              <a:t>63</a:t>
            </a:r>
            <a:endParaRPr lang="en-US" altLang="en-US" sz="1800" dirty="0">
              <a:latin typeface="Candara" panose="020E0502030303020204" pitchFamily="34" charset="0"/>
            </a:endParaRPr>
          </a:p>
        </p:txBody>
      </p:sp>
      <p:sp>
        <p:nvSpPr>
          <p:cNvPr id="315" name="Rectangle 314"/>
          <p:cNvSpPr>
            <a:spLocks noChangeArrowheads="1"/>
          </p:cNvSpPr>
          <p:nvPr/>
        </p:nvSpPr>
        <p:spPr bwMode="auto">
          <a:xfrm>
            <a:off x="5283207" y="248747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a:latin typeface="Candara" panose="020E0502030303020204" pitchFamily="34" charset="0"/>
              </a:rPr>
              <a:t>1</a:t>
            </a:r>
          </a:p>
        </p:txBody>
      </p:sp>
      <p:sp>
        <p:nvSpPr>
          <p:cNvPr id="316" name="Rectangle 315"/>
          <p:cNvSpPr>
            <a:spLocks noChangeArrowheads="1"/>
          </p:cNvSpPr>
          <p:nvPr/>
        </p:nvSpPr>
        <p:spPr bwMode="auto">
          <a:xfrm>
            <a:off x="4826007" y="248747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dirty="0">
                <a:latin typeface="Candara" panose="020E0502030303020204" pitchFamily="34" charset="0"/>
              </a:rPr>
              <a:t>0</a:t>
            </a:r>
          </a:p>
        </p:txBody>
      </p:sp>
      <p:sp>
        <p:nvSpPr>
          <p:cNvPr id="317" name="Rectangle 316"/>
          <p:cNvSpPr>
            <a:spLocks noChangeArrowheads="1"/>
          </p:cNvSpPr>
          <p:nvPr/>
        </p:nvSpPr>
        <p:spPr bwMode="auto">
          <a:xfrm>
            <a:off x="5740407" y="3036114"/>
            <a:ext cx="6858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a:latin typeface="Candara" panose="020E0502030303020204" pitchFamily="34" charset="0"/>
              </a:rPr>
              <a:t>• • •</a:t>
            </a:r>
          </a:p>
        </p:txBody>
      </p:sp>
      <p:sp>
        <p:nvSpPr>
          <p:cNvPr id="318" name="Rectangle 317"/>
          <p:cNvSpPr>
            <a:spLocks noChangeArrowheads="1"/>
          </p:cNvSpPr>
          <p:nvPr/>
        </p:nvSpPr>
        <p:spPr bwMode="auto">
          <a:xfrm>
            <a:off x="6426207" y="303611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19" name="Rectangle 318"/>
          <p:cNvSpPr>
            <a:spLocks noChangeArrowheads="1"/>
          </p:cNvSpPr>
          <p:nvPr/>
        </p:nvSpPr>
        <p:spPr bwMode="auto">
          <a:xfrm>
            <a:off x="5283207" y="303611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20" name="Rectangle 319"/>
          <p:cNvSpPr>
            <a:spLocks noChangeArrowheads="1"/>
          </p:cNvSpPr>
          <p:nvPr/>
        </p:nvSpPr>
        <p:spPr bwMode="auto">
          <a:xfrm>
            <a:off x="4826007" y="303611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21" name="Rectangle 320"/>
          <p:cNvSpPr>
            <a:spLocks noChangeArrowheads="1"/>
          </p:cNvSpPr>
          <p:nvPr/>
        </p:nvSpPr>
        <p:spPr bwMode="auto">
          <a:xfrm>
            <a:off x="3209702" y="2487474"/>
            <a:ext cx="274320" cy="274320"/>
          </a:xfrm>
          <a:prstGeom prst="rect">
            <a:avLst/>
          </a:prstGeom>
          <a:ln>
            <a:headEnd/>
            <a:tailEnd/>
          </a:ln>
          <a:extLst/>
        </p:spPr>
        <p:style>
          <a:lnRef idx="3">
            <a:schemeClr val="lt1"/>
          </a:lnRef>
          <a:fillRef idx="1">
            <a:schemeClr val="accent3"/>
          </a:fillRef>
          <a:effectRef idx="1">
            <a:schemeClr val="accent3"/>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dirty="0">
                <a:latin typeface="Candara" panose="020E0502030303020204" pitchFamily="34" charset="0"/>
              </a:rPr>
              <a:t>v</a:t>
            </a:r>
          </a:p>
        </p:txBody>
      </p:sp>
      <p:sp>
        <p:nvSpPr>
          <p:cNvPr id="322" name="Rectangle 321"/>
          <p:cNvSpPr>
            <a:spLocks noChangeArrowheads="1"/>
          </p:cNvSpPr>
          <p:nvPr/>
        </p:nvSpPr>
        <p:spPr bwMode="auto">
          <a:xfrm>
            <a:off x="3209702" y="3036114"/>
            <a:ext cx="274320" cy="274320"/>
          </a:xfrm>
          <a:prstGeom prst="rect">
            <a:avLst/>
          </a:prstGeom>
          <a:ln>
            <a:headEnd/>
            <a:tailEnd/>
          </a:ln>
          <a:extLst/>
        </p:spPr>
        <p:style>
          <a:lnRef idx="3">
            <a:schemeClr val="lt1"/>
          </a:lnRef>
          <a:fillRef idx="1">
            <a:schemeClr val="accent3"/>
          </a:fillRef>
          <a:effectRef idx="1">
            <a:schemeClr val="accent3"/>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23" name="Rectangle 322"/>
          <p:cNvSpPr>
            <a:spLocks noChangeArrowheads="1"/>
          </p:cNvSpPr>
          <p:nvPr/>
        </p:nvSpPr>
        <p:spPr bwMode="auto">
          <a:xfrm>
            <a:off x="3759207" y="2487474"/>
            <a:ext cx="914400" cy="27432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800" dirty="0">
                <a:latin typeface="Candara" panose="020E0502030303020204" pitchFamily="34" charset="0"/>
              </a:rPr>
              <a:t>Tag</a:t>
            </a:r>
          </a:p>
        </p:txBody>
      </p:sp>
      <p:sp>
        <p:nvSpPr>
          <p:cNvPr id="324" name="Rectangle 323"/>
          <p:cNvSpPr>
            <a:spLocks noChangeArrowheads="1"/>
          </p:cNvSpPr>
          <p:nvPr/>
        </p:nvSpPr>
        <p:spPr bwMode="auto">
          <a:xfrm>
            <a:off x="3759207" y="3036114"/>
            <a:ext cx="914400" cy="27432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25" name="Rectangle 324"/>
          <p:cNvSpPr>
            <a:spLocks noChangeArrowheads="1"/>
          </p:cNvSpPr>
          <p:nvPr/>
        </p:nvSpPr>
        <p:spPr bwMode="auto">
          <a:xfrm>
            <a:off x="4695602" y="2754820"/>
            <a:ext cx="685800" cy="274320"/>
          </a:xfrm>
          <a:prstGeom prst="rect">
            <a:avLst/>
          </a:prstGeom>
          <a:noFill/>
          <a:ln>
            <a:noFill/>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dirty="0">
                <a:latin typeface="Candara" panose="020E0502030303020204" pitchFamily="34" charset="0"/>
              </a:rPr>
              <a:t>• • •</a:t>
            </a:r>
          </a:p>
        </p:txBody>
      </p:sp>
      <p:grpSp>
        <p:nvGrpSpPr>
          <p:cNvPr id="326" name="Group 325"/>
          <p:cNvGrpSpPr/>
          <p:nvPr/>
        </p:nvGrpSpPr>
        <p:grpSpPr>
          <a:xfrm>
            <a:off x="2083621" y="3511137"/>
            <a:ext cx="4875121" cy="2681207"/>
            <a:chOff x="2083621" y="3511137"/>
            <a:chExt cx="4875121" cy="2681207"/>
          </a:xfrm>
        </p:grpSpPr>
        <p:sp>
          <p:nvSpPr>
            <p:cNvPr id="327" name="Rectangle 326"/>
            <p:cNvSpPr>
              <a:spLocks noChangeArrowheads="1"/>
            </p:cNvSpPr>
            <p:nvPr/>
          </p:nvSpPr>
          <p:spPr bwMode="auto">
            <a:xfrm>
              <a:off x="3118262" y="3511137"/>
              <a:ext cx="3840480" cy="914400"/>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algn="l"/>
              <a:endParaRPr lang="en-US" altLang="en-US" sz="2400">
                <a:latin typeface="Candara" panose="020E0502030303020204" pitchFamily="34" charset="0"/>
              </a:endParaRPr>
            </a:p>
          </p:txBody>
        </p:sp>
        <p:sp>
          <p:nvSpPr>
            <p:cNvPr id="328" name="Rectangle 327"/>
            <p:cNvSpPr>
              <a:spLocks noChangeArrowheads="1"/>
            </p:cNvSpPr>
            <p:nvPr/>
          </p:nvSpPr>
          <p:spPr bwMode="auto">
            <a:xfrm>
              <a:off x="5740407" y="3556857"/>
              <a:ext cx="6858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dirty="0">
                  <a:latin typeface="Candara" panose="020E0502030303020204" pitchFamily="34" charset="0"/>
                </a:rPr>
                <a:t>• • •</a:t>
              </a:r>
            </a:p>
          </p:txBody>
        </p:sp>
        <p:sp>
          <p:nvSpPr>
            <p:cNvPr id="329" name="Rectangle 328"/>
            <p:cNvSpPr>
              <a:spLocks noChangeArrowheads="1"/>
            </p:cNvSpPr>
            <p:nvPr/>
          </p:nvSpPr>
          <p:spPr bwMode="auto">
            <a:xfrm>
              <a:off x="6426207" y="3556857"/>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30" name="Rectangle 329"/>
            <p:cNvSpPr>
              <a:spLocks noChangeArrowheads="1"/>
            </p:cNvSpPr>
            <p:nvPr/>
          </p:nvSpPr>
          <p:spPr bwMode="auto">
            <a:xfrm>
              <a:off x="5283207" y="3556857"/>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31" name="Rectangle 330"/>
            <p:cNvSpPr>
              <a:spLocks noChangeArrowheads="1"/>
            </p:cNvSpPr>
            <p:nvPr/>
          </p:nvSpPr>
          <p:spPr bwMode="auto">
            <a:xfrm>
              <a:off x="4826007" y="3556857"/>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32" name="Rectangle 331"/>
            <p:cNvSpPr>
              <a:spLocks noChangeArrowheads="1"/>
            </p:cNvSpPr>
            <p:nvPr/>
          </p:nvSpPr>
          <p:spPr bwMode="auto">
            <a:xfrm>
              <a:off x="5740407" y="4105497"/>
              <a:ext cx="6858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a:latin typeface="Candara" panose="020E0502030303020204" pitchFamily="34" charset="0"/>
                </a:rPr>
                <a:t>• • •</a:t>
              </a:r>
            </a:p>
          </p:txBody>
        </p:sp>
        <p:sp>
          <p:nvSpPr>
            <p:cNvPr id="333" name="Rectangle 332"/>
            <p:cNvSpPr>
              <a:spLocks noChangeArrowheads="1"/>
            </p:cNvSpPr>
            <p:nvPr/>
          </p:nvSpPr>
          <p:spPr bwMode="auto">
            <a:xfrm>
              <a:off x="6426207" y="4105497"/>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34" name="Rectangle 333"/>
            <p:cNvSpPr>
              <a:spLocks noChangeArrowheads="1"/>
            </p:cNvSpPr>
            <p:nvPr/>
          </p:nvSpPr>
          <p:spPr bwMode="auto">
            <a:xfrm>
              <a:off x="5283207" y="4105497"/>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35" name="Rectangle 334"/>
            <p:cNvSpPr>
              <a:spLocks noChangeArrowheads="1"/>
            </p:cNvSpPr>
            <p:nvPr/>
          </p:nvSpPr>
          <p:spPr bwMode="auto">
            <a:xfrm>
              <a:off x="4826007" y="4105497"/>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36" name="Rectangle 335"/>
            <p:cNvSpPr>
              <a:spLocks noChangeArrowheads="1"/>
            </p:cNvSpPr>
            <p:nvPr/>
          </p:nvSpPr>
          <p:spPr bwMode="auto">
            <a:xfrm>
              <a:off x="3209702" y="3556857"/>
              <a:ext cx="274320" cy="274320"/>
            </a:xfrm>
            <a:prstGeom prst="rect">
              <a:avLst/>
            </a:prstGeom>
            <a:ln>
              <a:headEnd/>
              <a:tailEnd/>
            </a:ln>
            <a:extLst/>
          </p:spPr>
          <p:style>
            <a:lnRef idx="3">
              <a:schemeClr val="lt1"/>
            </a:lnRef>
            <a:fillRef idx="1">
              <a:schemeClr val="accent3"/>
            </a:fillRef>
            <a:effectRef idx="1">
              <a:schemeClr val="accent3"/>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37" name="Rectangle 336"/>
            <p:cNvSpPr>
              <a:spLocks noChangeArrowheads="1"/>
            </p:cNvSpPr>
            <p:nvPr/>
          </p:nvSpPr>
          <p:spPr bwMode="auto">
            <a:xfrm>
              <a:off x="3209702" y="4105497"/>
              <a:ext cx="274320" cy="274320"/>
            </a:xfrm>
            <a:prstGeom prst="rect">
              <a:avLst/>
            </a:prstGeom>
            <a:ln>
              <a:headEnd/>
              <a:tailEnd/>
            </a:ln>
            <a:extLst/>
          </p:spPr>
          <p:style>
            <a:lnRef idx="3">
              <a:schemeClr val="lt1"/>
            </a:lnRef>
            <a:fillRef idx="1">
              <a:schemeClr val="accent3"/>
            </a:fillRef>
            <a:effectRef idx="1">
              <a:schemeClr val="accent3"/>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38" name="Rectangle 337"/>
            <p:cNvSpPr>
              <a:spLocks noChangeArrowheads="1"/>
            </p:cNvSpPr>
            <p:nvPr/>
          </p:nvSpPr>
          <p:spPr bwMode="auto">
            <a:xfrm>
              <a:off x="3759207" y="3556857"/>
              <a:ext cx="914400" cy="27432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39" name="Rectangle 338"/>
            <p:cNvSpPr>
              <a:spLocks noChangeArrowheads="1"/>
            </p:cNvSpPr>
            <p:nvPr/>
          </p:nvSpPr>
          <p:spPr bwMode="auto">
            <a:xfrm>
              <a:off x="3759207" y="4105497"/>
              <a:ext cx="914400" cy="27432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40" name="Rectangle 339"/>
            <p:cNvSpPr>
              <a:spLocks noChangeArrowheads="1"/>
            </p:cNvSpPr>
            <p:nvPr/>
          </p:nvSpPr>
          <p:spPr bwMode="auto">
            <a:xfrm>
              <a:off x="3118262" y="5277944"/>
              <a:ext cx="3840480" cy="914400"/>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algn="l"/>
              <a:endParaRPr lang="en-US" altLang="en-US" sz="2400">
                <a:latin typeface="Candara" panose="020E0502030303020204" pitchFamily="34" charset="0"/>
              </a:endParaRPr>
            </a:p>
          </p:txBody>
        </p:sp>
        <p:sp>
          <p:nvSpPr>
            <p:cNvPr id="341" name="Rectangle 340"/>
            <p:cNvSpPr>
              <a:spLocks noChangeArrowheads="1"/>
            </p:cNvSpPr>
            <p:nvPr/>
          </p:nvSpPr>
          <p:spPr bwMode="auto">
            <a:xfrm>
              <a:off x="5740407" y="5323664"/>
              <a:ext cx="6858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dirty="0">
                  <a:latin typeface="Candara" panose="020E0502030303020204" pitchFamily="34" charset="0"/>
                </a:rPr>
                <a:t>• • •</a:t>
              </a:r>
            </a:p>
          </p:txBody>
        </p:sp>
        <p:sp>
          <p:nvSpPr>
            <p:cNvPr id="342" name="Rectangle 341"/>
            <p:cNvSpPr>
              <a:spLocks noChangeArrowheads="1"/>
            </p:cNvSpPr>
            <p:nvPr/>
          </p:nvSpPr>
          <p:spPr bwMode="auto">
            <a:xfrm>
              <a:off x="6426207" y="532366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43" name="Rectangle 342"/>
            <p:cNvSpPr>
              <a:spLocks noChangeArrowheads="1"/>
            </p:cNvSpPr>
            <p:nvPr/>
          </p:nvSpPr>
          <p:spPr bwMode="auto">
            <a:xfrm>
              <a:off x="5283207" y="532366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44" name="Rectangle 343"/>
            <p:cNvSpPr>
              <a:spLocks noChangeArrowheads="1"/>
            </p:cNvSpPr>
            <p:nvPr/>
          </p:nvSpPr>
          <p:spPr bwMode="auto">
            <a:xfrm>
              <a:off x="4826007" y="532366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45" name="Rectangle 344"/>
            <p:cNvSpPr>
              <a:spLocks noChangeArrowheads="1"/>
            </p:cNvSpPr>
            <p:nvPr/>
          </p:nvSpPr>
          <p:spPr bwMode="auto">
            <a:xfrm>
              <a:off x="5740407" y="5872304"/>
              <a:ext cx="6858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a:latin typeface="Candara" panose="020E0502030303020204" pitchFamily="34" charset="0"/>
                </a:rPr>
                <a:t>• • •</a:t>
              </a:r>
            </a:p>
          </p:txBody>
        </p:sp>
        <p:sp>
          <p:nvSpPr>
            <p:cNvPr id="346" name="Rectangle 345"/>
            <p:cNvSpPr>
              <a:spLocks noChangeArrowheads="1"/>
            </p:cNvSpPr>
            <p:nvPr/>
          </p:nvSpPr>
          <p:spPr bwMode="auto">
            <a:xfrm>
              <a:off x="6426207" y="587230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47" name="Rectangle 346"/>
            <p:cNvSpPr>
              <a:spLocks noChangeArrowheads="1"/>
            </p:cNvSpPr>
            <p:nvPr/>
          </p:nvSpPr>
          <p:spPr bwMode="auto">
            <a:xfrm>
              <a:off x="5283207" y="587230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48" name="Rectangle 347"/>
            <p:cNvSpPr>
              <a:spLocks noChangeArrowheads="1"/>
            </p:cNvSpPr>
            <p:nvPr/>
          </p:nvSpPr>
          <p:spPr bwMode="auto">
            <a:xfrm>
              <a:off x="4826007" y="5872304"/>
              <a:ext cx="4572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49" name="Rectangle 348"/>
            <p:cNvSpPr>
              <a:spLocks noChangeArrowheads="1"/>
            </p:cNvSpPr>
            <p:nvPr/>
          </p:nvSpPr>
          <p:spPr bwMode="auto">
            <a:xfrm>
              <a:off x="3209702" y="5323664"/>
              <a:ext cx="274320" cy="274320"/>
            </a:xfrm>
            <a:prstGeom prst="rect">
              <a:avLst/>
            </a:prstGeom>
            <a:ln>
              <a:headEnd/>
              <a:tailEnd/>
            </a:ln>
            <a:extLst/>
          </p:spPr>
          <p:style>
            <a:lnRef idx="3">
              <a:schemeClr val="lt1"/>
            </a:lnRef>
            <a:fillRef idx="1">
              <a:schemeClr val="accent3"/>
            </a:fillRef>
            <a:effectRef idx="1">
              <a:schemeClr val="accent3"/>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50" name="Rectangle 349"/>
            <p:cNvSpPr>
              <a:spLocks noChangeArrowheads="1"/>
            </p:cNvSpPr>
            <p:nvPr/>
          </p:nvSpPr>
          <p:spPr bwMode="auto">
            <a:xfrm>
              <a:off x="3209702" y="5872304"/>
              <a:ext cx="274320" cy="274320"/>
            </a:xfrm>
            <a:prstGeom prst="rect">
              <a:avLst/>
            </a:prstGeom>
            <a:ln>
              <a:headEnd/>
              <a:tailEnd/>
            </a:ln>
            <a:extLst/>
          </p:spPr>
          <p:style>
            <a:lnRef idx="3">
              <a:schemeClr val="lt1"/>
            </a:lnRef>
            <a:fillRef idx="1">
              <a:schemeClr val="accent3"/>
            </a:fillRef>
            <a:effectRef idx="1">
              <a:schemeClr val="accent3"/>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51" name="Rectangle 350"/>
            <p:cNvSpPr>
              <a:spLocks noChangeArrowheads="1"/>
            </p:cNvSpPr>
            <p:nvPr/>
          </p:nvSpPr>
          <p:spPr bwMode="auto">
            <a:xfrm>
              <a:off x="3759207" y="5323664"/>
              <a:ext cx="914400" cy="27432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52" name="Rectangle 351"/>
            <p:cNvSpPr>
              <a:spLocks noChangeArrowheads="1"/>
            </p:cNvSpPr>
            <p:nvPr/>
          </p:nvSpPr>
          <p:spPr bwMode="auto">
            <a:xfrm>
              <a:off x="3759207" y="5872304"/>
              <a:ext cx="914400" cy="27432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353" name="Rectangle 352"/>
            <p:cNvSpPr>
              <a:spLocks noChangeArrowheads="1"/>
            </p:cNvSpPr>
            <p:nvPr/>
          </p:nvSpPr>
          <p:spPr bwMode="auto">
            <a:xfrm>
              <a:off x="4695602" y="3831177"/>
              <a:ext cx="685800" cy="274320"/>
            </a:xfrm>
            <a:prstGeom prst="rect">
              <a:avLst/>
            </a:prstGeom>
            <a:noFill/>
            <a:ln>
              <a:noFill/>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dirty="0">
                  <a:latin typeface="Candara" panose="020E0502030303020204" pitchFamily="34" charset="0"/>
                </a:rPr>
                <a:t>• • •</a:t>
              </a:r>
            </a:p>
          </p:txBody>
        </p:sp>
        <p:sp>
          <p:nvSpPr>
            <p:cNvPr id="354" name="Rectangle 353"/>
            <p:cNvSpPr>
              <a:spLocks noChangeArrowheads="1"/>
            </p:cNvSpPr>
            <p:nvPr/>
          </p:nvSpPr>
          <p:spPr bwMode="auto">
            <a:xfrm>
              <a:off x="4695602" y="5594269"/>
              <a:ext cx="685800" cy="274320"/>
            </a:xfrm>
            <a:prstGeom prst="rect">
              <a:avLst/>
            </a:prstGeom>
            <a:noFill/>
            <a:ln>
              <a:noFill/>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dirty="0">
                  <a:latin typeface="Candara" panose="020E0502030303020204" pitchFamily="34" charset="0"/>
                </a:rPr>
                <a:t>• • •</a:t>
              </a:r>
            </a:p>
          </p:txBody>
        </p:sp>
        <p:sp>
          <p:nvSpPr>
            <p:cNvPr id="355" name="Text Box 350"/>
            <p:cNvSpPr txBox="1">
              <a:spLocks noChangeArrowheads="1"/>
            </p:cNvSpPr>
            <p:nvPr/>
          </p:nvSpPr>
          <p:spPr bwMode="auto">
            <a:xfrm>
              <a:off x="2194876" y="3737505"/>
              <a:ext cx="78579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algn="l"/>
              <a:r>
                <a:rPr lang="en-US" altLang="en-US" sz="2400" dirty="0">
                  <a:latin typeface="Candara" panose="020E0502030303020204" pitchFamily="34" charset="0"/>
                </a:rPr>
                <a:t>Set 1</a:t>
              </a:r>
            </a:p>
          </p:txBody>
        </p:sp>
        <p:sp>
          <p:nvSpPr>
            <p:cNvPr id="356" name="Text Box 350"/>
            <p:cNvSpPr txBox="1">
              <a:spLocks noChangeArrowheads="1"/>
            </p:cNvSpPr>
            <p:nvPr/>
          </p:nvSpPr>
          <p:spPr bwMode="auto">
            <a:xfrm>
              <a:off x="2083621" y="5500597"/>
              <a:ext cx="997389"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algn="l"/>
              <a:r>
                <a:rPr lang="en-US" altLang="en-US" sz="2400" dirty="0">
                  <a:latin typeface="Candara" panose="020E0502030303020204" pitchFamily="34" charset="0"/>
                </a:rPr>
                <a:t>Set 63</a:t>
              </a:r>
            </a:p>
          </p:txBody>
        </p:sp>
      </p:grpSp>
      <p:sp>
        <p:nvSpPr>
          <p:cNvPr id="358" name="Rectangle 357"/>
          <p:cNvSpPr>
            <a:spLocks noChangeArrowheads="1"/>
          </p:cNvSpPr>
          <p:nvPr/>
        </p:nvSpPr>
        <p:spPr bwMode="auto">
          <a:xfrm>
            <a:off x="4711707" y="4954189"/>
            <a:ext cx="685800" cy="274320"/>
          </a:xfrm>
          <a:prstGeom prst="rect">
            <a:avLst/>
          </a:prstGeom>
          <a:noFill/>
          <a:ln>
            <a:noFill/>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r>
              <a:rPr lang="en-US" altLang="en-US" sz="1000" dirty="0">
                <a:latin typeface="Candara" panose="020E0502030303020204" pitchFamily="34" charset="0"/>
              </a:rPr>
              <a:t>• • •</a:t>
            </a:r>
          </a:p>
        </p:txBody>
      </p:sp>
    </p:spTree>
    <p:extLst>
      <p:ext uri="{BB962C8B-B14F-4D97-AF65-F5344CB8AC3E}">
        <p14:creationId xmlns:p14="http://schemas.microsoft.com/office/powerpoint/2010/main" val="51170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0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p:bldP spid="303" grpId="0" animBg="1"/>
      <p:bldP spid="304" grpId="0"/>
      <p:bldP spid="305" grpId="0" animBg="1"/>
      <p:bldP spid="306" grpId="0"/>
      <p:bldP spid="307" grpId="0" animBg="1"/>
      <p:bldP spid="308" grpId="0"/>
      <p:bldP spid="309" grpId="0" animBg="1"/>
      <p:bldP spid="310" grpId="0"/>
      <p:bldP spid="312" grpId="0" animBg="1"/>
      <p:bldP spid="313" grpId="0" animBg="1"/>
      <p:bldP spid="314" grpId="0" animBg="1"/>
      <p:bldP spid="315" grpId="0" animBg="1"/>
      <p:bldP spid="316" grpId="0" animBg="1"/>
      <p:bldP spid="317" grpId="0" animBg="1"/>
      <p:bldP spid="318" grpId="0" animBg="1"/>
      <p:bldP spid="319" grpId="0" animBg="1"/>
      <p:bldP spid="320" grpId="0" animBg="1"/>
      <p:bldP spid="321" grpId="0" animBg="1"/>
      <p:bldP spid="322" grpId="0" animBg="1"/>
      <p:bldP spid="323" grpId="0" animBg="1"/>
      <p:bldP spid="324" grpId="0" animBg="1"/>
      <p:bldP spid="325" grpId="0"/>
      <p:bldP spid="3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830603" y="417754"/>
            <a:ext cx="5079308" cy="3001587"/>
          </a:xfrm>
          <a:prstGeom prst="rect">
            <a:avLst/>
          </a:prstGeom>
        </p:spPr>
      </p:pic>
      <p:sp>
        <p:nvSpPr>
          <p:cNvPr id="9" name="Freeform: Shape 8"/>
          <p:cNvSpPr/>
          <p:nvPr/>
        </p:nvSpPr>
        <p:spPr>
          <a:xfrm>
            <a:off x="76200" y="2072218"/>
            <a:ext cx="6451600" cy="2190750"/>
          </a:xfrm>
          <a:custGeom>
            <a:avLst/>
            <a:gdLst>
              <a:gd name="connsiteX0" fmla="*/ 2406650 w 6451600"/>
              <a:gd name="connsiteY0" fmla="*/ 0 h 2190750"/>
              <a:gd name="connsiteX1" fmla="*/ 0 w 6451600"/>
              <a:gd name="connsiteY1" fmla="*/ 1911350 h 2190750"/>
              <a:gd name="connsiteX2" fmla="*/ 0 w 6451600"/>
              <a:gd name="connsiteY2" fmla="*/ 2190750 h 2190750"/>
              <a:gd name="connsiteX3" fmla="*/ 6451600 w 6451600"/>
              <a:gd name="connsiteY3" fmla="*/ 2190750 h 2190750"/>
              <a:gd name="connsiteX4" fmla="*/ 6451600 w 6451600"/>
              <a:gd name="connsiteY4" fmla="*/ 1911350 h 2190750"/>
              <a:gd name="connsiteX5" fmla="*/ 4762500 w 6451600"/>
              <a:gd name="connsiteY5" fmla="*/ 0 h 2190750"/>
              <a:gd name="connsiteX6" fmla="*/ 2406650 w 6451600"/>
              <a:gd name="connsiteY6" fmla="*/ 0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2190750">
                <a:moveTo>
                  <a:pt x="2406650" y="0"/>
                </a:moveTo>
                <a:lnTo>
                  <a:pt x="0" y="1911350"/>
                </a:lnTo>
                <a:lnTo>
                  <a:pt x="0" y="2190750"/>
                </a:lnTo>
                <a:lnTo>
                  <a:pt x="6451600" y="2190750"/>
                </a:lnTo>
                <a:lnTo>
                  <a:pt x="6451600" y="1911350"/>
                </a:lnTo>
                <a:lnTo>
                  <a:pt x="4762500" y="0"/>
                </a:lnTo>
                <a:lnTo>
                  <a:pt x="2406650" y="0"/>
                </a:lnTo>
                <a:close/>
              </a:path>
            </a:pathLst>
          </a:cu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a:spLocks noChangeArrowheads="1"/>
          </p:cNvSpPr>
          <p:nvPr/>
        </p:nvSpPr>
        <p:spPr bwMode="auto">
          <a:xfrm>
            <a:off x="2215883" y="5872760"/>
            <a:ext cx="1097280" cy="27432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white"/>
              </a:solidFill>
              <a:effectLst/>
              <a:uLnTx/>
              <a:uFillTx/>
              <a:latin typeface="Candara" panose="020E0502030303020204" pitchFamily="34" charset="0"/>
              <a:cs typeface="+mn-cs"/>
            </a:endParaRPr>
          </a:p>
        </p:txBody>
      </p:sp>
      <p:sp>
        <p:nvSpPr>
          <p:cNvPr id="34" name="Rectangle 33"/>
          <p:cNvSpPr>
            <a:spLocks noChangeArrowheads="1"/>
          </p:cNvSpPr>
          <p:nvPr/>
        </p:nvSpPr>
        <p:spPr bwMode="auto">
          <a:xfrm>
            <a:off x="3318934" y="5872760"/>
            <a:ext cx="1051560" cy="274320"/>
          </a:xfrm>
          <a:prstGeom prst="rect">
            <a:avLst/>
          </a:prstGeom>
          <a:ln>
            <a:headEnd/>
            <a:tailEnd/>
          </a:ln>
          <a:extLst/>
        </p:spPr>
        <p:style>
          <a:lnRef idx="3">
            <a:schemeClr val="lt1"/>
          </a:lnRef>
          <a:fillRef idx="1">
            <a:schemeClr val="accent4"/>
          </a:fillRef>
          <a:effectRef idx="1">
            <a:schemeClr val="accent4"/>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white"/>
              </a:solidFill>
              <a:effectLst/>
              <a:uLnTx/>
              <a:uFillTx/>
              <a:latin typeface="Candara" panose="020E0502030303020204" pitchFamily="34" charset="0"/>
              <a:cs typeface="+mn-cs"/>
            </a:endParaRPr>
          </a:p>
        </p:txBody>
      </p:sp>
      <p:sp>
        <p:nvSpPr>
          <p:cNvPr id="33" name="Rectangle 32"/>
          <p:cNvSpPr>
            <a:spLocks noChangeArrowheads="1"/>
          </p:cNvSpPr>
          <p:nvPr/>
        </p:nvSpPr>
        <p:spPr bwMode="auto">
          <a:xfrm>
            <a:off x="4385734" y="5872760"/>
            <a:ext cx="1066800"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white"/>
              </a:solidFill>
              <a:effectLst/>
              <a:uLnTx/>
              <a:uFillTx/>
              <a:latin typeface="Candara" panose="020E0502030303020204" pitchFamily="34" charset="0"/>
              <a:cs typeface="+mn-cs"/>
            </a:endParaRPr>
          </a:p>
        </p:txBody>
      </p:sp>
      <p:grpSp>
        <p:nvGrpSpPr>
          <p:cNvPr id="26" name="Group 25"/>
          <p:cNvGrpSpPr/>
          <p:nvPr/>
        </p:nvGrpSpPr>
        <p:grpSpPr>
          <a:xfrm>
            <a:off x="6731640" y="504066"/>
            <a:ext cx="2233249" cy="6217409"/>
            <a:chOff x="6731640" y="504066"/>
            <a:chExt cx="2233249" cy="6217409"/>
          </a:xfrm>
        </p:grpSpPr>
        <p:grpSp>
          <p:nvGrpSpPr>
            <p:cNvPr id="37" name="Group 36"/>
            <p:cNvGrpSpPr/>
            <p:nvPr/>
          </p:nvGrpSpPr>
          <p:grpSpPr>
            <a:xfrm rot="16200000">
              <a:off x="4377945" y="2857761"/>
              <a:ext cx="6217409" cy="1510020"/>
              <a:chOff x="1808480" y="2056140"/>
              <a:chExt cx="6217409" cy="1510020"/>
            </a:xfrm>
          </p:grpSpPr>
          <p:sp>
            <p:nvSpPr>
              <p:cNvPr id="38" name="Rectangle 37"/>
              <p:cNvSpPr/>
              <p:nvPr/>
            </p:nvSpPr>
            <p:spPr>
              <a:xfrm>
                <a:off x="1897889" y="2056140"/>
                <a:ext cx="6026400" cy="1411520"/>
              </a:xfrm>
              <a:prstGeom prst="rect">
                <a:avLst/>
              </a:prstGeom>
              <a:solidFill>
                <a:srgbClr val="007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inux Biolinum"/>
                  <a:cs typeface="+mn-cs"/>
                </a:endParaRPr>
              </a:p>
            </p:txBody>
          </p:sp>
          <p:sp>
            <p:nvSpPr>
              <p:cNvPr id="39" name="Rounded Rectangle 15"/>
              <p:cNvSpPr/>
              <p:nvPr/>
            </p:nvSpPr>
            <p:spPr>
              <a:xfrm>
                <a:off x="1808480" y="2617151"/>
                <a:ext cx="193040" cy="17176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inux Biolinum"/>
                  <a:cs typeface="+mn-cs"/>
                </a:endParaRPr>
              </a:p>
            </p:txBody>
          </p:sp>
          <p:sp>
            <p:nvSpPr>
              <p:cNvPr id="40" name="Rounded Rectangle 16"/>
              <p:cNvSpPr/>
              <p:nvPr/>
            </p:nvSpPr>
            <p:spPr>
              <a:xfrm>
                <a:off x="7832849" y="2617150"/>
                <a:ext cx="193040" cy="17176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inux Biolinum"/>
                  <a:cs typeface="+mn-cs"/>
                </a:endParaRPr>
              </a:p>
            </p:txBody>
          </p:sp>
          <p:sp>
            <p:nvSpPr>
              <p:cNvPr id="41" name="Oval 40"/>
              <p:cNvSpPr/>
              <p:nvPr/>
            </p:nvSpPr>
            <p:spPr>
              <a:xfrm>
                <a:off x="1940560" y="3322320"/>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inux Biolinum"/>
                  <a:cs typeface="+mn-cs"/>
                </a:endParaRPr>
              </a:p>
            </p:txBody>
          </p:sp>
          <p:sp>
            <p:nvSpPr>
              <p:cNvPr id="42" name="Oval 41"/>
              <p:cNvSpPr/>
              <p:nvPr/>
            </p:nvSpPr>
            <p:spPr>
              <a:xfrm>
                <a:off x="7777985" y="3322320"/>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inux Biolinum"/>
                  <a:cs typeface="+mn-cs"/>
                </a:endParaRPr>
              </a:p>
            </p:txBody>
          </p:sp>
          <p:sp>
            <p:nvSpPr>
              <p:cNvPr id="43" name="Rounded Rectangle 19"/>
              <p:cNvSpPr/>
              <p:nvPr/>
            </p:nvSpPr>
            <p:spPr>
              <a:xfrm>
                <a:off x="4794249" y="3322320"/>
                <a:ext cx="121920" cy="243840"/>
              </a:xfrm>
              <a:prstGeom prst="roundRect">
                <a:avLst>
                  <a:gd name="adj" fmla="val 4947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inux Biolinum"/>
                  <a:cs typeface="+mn-cs"/>
                </a:endParaRPr>
              </a:p>
            </p:txBody>
          </p:sp>
          <p:pic>
            <p:nvPicPr>
              <p:cNvPr id="44" name="Picture 43"/>
              <p:cNvPicPr>
                <a:picLocks noChangeAspect="1"/>
              </p:cNvPicPr>
              <p:nvPr/>
            </p:nvPicPr>
            <p:blipFill>
              <a:blip r:embed="rId4"/>
              <a:stretch>
                <a:fillRect/>
              </a:stretch>
            </p:blipFill>
            <p:spPr>
              <a:xfrm>
                <a:off x="2108745" y="3361018"/>
                <a:ext cx="2619375" cy="114300"/>
              </a:xfrm>
              <a:prstGeom prst="rect">
                <a:avLst/>
              </a:prstGeom>
            </p:spPr>
          </p:pic>
          <p:pic>
            <p:nvPicPr>
              <p:cNvPr id="45" name="Picture 44"/>
              <p:cNvPicPr>
                <a:picLocks noChangeAspect="1"/>
              </p:cNvPicPr>
              <p:nvPr/>
            </p:nvPicPr>
            <p:blipFill>
              <a:blip r:embed="rId5"/>
              <a:stretch>
                <a:fillRect/>
              </a:stretch>
            </p:blipFill>
            <p:spPr>
              <a:xfrm>
                <a:off x="4989065" y="3361018"/>
                <a:ext cx="2743200" cy="114300"/>
              </a:xfrm>
              <a:prstGeom prst="rect">
                <a:avLst/>
              </a:prstGeom>
            </p:spPr>
          </p:pic>
        </p:grpSp>
        <p:sp>
          <p:nvSpPr>
            <p:cNvPr id="46" name="Rectangle 45"/>
            <p:cNvSpPr/>
            <p:nvPr/>
          </p:nvSpPr>
          <p:spPr>
            <a:xfrm>
              <a:off x="6819532" y="822960"/>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0x0</a:t>
              </a:r>
            </a:p>
          </p:txBody>
        </p:sp>
        <p:sp>
          <p:nvSpPr>
            <p:cNvPr id="47" name="Rectangle 46"/>
            <p:cNvSpPr/>
            <p:nvPr/>
          </p:nvSpPr>
          <p:spPr>
            <a:xfrm>
              <a:off x="6819532" y="1097280"/>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0x11</a:t>
              </a:r>
            </a:p>
          </p:txBody>
        </p:sp>
        <p:sp>
          <p:nvSpPr>
            <p:cNvPr id="48" name="Rectangle 47"/>
            <p:cNvSpPr/>
            <p:nvPr/>
          </p:nvSpPr>
          <p:spPr>
            <a:xfrm>
              <a:off x="6819532" y="1371600"/>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0x22</a:t>
              </a:r>
            </a:p>
          </p:txBody>
        </p:sp>
        <p:sp>
          <p:nvSpPr>
            <p:cNvPr id="49" name="Rectangle 48"/>
            <p:cNvSpPr/>
            <p:nvPr/>
          </p:nvSpPr>
          <p:spPr>
            <a:xfrm>
              <a:off x="6819532" y="1645920"/>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0x33</a:t>
              </a:r>
            </a:p>
          </p:txBody>
        </p:sp>
        <p:sp>
          <p:nvSpPr>
            <p:cNvPr id="50" name="Rectangle 49"/>
            <p:cNvSpPr/>
            <p:nvPr/>
          </p:nvSpPr>
          <p:spPr>
            <a:xfrm>
              <a:off x="6819532" y="1918466"/>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0x44</a:t>
              </a:r>
            </a:p>
          </p:txBody>
        </p:sp>
        <p:sp>
          <p:nvSpPr>
            <p:cNvPr id="51" name="Rectangle 50"/>
            <p:cNvSpPr/>
            <p:nvPr/>
          </p:nvSpPr>
          <p:spPr>
            <a:xfrm>
              <a:off x="6819532" y="2192786"/>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0x55</a:t>
              </a:r>
            </a:p>
          </p:txBody>
        </p:sp>
        <p:sp>
          <p:nvSpPr>
            <p:cNvPr id="52" name="Rectangle 51"/>
            <p:cNvSpPr/>
            <p:nvPr/>
          </p:nvSpPr>
          <p:spPr>
            <a:xfrm>
              <a:off x="6819532" y="2467106"/>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0x66</a:t>
              </a:r>
            </a:p>
          </p:txBody>
        </p:sp>
        <p:sp>
          <p:nvSpPr>
            <p:cNvPr id="53" name="Rectangle 52"/>
            <p:cNvSpPr/>
            <p:nvPr/>
          </p:nvSpPr>
          <p:spPr>
            <a:xfrm>
              <a:off x="6819532" y="2741426"/>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0x77</a:t>
              </a:r>
            </a:p>
          </p:txBody>
        </p:sp>
        <p:sp>
          <p:nvSpPr>
            <p:cNvPr id="54" name="Rectangle 53"/>
            <p:cNvSpPr/>
            <p:nvPr/>
          </p:nvSpPr>
          <p:spPr>
            <a:xfrm>
              <a:off x="6819532" y="3015746"/>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0x88</a:t>
              </a:r>
            </a:p>
          </p:txBody>
        </p:sp>
        <p:sp>
          <p:nvSpPr>
            <p:cNvPr id="55" name="Rectangle 54"/>
            <p:cNvSpPr/>
            <p:nvPr/>
          </p:nvSpPr>
          <p:spPr>
            <a:xfrm>
              <a:off x="6819532" y="3290066"/>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0x99</a:t>
              </a:r>
            </a:p>
          </p:txBody>
        </p:sp>
        <p:sp>
          <p:nvSpPr>
            <p:cNvPr id="56" name="Rectangle 55"/>
            <p:cNvSpPr/>
            <p:nvPr/>
          </p:nvSpPr>
          <p:spPr>
            <a:xfrm>
              <a:off x="6819532" y="3564386"/>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0xAA</a:t>
              </a:r>
            </a:p>
          </p:txBody>
        </p:sp>
        <p:sp>
          <p:nvSpPr>
            <p:cNvPr id="57" name="Rectangle 56"/>
            <p:cNvSpPr/>
            <p:nvPr/>
          </p:nvSpPr>
          <p:spPr>
            <a:xfrm>
              <a:off x="6819532" y="3838706"/>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0xBB</a:t>
              </a:r>
            </a:p>
          </p:txBody>
        </p:sp>
        <p:sp>
          <p:nvSpPr>
            <p:cNvPr id="58" name="Rectangle 57"/>
            <p:cNvSpPr/>
            <p:nvPr/>
          </p:nvSpPr>
          <p:spPr>
            <a:xfrm>
              <a:off x="6819532" y="4111252"/>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0xCC</a:t>
              </a:r>
            </a:p>
          </p:txBody>
        </p:sp>
        <p:sp>
          <p:nvSpPr>
            <p:cNvPr id="59" name="Rectangle 58"/>
            <p:cNvSpPr/>
            <p:nvPr/>
          </p:nvSpPr>
          <p:spPr>
            <a:xfrm>
              <a:off x="6819532" y="4385572"/>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0xDD</a:t>
              </a:r>
            </a:p>
          </p:txBody>
        </p:sp>
        <p:sp>
          <p:nvSpPr>
            <p:cNvPr id="60" name="Rectangle 59"/>
            <p:cNvSpPr/>
            <p:nvPr/>
          </p:nvSpPr>
          <p:spPr>
            <a:xfrm>
              <a:off x="6819532" y="4659892"/>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0xEE</a:t>
              </a:r>
            </a:p>
          </p:txBody>
        </p:sp>
        <p:sp>
          <p:nvSpPr>
            <p:cNvPr id="61" name="Rectangle 60"/>
            <p:cNvSpPr/>
            <p:nvPr/>
          </p:nvSpPr>
          <p:spPr>
            <a:xfrm>
              <a:off x="6819532" y="4934212"/>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0xFF</a:t>
              </a:r>
            </a:p>
          </p:txBody>
        </p:sp>
        <p:sp>
          <p:nvSpPr>
            <p:cNvPr id="62" name="Rectangle 61"/>
            <p:cNvSpPr/>
            <p:nvPr/>
          </p:nvSpPr>
          <p:spPr>
            <a:xfrm>
              <a:off x="6819532" y="5208532"/>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0x12</a:t>
              </a:r>
            </a:p>
          </p:txBody>
        </p:sp>
        <p:sp>
          <p:nvSpPr>
            <p:cNvPr id="63" name="Rectangle 62"/>
            <p:cNvSpPr/>
            <p:nvPr/>
          </p:nvSpPr>
          <p:spPr>
            <a:xfrm>
              <a:off x="6819532" y="5482852"/>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0x34</a:t>
              </a:r>
            </a:p>
          </p:txBody>
        </p:sp>
        <p:sp>
          <p:nvSpPr>
            <p:cNvPr id="64" name="Rectangle 63"/>
            <p:cNvSpPr/>
            <p:nvPr/>
          </p:nvSpPr>
          <p:spPr>
            <a:xfrm>
              <a:off x="6819532" y="5757172"/>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0x56</a:t>
              </a:r>
            </a:p>
          </p:txBody>
        </p:sp>
        <p:sp>
          <p:nvSpPr>
            <p:cNvPr id="65" name="Rectangle 64"/>
            <p:cNvSpPr/>
            <p:nvPr/>
          </p:nvSpPr>
          <p:spPr>
            <a:xfrm>
              <a:off x="6819532" y="6031492"/>
              <a:ext cx="1097280" cy="27432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0x78</a:t>
              </a:r>
            </a:p>
          </p:txBody>
        </p:sp>
        <p:sp>
          <p:nvSpPr>
            <p:cNvPr id="66" name="Rectangle 65"/>
            <p:cNvSpPr/>
            <p:nvPr/>
          </p:nvSpPr>
          <p:spPr>
            <a:xfrm>
              <a:off x="8132156" y="822960"/>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0x198</a:t>
              </a:r>
            </a:p>
          </p:txBody>
        </p:sp>
        <p:sp>
          <p:nvSpPr>
            <p:cNvPr id="67" name="Rectangle 66"/>
            <p:cNvSpPr/>
            <p:nvPr/>
          </p:nvSpPr>
          <p:spPr>
            <a:xfrm>
              <a:off x="8132156" y="1097280"/>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0x190</a:t>
              </a:r>
            </a:p>
          </p:txBody>
        </p:sp>
        <p:sp>
          <p:nvSpPr>
            <p:cNvPr id="68" name="Rectangle 67"/>
            <p:cNvSpPr/>
            <p:nvPr/>
          </p:nvSpPr>
          <p:spPr>
            <a:xfrm>
              <a:off x="8132156" y="1371600"/>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0x188</a:t>
              </a:r>
            </a:p>
          </p:txBody>
        </p:sp>
        <p:sp>
          <p:nvSpPr>
            <p:cNvPr id="69" name="Rectangle 68"/>
            <p:cNvSpPr/>
            <p:nvPr/>
          </p:nvSpPr>
          <p:spPr>
            <a:xfrm>
              <a:off x="8132156" y="1645920"/>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0x180</a:t>
              </a:r>
            </a:p>
          </p:txBody>
        </p:sp>
        <p:sp>
          <p:nvSpPr>
            <p:cNvPr id="70" name="Rectangle 69"/>
            <p:cNvSpPr/>
            <p:nvPr/>
          </p:nvSpPr>
          <p:spPr>
            <a:xfrm>
              <a:off x="8132156" y="1918466"/>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0x178</a:t>
              </a:r>
            </a:p>
          </p:txBody>
        </p:sp>
        <p:sp>
          <p:nvSpPr>
            <p:cNvPr id="71" name="Rectangle 70"/>
            <p:cNvSpPr/>
            <p:nvPr/>
          </p:nvSpPr>
          <p:spPr>
            <a:xfrm>
              <a:off x="8132156" y="2192786"/>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0x170</a:t>
              </a:r>
            </a:p>
          </p:txBody>
        </p:sp>
        <p:sp>
          <p:nvSpPr>
            <p:cNvPr id="72" name="Rectangle 71"/>
            <p:cNvSpPr/>
            <p:nvPr/>
          </p:nvSpPr>
          <p:spPr>
            <a:xfrm>
              <a:off x="8132156" y="2467106"/>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0x168</a:t>
              </a:r>
            </a:p>
          </p:txBody>
        </p:sp>
        <p:sp>
          <p:nvSpPr>
            <p:cNvPr id="73" name="Rectangle 72"/>
            <p:cNvSpPr/>
            <p:nvPr/>
          </p:nvSpPr>
          <p:spPr>
            <a:xfrm>
              <a:off x="8132156" y="2741426"/>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0x160</a:t>
              </a:r>
            </a:p>
          </p:txBody>
        </p:sp>
        <p:sp>
          <p:nvSpPr>
            <p:cNvPr id="74" name="Rectangle 73"/>
            <p:cNvSpPr/>
            <p:nvPr/>
          </p:nvSpPr>
          <p:spPr>
            <a:xfrm>
              <a:off x="8134290" y="3015746"/>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0x158</a:t>
              </a:r>
            </a:p>
          </p:txBody>
        </p:sp>
        <p:sp>
          <p:nvSpPr>
            <p:cNvPr id="75" name="Rectangle 74"/>
            <p:cNvSpPr/>
            <p:nvPr/>
          </p:nvSpPr>
          <p:spPr>
            <a:xfrm>
              <a:off x="8134290" y="3290066"/>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0x150</a:t>
              </a:r>
            </a:p>
          </p:txBody>
        </p:sp>
        <p:sp>
          <p:nvSpPr>
            <p:cNvPr id="76" name="Rectangle 75"/>
            <p:cNvSpPr/>
            <p:nvPr/>
          </p:nvSpPr>
          <p:spPr>
            <a:xfrm>
              <a:off x="8134290" y="3564386"/>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0x148</a:t>
              </a:r>
            </a:p>
          </p:txBody>
        </p:sp>
        <p:sp>
          <p:nvSpPr>
            <p:cNvPr id="77" name="Rectangle 76"/>
            <p:cNvSpPr/>
            <p:nvPr/>
          </p:nvSpPr>
          <p:spPr>
            <a:xfrm>
              <a:off x="8134290" y="3838706"/>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0x140</a:t>
              </a:r>
            </a:p>
          </p:txBody>
        </p:sp>
        <p:sp>
          <p:nvSpPr>
            <p:cNvPr id="78" name="Rectangle 77"/>
            <p:cNvSpPr/>
            <p:nvPr/>
          </p:nvSpPr>
          <p:spPr>
            <a:xfrm>
              <a:off x="8134290" y="4111252"/>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0x138</a:t>
              </a:r>
            </a:p>
          </p:txBody>
        </p:sp>
        <p:sp>
          <p:nvSpPr>
            <p:cNvPr id="79" name="Rectangle 78"/>
            <p:cNvSpPr/>
            <p:nvPr/>
          </p:nvSpPr>
          <p:spPr>
            <a:xfrm>
              <a:off x="8134290" y="4385572"/>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0x130</a:t>
              </a:r>
            </a:p>
          </p:txBody>
        </p:sp>
        <p:sp>
          <p:nvSpPr>
            <p:cNvPr id="80" name="Rectangle 79"/>
            <p:cNvSpPr/>
            <p:nvPr/>
          </p:nvSpPr>
          <p:spPr>
            <a:xfrm>
              <a:off x="8134290" y="4659892"/>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0x128</a:t>
              </a:r>
            </a:p>
          </p:txBody>
        </p:sp>
        <p:sp>
          <p:nvSpPr>
            <p:cNvPr id="81" name="Rectangle 80"/>
            <p:cNvSpPr/>
            <p:nvPr/>
          </p:nvSpPr>
          <p:spPr>
            <a:xfrm>
              <a:off x="8134290" y="4934212"/>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0x120</a:t>
              </a:r>
            </a:p>
          </p:txBody>
        </p:sp>
        <p:sp>
          <p:nvSpPr>
            <p:cNvPr id="82" name="Rectangle 81"/>
            <p:cNvSpPr/>
            <p:nvPr/>
          </p:nvSpPr>
          <p:spPr>
            <a:xfrm>
              <a:off x="8134290" y="5208532"/>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0x118</a:t>
              </a:r>
            </a:p>
          </p:txBody>
        </p:sp>
        <p:sp>
          <p:nvSpPr>
            <p:cNvPr id="83" name="Rectangle 82"/>
            <p:cNvSpPr/>
            <p:nvPr/>
          </p:nvSpPr>
          <p:spPr>
            <a:xfrm>
              <a:off x="8134290" y="5482852"/>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0x110</a:t>
              </a:r>
            </a:p>
          </p:txBody>
        </p:sp>
        <p:sp>
          <p:nvSpPr>
            <p:cNvPr id="84" name="Rectangle 83"/>
            <p:cNvSpPr/>
            <p:nvPr/>
          </p:nvSpPr>
          <p:spPr>
            <a:xfrm>
              <a:off x="8134290" y="5757172"/>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0x108</a:t>
              </a:r>
            </a:p>
          </p:txBody>
        </p:sp>
        <p:sp>
          <p:nvSpPr>
            <p:cNvPr id="85" name="Rectangle 84"/>
            <p:cNvSpPr/>
            <p:nvPr/>
          </p:nvSpPr>
          <p:spPr>
            <a:xfrm>
              <a:off x="8134290" y="6031492"/>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0x100</a:t>
              </a:r>
            </a:p>
          </p:txBody>
        </p:sp>
        <p:sp>
          <p:nvSpPr>
            <p:cNvPr id="86" name="Rectangle 85"/>
            <p:cNvSpPr/>
            <p:nvPr/>
          </p:nvSpPr>
          <p:spPr>
            <a:xfrm>
              <a:off x="8127211" y="548640"/>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a:t>
              </a:r>
            </a:p>
          </p:txBody>
        </p:sp>
        <p:sp>
          <p:nvSpPr>
            <p:cNvPr id="87" name="Rectangle 86"/>
            <p:cNvSpPr/>
            <p:nvPr/>
          </p:nvSpPr>
          <p:spPr>
            <a:xfrm>
              <a:off x="8141929" y="6286440"/>
              <a:ext cx="82296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a:t>
              </a:r>
            </a:p>
          </p:txBody>
        </p:sp>
      </p:grpSp>
      <p:sp>
        <p:nvSpPr>
          <p:cNvPr id="88" name="Rectangle 87"/>
          <p:cNvSpPr>
            <a:spLocks noChangeArrowheads="1"/>
          </p:cNvSpPr>
          <p:nvPr/>
        </p:nvSpPr>
        <p:spPr bwMode="auto">
          <a:xfrm>
            <a:off x="1692968" y="3991568"/>
            <a:ext cx="4844992" cy="27432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92" name="Rectangle 91"/>
          <p:cNvSpPr>
            <a:spLocks noChangeArrowheads="1"/>
          </p:cNvSpPr>
          <p:nvPr/>
        </p:nvSpPr>
        <p:spPr bwMode="auto">
          <a:xfrm>
            <a:off x="474215" y="3991568"/>
            <a:ext cx="1097280" cy="27432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sp>
        <p:nvSpPr>
          <p:cNvPr id="94" name="Rectangle 93"/>
          <p:cNvSpPr>
            <a:spLocks noChangeArrowheads="1"/>
          </p:cNvSpPr>
          <p:nvPr/>
        </p:nvSpPr>
        <p:spPr bwMode="auto">
          <a:xfrm>
            <a:off x="78422" y="3991568"/>
            <a:ext cx="274320" cy="274320"/>
          </a:xfrm>
          <a:prstGeom prst="rect">
            <a:avLst/>
          </a:prstGeom>
          <a:ln>
            <a:headEnd/>
            <a:tailEnd/>
          </a:ln>
          <a:extLst/>
        </p:spPr>
        <p:style>
          <a:lnRef idx="3">
            <a:schemeClr val="lt1"/>
          </a:lnRef>
          <a:fillRef idx="1">
            <a:schemeClr val="accent3"/>
          </a:fillRef>
          <a:effectRef idx="1">
            <a:schemeClr val="accent3"/>
          </a:effectRef>
          <a:fontRef idx="minor">
            <a:schemeClr val="lt1"/>
          </a:fontRef>
        </p:style>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endParaRPr lang="en-US" altLang="en-US" sz="2400" dirty="0">
              <a:latin typeface="Candara" panose="020E0502030303020204" pitchFamily="34" charset="0"/>
            </a:endParaRPr>
          </a:p>
        </p:txBody>
      </p:sp>
      <p:cxnSp>
        <p:nvCxnSpPr>
          <p:cNvPr id="11" name="Connector: Elbow 10"/>
          <p:cNvCxnSpPr>
            <a:stCxn id="55" idx="1"/>
            <a:endCxn id="3" idx="3"/>
          </p:cNvCxnSpPr>
          <p:nvPr/>
        </p:nvCxnSpPr>
        <p:spPr>
          <a:xfrm rot="10800000" flipV="1">
            <a:off x="5535974" y="3427226"/>
            <a:ext cx="1283559" cy="2576210"/>
          </a:xfrm>
          <a:prstGeom prst="bentConnector3">
            <a:avLst>
              <a:gd name="adj1" fmla="val 13638"/>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17" name="Rectangle 16"/>
          <p:cNvSpPr/>
          <p:nvPr/>
        </p:nvSpPr>
        <p:spPr>
          <a:xfrm>
            <a:off x="3483840" y="5299628"/>
            <a:ext cx="804964" cy="461665"/>
          </a:xfrm>
          <a:prstGeom prst="rect">
            <a:avLst/>
          </a:prstGeom>
        </p:spPr>
        <p:txBody>
          <a:bodyPr wrap="none">
            <a:spAutoFit/>
          </a:bodyPr>
          <a:lstStyle/>
          <a:p>
            <a:r>
              <a:rPr lang="en-US" sz="2400" dirty="0"/>
              <a:t>Set 5</a:t>
            </a:r>
          </a:p>
        </p:txBody>
      </p:sp>
      <p:sp>
        <p:nvSpPr>
          <p:cNvPr id="18" name="Rectangle 17"/>
          <p:cNvSpPr/>
          <p:nvPr/>
        </p:nvSpPr>
        <p:spPr>
          <a:xfrm>
            <a:off x="4268382" y="5299628"/>
            <a:ext cx="1325299" cy="461665"/>
          </a:xfrm>
          <a:prstGeom prst="rect">
            <a:avLst/>
          </a:prstGeom>
        </p:spPr>
        <p:txBody>
          <a:bodyPr wrap="none">
            <a:spAutoFit/>
          </a:bodyPr>
          <a:lstStyle/>
          <a:p>
            <a:r>
              <a:rPr lang="en-US" sz="2400" dirty="0"/>
              <a:t>Offset 16</a:t>
            </a:r>
          </a:p>
        </p:txBody>
      </p:sp>
      <p:cxnSp>
        <p:nvCxnSpPr>
          <p:cNvPr id="21" name="Straight Arrow Connector 20"/>
          <p:cNvCxnSpPr>
            <a:stCxn id="35" idx="0"/>
            <a:endCxn id="92" idx="2"/>
          </p:cNvCxnSpPr>
          <p:nvPr/>
        </p:nvCxnSpPr>
        <p:spPr>
          <a:xfrm flipH="1" flipV="1">
            <a:off x="1022855" y="4265888"/>
            <a:ext cx="1741668" cy="1606872"/>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2" name="Rectangle 21"/>
          <p:cNvSpPr/>
          <p:nvPr/>
        </p:nvSpPr>
        <p:spPr>
          <a:xfrm>
            <a:off x="420207" y="3888889"/>
            <a:ext cx="1157689" cy="461665"/>
          </a:xfrm>
          <a:prstGeom prst="rect">
            <a:avLst/>
          </a:prstGeom>
        </p:spPr>
        <p:txBody>
          <a:bodyPr wrap="none">
            <a:spAutoFit/>
          </a:bodyPr>
          <a:lstStyle/>
          <a:p>
            <a:r>
              <a:rPr lang="en-US" sz="2400" dirty="0"/>
              <a:t>00 … 00</a:t>
            </a:r>
          </a:p>
        </p:txBody>
      </p:sp>
      <p:sp>
        <p:nvSpPr>
          <p:cNvPr id="112" name="Rectangle 111"/>
          <p:cNvSpPr/>
          <p:nvPr/>
        </p:nvSpPr>
        <p:spPr>
          <a:xfrm>
            <a:off x="1692968" y="3991568"/>
            <a:ext cx="1097280" cy="27432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Linux Biolinum"/>
                <a:cs typeface="+mn-cs"/>
              </a:rPr>
              <a:t>0xBB</a:t>
            </a:r>
          </a:p>
        </p:txBody>
      </p:sp>
      <p:sp>
        <p:nvSpPr>
          <p:cNvPr id="113" name="Rectangle 112"/>
          <p:cNvSpPr/>
          <p:nvPr/>
        </p:nvSpPr>
        <p:spPr>
          <a:xfrm>
            <a:off x="2788920" y="3991568"/>
            <a:ext cx="1097280" cy="27432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Linux Biolinum"/>
                <a:cs typeface="+mn-cs"/>
              </a:rPr>
              <a:t>0xAA</a:t>
            </a:r>
          </a:p>
        </p:txBody>
      </p:sp>
      <p:sp>
        <p:nvSpPr>
          <p:cNvPr id="114" name="Rectangle 113"/>
          <p:cNvSpPr/>
          <p:nvPr/>
        </p:nvSpPr>
        <p:spPr>
          <a:xfrm>
            <a:off x="3886200" y="3991568"/>
            <a:ext cx="1097280" cy="27432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Linux Biolinum"/>
                <a:cs typeface="+mn-cs"/>
              </a:rPr>
              <a:t>0x99</a:t>
            </a:r>
          </a:p>
        </p:txBody>
      </p:sp>
      <p:sp>
        <p:nvSpPr>
          <p:cNvPr id="115" name="Rectangle 114"/>
          <p:cNvSpPr/>
          <p:nvPr/>
        </p:nvSpPr>
        <p:spPr>
          <a:xfrm>
            <a:off x="5440680" y="3991568"/>
            <a:ext cx="1097280" cy="27432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Linux Biolinum"/>
                <a:cs typeface="+mn-cs"/>
              </a:rPr>
              <a:t>0x44</a:t>
            </a:r>
          </a:p>
        </p:txBody>
      </p:sp>
      <p:sp>
        <p:nvSpPr>
          <p:cNvPr id="23" name="Rectangle 22"/>
          <p:cNvSpPr/>
          <p:nvPr/>
        </p:nvSpPr>
        <p:spPr>
          <a:xfrm>
            <a:off x="4995353" y="3804223"/>
            <a:ext cx="397866" cy="461665"/>
          </a:xfrm>
          <a:prstGeom prst="rect">
            <a:avLst/>
          </a:prstGeom>
        </p:spPr>
        <p:txBody>
          <a:bodyPr wrap="none">
            <a:spAutoFit/>
          </a:bodyPr>
          <a:lstStyle/>
          <a:p>
            <a:r>
              <a:rPr lang="en-US" sz="2400" dirty="0"/>
              <a:t>…</a:t>
            </a:r>
          </a:p>
        </p:txBody>
      </p:sp>
      <p:sp>
        <p:nvSpPr>
          <p:cNvPr id="24" name="Rectangle 23"/>
          <p:cNvSpPr/>
          <p:nvPr/>
        </p:nvSpPr>
        <p:spPr>
          <a:xfrm>
            <a:off x="3676848" y="4297545"/>
            <a:ext cx="418704" cy="369332"/>
          </a:xfrm>
          <a:prstGeom prst="rect">
            <a:avLst/>
          </a:prstGeom>
        </p:spPr>
        <p:txBody>
          <a:bodyPr wrap="none">
            <a:spAutoFit/>
          </a:bodyPr>
          <a:lstStyle/>
          <a:p>
            <a:r>
              <a:rPr lang="en-US" dirty="0"/>
              <a:t>16</a:t>
            </a:r>
          </a:p>
        </p:txBody>
      </p:sp>
      <p:sp>
        <p:nvSpPr>
          <p:cNvPr id="119" name="Rectangle 118"/>
          <p:cNvSpPr/>
          <p:nvPr/>
        </p:nvSpPr>
        <p:spPr>
          <a:xfrm>
            <a:off x="2622720" y="4297545"/>
            <a:ext cx="301686" cy="369332"/>
          </a:xfrm>
          <a:prstGeom prst="rect">
            <a:avLst/>
          </a:prstGeom>
        </p:spPr>
        <p:txBody>
          <a:bodyPr wrap="none">
            <a:spAutoFit/>
          </a:bodyPr>
          <a:lstStyle/>
          <a:p>
            <a:r>
              <a:rPr lang="en-US" dirty="0"/>
              <a:t>8</a:t>
            </a:r>
          </a:p>
        </p:txBody>
      </p:sp>
      <p:sp>
        <p:nvSpPr>
          <p:cNvPr id="121" name="Rectangle 120"/>
          <p:cNvSpPr/>
          <p:nvPr/>
        </p:nvSpPr>
        <p:spPr>
          <a:xfrm>
            <a:off x="1601212" y="4297545"/>
            <a:ext cx="301686" cy="369332"/>
          </a:xfrm>
          <a:prstGeom prst="rect">
            <a:avLst/>
          </a:prstGeom>
        </p:spPr>
        <p:txBody>
          <a:bodyPr wrap="none">
            <a:spAutoFit/>
          </a:bodyPr>
          <a:lstStyle/>
          <a:p>
            <a:r>
              <a:rPr lang="en-US" dirty="0"/>
              <a:t>0</a:t>
            </a:r>
          </a:p>
        </p:txBody>
      </p:sp>
      <p:sp>
        <p:nvSpPr>
          <p:cNvPr id="25" name="Rectangle 24"/>
          <p:cNvSpPr/>
          <p:nvPr/>
        </p:nvSpPr>
        <p:spPr>
          <a:xfrm>
            <a:off x="68362" y="3898346"/>
            <a:ext cx="286148" cy="461665"/>
          </a:xfrm>
          <a:prstGeom prst="rect">
            <a:avLst/>
          </a:prstGeom>
        </p:spPr>
        <p:txBody>
          <a:bodyPr wrap="square">
            <a:spAutoFit/>
          </a:bodyPr>
          <a:lstStyle/>
          <a:p>
            <a:r>
              <a:rPr lang="en-US" sz="2400" dirty="0"/>
              <a:t>1</a:t>
            </a:r>
          </a:p>
        </p:txBody>
      </p:sp>
      <p:sp>
        <p:nvSpPr>
          <p:cNvPr id="3" name="Rectangle 2"/>
          <p:cNvSpPr/>
          <p:nvPr/>
        </p:nvSpPr>
        <p:spPr>
          <a:xfrm>
            <a:off x="2236672" y="5772603"/>
            <a:ext cx="3299301"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Linux Biolinum"/>
                <a:cs typeface="+mn-cs"/>
              </a:rPr>
              <a:t>‭00 … 00 0001 01 01 0000‬</a:t>
            </a:r>
          </a:p>
        </p:txBody>
      </p:sp>
      <p:sp>
        <p:nvSpPr>
          <p:cNvPr id="27" name="Rectangle 26"/>
          <p:cNvSpPr/>
          <p:nvPr/>
        </p:nvSpPr>
        <p:spPr>
          <a:xfrm>
            <a:off x="6755437" y="1868464"/>
            <a:ext cx="1229575" cy="2324616"/>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6207734" y="4297545"/>
            <a:ext cx="418704" cy="369332"/>
          </a:xfrm>
          <a:prstGeom prst="rect">
            <a:avLst/>
          </a:prstGeom>
        </p:spPr>
        <p:txBody>
          <a:bodyPr wrap="none">
            <a:spAutoFit/>
          </a:bodyPr>
          <a:lstStyle/>
          <a:p>
            <a:r>
              <a:rPr lang="en-US" dirty="0"/>
              <a:t>63</a:t>
            </a:r>
          </a:p>
        </p:txBody>
      </p:sp>
    </p:spTree>
    <p:extLst>
      <p:ext uri="{BB962C8B-B14F-4D97-AF65-F5344CB8AC3E}">
        <p14:creationId xmlns:p14="http://schemas.microsoft.com/office/powerpoint/2010/main" val="191352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5" grpId="0" animBg="1"/>
      <p:bldP spid="34" grpId="0" animBg="1"/>
      <p:bldP spid="33" grpId="0" animBg="1"/>
      <p:bldP spid="88" grpId="0" animBg="1"/>
      <p:bldP spid="92" grpId="0" animBg="1"/>
      <p:bldP spid="94" grpId="0" animBg="1"/>
      <p:bldP spid="17" grpId="0"/>
      <p:bldP spid="18" grpId="0"/>
      <p:bldP spid="22" grpId="0"/>
      <p:bldP spid="112" grpId="0" animBg="1"/>
      <p:bldP spid="113" grpId="0" animBg="1"/>
      <p:bldP spid="114" grpId="0" animBg="1"/>
      <p:bldP spid="115" grpId="0" animBg="1"/>
      <p:bldP spid="23" grpId="0"/>
      <p:bldP spid="24" grpId="0"/>
      <p:bldP spid="119" grpId="0"/>
      <p:bldP spid="121" grpId="0"/>
      <p:bldP spid="25" grpId="0"/>
      <p:bldP spid="3" grpId="0"/>
      <p:bldP spid="27" grpId="0" animBg="1"/>
      <p:bldP spid="12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Black-Theme">
      <a:majorFont>
        <a:latin typeface="Linux Biolinum"/>
        <a:ea typeface="MS Mincho"/>
        <a:cs typeface=""/>
      </a:majorFont>
      <a:minorFont>
        <a:latin typeface="Linux Biolinum"/>
        <a:ea typeface="MS Mincho"/>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4168</TotalTime>
  <Words>828</Words>
  <Application>Microsoft Office PowerPoint</Application>
  <PresentationFormat>On-screen Show (4:3)</PresentationFormat>
  <Paragraphs>436</Paragraphs>
  <Slides>20</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Agency FB</vt:lpstr>
      <vt:lpstr>Arial</vt:lpstr>
      <vt:lpstr>Calibri</vt:lpstr>
      <vt:lpstr>Cambria Math</vt:lpstr>
      <vt:lpstr>Candara</vt:lpstr>
      <vt:lpstr>Linux Biolinum</vt:lpstr>
      <vt:lpstr>MS Mincho</vt:lpstr>
      <vt:lpstr>Roboto</vt:lpstr>
      <vt:lpstr>Office Theme</vt:lpstr>
      <vt:lpstr>1_Office Theme</vt:lpstr>
      <vt:lpstr>Cache Memory</vt:lpstr>
      <vt:lpstr>Cache Concepts</vt:lpstr>
      <vt:lpstr>PowerPoint Presentation</vt:lpstr>
      <vt:lpstr>PowerPoint Presentation</vt:lpstr>
      <vt:lpstr>Cache organization</vt:lpstr>
      <vt:lpstr>Partition of Address</vt:lpstr>
      <vt:lpstr>PowerPoint Presentation</vt:lpstr>
      <vt:lpstr>PowerPoint Presentation</vt:lpstr>
      <vt:lpstr>PowerPoint Presentation</vt:lpstr>
      <vt:lpstr>PowerPoint Presentation</vt:lpstr>
      <vt:lpstr>Cache Concepts</vt:lpstr>
      <vt:lpstr>PowerPoint Presentation</vt:lpstr>
      <vt:lpstr>PowerPoint Presentation</vt:lpstr>
      <vt:lpstr>PowerPoint Presentation</vt:lpstr>
      <vt:lpstr>Fully-Associative Cache</vt:lpstr>
      <vt:lpstr>Direct-Mapped Cache </vt:lpstr>
      <vt:lpstr>2-Way Set-Associative Cache</vt:lpstr>
      <vt:lpstr>Valid bit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nqminh</dc:creator>
  <cp:lastModifiedBy>Minh Nghiem Quoc</cp:lastModifiedBy>
  <cp:revision>406</cp:revision>
  <dcterms:created xsi:type="dcterms:W3CDTF">2016-10-17T02:14:46Z</dcterms:created>
  <dcterms:modified xsi:type="dcterms:W3CDTF">2016-12-07T03:25:13Z</dcterms:modified>
</cp:coreProperties>
</file>