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83" r:id="rId2"/>
    <p:sldId id="384" r:id="rId3"/>
    <p:sldId id="385" r:id="rId4"/>
    <p:sldId id="405" r:id="rId5"/>
    <p:sldId id="259" r:id="rId6"/>
    <p:sldId id="386" r:id="rId7"/>
    <p:sldId id="387" r:id="rId8"/>
    <p:sldId id="388" r:id="rId9"/>
    <p:sldId id="391" r:id="rId10"/>
    <p:sldId id="389" r:id="rId11"/>
    <p:sldId id="390" r:id="rId12"/>
    <p:sldId id="400" r:id="rId13"/>
    <p:sldId id="394" r:id="rId14"/>
    <p:sldId id="399" r:id="rId15"/>
    <p:sldId id="401" r:id="rId16"/>
    <p:sldId id="402" r:id="rId17"/>
    <p:sldId id="403" r:id="rId18"/>
    <p:sldId id="404" r:id="rId19"/>
    <p:sldId id="411" r:id="rId20"/>
    <p:sldId id="414" r:id="rId21"/>
    <p:sldId id="417" r:id="rId22"/>
    <p:sldId id="416" r:id="rId23"/>
    <p:sldId id="415" r:id="rId24"/>
    <p:sldId id="418" r:id="rId25"/>
    <p:sldId id="3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03864"/>
    <a:srgbClr val="000066"/>
    <a:srgbClr val="DFFFFF"/>
    <a:srgbClr val="FF994D"/>
    <a:srgbClr val="AFEE84"/>
    <a:srgbClr val="FFBE6F"/>
    <a:srgbClr val="ED7D31"/>
    <a:srgbClr val="4472C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0" autoAdjust="0"/>
    <p:restoredTop sz="87782" autoAdjust="0"/>
  </p:normalViewPr>
  <p:slideViewPr>
    <p:cSldViewPr snapToGrid="0">
      <p:cViewPr varScale="1">
        <p:scale>
          <a:sx n="111" d="100"/>
          <a:sy n="111" d="100"/>
        </p:scale>
        <p:origin x="282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431-B9BA-4D84-8F50-D83B0B79238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0F40-24E6-42CE-A9E2-5A0B0660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Minh-Quoc NGHIEM</a:t>
            </a:r>
          </a:p>
          <a:p>
            <a:r>
              <a:rPr lang="en-US" dirty="0"/>
              <a:t>Last update: 07/12/2016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0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Associative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5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VP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byte</a:t>
            </a:r>
            <a:r>
              <a:rPr lang="en-US" baseline="0" dirty="0"/>
              <a:t> 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3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8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3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C0F40-24E6-42CE-A9E2-5A0B066020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217C-2F06-4462-9D67-FF1B400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1085"/>
            <a:ext cx="7772400" cy="2387600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183063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①  Address Spaces</a:t>
            </a:r>
          </a:p>
          <a:p>
            <a:pPr algn="r"/>
            <a:r>
              <a:rPr lang="en-US" dirty="0"/>
              <a:t>② VM for Memory Management</a:t>
            </a:r>
          </a:p>
          <a:p>
            <a:pPr algn="r"/>
            <a:r>
              <a:rPr lang="en-US" dirty="0"/>
              <a:t>③ Address Translation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29" y="309634"/>
            <a:ext cx="1602771" cy="1259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the problem with direct address</a:t>
            </a:r>
          </a:p>
        </p:txBody>
      </p:sp>
      <p:sp>
        <p:nvSpPr>
          <p:cNvPr id="6" name="Rectangle 5"/>
          <p:cNvSpPr/>
          <p:nvPr/>
        </p:nvSpPr>
        <p:spPr>
          <a:xfrm rot="21110970">
            <a:off x="1723870" y="357551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virtual</a:t>
            </a:r>
          </a:p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>
          <a:xfrm rot="485743">
            <a:off x="3110374" y="428056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8509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 Memory?</a:t>
            </a:r>
          </a:p>
        </p:txBody>
      </p:sp>
      <p:pic>
        <p:nvPicPr>
          <p:cNvPr id="4" name="Picture 2" descr="https://cdn4.iconfinder.com/data/icons/computer-hardware/512/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4" y="2068864"/>
            <a:ext cx="22859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09" y="2068864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79" y="2068864"/>
            <a:ext cx="22860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2405" y="4733039"/>
            <a:ext cx="1641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Efficiency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8021" y="4711319"/>
            <a:ext cx="2239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Simplification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1076" y="4711319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66802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Organization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79" name="Straight Arrow Connector 78"/>
          <p:cNvCxnSpPr>
            <a:stCxn id="99" idx="1"/>
            <a:endCxn id="47" idx="3"/>
          </p:cNvCxnSpPr>
          <p:nvPr/>
        </p:nvCxnSpPr>
        <p:spPr>
          <a:xfrm flipH="1">
            <a:off x="2287250" y="2491740"/>
            <a:ext cx="3564910" cy="113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1" idx="1"/>
            <a:endCxn id="45" idx="3"/>
          </p:cNvCxnSpPr>
          <p:nvPr/>
        </p:nvCxnSpPr>
        <p:spPr>
          <a:xfrm flipH="1" flipV="1">
            <a:off x="2287250" y="1601029"/>
            <a:ext cx="3564910" cy="14344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cxnSp>
        <p:nvCxnSpPr>
          <p:cNvPr id="87" name="Straight Arrow Connector 86"/>
          <p:cNvCxnSpPr>
            <a:stCxn id="103" idx="1"/>
            <a:endCxn id="46" idx="3"/>
          </p:cNvCxnSpPr>
          <p:nvPr/>
        </p:nvCxnSpPr>
        <p:spPr>
          <a:xfrm flipH="1" flipV="1">
            <a:off x="2287250" y="2103051"/>
            <a:ext cx="3564910" cy="14859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7431" y="4523092"/>
            <a:ext cx="91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51213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table</a:t>
            </a: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08115" y="6358562"/>
            <a:ext cx="80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</a:t>
            </a:r>
          </a:p>
        </p:txBody>
      </p:sp>
      <p:cxnSp>
        <p:nvCxnSpPr>
          <p:cNvPr id="61" name="Curved Connector 31"/>
          <p:cNvCxnSpPr/>
          <p:nvPr/>
        </p:nvCxnSpPr>
        <p:spPr>
          <a:xfrm rot="10800000">
            <a:off x="3338006" y="6338901"/>
            <a:ext cx="365760" cy="27432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37562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2438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92537"/>
              </p:ext>
            </p:extLst>
          </p:nvPr>
        </p:nvGraphicFramePr>
        <p:xfrm>
          <a:off x="3085351" y="3331724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24173"/>
              </p:ext>
            </p:extLst>
          </p:nvPr>
        </p:nvGraphicFramePr>
        <p:xfrm>
          <a:off x="628650" y="2627879"/>
          <a:ext cx="7886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555809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1065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12699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P=2</a:t>
                      </a:r>
                      <a:r>
                        <a:rPr lang="en-US" sz="2400" baseline="30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PTEs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27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213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58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943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2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919" y="120393"/>
            <a:ext cx="4800177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Cache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19161" y="1998614"/>
            <a:ext cx="1058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10x</a:t>
            </a:r>
          </a:p>
          <a:p>
            <a:pPr algn="ctr"/>
            <a:r>
              <a:rPr lang="en-US" sz="2400" dirty="0"/>
              <a:t>slower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71004" y="2424003"/>
            <a:ext cx="13660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100,000x</a:t>
            </a:r>
          </a:p>
          <a:p>
            <a:pPr algn="ctr"/>
            <a:r>
              <a:rPr lang="en-US" sz="2400" dirty="0"/>
              <a:t>slower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0193" y="4523479"/>
            <a:ext cx="1970916" cy="2158624"/>
            <a:chOff x="600193" y="4523479"/>
            <a:chExt cx="1970916" cy="2158624"/>
          </a:xfrm>
        </p:grpSpPr>
        <p:pic>
          <p:nvPicPr>
            <p:cNvPr id="1026" name="Picture 2" descr="http://www.clker.com/cliparts/3/6/2/6/1348002494474708155New%20Page%20Icon.svg.m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93" y="4523479"/>
              <a:ext cx="1970916" cy="2158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/>
            <p:nvPr/>
          </p:nvSpPr>
          <p:spPr>
            <a:xfrm>
              <a:off x="648536" y="5176796"/>
              <a:ext cx="1874231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①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Large Page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79287" y="5002649"/>
            <a:ext cx="3062057" cy="1452223"/>
            <a:chOff x="3079287" y="5002649"/>
            <a:chExt cx="3062057" cy="145222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76156" y="5002649"/>
              <a:ext cx="2468320" cy="9144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079287" y="5931652"/>
              <a:ext cx="30620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② Fully Associative</a:t>
              </a:r>
            </a:p>
          </p:txBody>
        </p:sp>
      </p:grpSp>
      <p:cxnSp>
        <p:nvCxnSpPr>
          <p:cNvPr id="10" name="Curved Connector 9"/>
          <p:cNvCxnSpPr/>
          <p:nvPr/>
        </p:nvCxnSpPr>
        <p:spPr>
          <a:xfrm>
            <a:off x="6979429" y="1998614"/>
            <a:ext cx="449681" cy="805899"/>
          </a:xfrm>
          <a:prstGeom prst="curvedConnector3">
            <a:avLst>
              <a:gd name="adj1" fmla="val 15083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4221935" y="2628686"/>
            <a:ext cx="478273" cy="881657"/>
          </a:xfrm>
          <a:prstGeom prst="curvedConnector3">
            <a:avLst>
              <a:gd name="adj1" fmla="val 14779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402736" y="5066623"/>
            <a:ext cx="2310584" cy="1367856"/>
            <a:chOff x="6402736" y="5066623"/>
            <a:chExt cx="2310584" cy="1367856"/>
          </a:xfrm>
        </p:grpSpPr>
        <p:sp>
          <p:nvSpPr>
            <p:cNvPr id="42" name="Rectangle 41"/>
            <p:cNvSpPr/>
            <p:nvPr/>
          </p:nvSpPr>
          <p:spPr>
            <a:xfrm>
              <a:off x="6451315" y="5911259"/>
              <a:ext cx="22134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③ Write-back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7164802" y="4304557"/>
              <a:ext cx="786452" cy="2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5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3848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Allocating Pages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69851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3343320" y="1661543"/>
            <a:ext cx="1481496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0</a:t>
            </a:r>
          </a:p>
        </p:txBody>
      </p:sp>
    </p:spTree>
    <p:extLst>
      <p:ext uri="{BB962C8B-B14F-4D97-AF65-F5344CB8AC3E}">
        <p14:creationId xmlns:p14="http://schemas.microsoft.com/office/powerpoint/2010/main" val="10490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Hit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343638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1</a:t>
            </a:r>
          </a:p>
        </p:txBody>
      </p:sp>
    </p:spTree>
    <p:extLst>
      <p:ext uri="{BB962C8B-B14F-4D97-AF65-F5344CB8AC3E}">
        <p14:creationId xmlns:p14="http://schemas.microsoft.com/office/powerpoint/2010/main" val="25981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>
            <a:endCxn id="65" idx="3"/>
          </p:cNvCxnSpPr>
          <p:nvPr/>
        </p:nvCxnSpPr>
        <p:spPr>
          <a:xfrm rot="10800000">
            <a:off x="2286000" y="1097280"/>
            <a:ext cx="929926" cy="3152524"/>
          </a:xfrm>
          <a:prstGeom prst="bentConnector3">
            <a:avLst>
              <a:gd name="adj1" fmla="val 238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89970" y="870407"/>
            <a:ext cx="109728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852160" y="265418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62" idx="1"/>
          </p:cNvCxnSpPr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/>
          <p:cNvCxnSpPr>
            <a:endCxn id="100" idx="1"/>
          </p:cNvCxnSpPr>
          <p:nvPr/>
        </p:nvCxnSpPr>
        <p:spPr>
          <a:xfrm flipV="1">
            <a:off x="5158596" y="2768481"/>
            <a:ext cx="693564" cy="1490380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Fault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422184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52160" y="265176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88720" y="868680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7509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-1261979" y="2857761"/>
            <a:ext cx="6217409" cy="1510020"/>
            <a:chOff x="1808480" y="2056140"/>
            <a:chExt cx="6217409" cy="1510020"/>
          </a:xfrm>
        </p:grpSpPr>
        <p:sp>
          <p:nvSpPr>
            <p:cNvPr id="26" name="Rectangle 25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/>
          <p:nvPr/>
        </p:nvCxnSpPr>
        <p:spPr>
          <a:xfrm rot="10800000">
            <a:off x="2286000" y="1097280"/>
            <a:ext cx="929926" cy="3152524"/>
          </a:xfrm>
          <a:prstGeom prst="bentConnector3">
            <a:avLst>
              <a:gd name="adj1" fmla="val 2388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89970" y="1372429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89970" y="1874451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189970" y="2376473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578365" y="2921173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89970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5760720" y="1645920"/>
            <a:ext cx="2743200" cy="4480560"/>
          </a:xfrm>
          <a:prstGeom prst="roundRect">
            <a:avLst>
              <a:gd name="adj" fmla="val 80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57287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29600" y="1811547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57287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29600" y="5848709"/>
            <a:ext cx="182880" cy="1828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852160" y="2921173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52160" y="3200400"/>
            <a:ext cx="256032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Unallocated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852160" y="34747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852160" y="37490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852160" y="402336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5852160" y="521208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852160" y="548640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6980495" y="4417931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cxnSp>
        <p:nvCxnSpPr>
          <p:cNvPr id="64" name="Connector: Elbow 63"/>
          <p:cNvCxnSpPr>
            <a:endCxn id="77" idx="1"/>
          </p:cNvCxnSpPr>
          <p:nvPr/>
        </p:nvCxnSpPr>
        <p:spPr>
          <a:xfrm flipV="1">
            <a:off x="5180100" y="2491740"/>
            <a:ext cx="672060" cy="1387828"/>
          </a:xfrm>
          <a:prstGeom prst="bentConnector3">
            <a:avLst>
              <a:gd name="adj1" fmla="val 43197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47" idx="3"/>
          </p:cNvCxnSpPr>
          <p:nvPr/>
        </p:nvCxnSpPr>
        <p:spPr>
          <a:xfrm rot="10800000">
            <a:off x="2287250" y="2605073"/>
            <a:ext cx="975262" cy="950644"/>
          </a:xfrm>
          <a:prstGeom prst="bentConnector3">
            <a:avLst>
              <a:gd name="adj1" fmla="val 6391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endCxn id="45" idx="3"/>
          </p:cNvCxnSpPr>
          <p:nvPr/>
        </p:nvCxnSpPr>
        <p:spPr>
          <a:xfrm rot="10800000">
            <a:off x="2287251" y="1601030"/>
            <a:ext cx="953757" cy="3033965"/>
          </a:xfrm>
          <a:prstGeom prst="bentConnector3">
            <a:avLst>
              <a:gd name="adj1" fmla="val 3668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endCxn id="46" idx="3"/>
          </p:cNvCxnSpPr>
          <p:nvPr/>
        </p:nvCxnSpPr>
        <p:spPr>
          <a:xfrm rot="10800000">
            <a:off x="2287251" y="2103051"/>
            <a:ext cx="953757" cy="3256464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/>
          <p:cNvCxnSpPr>
            <a:endCxn id="104" idx="1"/>
          </p:cNvCxnSpPr>
          <p:nvPr/>
        </p:nvCxnSpPr>
        <p:spPr>
          <a:xfrm flipV="1">
            <a:off x="5158596" y="3863340"/>
            <a:ext cx="693564" cy="1859695"/>
          </a:xfrm>
          <a:prstGeom prst="bentConnector3">
            <a:avLst>
              <a:gd name="adj1" fmla="val 66169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Thrashing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22831" y="6151556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Virtual pages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76382" y="2004155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576382" y="2270656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76382" y="2537648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76382" y="280365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149" y="865942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149" y="1372429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4149" y="187321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4149" y="2384957"/>
            <a:ext cx="438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Rectangle 81"/>
          <p:cNvSpPr/>
          <p:nvPr/>
        </p:nvSpPr>
        <p:spPr>
          <a:xfrm rot="16200000">
            <a:off x="-1020213" y="1688231"/>
            <a:ext cx="269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Physical pages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3320" y="1661543"/>
            <a:ext cx="1481496" cy="923330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5400" dirty="0"/>
              <a:t>VP 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88720" y="868680"/>
            <a:ext cx="109728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52160" y="265176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52160" y="2103051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73" name="Connector: Elbow 63"/>
          <p:cNvCxnSpPr/>
          <p:nvPr/>
        </p:nvCxnSpPr>
        <p:spPr>
          <a:xfrm flipV="1">
            <a:off x="5037826" y="2217351"/>
            <a:ext cx="814334" cy="1289206"/>
          </a:xfrm>
          <a:prstGeom prst="bentConnector3">
            <a:avLst>
              <a:gd name="adj1" fmla="val 43644"/>
            </a:avLst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22"/>
          <p:cNvCxnSpPr/>
          <p:nvPr/>
        </p:nvCxnSpPr>
        <p:spPr>
          <a:xfrm rot="10800000">
            <a:off x="2287251" y="2605074"/>
            <a:ext cx="953757" cy="1259537"/>
          </a:xfrm>
          <a:prstGeom prst="bentConnector3">
            <a:avLst>
              <a:gd name="adj1" fmla="val 646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98692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29351"/>
              </p:ext>
            </p:extLst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76" name="Rectangle 75"/>
          <p:cNvSpPr/>
          <p:nvPr/>
        </p:nvSpPr>
        <p:spPr>
          <a:xfrm>
            <a:off x="5852160" y="2103120"/>
            <a:ext cx="256032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852160" y="2377440"/>
            <a:ext cx="256032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Uncached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9" name="Freeform: Shape 58"/>
          <p:cNvSpPr/>
          <p:nvPr/>
        </p:nvSpPr>
        <p:spPr>
          <a:xfrm rot="10800000">
            <a:off x="2268746" y="3325876"/>
            <a:ext cx="840213" cy="2967487"/>
          </a:xfrm>
          <a:custGeom>
            <a:avLst/>
            <a:gdLst>
              <a:gd name="connsiteX0" fmla="*/ 0 w 931653"/>
              <a:gd name="connsiteY0" fmla="*/ 0 h 2967487"/>
              <a:gd name="connsiteX1" fmla="*/ 931653 w 931653"/>
              <a:gd name="connsiteY1" fmla="*/ 819510 h 2967487"/>
              <a:gd name="connsiteX2" fmla="*/ 931653 w 931653"/>
              <a:gd name="connsiteY2" fmla="*/ 2018582 h 2967487"/>
              <a:gd name="connsiteX3" fmla="*/ 17253 w 931653"/>
              <a:gd name="connsiteY3" fmla="*/ 2967487 h 2967487"/>
              <a:gd name="connsiteX4" fmla="*/ 0 w 931653"/>
              <a:gd name="connsiteY4" fmla="*/ 0 h 29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653" h="2967487">
                <a:moveTo>
                  <a:pt x="0" y="0"/>
                </a:moveTo>
                <a:lnTo>
                  <a:pt x="931653" y="819510"/>
                </a:lnTo>
                <a:lnTo>
                  <a:pt x="931653" y="2018582"/>
                </a:lnTo>
                <a:lnTo>
                  <a:pt x="17253" y="2967487"/>
                </a:lnTo>
                <a:cubicBezTo>
                  <a:pt x="14377" y="1986951"/>
                  <a:pt x="11502" y="1006416"/>
                  <a:pt x="0" y="0"/>
                </a:cubicBezTo>
                <a:close/>
              </a:path>
            </a:pathLst>
          </a:custGeom>
          <a:solidFill>
            <a:srgbClr val="CCECFF">
              <a:alpha val="49804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6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/>
          <p:cNvGrpSpPr/>
          <p:nvPr/>
        </p:nvGrpSpPr>
        <p:grpSpPr>
          <a:xfrm>
            <a:off x="3539946" y="2468880"/>
            <a:ext cx="5007331" cy="759313"/>
            <a:chOff x="3539946" y="2468880"/>
            <a:chExt cx="5007331" cy="759313"/>
          </a:xfrm>
        </p:grpSpPr>
        <p:sp>
          <p:nvSpPr>
            <p:cNvPr id="61" name="Rectangle 60"/>
            <p:cNvSpPr/>
            <p:nvPr/>
          </p:nvSpPr>
          <p:spPr>
            <a:xfrm>
              <a:off x="3539946" y="2468880"/>
              <a:ext cx="4975402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 Address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297283" y="3017520"/>
              <a:ext cx="2249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539946" y="3017520"/>
              <a:ext cx="2308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5865967" y="2766528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67419" y="1645920"/>
            <a:ext cx="8247931" cy="750298"/>
            <a:chOff x="267419" y="1645920"/>
            <a:chExt cx="8247931" cy="750298"/>
          </a:xfrm>
        </p:grpSpPr>
        <p:sp>
          <p:nvSpPr>
            <p:cNvPr id="60" name="Rectangle 59"/>
            <p:cNvSpPr/>
            <p:nvPr/>
          </p:nvSpPr>
          <p:spPr>
            <a:xfrm>
              <a:off x="267419" y="1645920"/>
              <a:ext cx="8247931" cy="365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Virtual Address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686300" y="2194560"/>
              <a:ext cx="3829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67419" y="2194560"/>
              <a:ext cx="4123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4382431" y="1934553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3539946" y="2468880"/>
            <a:ext cx="174847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 Number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7420" y="1645920"/>
            <a:ext cx="502099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Address Translation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3081528" y="3328416"/>
          <a:ext cx="2163022" cy="2961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0730">
                  <a:extLst>
                    <a:ext uri="{9D8B030D-6E8A-4147-A177-3AD203B41FA5}">
                      <a16:colId xmlns:a16="http://schemas.microsoft.com/office/drawing/2014/main" val="810605114"/>
                    </a:ext>
                  </a:extLst>
                </a:gridCol>
                <a:gridCol w="1752292">
                  <a:extLst>
                    <a:ext uri="{9D8B030D-6E8A-4147-A177-3AD203B41FA5}">
                      <a16:colId xmlns:a16="http://schemas.microsoft.com/office/drawing/2014/main" val="13449681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0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7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9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3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1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29160"/>
                  </a:ext>
                </a:extLst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5288417" y="1645920"/>
            <a:ext cx="322693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Offset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88417" y="2468880"/>
            <a:ext cx="3258859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Page Offset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419" y="2468880"/>
            <a:ext cx="1952685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 base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77532" y="2834640"/>
            <a:ext cx="0" cy="640080"/>
          </a:xfrm>
          <a:prstGeom prst="straightConnector1">
            <a:avLst/>
          </a:prstGeom>
          <a:ln w="76200">
            <a:tailEnd type="triangle"/>
          </a:ln>
          <a:scene3d>
            <a:camera prst="perspectiveRelaxedModerately"/>
            <a:lightRig rig="threePt" dir="t"/>
          </a:scene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88417" y="1226792"/>
            <a:ext cx="3225411" cy="461665"/>
            <a:chOff x="5288417" y="1226792"/>
            <a:chExt cx="3225411" cy="461665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7289321" y="1477784"/>
              <a:ext cx="1224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5288417" y="1477784"/>
              <a:ext cx="151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845166" y="1226792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804520" y="2697480"/>
            <a:ext cx="2742756" cy="1673071"/>
            <a:chOff x="5804520" y="2697480"/>
            <a:chExt cx="2742756" cy="1673071"/>
          </a:xfrm>
        </p:grpSpPr>
        <p:sp>
          <p:nvSpPr>
            <p:cNvPr id="98" name="Rectangle 97"/>
            <p:cNvSpPr/>
            <p:nvPr/>
          </p:nvSpPr>
          <p:spPr>
            <a:xfrm>
              <a:off x="5804520" y="3293333"/>
              <a:ext cx="274275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rgbClr val="DFFFFF"/>
                  </a:solidFill>
                </a:rPr>
                <a:t>Identify</a:t>
              </a:r>
            </a:p>
            <a:p>
              <a:pPr algn="r"/>
              <a:r>
                <a:rPr lang="en-US" sz="3200" dirty="0">
                  <a:solidFill>
                    <a:srgbClr val="DFFFFF"/>
                  </a:solidFill>
                </a:rPr>
                <a:t>byte in page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8155525" y="2697480"/>
              <a:ext cx="0" cy="640080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67419" y="2971483"/>
            <a:ext cx="2717321" cy="1077218"/>
            <a:chOff x="267419" y="2971483"/>
            <a:chExt cx="2717321" cy="1077218"/>
          </a:xfrm>
        </p:grpSpPr>
        <p:sp>
          <p:nvSpPr>
            <p:cNvPr id="114" name="Rectangle 113"/>
            <p:cNvSpPr/>
            <p:nvPr/>
          </p:nvSpPr>
          <p:spPr>
            <a:xfrm>
              <a:off x="267419" y="2971483"/>
              <a:ext cx="225413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FFBE6F"/>
                  </a:solidFill>
                </a:rPr>
                <a:t>Identify</a:t>
              </a:r>
            </a:p>
            <a:p>
              <a:r>
                <a:rPr lang="en-US" sz="3200" dirty="0">
                  <a:solidFill>
                    <a:srgbClr val="FFBE6F"/>
                  </a:solidFill>
                </a:rPr>
                <a:t>Page table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2104845" y="3516442"/>
              <a:ext cx="879895" cy="0"/>
            </a:xfrm>
            <a:prstGeom prst="straightConnector1">
              <a:avLst/>
            </a:prstGeom>
            <a:ln w="76200">
              <a:solidFill>
                <a:srgbClr val="ED7D31"/>
              </a:solidFill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919491" y="4582372"/>
            <a:ext cx="3594337" cy="1569660"/>
            <a:chOff x="4919491" y="4582372"/>
            <a:chExt cx="3594337" cy="1569660"/>
          </a:xfrm>
        </p:grpSpPr>
        <p:sp>
          <p:nvSpPr>
            <p:cNvPr id="116" name="Rectangle 115"/>
            <p:cNvSpPr/>
            <p:nvPr/>
          </p:nvSpPr>
          <p:spPr>
            <a:xfrm>
              <a:off x="5633049" y="4582372"/>
              <a:ext cx="288077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rgbClr val="AFEE84"/>
                  </a:solidFill>
                </a:rPr>
                <a:t>Identify</a:t>
              </a:r>
            </a:p>
            <a:p>
              <a:pPr algn="r"/>
              <a:r>
                <a:rPr lang="en-US" sz="3200" dirty="0">
                  <a:solidFill>
                    <a:srgbClr val="AFEE84"/>
                  </a:solidFill>
                </a:rPr>
                <a:t>physical address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H="1">
              <a:off x="4919491" y="5367203"/>
              <a:ext cx="1817739" cy="0"/>
            </a:xfrm>
            <a:prstGeom prst="straightConnector1">
              <a:avLst/>
            </a:prstGeom>
            <a:ln w="76200">
              <a:tailEnd type="triangle"/>
            </a:ln>
            <a:scene3d>
              <a:camera prst="perspectiveRelaxedModerately"/>
              <a:lightRig rig="threePt" dir="t"/>
            </a:scene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7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9" grpId="0" animBg="1"/>
      <p:bldP spid="78" grpId="0" animBg="1"/>
      <p:bldP spid="80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Physical Address</a:t>
            </a:r>
          </a:p>
        </p:txBody>
      </p:sp>
      <p:pic>
        <p:nvPicPr>
          <p:cNvPr id="7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9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12" name="Rectangle 11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cxnSp>
        <p:nvCxnSpPr>
          <p:cNvPr id="84" name="Straight Arrow Connector 83"/>
          <p:cNvCxnSpPr/>
          <p:nvPr/>
        </p:nvCxnSpPr>
        <p:spPr>
          <a:xfrm>
            <a:off x="4286249" y="2944678"/>
            <a:ext cx="27882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061475" y="2467106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Address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4286249" y="4248412"/>
            <a:ext cx="278829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83491" y="3801835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905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5106837"/>
            <a:ext cx="37827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1271" y="4448996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2942726"/>
            <a:ext cx="5521760" cy="162927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31271" y="2280359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4804913"/>
            <a:ext cx="37827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endCxn id="45" idx="0"/>
          </p:cNvCxnSpPr>
          <p:nvPr/>
        </p:nvCxnSpPr>
        <p:spPr>
          <a:xfrm rot="10800000" flipV="1">
            <a:off x="2834640" y="3880010"/>
            <a:ext cx="4232242" cy="691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1840" y="5190573"/>
            <a:ext cx="377504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1271" y="4176130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31271" y="5311028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1271" y="3295913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2942726"/>
            <a:ext cx="5521760" cy="1629274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31271" y="2280359"/>
            <a:ext cx="914400" cy="523581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0480" y="2743200"/>
            <a:ext cx="9144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91840" y="4804913"/>
            <a:ext cx="5555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endCxn id="45" idx="0"/>
          </p:cNvCxnSpPr>
          <p:nvPr/>
        </p:nvCxnSpPr>
        <p:spPr>
          <a:xfrm rot="5400000">
            <a:off x="2649021" y="3373641"/>
            <a:ext cx="1383979" cy="1012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1840" y="5190573"/>
            <a:ext cx="5555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8960" y="4176130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08960" y="5311028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40990" y="3295913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cxnSp>
        <p:nvCxnSpPr>
          <p:cNvPr id="57" name="Connector: Elbow 56"/>
          <p:cNvCxnSpPr>
            <a:endCxn id="8" idx="0"/>
          </p:cNvCxnSpPr>
          <p:nvPr/>
        </p:nvCxnSpPr>
        <p:spPr>
          <a:xfrm rot="10800000" flipV="1">
            <a:off x="1552780" y="3158016"/>
            <a:ext cx="2306408" cy="141398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82230" y="2581432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8650" y="1920239"/>
            <a:ext cx="4608194" cy="4608195"/>
            <a:chOff x="628650" y="1920240"/>
            <a:chExt cx="3657599" cy="3657600"/>
          </a:xfrm>
        </p:grpSpPr>
        <p:pic>
          <p:nvPicPr>
            <p:cNvPr id="20" name="Picture 2" descr="https://simplecore.intel.com/newsroom/wp-content/uploads/sites/11/2016/08/7th-Gen-Intel-Core-i7-bad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920240"/>
              <a:ext cx="3657599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/>
            <p:cNvGrpSpPr/>
            <p:nvPr/>
          </p:nvGrpSpPr>
          <p:grpSpPr>
            <a:xfrm>
              <a:off x="720090" y="2011680"/>
              <a:ext cx="3474720" cy="3474720"/>
              <a:chOff x="720090" y="2011680"/>
              <a:chExt cx="3474720" cy="3474720"/>
            </a:xfrm>
          </p:grpSpPr>
          <p:sp>
            <p:nvSpPr>
              <p:cNvPr id="22" name="Rounded Rectangle 4"/>
              <p:cNvSpPr/>
              <p:nvPr/>
            </p:nvSpPr>
            <p:spPr>
              <a:xfrm>
                <a:off x="720090" y="2011680"/>
                <a:ext cx="3474720" cy="3474720"/>
              </a:xfrm>
              <a:prstGeom prst="roundRect">
                <a:avLst>
                  <a:gd name="adj" fmla="val 10000"/>
                </a:avLst>
              </a:prstGeom>
              <a:solidFill>
                <a:schemeClr val="tx1">
                  <a:lumMod val="85000"/>
                </a:schemeClr>
              </a:solidFill>
              <a:ln w="38100">
                <a:solidFill>
                  <a:srgbClr val="A5AE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6"/>
              <p:cNvSpPr/>
              <p:nvPr/>
            </p:nvSpPr>
            <p:spPr>
              <a:xfrm>
                <a:off x="902970" y="2194560"/>
                <a:ext cx="3108960" cy="3108960"/>
              </a:xfrm>
              <a:prstGeom prst="roundRect">
                <a:avLst>
                  <a:gd name="adj" fmla="val 10370"/>
                </a:avLst>
              </a:prstGeom>
              <a:solidFill>
                <a:schemeClr val="tx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31" name="Rectangle 30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7178339" y="4281944"/>
            <a:ext cx="1097280" cy="11953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95580" y="4572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77440" y="457200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MMU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40480" y="2743200"/>
            <a:ext cx="914400" cy="2743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1725790" y="3865007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PTEA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039906" y="3864024"/>
            <a:ext cx="914400" cy="523581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PTE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83190" y="5753608"/>
            <a:ext cx="914400" cy="523581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</a:t>
            </a:r>
          </a:p>
        </p:txBody>
      </p:sp>
      <p:cxnSp>
        <p:nvCxnSpPr>
          <p:cNvPr id="57" name="Connector: Elbow 56"/>
          <p:cNvCxnSpPr>
            <a:stCxn id="9" idx="0"/>
            <a:endCxn id="8" idx="0"/>
          </p:cNvCxnSpPr>
          <p:nvPr/>
        </p:nvCxnSpPr>
        <p:spPr>
          <a:xfrm rot="16200000" flipH="1" flipV="1">
            <a:off x="2010830" y="2285150"/>
            <a:ext cx="1828800" cy="2744900"/>
          </a:xfrm>
          <a:prstGeom prst="bentConnector3">
            <a:avLst>
              <a:gd name="adj1" fmla="val -12500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or: Elbow 62"/>
          <p:cNvCxnSpPr>
            <a:stCxn id="8" idx="2"/>
            <a:endCxn id="45" idx="2"/>
          </p:cNvCxnSpPr>
          <p:nvPr/>
        </p:nvCxnSpPr>
        <p:spPr>
          <a:xfrm rot="16200000" flipH="1">
            <a:off x="2193710" y="4845470"/>
            <a:ext cx="12700" cy="1281860"/>
          </a:xfrm>
          <a:prstGeom prst="bentConnector3">
            <a:avLst>
              <a:gd name="adj1" fmla="val 1460378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/>
          <p:cNvSpPr/>
          <p:nvPr/>
        </p:nvSpPr>
        <p:spPr>
          <a:xfrm>
            <a:off x="2377440" y="2740137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TLB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93114" y="3654537"/>
            <a:ext cx="0" cy="91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01837" y="3654537"/>
            <a:ext cx="0" cy="91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3132" y="5003321"/>
            <a:ext cx="5673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39906" y="5177962"/>
            <a:ext cx="914400" cy="523581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37195" y="2095806"/>
            <a:ext cx="914400" cy="523581"/>
          </a:xfrm>
          <a:prstGeom prst="rect">
            <a:avLst/>
          </a:prstGeom>
          <a:solidFill>
            <a:schemeClr val="tx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Hit</a:t>
            </a:r>
          </a:p>
        </p:txBody>
      </p:sp>
    </p:spTree>
    <p:extLst>
      <p:ext uri="{BB962C8B-B14F-4D97-AF65-F5344CB8AC3E}">
        <p14:creationId xmlns:p14="http://schemas.microsoft.com/office/powerpoint/2010/main" val="17764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46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267420" y="1645920"/>
            <a:ext cx="502099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501" y="2867669"/>
            <a:ext cx="8044574" cy="2971184"/>
            <a:chOff x="175501" y="2867669"/>
            <a:chExt cx="8044574" cy="2971184"/>
          </a:xfrm>
        </p:grpSpPr>
        <p:sp>
          <p:nvSpPr>
            <p:cNvPr id="5" name="TextBox 4"/>
            <p:cNvSpPr txBox="1"/>
            <p:nvPr/>
          </p:nvSpPr>
          <p:spPr>
            <a:xfrm>
              <a:off x="3196344" y="4329971"/>
              <a:ext cx="6511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4800" dirty="0">
                  <a:latin typeface="Candara" panose="020E0502030303020204" pitchFamily="34" charset="0"/>
                </a:rPr>
                <a:t>...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5501" y="2867669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5750" y="2934344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783993" y="3048644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81403" y="3048644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12393" y="3048644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247481" y="2934344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43134" y="3048644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74124" y="3048644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501" y="3727738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5750" y="379441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81403" y="390871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12393" y="390871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247481" y="379441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43134" y="390871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374124" y="390871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501" y="5143528"/>
              <a:ext cx="8044574" cy="69532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5750" y="521020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881403" y="532450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2393" y="532450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47481" y="5210203"/>
              <a:ext cx="3848288" cy="533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43134" y="5324503"/>
              <a:ext cx="71799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tag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374124" y="5324503"/>
              <a:ext cx="272605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andara" panose="020E0502030303020204" pitchFamily="34" charset="0"/>
                </a:rPr>
                <a:t>v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783993" y="390871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783993" y="532450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745689" y="5324503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745689" y="3910718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5745689" y="3048644"/>
              <a:ext cx="2248089" cy="304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andara" panose="020E0502030303020204" pitchFamily="34" charset="0"/>
                </a:rPr>
                <a:t>PTE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5288417" y="1645920"/>
            <a:ext cx="3226931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Page Offset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288417" y="1226792"/>
            <a:ext cx="3225411" cy="461665"/>
            <a:chOff x="5288417" y="1226792"/>
            <a:chExt cx="3225411" cy="461665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7289321" y="1477784"/>
              <a:ext cx="1224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5288417" y="1477784"/>
              <a:ext cx="151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6845166" y="1226792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196344" y="1645920"/>
            <a:ext cx="2092499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 Index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66995" y="1645920"/>
            <a:ext cx="2928924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 Tag</a:t>
            </a:r>
          </a:p>
        </p:txBody>
      </p:sp>
    </p:spTree>
    <p:extLst>
      <p:ext uri="{BB962C8B-B14F-4D97-AF65-F5344CB8AC3E}">
        <p14:creationId xmlns:p14="http://schemas.microsoft.com/office/powerpoint/2010/main" val="33585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r>
              <a:rPr lang="en-US" dirty="0"/>
              <a:t>Virtual</a:t>
            </a:r>
          </a:p>
          <a:p>
            <a:r>
              <a:rPr lang="en-US" dirty="0"/>
              <a:t>Page Hit / Page Fault</a:t>
            </a:r>
          </a:p>
          <a:p>
            <a:r>
              <a:rPr lang="en-US" dirty="0"/>
              <a:t>Translation Lookaside Buffer</a:t>
            </a:r>
          </a:p>
        </p:txBody>
      </p:sp>
    </p:spTree>
    <p:extLst>
      <p:ext uri="{BB962C8B-B14F-4D97-AF65-F5344CB8AC3E}">
        <p14:creationId xmlns:p14="http://schemas.microsoft.com/office/powerpoint/2010/main" val="1130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5" name="Rectangle 9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/>
          <p:cNvCxnSpPr>
            <a:stCxn id="80" idx="3"/>
            <a:endCxn id="92" idx="1"/>
          </p:cNvCxnSpPr>
          <p:nvPr/>
        </p:nvCxnSpPr>
        <p:spPr>
          <a:xfrm flipV="1">
            <a:off x="2609632" y="1873312"/>
            <a:ext cx="3409795" cy="730954"/>
          </a:xfrm>
          <a:prstGeom prst="bentConnector3">
            <a:avLst>
              <a:gd name="adj1" fmla="val 51265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019427" y="1457813"/>
            <a:ext cx="402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95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5" name="Rectangle 94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64566" y="3398807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4340418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or: Elbow 3"/>
          <p:cNvCxnSpPr>
            <a:stCxn id="80" idx="3"/>
            <a:endCxn id="95" idx="0"/>
          </p:cNvCxnSpPr>
          <p:nvPr/>
        </p:nvCxnSpPr>
        <p:spPr>
          <a:xfrm>
            <a:off x="2609632" y="2604266"/>
            <a:ext cx="4464908" cy="101460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83" idx="3"/>
          </p:cNvCxnSpPr>
          <p:nvPr/>
        </p:nvCxnSpPr>
        <p:spPr>
          <a:xfrm flipV="1">
            <a:off x="2609632" y="3801835"/>
            <a:ext cx="4464908" cy="1269537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59571" y="5718126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B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20343" y="2142601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20343" y="5115178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</p:spTree>
    <p:extLst>
      <p:ext uri="{BB962C8B-B14F-4D97-AF65-F5344CB8AC3E}">
        <p14:creationId xmlns:p14="http://schemas.microsoft.com/office/powerpoint/2010/main" val="246431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5928" y="3975179"/>
            <a:ext cx="7305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All problems in computer science can be solved by another level of indirection</a:t>
            </a:r>
          </a:p>
        </p:txBody>
      </p:sp>
      <p:pic>
        <p:nvPicPr>
          <p:cNvPr id="1026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389027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nataliemaclean.com/blog/wp-content/uploads/2014/04/quotation-marks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8236" y="4696390"/>
            <a:ext cx="68336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06053" y="2245140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David John Wheeler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2241" y="2813751"/>
            <a:ext cx="3759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1985 Computer Pioneer Award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for assembly language programming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5928" y="4991049"/>
            <a:ext cx="7305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… except of course for the problem</a:t>
            </a:r>
          </a:p>
          <a:p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of too many indirections.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9819" t="5471" r="3551" b="18967"/>
          <a:stretch/>
        </p:blipFill>
        <p:spPr>
          <a:xfrm flipH="1">
            <a:off x="1513347" y="724044"/>
            <a:ext cx="2743200" cy="2743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297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98" name="Rectangle 97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Virtual Address</a:t>
            </a:r>
          </a:p>
        </p:txBody>
      </p:sp>
      <p:pic>
        <p:nvPicPr>
          <p:cNvPr id="80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1873312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Windows Executable Fil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25" y="4340418"/>
            <a:ext cx="1461907" cy="146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155563" y="3225092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59571" y="5718126"/>
            <a:ext cx="1438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Process B</a:t>
            </a:r>
          </a:p>
        </p:txBody>
      </p:sp>
      <p:cxnSp>
        <p:nvCxnSpPr>
          <p:cNvPr id="56" name="Straight Arrow Connector 55"/>
          <p:cNvCxnSpPr>
            <a:stCxn id="83" idx="3"/>
          </p:cNvCxnSpPr>
          <p:nvPr/>
        </p:nvCxnSpPr>
        <p:spPr>
          <a:xfrm flipV="1">
            <a:off x="2609632" y="5061644"/>
            <a:ext cx="2173928" cy="97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664254" y="5078508"/>
            <a:ext cx="1410286" cy="71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49854" y="365126"/>
            <a:ext cx="914400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749854" y="3612516"/>
            <a:ext cx="914400" cy="3108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20640000">
            <a:off x="2859464" y="1825334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62933" y="4599979"/>
            <a:ext cx="1467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VA </a:t>
            </a:r>
            <a:r>
              <a:rPr lang="en-US" sz="2400" dirty="0">
                <a:solidFill>
                  <a:srgbClr val="FFC000"/>
                </a:solidFill>
              </a:rPr>
              <a:t>0xABC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871683" y="1540302"/>
            <a:ext cx="987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PA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0x200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893145" y="4641276"/>
            <a:ext cx="952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PA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0x100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49854" y="1776518"/>
            <a:ext cx="9144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749854" y="4902764"/>
            <a:ext cx="91440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987206" y="3335220"/>
            <a:ext cx="12811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Virtual</a:t>
            </a:r>
          </a:p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Memory</a:t>
            </a:r>
          </a:p>
        </p:txBody>
      </p:sp>
      <p:cxnSp>
        <p:nvCxnSpPr>
          <p:cNvPr id="78" name="Curved Connector 31"/>
          <p:cNvCxnSpPr/>
          <p:nvPr/>
        </p:nvCxnSpPr>
        <p:spPr>
          <a:xfrm rot="5400000" flipH="1" flipV="1">
            <a:off x="4025135" y="2687162"/>
            <a:ext cx="365760" cy="100584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urved Connector 31"/>
          <p:cNvCxnSpPr/>
          <p:nvPr/>
        </p:nvCxnSpPr>
        <p:spPr>
          <a:xfrm rot="16200000" flipH="1">
            <a:off x="4025135" y="3839898"/>
            <a:ext cx="365760" cy="1005840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64566" y="1625175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664254" y="1955800"/>
            <a:ext cx="140262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164566" y="4755018"/>
            <a:ext cx="1097280" cy="646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>
            <a:stCxn id="80" idx="3"/>
            <a:endCxn id="74" idx="1"/>
          </p:cNvCxnSpPr>
          <p:nvPr/>
        </p:nvCxnSpPr>
        <p:spPr>
          <a:xfrm flipV="1">
            <a:off x="2609632" y="1959398"/>
            <a:ext cx="2140222" cy="6448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implecore.intel.com/newsroom/wp-content/uploads/sites/11/2016/08/7th-Gen-Intel-Core-i7-bad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20240"/>
            <a:ext cx="36575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20090" y="2011680"/>
            <a:ext cx="3474720" cy="3474720"/>
            <a:chOff x="720090" y="2011680"/>
            <a:chExt cx="3474720" cy="3474720"/>
          </a:xfrm>
        </p:grpSpPr>
        <p:sp>
          <p:nvSpPr>
            <p:cNvPr id="9" name="Rounded Rectangle 4"/>
            <p:cNvSpPr/>
            <p:nvPr/>
          </p:nvSpPr>
          <p:spPr>
            <a:xfrm>
              <a:off x="720090" y="2011680"/>
              <a:ext cx="3474720" cy="347472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85000"/>
              </a:schemeClr>
            </a:solidFill>
            <a:ln w="38100">
              <a:solidFill>
                <a:srgbClr val="A5A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6"/>
            <p:cNvSpPr/>
            <p:nvPr/>
          </p:nvSpPr>
          <p:spPr>
            <a:xfrm>
              <a:off x="902970" y="2194560"/>
              <a:ext cx="3108960" cy="3108960"/>
            </a:xfrm>
            <a:prstGeom prst="roundRect">
              <a:avLst>
                <a:gd name="adj" fmla="val 10370"/>
              </a:avLst>
            </a:pr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22" idx="3"/>
          </p:cNvCxnSpPr>
          <p:nvPr/>
        </p:nvCxnSpPr>
        <p:spPr>
          <a:xfrm>
            <a:off x="3847379" y="3748178"/>
            <a:ext cx="32271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52429" y="3286513"/>
            <a:ext cx="53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850" y="365126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emory </a:t>
            </a:r>
            <a:r>
              <a:rPr lang="en-US" dirty="0">
                <a:solidFill>
                  <a:srgbClr val="FFC00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FC000"/>
                </a:solidFill>
              </a:rPr>
              <a:t>U</a:t>
            </a:r>
            <a:r>
              <a:rPr lang="en-US" dirty="0"/>
              <a:t>nit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5840" y="2286001"/>
            <a:ext cx="1097280" cy="292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0099" y="2286001"/>
            <a:ext cx="1097280" cy="2924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/>
              <a:t>MMU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49659" y="3310057"/>
            <a:ext cx="53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VA</a:t>
            </a:r>
          </a:p>
        </p:txBody>
      </p:sp>
      <p:cxnSp>
        <p:nvCxnSpPr>
          <p:cNvPr id="37" name="Straight Arrow Connector 36"/>
          <p:cNvCxnSpPr>
            <a:stCxn id="20" idx="3"/>
            <a:endCxn id="22" idx="1"/>
          </p:cNvCxnSpPr>
          <p:nvPr/>
        </p:nvCxnSpPr>
        <p:spPr>
          <a:xfrm>
            <a:off x="2103120" y="3748178"/>
            <a:ext cx="64697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16200000">
            <a:off x="4720845" y="2857761"/>
            <a:ext cx="6217409" cy="1510020"/>
            <a:chOff x="1808480" y="2056140"/>
            <a:chExt cx="6217409" cy="1510020"/>
          </a:xfrm>
        </p:grpSpPr>
        <p:sp>
          <p:nvSpPr>
            <p:cNvPr id="50" name="Rectangle 49"/>
            <p:cNvSpPr/>
            <p:nvPr/>
          </p:nvSpPr>
          <p:spPr>
            <a:xfrm>
              <a:off x="1897889" y="2056140"/>
              <a:ext cx="6026400" cy="1411520"/>
            </a:xfrm>
            <a:prstGeom prst="rect">
              <a:avLst/>
            </a:prstGeom>
            <a:solidFill>
              <a:srgbClr val="0077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"/>
            <p:cNvSpPr/>
            <p:nvPr/>
          </p:nvSpPr>
          <p:spPr>
            <a:xfrm>
              <a:off x="1808480" y="2617151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6"/>
            <p:cNvSpPr/>
            <p:nvPr/>
          </p:nvSpPr>
          <p:spPr>
            <a:xfrm>
              <a:off x="7832849" y="2617150"/>
              <a:ext cx="193040" cy="1717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940560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777985" y="332232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9"/>
            <p:cNvSpPr/>
            <p:nvPr/>
          </p:nvSpPr>
          <p:spPr>
            <a:xfrm>
              <a:off x="4794249" y="3322320"/>
              <a:ext cx="121920" cy="243840"/>
            </a:xfrm>
            <a:prstGeom prst="roundRect">
              <a:avLst>
                <a:gd name="adj" fmla="val 4947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745" y="3361018"/>
              <a:ext cx="2619375" cy="1143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9065" y="3361018"/>
              <a:ext cx="2743200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4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Address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56366" y="2494407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366" y="2494407"/>
                <a:ext cx="2021451" cy="369332"/>
              </a:xfrm>
              <a:prstGeom prst="rect">
                <a:avLst/>
              </a:prstGeom>
              <a:blipFill>
                <a:blip r:embed="rId3"/>
                <a:stretch>
                  <a:fillRect l="-5136" r="-513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35597" y="2494407"/>
                <a:ext cx="2021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597" y="2494407"/>
                <a:ext cx="2021451" cy="369332"/>
              </a:xfrm>
              <a:prstGeom prst="rect">
                <a:avLst/>
              </a:prstGeom>
              <a:blipFill>
                <a:blip r:embed="rId4"/>
                <a:stretch>
                  <a:fillRect l="-3916" r="-421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03735" y="1534034"/>
                <a:ext cx="113653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35" y="1534034"/>
                <a:ext cx="1136530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405013" y="1586758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Virtual</a:t>
            </a:r>
          </a:p>
          <a:p>
            <a:pPr algn="ctr"/>
            <a:r>
              <a:rPr lang="en-US" sz="2400" dirty="0"/>
              <a:t>Address Space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6366" y="1586758"/>
            <a:ext cx="2082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Physical</a:t>
            </a:r>
          </a:p>
          <a:p>
            <a:pPr algn="ctr"/>
            <a:r>
              <a:rPr lang="en-US" sz="2400" dirty="0"/>
              <a:t>Address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3712452"/>
            <a:ext cx="78867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Address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3348" y="4935452"/>
            <a:ext cx="4572000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Address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86300" y="4235570"/>
            <a:ext cx="3829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</p:cNvCxnSpPr>
          <p:nvPr/>
        </p:nvCxnSpPr>
        <p:spPr>
          <a:xfrm flipH="1">
            <a:off x="628651" y="4230279"/>
            <a:ext cx="3762406" cy="5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91057" y="3999446"/>
            <a:ext cx="361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43348" y="5281660"/>
            <a:ext cx="4603929" cy="461665"/>
            <a:chOff x="3943348" y="2909397"/>
            <a:chExt cx="4603929" cy="461665"/>
          </a:xfrm>
        </p:grpSpPr>
        <p:cxnSp>
          <p:nvCxnSpPr>
            <p:cNvPr id="16" name="Straight Arrow Connector 15"/>
            <p:cNvCxnSpPr>
              <a:stCxn id="18" idx="3"/>
            </p:cNvCxnSpPr>
            <p:nvPr/>
          </p:nvCxnSpPr>
          <p:spPr>
            <a:xfrm>
              <a:off x="6426255" y="3140230"/>
              <a:ext cx="212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3943348" y="3140230"/>
              <a:ext cx="2121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064370" y="2909397"/>
              <a:ext cx="361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6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Virtual Address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09532"/>
              </p:ext>
            </p:extLst>
          </p:nvPr>
        </p:nvGraphicFramePr>
        <p:xfrm>
          <a:off x="731520" y="2403030"/>
          <a:ext cx="768096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03786244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349029959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8131326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virtual</a:t>
                      </a:r>
                      <a:r>
                        <a:rPr lang="en-US" sz="2400" baseline="0" dirty="0"/>
                        <a:t> address bits 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virtual</a:t>
                      </a:r>
                      <a:r>
                        <a:rPr lang="en-US" sz="2400" baseline="0" dirty="0"/>
                        <a:t> addresses (N)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Largest possible</a:t>
                      </a:r>
                      <a:r>
                        <a:rPr lang="en-US" sz="2400" baseline="0" dirty="0"/>
                        <a:t> virtual address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02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43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?</a:t>
                      </a:r>
                      <a:r>
                        <a:rPr lang="en-US" sz="2400" dirty="0"/>
                        <a:t>=64K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263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32</a:t>
                      </a:r>
                      <a:r>
                        <a:rPr lang="en-US" sz="2400" dirty="0"/>
                        <a:t>-1=?G-1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46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?</a:t>
                      </a:r>
                      <a:r>
                        <a:rPr lang="en-US" sz="2400" dirty="0"/>
                        <a:t>=256T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23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9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4585</TotalTime>
  <Words>635</Words>
  <Application>Microsoft Office PowerPoint</Application>
  <PresentationFormat>On-screen Show (4:3)</PresentationFormat>
  <Paragraphs>443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Agency FB</vt:lpstr>
      <vt:lpstr>Arial</vt:lpstr>
      <vt:lpstr>Calibri</vt:lpstr>
      <vt:lpstr>Cambria Math</vt:lpstr>
      <vt:lpstr>Candara</vt:lpstr>
      <vt:lpstr>Roboto</vt:lpstr>
      <vt:lpstr>Office Theme</vt:lpstr>
      <vt:lpstr>Virtual Memory</vt:lpstr>
      <vt:lpstr>Physical Address</vt:lpstr>
      <vt:lpstr>Problem</vt:lpstr>
      <vt:lpstr>Problem</vt:lpstr>
      <vt:lpstr>PowerPoint Presentation</vt:lpstr>
      <vt:lpstr>Virtual Address</vt:lpstr>
      <vt:lpstr>Memory Management Unit</vt:lpstr>
      <vt:lpstr>Address Space</vt:lpstr>
      <vt:lpstr>Virtual Address</vt:lpstr>
      <vt:lpstr>Why Virtual Memory?</vt:lpstr>
      <vt:lpstr>Organization</vt:lpstr>
      <vt:lpstr>Page table</vt:lpstr>
      <vt:lpstr>Page Table Entries</vt:lpstr>
      <vt:lpstr>DRAM Cache</vt:lpstr>
      <vt:lpstr>Allocating Pages</vt:lpstr>
      <vt:lpstr>Page Hit</vt:lpstr>
      <vt:lpstr>Page Fault</vt:lpstr>
      <vt:lpstr>Thrashing</vt:lpstr>
      <vt:lpstr>Address Translation</vt:lpstr>
      <vt:lpstr>Page Hit</vt:lpstr>
      <vt:lpstr>Page Hit</vt:lpstr>
      <vt:lpstr>Page Hit</vt:lpstr>
      <vt:lpstr>Page Hit</vt:lpstr>
      <vt:lpstr>Translation Lookaside Buffer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nqminh</dc:creator>
  <cp:lastModifiedBy>Minh Nghiem Quoc</cp:lastModifiedBy>
  <cp:revision>437</cp:revision>
  <dcterms:created xsi:type="dcterms:W3CDTF">2016-10-17T02:14:46Z</dcterms:created>
  <dcterms:modified xsi:type="dcterms:W3CDTF">2016-12-12T05:56:33Z</dcterms:modified>
</cp:coreProperties>
</file>