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8"/>
  </p:notesMasterIdLst>
  <p:sldIdLst>
    <p:sldId id="383" r:id="rId2"/>
    <p:sldId id="419" r:id="rId3"/>
    <p:sldId id="384" r:id="rId4"/>
    <p:sldId id="385" r:id="rId5"/>
    <p:sldId id="405" r:id="rId6"/>
    <p:sldId id="259" r:id="rId7"/>
    <p:sldId id="386" r:id="rId8"/>
    <p:sldId id="387" r:id="rId9"/>
    <p:sldId id="388" r:id="rId10"/>
    <p:sldId id="391" r:id="rId11"/>
    <p:sldId id="389" r:id="rId12"/>
    <p:sldId id="390" r:id="rId13"/>
    <p:sldId id="400" r:id="rId14"/>
    <p:sldId id="394" r:id="rId15"/>
    <p:sldId id="399" r:id="rId16"/>
    <p:sldId id="401" r:id="rId17"/>
    <p:sldId id="402" r:id="rId18"/>
    <p:sldId id="403" r:id="rId19"/>
    <p:sldId id="404" r:id="rId20"/>
    <p:sldId id="411" r:id="rId21"/>
    <p:sldId id="414" r:id="rId22"/>
    <p:sldId id="417" r:id="rId23"/>
    <p:sldId id="416" r:id="rId24"/>
    <p:sldId id="415" r:id="rId25"/>
    <p:sldId id="418" r:id="rId26"/>
    <p:sldId id="381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203864"/>
    <a:srgbClr val="000066"/>
    <a:srgbClr val="DFFFFF"/>
    <a:srgbClr val="FF994D"/>
    <a:srgbClr val="AFEE84"/>
    <a:srgbClr val="FFBE6F"/>
    <a:srgbClr val="ED7D31"/>
    <a:srgbClr val="4472C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0" autoAdjust="0"/>
    <p:restoredTop sz="87782" autoAdjust="0"/>
  </p:normalViewPr>
  <p:slideViewPr>
    <p:cSldViewPr snapToGrid="0">
      <p:cViewPr varScale="1">
        <p:scale>
          <a:sx n="111" d="100"/>
          <a:sy n="111" d="100"/>
        </p:scale>
        <p:origin x="1566" y="102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EBC431-B9BA-4D84-8F50-D83B0B792386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2C0F40-24E6-42CE-A9E2-5A0B06602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750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Minh-Quoc NGHIEM</a:t>
            </a:r>
          </a:p>
          <a:p>
            <a:r>
              <a:rPr lang="en-US" dirty="0"/>
              <a:t>Last update: 07/12/2016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C0F40-24E6-42CE-A9E2-5A0B066020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0089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C0F40-24E6-42CE-A9E2-5A0B066020C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2446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Cached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C0F40-24E6-42CE-A9E2-5A0B066020C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6798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Fully Associative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C0F40-24E6-42CE-A9E2-5A0B066020C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106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Cached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C0F40-24E6-42CE-A9E2-5A0B066020C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4742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VP 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C0F40-24E6-42CE-A9E2-5A0B066020C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9530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VP 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C0F40-24E6-42CE-A9E2-5A0B066020C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0457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VP 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C0F40-24E6-42CE-A9E2-5A0B066020C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462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Identify byte</a:t>
            </a:r>
            <a:r>
              <a:rPr lang="en-US" baseline="0" dirty="0"/>
              <a:t> in 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C0F40-24E6-42CE-A9E2-5A0B066020C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7504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C0F40-24E6-42CE-A9E2-5A0B066020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5047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Process 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C0F40-24E6-42CE-A9E2-5A0B066020C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465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Process 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C0F40-24E6-42CE-A9E2-5A0B066020C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2381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C0F40-24E6-42CE-A9E2-5A0B066020C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3766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Virtual Memory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C0F40-24E6-42CE-A9E2-5A0B066020C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8449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C0F40-24E6-42CE-A9E2-5A0B066020C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0877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C0F40-24E6-42CE-A9E2-5A0B066020C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7369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Virtual Address Space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C0F40-24E6-42CE-A9E2-5A0B066020C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552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718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299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764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994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07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058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76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496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069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405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err="1"/>
              <a:t>Clickicontoaddpicture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285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C217C-2F06-4462-9D67-FF1B400F5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0915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2.png"/><Relationship Id="rId7" Type="http://schemas.microsoft.com/office/2007/relationships/hdphoto" Target="../media/hdphoto3.wdp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microsoft.com/office/2007/relationships/hdphoto" Target="../media/hdphoto2.wdp"/><Relationship Id="rId4" Type="http://schemas.openxmlformats.org/officeDocument/2006/relationships/image" Target="../media/image13.png"/><Relationship Id="rId9" Type="http://schemas.microsoft.com/office/2007/relationships/hdphoto" Target="../media/hdphoto4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41085"/>
            <a:ext cx="7772400" cy="2387600"/>
          </a:xfrm>
        </p:spPr>
        <p:txBody>
          <a:bodyPr/>
          <a:lstStyle/>
          <a:p>
            <a:r>
              <a:rPr lang="en-US" dirty="0"/>
              <a:t>Memory Allocation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4183063"/>
            <a:ext cx="6858000" cy="1655762"/>
          </a:xfrm>
        </p:spPr>
        <p:txBody>
          <a:bodyPr/>
          <a:lstStyle/>
          <a:p>
            <a:pPr algn="r"/>
            <a:r>
              <a:rPr lang="en-US" dirty="0"/>
              <a:t>①  ?</a:t>
            </a:r>
          </a:p>
          <a:p>
            <a:pPr algn="r"/>
            <a:r>
              <a:rPr lang="en-US" dirty="0"/>
              <a:t>② ?</a:t>
            </a:r>
          </a:p>
          <a:p>
            <a:pPr algn="r"/>
            <a:r>
              <a:rPr lang="en-US" dirty="0"/>
              <a:t>③ 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5429" y="309634"/>
            <a:ext cx="1602771" cy="125909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42094" y="325890"/>
            <a:ext cx="1554480" cy="146304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Agency FB" panose="020B0503020202020204" pitchFamily="34" charset="0"/>
                <a:ea typeface="Roboto" panose="02000000000000000000" pitchFamily="2" charset="0"/>
                <a:cs typeface="Roboto" panose="02000000000000000000" pitchFamily="2" charset="0"/>
              </a:rPr>
              <a:t>?</a:t>
            </a:r>
          </a:p>
        </p:txBody>
      </p:sp>
      <p:sp>
        <p:nvSpPr>
          <p:cNvPr id="6" name="Rectangle 5"/>
          <p:cNvSpPr/>
          <p:nvPr/>
        </p:nvSpPr>
        <p:spPr>
          <a:xfrm rot="21110970">
            <a:off x="1723870" y="357551"/>
            <a:ext cx="1554480" cy="1463040"/>
          </a:xfrm>
          <a:prstGeom prst="rect">
            <a:avLst/>
          </a:prstGeom>
          <a:solidFill>
            <a:srgbClr val="FFCC99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Agency FB" panose="020B0503020202020204" pitchFamily="34" charset="0"/>
                <a:ea typeface="Roboto" panose="02000000000000000000" pitchFamily="2" charset="0"/>
                <a:cs typeface="Roboto" panose="02000000000000000000" pitchFamily="2" charset="0"/>
              </a:rPr>
              <a:t>?</a:t>
            </a:r>
          </a:p>
        </p:txBody>
      </p:sp>
      <p:sp>
        <p:nvSpPr>
          <p:cNvPr id="7" name="Rectangle 6"/>
          <p:cNvSpPr/>
          <p:nvPr/>
        </p:nvSpPr>
        <p:spPr>
          <a:xfrm rot="485743">
            <a:off x="3110374" y="428056"/>
            <a:ext cx="1554480" cy="146304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Agency FB" panose="020B0503020202020204" pitchFamily="34" charset="0"/>
                <a:ea typeface="Roboto" panose="02000000000000000000" pitchFamily="2" charset="0"/>
                <a:cs typeface="Roboto" panose="02000000000000000000" pitchFamily="2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50905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Virtual Address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4909532"/>
              </p:ext>
            </p:extLst>
          </p:nvPr>
        </p:nvGraphicFramePr>
        <p:xfrm>
          <a:off x="731520" y="2403030"/>
          <a:ext cx="768096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0320">
                  <a:extLst>
                    <a:ext uri="{9D8B030D-6E8A-4147-A177-3AD203B41FA5}">
                      <a16:colId xmlns:a16="http://schemas.microsoft.com/office/drawing/2014/main" val="3037862440"/>
                    </a:ext>
                  </a:extLst>
                </a:gridCol>
                <a:gridCol w="2560320">
                  <a:extLst>
                    <a:ext uri="{9D8B030D-6E8A-4147-A177-3AD203B41FA5}">
                      <a16:colId xmlns:a16="http://schemas.microsoft.com/office/drawing/2014/main" val="3349029959"/>
                    </a:ext>
                  </a:extLst>
                </a:gridCol>
                <a:gridCol w="2560320">
                  <a:extLst>
                    <a:ext uri="{9D8B030D-6E8A-4147-A177-3AD203B41FA5}">
                      <a16:colId xmlns:a16="http://schemas.microsoft.com/office/drawing/2014/main" val="58131326"/>
                    </a:ext>
                  </a:extLst>
                </a:gridCol>
              </a:tblGrid>
              <a:tr h="1005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Number of virtual</a:t>
                      </a:r>
                      <a:r>
                        <a:rPr lang="en-US" sz="2400" baseline="0" dirty="0"/>
                        <a:t> address bits (n)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Number of virtual</a:t>
                      </a:r>
                      <a:r>
                        <a:rPr lang="en-US" sz="2400" baseline="0" dirty="0"/>
                        <a:t> addresses (N)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Largest possible</a:t>
                      </a:r>
                      <a:r>
                        <a:rPr lang="en-US" sz="2400" baseline="0" dirty="0"/>
                        <a:t> virtual address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070292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5438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r>
                        <a:rPr lang="en-US" sz="2400" baseline="30000" dirty="0"/>
                        <a:t>?</a:t>
                      </a:r>
                      <a:r>
                        <a:rPr lang="en-US" sz="2400" dirty="0"/>
                        <a:t>=64K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31263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r>
                        <a:rPr lang="en-US" sz="2400" baseline="30000" dirty="0"/>
                        <a:t>32</a:t>
                      </a:r>
                      <a:r>
                        <a:rPr lang="en-US" sz="2400" dirty="0"/>
                        <a:t>-1=?G-1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34698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r>
                        <a:rPr lang="en-US" sz="2400" baseline="30000" dirty="0"/>
                        <a:t>?</a:t>
                      </a:r>
                      <a:r>
                        <a:rPr lang="en-US" sz="2400" dirty="0"/>
                        <a:t>=256T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02302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8978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5899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Virtual Memory?</a:t>
            </a:r>
          </a:p>
        </p:txBody>
      </p:sp>
      <p:pic>
        <p:nvPicPr>
          <p:cNvPr id="4" name="Picture 2" descr="https://cdn4.iconfinder.com/data/icons/computer-hardware/512/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304" y="2068864"/>
            <a:ext cx="2285999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1109" y="2068864"/>
            <a:ext cx="2286000" cy="2286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4879" y="2068864"/>
            <a:ext cx="2286000" cy="2286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52405" y="4733039"/>
            <a:ext cx="16417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Efficiency</a:t>
            </a:r>
          </a:p>
        </p:txBody>
      </p:sp>
      <p:sp>
        <p:nvSpPr>
          <p:cNvPr id="8" name="Rectangle 7"/>
          <p:cNvSpPr/>
          <p:nvPr/>
        </p:nvSpPr>
        <p:spPr>
          <a:xfrm>
            <a:off x="3478021" y="4711319"/>
            <a:ext cx="22397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Simplification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6531076" y="4711319"/>
            <a:ext cx="17860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Protection</a:t>
            </a:r>
          </a:p>
        </p:txBody>
      </p:sp>
    </p:spTree>
    <p:extLst>
      <p:ext uri="{BB962C8B-B14F-4D97-AF65-F5344CB8AC3E}">
        <p14:creationId xmlns:p14="http://schemas.microsoft.com/office/powerpoint/2010/main" val="668029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Organization</a:t>
            </a:r>
          </a:p>
        </p:txBody>
      </p:sp>
      <p:grpSp>
        <p:nvGrpSpPr>
          <p:cNvPr id="25" name="Group 24"/>
          <p:cNvGrpSpPr/>
          <p:nvPr/>
        </p:nvGrpSpPr>
        <p:grpSpPr>
          <a:xfrm rot="16200000">
            <a:off x="-1261979" y="2857761"/>
            <a:ext cx="6217409" cy="1510020"/>
            <a:chOff x="1808480" y="2056140"/>
            <a:chExt cx="6217409" cy="1510020"/>
          </a:xfrm>
        </p:grpSpPr>
        <p:sp>
          <p:nvSpPr>
            <p:cNvPr id="26" name="Rectangle 25"/>
            <p:cNvSpPr/>
            <p:nvPr/>
          </p:nvSpPr>
          <p:spPr>
            <a:xfrm>
              <a:off x="1897889" y="2056140"/>
              <a:ext cx="6026400" cy="1411520"/>
            </a:xfrm>
            <a:prstGeom prst="rect">
              <a:avLst/>
            </a:prstGeom>
            <a:solidFill>
              <a:srgbClr val="0077A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ounded Rectangle 15"/>
            <p:cNvSpPr/>
            <p:nvPr/>
          </p:nvSpPr>
          <p:spPr>
            <a:xfrm>
              <a:off x="1808480" y="2617151"/>
              <a:ext cx="193040" cy="17176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ounded Rectangle 16"/>
            <p:cNvSpPr/>
            <p:nvPr/>
          </p:nvSpPr>
          <p:spPr>
            <a:xfrm>
              <a:off x="7832849" y="2617150"/>
              <a:ext cx="193040" cy="17176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1940560" y="3322320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7777985" y="3322320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ounded Rectangle 19"/>
            <p:cNvSpPr/>
            <p:nvPr/>
          </p:nvSpPr>
          <p:spPr>
            <a:xfrm>
              <a:off x="4794249" y="3322320"/>
              <a:ext cx="121920" cy="243840"/>
            </a:xfrm>
            <a:prstGeom prst="roundRect">
              <a:avLst>
                <a:gd name="adj" fmla="val 49479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08745" y="3361018"/>
              <a:ext cx="2619375" cy="114300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89065" y="3361018"/>
              <a:ext cx="2743200" cy="114300"/>
            </a:xfrm>
            <a:prstGeom prst="rect">
              <a:avLst/>
            </a:prstGeom>
          </p:spPr>
        </p:pic>
      </p:grpSp>
      <p:sp>
        <p:nvSpPr>
          <p:cNvPr id="34" name="Rectangle: Rounded Corners 33"/>
          <p:cNvSpPr/>
          <p:nvPr/>
        </p:nvSpPr>
        <p:spPr>
          <a:xfrm>
            <a:off x="5760720" y="1645920"/>
            <a:ext cx="2743200" cy="4480560"/>
          </a:xfrm>
          <a:prstGeom prst="roundRect">
            <a:avLst>
              <a:gd name="adj" fmla="val 801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857287" y="1811547"/>
            <a:ext cx="182880" cy="18288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8229600" y="1811547"/>
            <a:ext cx="182880" cy="18288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857287" y="5848709"/>
            <a:ext cx="182880" cy="18288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8229600" y="5848709"/>
            <a:ext cx="182880" cy="18288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822831" y="6151556"/>
            <a:ext cx="26925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Virtual pages</a:t>
            </a:r>
          </a:p>
        </p:txBody>
      </p:sp>
      <p:sp>
        <p:nvSpPr>
          <p:cNvPr id="40" name="Rectangle 39"/>
          <p:cNvSpPr/>
          <p:nvPr/>
        </p:nvSpPr>
        <p:spPr>
          <a:xfrm>
            <a:off x="1189970" y="870407"/>
            <a:ext cx="1097280" cy="457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Empty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189970" y="1372429"/>
            <a:ext cx="1097280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1189970" y="1874451"/>
            <a:ext cx="1097280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1189970" y="2376473"/>
            <a:ext cx="1097280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8576382" y="2004155"/>
            <a:ext cx="4382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0</a:t>
            </a:r>
          </a:p>
        </p:txBody>
      </p:sp>
      <p:sp>
        <p:nvSpPr>
          <p:cNvPr id="49" name="Rectangle 48"/>
          <p:cNvSpPr/>
          <p:nvPr/>
        </p:nvSpPr>
        <p:spPr>
          <a:xfrm>
            <a:off x="8576382" y="2270656"/>
            <a:ext cx="4382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50" name="Rectangle 49"/>
          <p:cNvSpPr/>
          <p:nvPr/>
        </p:nvSpPr>
        <p:spPr>
          <a:xfrm>
            <a:off x="8576382" y="2537648"/>
            <a:ext cx="4382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51" name="Rectangle 50"/>
          <p:cNvSpPr/>
          <p:nvPr/>
        </p:nvSpPr>
        <p:spPr>
          <a:xfrm>
            <a:off x="8576382" y="2803659"/>
            <a:ext cx="4382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52" name="Rectangle 51"/>
          <p:cNvSpPr/>
          <p:nvPr/>
        </p:nvSpPr>
        <p:spPr>
          <a:xfrm>
            <a:off x="544149" y="865942"/>
            <a:ext cx="4382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0</a:t>
            </a:r>
          </a:p>
        </p:txBody>
      </p:sp>
      <p:sp>
        <p:nvSpPr>
          <p:cNvPr id="53" name="Rectangle 52"/>
          <p:cNvSpPr/>
          <p:nvPr/>
        </p:nvSpPr>
        <p:spPr>
          <a:xfrm>
            <a:off x="544149" y="1372429"/>
            <a:ext cx="4382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54" name="Rectangle 53"/>
          <p:cNvSpPr/>
          <p:nvPr/>
        </p:nvSpPr>
        <p:spPr>
          <a:xfrm>
            <a:off x="544149" y="1873217"/>
            <a:ext cx="4382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55" name="Rectangle 54"/>
          <p:cNvSpPr/>
          <p:nvPr/>
        </p:nvSpPr>
        <p:spPr>
          <a:xfrm>
            <a:off x="544149" y="2384957"/>
            <a:ext cx="4382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56" name="Rectangle 55"/>
          <p:cNvSpPr/>
          <p:nvPr/>
        </p:nvSpPr>
        <p:spPr>
          <a:xfrm>
            <a:off x="1578365" y="2921173"/>
            <a:ext cx="4382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…</a:t>
            </a:r>
          </a:p>
        </p:txBody>
      </p:sp>
      <p:cxnSp>
        <p:nvCxnSpPr>
          <p:cNvPr id="79" name="Straight Arrow Connector 78"/>
          <p:cNvCxnSpPr>
            <a:stCxn id="99" idx="1"/>
            <a:endCxn id="47" idx="3"/>
          </p:cNvCxnSpPr>
          <p:nvPr/>
        </p:nvCxnSpPr>
        <p:spPr>
          <a:xfrm flipH="1">
            <a:off x="2287250" y="2491740"/>
            <a:ext cx="3564910" cy="11333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101" idx="1"/>
            <a:endCxn id="45" idx="3"/>
          </p:cNvCxnSpPr>
          <p:nvPr/>
        </p:nvCxnSpPr>
        <p:spPr>
          <a:xfrm flipH="1" flipV="1">
            <a:off x="2287250" y="1601029"/>
            <a:ext cx="3564910" cy="143444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 rot="16200000">
            <a:off x="-1020213" y="1688231"/>
            <a:ext cx="26925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Physical pages</a:t>
            </a:r>
          </a:p>
        </p:txBody>
      </p:sp>
      <p:cxnSp>
        <p:nvCxnSpPr>
          <p:cNvPr id="87" name="Straight Arrow Connector 86"/>
          <p:cNvCxnSpPr>
            <a:stCxn id="103" idx="1"/>
            <a:endCxn id="46" idx="3"/>
          </p:cNvCxnSpPr>
          <p:nvPr/>
        </p:nvCxnSpPr>
        <p:spPr>
          <a:xfrm flipH="1" flipV="1">
            <a:off x="2287250" y="2103051"/>
            <a:ext cx="3564910" cy="148596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8" name="Rectangle 97"/>
          <p:cNvSpPr/>
          <p:nvPr/>
        </p:nvSpPr>
        <p:spPr>
          <a:xfrm>
            <a:off x="5852160" y="2103120"/>
            <a:ext cx="256032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Unallocated</a:t>
            </a:r>
          </a:p>
        </p:txBody>
      </p:sp>
      <p:sp>
        <p:nvSpPr>
          <p:cNvPr id="99" name="Rectangle 98"/>
          <p:cNvSpPr/>
          <p:nvPr/>
        </p:nvSpPr>
        <p:spPr>
          <a:xfrm>
            <a:off x="5852160" y="2377440"/>
            <a:ext cx="2560320" cy="228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Cached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5852160" y="2654181"/>
            <a:ext cx="2560320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2"/>
                </a:solidFill>
              </a:rPr>
              <a:t>Uncached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5852160" y="2921173"/>
            <a:ext cx="2560320" cy="228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Cached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5852160" y="3200400"/>
            <a:ext cx="256032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Unallocated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5852160" y="3474720"/>
            <a:ext cx="2560320" cy="228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Cached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5852160" y="3749040"/>
            <a:ext cx="2560320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2"/>
                </a:solidFill>
              </a:rPr>
              <a:t>Uncached</a:t>
            </a:r>
            <a:endParaRPr lang="en-US" dirty="0"/>
          </a:p>
        </p:txBody>
      </p:sp>
      <p:sp>
        <p:nvSpPr>
          <p:cNvPr id="105" name="Rectangle 104"/>
          <p:cNvSpPr/>
          <p:nvPr/>
        </p:nvSpPr>
        <p:spPr>
          <a:xfrm>
            <a:off x="5852160" y="4023360"/>
            <a:ext cx="2560320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2"/>
                </a:solidFill>
              </a:rPr>
              <a:t>Uncached</a:t>
            </a:r>
            <a:endParaRPr lang="en-US" dirty="0"/>
          </a:p>
        </p:txBody>
      </p:sp>
      <p:sp>
        <p:nvSpPr>
          <p:cNvPr id="107" name="Rectangle 106"/>
          <p:cNvSpPr/>
          <p:nvPr/>
        </p:nvSpPr>
        <p:spPr>
          <a:xfrm>
            <a:off x="5852160" y="5212080"/>
            <a:ext cx="2560320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Rectangle 107"/>
          <p:cNvSpPr/>
          <p:nvPr/>
        </p:nvSpPr>
        <p:spPr>
          <a:xfrm>
            <a:off x="5852160" y="5486400"/>
            <a:ext cx="2560320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Rectangle 108"/>
          <p:cNvSpPr/>
          <p:nvPr/>
        </p:nvSpPr>
        <p:spPr>
          <a:xfrm>
            <a:off x="6980495" y="4417931"/>
            <a:ext cx="4382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…</a:t>
            </a:r>
          </a:p>
        </p:txBody>
      </p:sp>
      <p:sp>
        <p:nvSpPr>
          <p:cNvPr id="3" name="Rectangle 2"/>
          <p:cNvSpPr/>
          <p:nvPr/>
        </p:nvSpPr>
        <p:spPr>
          <a:xfrm>
            <a:off x="4777431" y="4523092"/>
            <a:ext cx="9108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Disk</a:t>
            </a:r>
          </a:p>
        </p:txBody>
      </p:sp>
    </p:spTree>
    <p:extLst>
      <p:ext uri="{BB962C8B-B14F-4D97-AF65-F5344CB8AC3E}">
        <p14:creationId xmlns:p14="http://schemas.microsoft.com/office/powerpoint/2010/main" val="5121304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Page table</a:t>
            </a:r>
          </a:p>
        </p:txBody>
      </p:sp>
      <p:grpSp>
        <p:nvGrpSpPr>
          <p:cNvPr id="25" name="Group 24"/>
          <p:cNvGrpSpPr/>
          <p:nvPr/>
        </p:nvGrpSpPr>
        <p:grpSpPr>
          <a:xfrm rot="16200000">
            <a:off x="-1261979" y="2857761"/>
            <a:ext cx="6217409" cy="1510020"/>
            <a:chOff x="1808480" y="2056140"/>
            <a:chExt cx="6217409" cy="1510020"/>
          </a:xfrm>
        </p:grpSpPr>
        <p:sp>
          <p:nvSpPr>
            <p:cNvPr id="26" name="Rectangle 25"/>
            <p:cNvSpPr/>
            <p:nvPr/>
          </p:nvSpPr>
          <p:spPr>
            <a:xfrm>
              <a:off x="1897889" y="2056140"/>
              <a:ext cx="6026400" cy="1411520"/>
            </a:xfrm>
            <a:prstGeom prst="rect">
              <a:avLst/>
            </a:prstGeom>
            <a:solidFill>
              <a:srgbClr val="0077A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ounded Rectangle 15"/>
            <p:cNvSpPr/>
            <p:nvPr/>
          </p:nvSpPr>
          <p:spPr>
            <a:xfrm>
              <a:off x="1808480" y="2617151"/>
              <a:ext cx="193040" cy="17176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ounded Rectangle 16"/>
            <p:cNvSpPr/>
            <p:nvPr/>
          </p:nvSpPr>
          <p:spPr>
            <a:xfrm>
              <a:off x="7832849" y="2617150"/>
              <a:ext cx="193040" cy="17176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1940560" y="3322320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7777985" y="3322320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ounded Rectangle 19"/>
            <p:cNvSpPr/>
            <p:nvPr/>
          </p:nvSpPr>
          <p:spPr>
            <a:xfrm>
              <a:off x="4794249" y="3322320"/>
              <a:ext cx="121920" cy="243840"/>
            </a:xfrm>
            <a:prstGeom prst="roundRect">
              <a:avLst>
                <a:gd name="adj" fmla="val 49479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08745" y="3361018"/>
              <a:ext cx="2619375" cy="114300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89065" y="3361018"/>
              <a:ext cx="2743200" cy="114300"/>
            </a:xfrm>
            <a:prstGeom prst="rect">
              <a:avLst/>
            </a:prstGeom>
          </p:spPr>
        </p:pic>
      </p:grpSp>
      <p:sp>
        <p:nvSpPr>
          <p:cNvPr id="34" name="Rectangle: Rounded Corners 33"/>
          <p:cNvSpPr/>
          <p:nvPr/>
        </p:nvSpPr>
        <p:spPr>
          <a:xfrm>
            <a:off x="5760720" y="1645920"/>
            <a:ext cx="2743200" cy="4480560"/>
          </a:xfrm>
          <a:prstGeom prst="roundRect">
            <a:avLst>
              <a:gd name="adj" fmla="val 801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857287" y="1811547"/>
            <a:ext cx="182880" cy="18288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8229600" y="1811547"/>
            <a:ext cx="182880" cy="18288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857287" y="5848709"/>
            <a:ext cx="182880" cy="18288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8229600" y="5848709"/>
            <a:ext cx="182880" cy="18288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822831" y="6151556"/>
            <a:ext cx="26925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Virtual pages</a:t>
            </a:r>
          </a:p>
        </p:txBody>
      </p:sp>
      <p:sp>
        <p:nvSpPr>
          <p:cNvPr id="40" name="Rectangle 39"/>
          <p:cNvSpPr/>
          <p:nvPr/>
        </p:nvSpPr>
        <p:spPr>
          <a:xfrm>
            <a:off x="1189970" y="870407"/>
            <a:ext cx="1097280" cy="457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Empty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189970" y="1372429"/>
            <a:ext cx="1097280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1189970" y="1874451"/>
            <a:ext cx="1097280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1189970" y="2376473"/>
            <a:ext cx="1097280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8576382" y="2004155"/>
            <a:ext cx="4382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0</a:t>
            </a:r>
          </a:p>
        </p:txBody>
      </p:sp>
      <p:sp>
        <p:nvSpPr>
          <p:cNvPr id="49" name="Rectangle 48"/>
          <p:cNvSpPr/>
          <p:nvPr/>
        </p:nvSpPr>
        <p:spPr>
          <a:xfrm>
            <a:off x="8576382" y="2270656"/>
            <a:ext cx="4382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50" name="Rectangle 49"/>
          <p:cNvSpPr/>
          <p:nvPr/>
        </p:nvSpPr>
        <p:spPr>
          <a:xfrm>
            <a:off x="8576382" y="2537648"/>
            <a:ext cx="4382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51" name="Rectangle 50"/>
          <p:cNvSpPr/>
          <p:nvPr/>
        </p:nvSpPr>
        <p:spPr>
          <a:xfrm>
            <a:off x="8576382" y="2803659"/>
            <a:ext cx="4382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52" name="Rectangle 51"/>
          <p:cNvSpPr/>
          <p:nvPr/>
        </p:nvSpPr>
        <p:spPr>
          <a:xfrm>
            <a:off x="544149" y="865942"/>
            <a:ext cx="4382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0</a:t>
            </a:r>
          </a:p>
        </p:txBody>
      </p:sp>
      <p:sp>
        <p:nvSpPr>
          <p:cNvPr id="53" name="Rectangle 52"/>
          <p:cNvSpPr/>
          <p:nvPr/>
        </p:nvSpPr>
        <p:spPr>
          <a:xfrm>
            <a:off x="544149" y="1372429"/>
            <a:ext cx="4382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54" name="Rectangle 53"/>
          <p:cNvSpPr/>
          <p:nvPr/>
        </p:nvSpPr>
        <p:spPr>
          <a:xfrm>
            <a:off x="544149" y="1873217"/>
            <a:ext cx="4382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55" name="Rectangle 54"/>
          <p:cNvSpPr/>
          <p:nvPr/>
        </p:nvSpPr>
        <p:spPr>
          <a:xfrm>
            <a:off x="544149" y="2384957"/>
            <a:ext cx="4382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56" name="Rectangle 55"/>
          <p:cNvSpPr/>
          <p:nvPr/>
        </p:nvSpPr>
        <p:spPr>
          <a:xfrm>
            <a:off x="1578365" y="2921173"/>
            <a:ext cx="4382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…</a:t>
            </a:r>
          </a:p>
        </p:txBody>
      </p:sp>
      <p:sp>
        <p:nvSpPr>
          <p:cNvPr id="82" name="Rectangle 81"/>
          <p:cNvSpPr/>
          <p:nvPr/>
        </p:nvSpPr>
        <p:spPr>
          <a:xfrm rot="16200000">
            <a:off x="-1020213" y="1688231"/>
            <a:ext cx="26925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Physical pages</a:t>
            </a:r>
          </a:p>
        </p:txBody>
      </p:sp>
      <p:sp>
        <p:nvSpPr>
          <p:cNvPr id="98" name="Rectangle 97"/>
          <p:cNvSpPr/>
          <p:nvPr/>
        </p:nvSpPr>
        <p:spPr>
          <a:xfrm>
            <a:off x="5852160" y="2103120"/>
            <a:ext cx="256032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Unallocated</a:t>
            </a:r>
          </a:p>
        </p:txBody>
      </p:sp>
      <p:sp>
        <p:nvSpPr>
          <p:cNvPr id="99" name="Rectangle 98"/>
          <p:cNvSpPr/>
          <p:nvPr/>
        </p:nvSpPr>
        <p:spPr>
          <a:xfrm>
            <a:off x="5852160" y="2377440"/>
            <a:ext cx="2560320" cy="228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Cached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5852160" y="2654181"/>
            <a:ext cx="2560320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2"/>
                </a:solidFill>
              </a:rPr>
              <a:t>Uncached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5852160" y="2921173"/>
            <a:ext cx="2560320" cy="228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Cached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5852160" y="3200400"/>
            <a:ext cx="256032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Unallocated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5852160" y="3474720"/>
            <a:ext cx="2560320" cy="228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Cached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5852160" y="3749040"/>
            <a:ext cx="2560320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2"/>
                </a:solidFill>
              </a:rPr>
              <a:t>Uncached</a:t>
            </a:r>
            <a:endParaRPr lang="en-US" dirty="0"/>
          </a:p>
        </p:txBody>
      </p:sp>
      <p:sp>
        <p:nvSpPr>
          <p:cNvPr id="105" name="Rectangle 104"/>
          <p:cNvSpPr/>
          <p:nvPr/>
        </p:nvSpPr>
        <p:spPr>
          <a:xfrm>
            <a:off x="5852160" y="4023360"/>
            <a:ext cx="2560320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2"/>
                </a:solidFill>
              </a:rPr>
              <a:t>Uncached</a:t>
            </a:r>
            <a:endParaRPr lang="en-US" dirty="0"/>
          </a:p>
        </p:txBody>
      </p:sp>
      <p:sp>
        <p:nvSpPr>
          <p:cNvPr id="107" name="Rectangle 106"/>
          <p:cNvSpPr/>
          <p:nvPr/>
        </p:nvSpPr>
        <p:spPr>
          <a:xfrm>
            <a:off x="5852160" y="5212080"/>
            <a:ext cx="2560320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Rectangle 107"/>
          <p:cNvSpPr/>
          <p:nvPr/>
        </p:nvSpPr>
        <p:spPr>
          <a:xfrm>
            <a:off x="5852160" y="5486400"/>
            <a:ext cx="2560320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Rectangle 108"/>
          <p:cNvSpPr/>
          <p:nvPr/>
        </p:nvSpPr>
        <p:spPr>
          <a:xfrm>
            <a:off x="6980495" y="4417931"/>
            <a:ext cx="4382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…</a:t>
            </a:r>
          </a:p>
        </p:txBody>
      </p:sp>
      <p:sp>
        <p:nvSpPr>
          <p:cNvPr id="57" name="Rectangle 56"/>
          <p:cNvSpPr/>
          <p:nvPr/>
        </p:nvSpPr>
        <p:spPr>
          <a:xfrm>
            <a:off x="1189970" y="4281944"/>
            <a:ext cx="1097280" cy="11953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Page table</a:t>
            </a:r>
          </a:p>
        </p:txBody>
      </p:sp>
      <p:sp>
        <p:nvSpPr>
          <p:cNvPr id="59" name="Freeform: Shape 58"/>
          <p:cNvSpPr/>
          <p:nvPr/>
        </p:nvSpPr>
        <p:spPr>
          <a:xfrm rot="10800000">
            <a:off x="2268746" y="3325876"/>
            <a:ext cx="840213" cy="2967487"/>
          </a:xfrm>
          <a:custGeom>
            <a:avLst/>
            <a:gdLst>
              <a:gd name="connsiteX0" fmla="*/ 0 w 931653"/>
              <a:gd name="connsiteY0" fmla="*/ 0 h 2967487"/>
              <a:gd name="connsiteX1" fmla="*/ 931653 w 931653"/>
              <a:gd name="connsiteY1" fmla="*/ 819510 h 2967487"/>
              <a:gd name="connsiteX2" fmla="*/ 931653 w 931653"/>
              <a:gd name="connsiteY2" fmla="*/ 2018582 h 2967487"/>
              <a:gd name="connsiteX3" fmla="*/ 17253 w 931653"/>
              <a:gd name="connsiteY3" fmla="*/ 2967487 h 2967487"/>
              <a:gd name="connsiteX4" fmla="*/ 0 w 931653"/>
              <a:gd name="connsiteY4" fmla="*/ 0 h 2967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1653" h="2967487">
                <a:moveTo>
                  <a:pt x="0" y="0"/>
                </a:moveTo>
                <a:lnTo>
                  <a:pt x="931653" y="819510"/>
                </a:lnTo>
                <a:lnTo>
                  <a:pt x="931653" y="2018582"/>
                </a:lnTo>
                <a:lnTo>
                  <a:pt x="17253" y="2967487"/>
                </a:lnTo>
                <a:cubicBezTo>
                  <a:pt x="14377" y="1986951"/>
                  <a:pt x="11502" y="1006416"/>
                  <a:pt x="0" y="0"/>
                </a:cubicBezTo>
                <a:close/>
              </a:path>
            </a:pathLst>
          </a:custGeom>
          <a:solidFill>
            <a:srgbClr val="CCECFF">
              <a:alpha val="49804"/>
            </a:srgb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3808115" y="6358562"/>
            <a:ext cx="8083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Valid</a:t>
            </a:r>
          </a:p>
        </p:txBody>
      </p:sp>
      <p:cxnSp>
        <p:nvCxnSpPr>
          <p:cNvPr id="61" name="Curved Connector 31"/>
          <p:cNvCxnSpPr/>
          <p:nvPr/>
        </p:nvCxnSpPr>
        <p:spPr>
          <a:xfrm rot="10800000">
            <a:off x="3338006" y="6338901"/>
            <a:ext cx="365760" cy="274320"/>
          </a:xfrm>
          <a:prstGeom prst="curvedConnector2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Connector: Elbow 22"/>
          <p:cNvCxnSpPr>
            <a:endCxn id="47" idx="3"/>
          </p:cNvCxnSpPr>
          <p:nvPr/>
        </p:nvCxnSpPr>
        <p:spPr>
          <a:xfrm rot="10800000">
            <a:off x="2287251" y="2605074"/>
            <a:ext cx="953757" cy="1259537"/>
          </a:xfrm>
          <a:prstGeom prst="bentConnector3">
            <a:avLst>
              <a:gd name="adj1" fmla="val 64647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Connector: Elbow 43"/>
          <p:cNvCxnSpPr>
            <a:endCxn id="45" idx="3"/>
          </p:cNvCxnSpPr>
          <p:nvPr/>
        </p:nvCxnSpPr>
        <p:spPr>
          <a:xfrm rot="10800000">
            <a:off x="2287251" y="1601030"/>
            <a:ext cx="953757" cy="3033965"/>
          </a:xfrm>
          <a:prstGeom prst="bentConnector3">
            <a:avLst>
              <a:gd name="adj1" fmla="val 36684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2" name="Connector: Elbow 71"/>
          <p:cNvCxnSpPr>
            <a:endCxn id="46" idx="3"/>
          </p:cNvCxnSpPr>
          <p:nvPr/>
        </p:nvCxnSpPr>
        <p:spPr>
          <a:xfrm rot="10800000">
            <a:off x="2287251" y="2103051"/>
            <a:ext cx="953757" cy="3256464"/>
          </a:xfrm>
          <a:prstGeom prst="bentConnector3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74"/>
          <p:cNvCxnSpPr>
            <a:endCxn id="100" idx="1"/>
          </p:cNvCxnSpPr>
          <p:nvPr/>
        </p:nvCxnSpPr>
        <p:spPr>
          <a:xfrm flipV="1">
            <a:off x="5158596" y="2768481"/>
            <a:ext cx="693564" cy="1490380"/>
          </a:xfrm>
          <a:prstGeom prst="bentConnector3">
            <a:avLst>
              <a:gd name="adj1" fmla="val 37562"/>
            </a:avLst>
          </a:prstGeom>
          <a:ln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5" name="Connector: Elbow 84"/>
          <p:cNvCxnSpPr>
            <a:endCxn id="104" idx="1"/>
          </p:cNvCxnSpPr>
          <p:nvPr/>
        </p:nvCxnSpPr>
        <p:spPr>
          <a:xfrm flipV="1">
            <a:off x="5158596" y="3863340"/>
            <a:ext cx="693564" cy="1859695"/>
          </a:xfrm>
          <a:prstGeom prst="bentConnector3">
            <a:avLst>
              <a:gd name="adj1" fmla="val 62438"/>
            </a:avLst>
          </a:prstGeom>
          <a:ln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092537"/>
              </p:ext>
            </p:extLst>
          </p:nvPr>
        </p:nvGraphicFramePr>
        <p:xfrm>
          <a:off x="3085351" y="3331724"/>
          <a:ext cx="2163022" cy="296164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410730">
                  <a:extLst>
                    <a:ext uri="{9D8B030D-6E8A-4147-A177-3AD203B41FA5}">
                      <a16:colId xmlns:a16="http://schemas.microsoft.com/office/drawing/2014/main" val="810605114"/>
                    </a:ext>
                  </a:extLst>
                </a:gridCol>
                <a:gridCol w="1752292">
                  <a:extLst>
                    <a:ext uri="{9D8B030D-6E8A-4147-A177-3AD203B41FA5}">
                      <a16:colId xmlns:a16="http://schemas.microsoft.com/office/drawing/2014/main" val="134496819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null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4907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284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4974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44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null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6913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4138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3715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0291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9334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9" grpId="0" animBg="1"/>
      <p:bldP spid="6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Table Entries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624173"/>
              </p:ext>
            </p:extLst>
          </p:nvPr>
        </p:nvGraphicFramePr>
        <p:xfrm>
          <a:off x="628650" y="2627879"/>
          <a:ext cx="78867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65558096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72106505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91126992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P=2</a:t>
                      </a:r>
                      <a:r>
                        <a:rPr lang="en-US" sz="2400" baseline="30000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Number of PTEs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95275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082138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75801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79439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4883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57203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4919" y="120393"/>
            <a:ext cx="4800177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DRAM Cache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719161" y="1998614"/>
            <a:ext cx="105830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srgbClr val="FFC000"/>
                </a:solidFill>
              </a:rPr>
              <a:t>10x</a:t>
            </a:r>
          </a:p>
          <a:p>
            <a:pPr algn="ctr"/>
            <a:r>
              <a:rPr lang="en-US" sz="2400" dirty="0"/>
              <a:t>slower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671004" y="2424003"/>
            <a:ext cx="136608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srgbClr val="FFC000"/>
                </a:solidFill>
              </a:rPr>
              <a:t>100,000x</a:t>
            </a:r>
          </a:p>
          <a:p>
            <a:pPr algn="ctr"/>
            <a:r>
              <a:rPr lang="en-US" sz="2400" dirty="0"/>
              <a:t>slower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0193" y="4523479"/>
            <a:ext cx="1970916" cy="2158624"/>
            <a:chOff x="600193" y="4523479"/>
            <a:chExt cx="1970916" cy="2158624"/>
          </a:xfrm>
        </p:grpSpPr>
        <p:pic>
          <p:nvPicPr>
            <p:cNvPr id="1026" name="Picture 2" descr="http://www.clker.com/cliparts/3/6/2/6/1348002494474708155New%20Page%20Icon.svg.med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LineDrawing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193" y="4523479"/>
              <a:ext cx="1970916" cy="2158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Rectangle 39"/>
            <p:cNvSpPr/>
            <p:nvPr/>
          </p:nvSpPr>
          <p:spPr>
            <a:xfrm>
              <a:off x="648536" y="5176796"/>
              <a:ext cx="1874231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2">
                      <a:lumMod val="50000"/>
                    </a:schemeClr>
                  </a:solidFill>
                </a:rPr>
                <a:t>①</a:t>
              </a:r>
            </a:p>
            <a:p>
              <a:pPr algn="ctr"/>
              <a:r>
                <a:rPr lang="en-US" sz="2800" dirty="0">
                  <a:solidFill>
                    <a:schemeClr val="bg2">
                      <a:lumMod val="50000"/>
                    </a:schemeClr>
                  </a:solidFill>
                </a:rPr>
                <a:t>Large Page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079287" y="5002649"/>
            <a:ext cx="3062057" cy="1452223"/>
            <a:chOff x="3079287" y="5002649"/>
            <a:chExt cx="3062057" cy="1452223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artisticLineDrawing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376156" y="5002649"/>
              <a:ext cx="2468320" cy="914400"/>
            </a:xfrm>
            <a:prstGeom prst="rect">
              <a:avLst/>
            </a:prstGeom>
          </p:spPr>
        </p:pic>
        <p:sp>
          <p:nvSpPr>
            <p:cNvPr id="41" name="Rectangle 40"/>
            <p:cNvSpPr/>
            <p:nvPr/>
          </p:nvSpPr>
          <p:spPr>
            <a:xfrm>
              <a:off x="3079287" y="5931652"/>
              <a:ext cx="30620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/>
                <a:t>② Fully Associative</a:t>
              </a:r>
            </a:p>
          </p:txBody>
        </p:sp>
      </p:grpSp>
      <p:cxnSp>
        <p:nvCxnSpPr>
          <p:cNvPr id="10" name="Curved Connector 9"/>
          <p:cNvCxnSpPr/>
          <p:nvPr/>
        </p:nvCxnSpPr>
        <p:spPr>
          <a:xfrm>
            <a:off x="6979429" y="1998614"/>
            <a:ext cx="449681" cy="805899"/>
          </a:xfrm>
          <a:prstGeom prst="curvedConnector3">
            <a:avLst>
              <a:gd name="adj1" fmla="val 150836"/>
            </a:avLst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Curved Connector 28"/>
          <p:cNvCxnSpPr/>
          <p:nvPr/>
        </p:nvCxnSpPr>
        <p:spPr>
          <a:xfrm rot="10800000" flipV="1">
            <a:off x="4221935" y="2628686"/>
            <a:ext cx="478273" cy="881657"/>
          </a:xfrm>
          <a:prstGeom prst="curvedConnector3">
            <a:avLst>
              <a:gd name="adj1" fmla="val 147797"/>
            </a:avLst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6402736" y="5066623"/>
            <a:ext cx="2310584" cy="1367856"/>
            <a:chOff x="6402736" y="5066623"/>
            <a:chExt cx="2310584" cy="1367856"/>
          </a:xfrm>
        </p:grpSpPr>
        <p:sp>
          <p:nvSpPr>
            <p:cNvPr id="42" name="Rectangle 41"/>
            <p:cNvSpPr/>
            <p:nvPr/>
          </p:nvSpPr>
          <p:spPr>
            <a:xfrm>
              <a:off x="6451315" y="5911259"/>
              <a:ext cx="221342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/>
                <a:t>③ Write-back</a:t>
              </a: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artisticLineDrawing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16200000">
              <a:off x="7164802" y="4304557"/>
              <a:ext cx="786452" cy="23105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45538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 rot="16200000">
            <a:off x="-1261979" y="2857761"/>
            <a:ext cx="6217409" cy="1510020"/>
            <a:chOff x="1808480" y="2056140"/>
            <a:chExt cx="6217409" cy="1510020"/>
          </a:xfrm>
        </p:grpSpPr>
        <p:sp>
          <p:nvSpPr>
            <p:cNvPr id="26" name="Rectangle 25"/>
            <p:cNvSpPr/>
            <p:nvPr/>
          </p:nvSpPr>
          <p:spPr>
            <a:xfrm>
              <a:off x="1897889" y="2056140"/>
              <a:ext cx="6026400" cy="1411520"/>
            </a:xfrm>
            <a:prstGeom prst="rect">
              <a:avLst/>
            </a:prstGeom>
            <a:solidFill>
              <a:srgbClr val="0077A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ounded Rectangle 15"/>
            <p:cNvSpPr/>
            <p:nvPr/>
          </p:nvSpPr>
          <p:spPr>
            <a:xfrm>
              <a:off x="1808480" y="2617151"/>
              <a:ext cx="193040" cy="17176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ounded Rectangle 16"/>
            <p:cNvSpPr/>
            <p:nvPr/>
          </p:nvSpPr>
          <p:spPr>
            <a:xfrm>
              <a:off x="7832849" y="2617150"/>
              <a:ext cx="193040" cy="17176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1940560" y="3322320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7777985" y="3322320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ounded Rectangle 19"/>
            <p:cNvSpPr/>
            <p:nvPr/>
          </p:nvSpPr>
          <p:spPr>
            <a:xfrm>
              <a:off x="4794249" y="3322320"/>
              <a:ext cx="121920" cy="243840"/>
            </a:xfrm>
            <a:prstGeom prst="roundRect">
              <a:avLst>
                <a:gd name="adj" fmla="val 49479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08745" y="3361018"/>
              <a:ext cx="2619375" cy="114300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89065" y="3361018"/>
              <a:ext cx="2743200" cy="114300"/>
            </a:xfrm>
            <a:prstGeom prst="rect">
              <a:avLst/>
            </a:prstGeom>
          </p:spPr>
        </p:pic>
      </p:grpSp>
      <p:sp>
        <p:nvSpPr>
          <p:cNvPr id="40" name="Rectangle 39"/>
          <p:cNvSpPr/>
          <p:nvPr/>
        </p:nvSpPr>
        <p:spPr>
          <a:xfrm>
            <a:off x="1189970" y="870407"/>
            <a:ext cx="1097280" cy="457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Empty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189970" y="1372429"/>
            <a:ext cx="1097280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1189970" y="1874451"/>
            <a:ext cx="1097280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1189970" y="2376473"/>
            <a:ext cx="1097280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1578365" y="2921173"/>
            <a:ext cx="4382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…</a:t>
            </a:r>
          </a:p>
        </p:txBody>
      </p:sp>
      <p:sp>
        <p:nvSpPr>
          <p:cNvPr id="57" name="Rectangle 56"/>
          <p:cNvSpPr/>
          <p:nvPr/>
        </p:nvSpPr>
        <p:spPr>
          <a:xfrm>
            <a:off x="1189970" y="4281944"/>
            <a:ext cx="1097280" cy="11953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Page table</a:t>
            </a:r>
          </a:p>
        </p:txBody>
      </p:sp>
      <p:sp>
        <p:nvSpPr>
          <p:cNvPr id="34" name="Rectangle: Rounded Corners 33"/>
          <p:cNvSpPr/>
          <p:nvPr/>
        </p:nvSpPr>
        <p:spPr>
          <a:xfrm>
            <a:off x="5760720" y="1645920"/>
            <a:ext cx="2743200" cy="4480560"/>
          </a:xfrm>
          <a:prstGeom prst="roundRect">
            <a:avLst>
              <a:gd name="adj" fmla="val 801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5852160" y="2103120"/>
            <a:ext cx="256032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Unallocated</a:t>
            </a:r>
          </a:p>
        </p:txBody>
      </p:sp>
      <p:sp>
        <p:nvSpPr>
          <p:cNvPr id="62" name="Rectangle 61"/>
          <p:cNvSpPr/>
          <p:nvPr/>
        </p:nvSpPr>
        <p:spPr>
          <a:xfrm>
            <a:off x="5852160" y="2103051"/>
            <a:ext cx="2560320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2"/>
                </a:solidFill>
              </a:rPr>
              <a:t>Uncached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5857287" y="1811547"/>
            <a:ext cx="182880" cy="18288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8229600" y="1811547"/>
            <a:ext cx="182880" cy="18288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857287" y="5848709"/>
            <a:ext cx="182880" cy="18288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8229600" y="5848709"/>
            <a:ext cx="182880" cy="18288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5852160" y="2377440"/>
            <a:ext cx="2560320" cy="228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Cached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5852160" y="2654181"/>
            <a:ext cx="2560320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2"/>
                </a:solidFill>
              </a:rPr>
              <a:t>Uncached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5852160" y="2921173"/>
            <a:ext cx="2560320" cy="228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Cached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5852160" y="3200400"/>
            <a:ext cx="256032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Unallocated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5852160" y="3474720"/>
            <a:ext cx="2560320" cy="228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Cached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5852160" y="3749040"/>
            <a:ext cx="2560320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2"/>
                </a:solidFill>
              </a:rPr>
              <a:t>Uncached</a:t>
            </a:r>
            <a:endParaRPr lang="en-US" dirty="0"/>
          </a:p>
        </p:txBody>
      </p:sp>
      <p:sp>
        <p:nvSpPr>
          <p:cNvPr id="105" name="Rectangle 104"/>
          <p:cNvSpPr/>
          <p:nvPr/>
        </p:nvSpPr>
        <p:spPr>
          <a:xfrm>
            <a:off x="5852160" y="4023360"/>
            <a:ext cx="2560320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2"/>
                </a:solidFill>
              </a:rPr>
              <a:t>Uncached</a:t>
            </a:r>
            <a:endParaRPr lang="en-US" dirty="0"/>
          </a:p>
        </p:txBody>
      </p:sp>
      <p:sp>
        <p:nvSpPr>
          <p:cNvPr id="107" name="Rectangle 106"/>
          <p:cNvSpPr/>
          <p:nvPr/>
        </p:nvSpPr>
        <p:spPr>
          <a:xfrm>
            <a:off x="5852160" y="5212080"/>
            <a:ext cx="2560320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Rectangle 107"/>
          <p:cNvSpPr/>
          <p:nvPr/>
        </p:nvSpPr>
        <p:spPr>
          <a:xfrm>
            <a:off x="5852160" y="5486400"/>
            <a:ext cx="2560320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Rectangle 108"/>
          <p:cNvSpPr/>
          <p:nvPr/>
        </p:nvSpPr>
        <p:spPr>
          <a:xfrm>
            <a:off x="6980495" y="4417931"/>
            <a:ext cx="4382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…</a:t>
            </a:r>
          </a:p>
        </p:txBody>
      </p:sp>
      <p:cxnSp>
        <p:nvCxnSpPr>
          <p:cNvPr id="64" name="Connector: Elbow 63"/>
          <p:cNvCxnSpPr>
            <a:endCxn id="62" idx="1"/>
          </p:cNvCxnSpPr>
          <p:nvPr/>
        </p:nvCxnSpPr>
        <p:spPr>
          <a:xfrm flipV="1">
            <a:off x="5037826" y="2217351"/>
            <a:ext cx="814334" cy="1289206"/>
          </a:xfrm>
          <a:prstGeom prst="bentConnector3">
            <a:avLst>
              <a:gd name="adj1" fmla="val 43644"/>
            </a:avLst>
          </a:prstGeom>
          <a:ln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/>
          <p:cNvCxnSpPr>
            <a:endCxn id="47" idx="3"/>
          </p:cNvCxnSpPr>
          <p:nvPr/>
        </p:nvCxnSpPr>
        <p:spPr>
          <a:xfrm rot="10800000">
            <a:off x="2287251" y="2605074"/>
            <a:ext cx="953757" cy="1259537"/>
          </a:xfrm>
          <a:prstGeom prst="bentConnector3">
            <a:avLst>
              <a:gd name="adj1" fmla="val 64647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Connector: Elbow 43"/>
          <p:cNvCxnSpPr>
            <a:endCxn id="45" idx="3"/>
          </p:cNvCxnSpPr>
          <p:nvPr/>
        </p:nvCxnSpPr>
        <p:spPr>
          <a:xfrm rot="10800000">
            <a:off x="2287251" y="1601030"/>
            <a:ext cx="953757" cy="3033965"/>
          </a:xfrm>
          <a:prstGeom prst="bentConnector3">
            <a:avLst>
              <a:gd name="adj1" fmla="val 36684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2" name="Connector: Elbow 71"/>
          <p:cNvCxnSpPr>
            <a:endCxn id="46" idx="3"/>
          </p:cNvCxnSpPr>
          <p:nvPr/>
        </p:nvCxnSpPr>
        <p:spPr>
          <a:xfrm rot="10800000">
            <a:off x="2287251" y="2103051"/>
            <a:ext cx="953757" cy="3256464"/>
          </a:xfrm>
          <a:prstGeom prst="bentConnector3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74"/>
          <p:cNvCxnSpPr>
            <a:endCxn id="100" idx="1"/>
          </p:cNvCxnSpPr>
          <p:nvPr/>
        </p:nvCxnSpPr>
        <p:spPr>
          <a:xfrm flipV="1">
            <a:off x="5158596" y="2768481"/>
            <a:ext cx="693564" cy="1490380"/>
          </a:xfrm>
          <a:prstGeom prst="bentConnector3">
            <a:avLst>
              <a:gd name="adj1" fmla="val 50000"/>
            </a:avLst>
          </a:prstGeom>
          <a:ln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5" name="Connector: Elbow 84"/>
          <p:cNvCxnSpPr>
            <a:endCxn id="104" idx="1"/>
          </p:cNvCxnSpPr>
          <p:nvPr/>
        </p:nvCxnSpPr>
        <p:spPr>
          <a:xfrm flipV="1">
            <a:off x="5158596" y="3863340"/>
            <a:ext cx="693564" cy="1859695"/>
          </a:xfrm>
          <a:prstGeom prst="bentConnector3">
            <a:avLst>
              <a:gd name="adj1" fmla="val 66169"/>
            </a:avLst>
          </a:prstGeom>
          <a:ln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273848"/>
              </p:ext>
            </p:extLst>
          </p:nvPr>
        </p:nvGraphicFramePr>
        <p:xfrm>
          <a:off x="3081528" y="3328416"/>
          <a:ext cx="2163022" cy="296164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410730">
                  <a:extLst>
                    <a:ext uri="{9D8B030D-6E8A-4147-A177-3AD203B41FA5}">
                      <a16:colId xmlns:a16="http://schemas.microsoft.com/office/drawing/2014/main" val="810605114"/>
                    </a:ext>
                  </a:extLst>
                </a:gridCol>
                <a:gridCol w="1752292">
                  <a:extLst>
                    <a:ext uri="{9D8B030D-6E8A-4147-A177-3AD203B41FA5}">
                      <a16:colId xmlns:a16="http://schemas.microsoft.com/office/drawing/2014/main" val="134496819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4907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284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4974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44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null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6913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4138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3715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029160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Allocating Pages</a:t>
            </a:r>
          </a:p>
        </p:txBody>
      </p:sp>
      <p:sp>
        <p:nvSpPr>
          <p:cNvPr id="39" name="Rectangle 38"/>
          <p:cNvSpPr/>
          <p:nvPr/>
        </p:nvSpPr>
        <p:spPr>
          <a:xfrm>
            <a:off x="5822831" y="6151556"/>
            <a:ext cx="26925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Virtual pages</a:t>
            </a:r>
          </a:p>
        </p:txBody>
      </p:sp>
      <p:sp>
        <p:nvSpPr>
          <p:cNvPr id="48" name="Rectangle 47"/>
          <p:cNvSpPr/>
          <p:nvPr/>
        </p:nvSpPr>
        <p:spPr>
          <a:xfrm>
            <a:off x="8576382" y="2004155"/>
            <a:ext cx="4382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0</a:t>
            </a:r>
          </a:p>
        </p:txBody>
      </p:sp>
      <p:sp>
        <p:nvSpPr>
          <p:cNvPr id="49" name="Rectangle 48"/>
          <p:cNvSpPr/>
          <p:nvPr/>
        </p:nvSpPr>
        <p:spPr>
          <a:xfrm>
            <a:off x="8576382" y="2270656"/>
            <a:ext cx="4382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50" name="Rectangle 49"/>
          <p:cNvSpPr/>
          <p:nvPr/>
        </p:nvSpPr>
        <p:spPr>
          <a:xfrm>
            <a:off x="8576382" y="2537648"/>
            <a:ext cx="4382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51" name="Rectangle 50"/>
          <p:cNvSpPr/>
          <p:nvPr/>
        </p:nvSpPr>
        <p:spPr>
          <a:xfrm>
            <a:off x="8576382" y="2803659"/>
            <a:ext cx="4382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52" name="Rectangle 51"/>
          <p:cNvSpPr/>
          <p:nvPr/>
        </p:nvSpPr>
        <p:spPr>
          <a:xfrm>
            <a:off x="544149" y="865942"/>
            <a:ext cx="4382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0</a:t>
            </a:r>
          </a:p>
        </p:txBody>
      </p:sp>
      <p:sp>
        <p:nvSpPr>
          <p:cNvPr id="53" name="Rectangle 52"/>
          <p:cNvSpPr/>
          <p:nvPr/>
        </p:nvSpPr>
        <p:spPr>
          <a:xfrm>
            <a:off x="544149" y="1372429"/>
            <a:ext cx="4382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54" name="Rectangle 53"/>
          <p:cNvSpPr/>
          <p:nvPr/>
        </p:nvSpPr>
        <p:spPr>
          <a:xfrm>
            <a:off x="544149" y="1873217"/>
            <a:ext cx="4382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55" name="Rectangle 54"/>
          <p:cNvSpPr/>
          <p:nvPr/>
        </p:nvSpPr>
        <p:spPr>
          <a:xfrm>
            <a:off x="544149" y="2384957"/>
            <a:ext cx="4382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82" name="Rectangle 81"/>
          <p:cNvSpPr/>
          <p:nvPr/>
        </p:nvSpPr>
        <p:spPr>
          <a:xfrm rot="16200000">
            <a:off x="-1020213" y="1688231"/>
            <a:ext cx="26925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Physical pages</a:t>
            </a:r>
          </a:p>
        </p:txBody>
      </p:sp>
      <p:sp>
        <p:nvSpPr>
          <p:cNvPr id="59" name="Freeform: Shape 58"/>
          <p:cNvSpPr/>
          <p:nvPr/>
        </p:nvSpPr>
        <p:spPr>
          <a:xfrm rot="10800000">
            <a:off x="2268746" y="3325876"/>
            <a:ext cx="840213" cy="2967487"/>
          </a:xfrm>
          <a:custGeom>
            <a:avLst/>
            <a:gdLst>
              <a:gd name="connsiteX0" fmla="*/ 0 w 931653"/>
              <a:gd name="connsiteY0" fmla="*/ 0 h 2967487"/>
              <a:gd name="connsiteX1" fmla="*/ 931653 w 931653"/>
              <a:gd name="connsiteY1" fmla="*/ 819510 h 2967487"/>
              <a:gd name="connsiteX2" fmla="*/ 931653 w 931653"/>
              <a:gd name="connsiteY2" fmla="*/ 2018582 h 2967487"/>
              <a:gd name="connsiteX3" fmla="*/ 17253 w 931653"/>
              <a:gd name="connsiteY3" fmla="*/ 2967487 h 2967487"/>
              <a:gd name="connsiteX4" fmla="*/ 0 w 931653"/>
              <a:gd name="connsiteY4" fmla="*/ 0 h 2967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1653" h="2967487">
                <a:moveTo>
                  <a:pt x="0" y="0"/>
                </a:moveTo>
                <a:lnTo>
                  <a:pt x="931653" y="819510"/>
                </a:lnTo>
                <a:lnTo>
                  <a:pt x="931653" y="2018582"/>
                </a:lnTo>
                <a:lnTo>
                  <a:pt x="17253" y="2967487"/>
                </a:lnTo>
                <a:cubicBezTo>
                  <a:pt x="14377" y="1986951"/>
                  <a:pt x="11502" y="1006416"/>
                  <a:pt x="0" y="0"/>
                </a:cubicBezTo>
                <a:close/>
              </a:path>
            </a:pathLst>
          </a:custGeom>
          <a:solidFill>
            <a:srgbClr val="CCECFF">
              <a:alpha val="49804"/>
            </a:srgb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2369851"/>
              </p:ext>
            </p:extLst>
          </p:nvPr>
        </p:nvGraphicFramePr>
        <p:xfrm>
          <a:off x="3081528" y="3328416"/>
          <a:ext cx="2163022" cy="296164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410730">
                  <a:extLst>
                    <a:ext uri="{9D8B030D-6E8A-4147-A177-3AD203B41FA5}">
                      <a16:colId xmlns:a16="http://schemas.microsoft.com/office/drawing/2014/main" val="810605114"/>
                    </a:ext>
                  </a:extLst>
                </a:gridCol>
                <a:gridCol w="1752292">
                  <a:extLst>
                    <a:ext uri="{9D8B030D-6E8A-4147-A177-3AD203B41FA5}">
                      <a16:colId xmlns:a16="http://schemas.microsoft.com/office/drawing/2014/main" val="134496819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null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4907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284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4974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44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null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6913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4138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3715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029160"/>
                  </a:ext>
                </a:extLst>
              </a:tr>
            </a:tbl>
          </a:graphicData>
        </a:graphic>
      </p:graphicFrame>
      <p:sp>
        <p:nvSpPr>
          <p:cNvPr id="66" name="Rectangle 65"/>
          <p:cNvSpPr/>
          <p:nvPr/>
        </p:nvSpPr>
        <p:spPr>
          <a:xfrm>
            <a:off x="3343320" y="1661543"/>
            <a:ext cx="1481496" cy="923330"/>
          </a:xfrm>
          <a:prstGeom prst="rect">
            <a:avLst/>
          </a:prstGeom>
          <a:solidFill>
            <a:srgbClr val="0000FF">
              <a:alpha val="50196"/>
            </a:srgbClr>
          </a:solidFill>
        </p:spPr>
        <p:txBody>
          <a:bodyPr wrap="none">
            <a:spAutoFit/>
          </a:bodyPr>
          <a:lstStyle/>
          <a:p>
            <a:r>
              <a:rPr lang="en-US" sz="5400" dirty="0"/>
              <a:t>VP 0</a:t>
            </a:r>
          </a:p>
        </p:txBody>
      </p:sp>
    </p:spTree>
    <p:extLst>
      <p:ext uri="{BB962C8B-B14F-4D97-AF65-F5344CB8AC3E}">
        <p14:creationId xmlns:p14="http://schemas.microsoft.com/office/powerpoint/2010/main" val="1049094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 rot="16200000">
            <a:off x="-1261979" y="2857761"/>
            <a:ext cx="6217409" cy="1510020"/>
            <a:chOff x="1808480" y="2056140"/>
            <a:chExt cx="6217409" cy="1510020"/>
          </a:xfrm>
        </p:grpSpPr>
        <p:sp>
          <p:nvSpPr>
            <p:cNvPr id="26" name="Rectangle 25"/>
            <p:cNvSpPr/>
            <p:nvPr/>
          </p:nvSpPr>
          <p:spPr>
            <a:xfrm>
              <a:off x="1897889" y="2056140"/>
              <a:ext cx="6026400" cy="1411520"/>
            </a:xfrm>
            <a:prstGeom prst="rect">
              <a:avLst/>
            </a:prstGeom>
            <a:solidFill>
              <a:srgbClr val="0077A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ounded Rectangle 15"/>
            <p:cNvSpPr/>
            <p:nvPr/>
          </p:nvSpPr>
          <p:spPr>
            <a:xfrm>
              <a:off x="1808480" y="2617151"/>
              <a:ext cx="193040" cy="17176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ounded Rectangle 16"/>
            <p:cNvSpPr/>
            <p:nvPr/>
          </p:nvSpPr>
          <p:spPr>
            <a:xfrm>
              <a:off x="7832849" y="2617150"/>
              <a:ext cx="193040" cy="17176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1940560" y="3322320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7777985" y="3322320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ounded Rectangle 19"/>
            <p:cNvSpPr/>
            <p:nvPr/>
          </p:nvSpPr>
          <p:spPr>
            <a:xfrm>
              <a:off x="4794249" y="3322320"/>
              <a:ext cx="121920" cy="243840"/>
            </a:xfrm>
            <a:prstGeom prst="roundRect">
              <a:avLst>
                <a:gd name="adj" fmla="val 49479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08745" y="3361018"/>
              <a:ext cx="2619375" cy="114300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89065" y="3361018"/>
              <a:ext cx="2743200" cy="114300"/>
            </a:xfrm>
            <a:prstGeom prst="rect">
              <a:avLst/>
            </a:prstGeom>
          </p:spPr>
        </p:pic>
      </p:grpSp>
      <p:sp>
        <p:nvSpPr>
          <p:cNvPr id="40" name="Rectangle 39"/>
          <p:cNvSpPr/>
          <p:nvPr/>
        </p:nvSpPr>
        <p:spPr>
          <a:xfrm>
            <a:off x="1189970" y="870407"/>
            <a:ext cx="1097280" cy="457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Empty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189970" y="1372429"/>
            <a:ext cx="1097280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1189970" y="1874451"/>
            <a:ext cx="1097280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1189970" y="2376473"/>
            <a:ext cx="1097280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1578365" y="2921173"/>
            <a:ext cx="4382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…</a:t>
            </a:r>
          </a:p>
        </p:txBody>
      </p:sp>
      <p:sp>
        <p:nvSpPr>
          <p:cNvPr id="57" name="Rectangle 56"/>
          <p:cNvSpPr/>
          <p:nvPr/>
        </p:nvSpPr>
        <p:spPr>
          <a:xfrm>
            <a:off x="1189970" y="4281944"/>
            <a:ext cx="1097280" cy="11953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Page table</a:t>
            </a:r>
          </a:p>
        </p:txBody>
      </p:sp>
      <p:sp>
        <p:nvSpPr>
          <p:cNvPr id="34" name="Rectangle: Rounded Corners 33"/>
          <p:cNvSpPr/>
          <p:nvPr/>
        </p:nvSpPr>
        <p:spPr>
          <a:xfrm>
            <a:off x="5760720" y="1645920"/>
            <a:ext cx="2743200" cy="4480560"/>
          </a:xfrm>
          <a:prstGeom prst="roundRect">
            <a:avLst>
              <a:gd name="adj" fmla="val 801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5852160" y="2103120"/>
            <a:ext cx="256032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Unallocated</a:t>
            </a:r>
          </a:p>
        </p:txBody>
      </p:sp>
      <p:sp>
        <p:nvSpPr>
          <p:cNvPr id="62" name="Rectangle 61"/>
          <p:cNvSpPr/>
          <p:nvPr/>
        </p:nvSpPr>
        <p:spPr>
          <a:xfrm>
            <a:off x="5852160" y="2103051"/>
            <a:ext cx="2560320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2"/>
                </a:solidFill>
              </a:rPr>
              <a:t>Uncached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5857287" y="1811547"/>
            <a:ext cx="182880" cy="18288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8229600" y="1811547"/>
            <a:ext cx="182880" cy="18288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857287" y="5848709"/>
            <a:ext cx="182880" cy="18288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8229600" y="5848709"/>
            <a:ext cx="182880" cy="18288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5852160" y="2377440"/>
            <a:ext cx="2560320" cy="228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Cached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5852160" y="2654181"/>
            <a:ext cx="2560320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2"/>
                </a:solidFill>
              </a:rPr>
              <a:t>Uncached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5852160" y="2921173"/>
            <a:ext cx="2560320" cy="228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Cached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5852160" y="3200400"/>
            <a:ext cx="256032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Unallocated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5852160" y="3474720"/>
            <a:ext cx="2560320" cy="228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Cached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5852160" y="3749040"/>
            <a:ext cx="2560320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2"/>
                </a:solidFill>
              </a:rPr>
              <a:t>Uncached</a:t>
            </a:r>
            <a:endParaRPr lang="en-US" dirty="0"/>
          </a:p>
        </p:txBody>
      </p:sp>
      <p:sp>
        <p:nvSpPr>
          <p:cNvPr id="105" name="Rectangle 104"/>
          <p:cNvSpPr/>
          <p:nvPr/>
        </p:nvSpPr>
        <p:spPr>
          <a:xfrm>
            <a:off x="5852160" y="4023360"/>
            <a:ext cx="2560320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2"/>
                </a:solidFill>
              </a:rPr>
              <a:t>Uncached</a:t>
            </a:r>
            <a:endParaRPr lang="en-US" dirty="0"/>
          </a:p>
        </p:txBody>
      </p:sp>
      <p:sp>
        <p:nvSpPr>
          <p:cNvPr id="107" name="Rectangle 106"/>
          <p:cNvSpPr/>
          <p:nvPr/>
        </p:nvSpPr>
        <p:spPr>
          <a:xfrm>
            <a:off x="5852160" y="5212080"/>
            <a:ext cx="2560320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Rectangle 107"/>
          <p:cNvSpPr/>
          <p:nvPr/>
        </p:nvSpPr>
        <p:spPr>
          <a:xfrm>
            <a:off x="5852160" y="5486400"/>
            <a:ext cx="2560320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Rectangle 108"/>
          <p:cNvSpPr/>
          <p:nvPr/>
        </p:nvSpPr>
        <p:spPr>
          <a:xfrm>
            <a:off x="6980495" y="4417931"/>
            <a:ext cx="4382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…</a:t>
            </a:r>
          </a:p>
        </p:txBody>
      </p:sp>
      <p:cxnSp>
        <p:nvCxnSpPr>
          <p:cNvPr id="64" name="Connector: Elbow 63"/>
          <p:cNvCxnSpPr>
            <a:endCxn id="62" idx="1"/>
          </p:cNvCxnSpPr>
          <p:nvPr/>
        </p:nvCxnSpPr>
        <p:spPr>
          <a:xfrm flipV="1">
            <a:off x="5037826" y="2217351"/>
            <a:ext cx="814334" cy="1289206"/>
          </a:xfrm>
          <a:prstGeom prst="bentConnector3">
            <a:avLst>
              <a:gd name="adj1" fmla="val 43644"/>
            </a:avLst>
          </a:prstGeom>
          <a:ln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/>
          <p:cNvCxnSpPr>
            <a:endCxn id="47" idx="3"/>
          </p:cNvCxnSpPr>
          <p:nvPr/>
        </p:nvCxnSpPr>
        <p:spPr>
          <a:xfrm rot="10800000">
            <a:off x="2287251" y="2605074"/>
            <a:ext cx="953757" cy="1259537"/>
          </a:xfrm>
          <a:prstGeom prst="bentConnector3">
            <a:avLst>
              <a:gd name="adj1" fmla="val 64647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Connector: Elbow 43"/>
          <p:cNvCxnSpPr>
            <a:endCxn id="45" idx="3"/>
          </p:cNvCxnSpPr>
          <p:nvPr/>
        </p:nvCxnSpPr>
        <p:spPr>
          <a:xfrm rot="10800000">
            <a:off x="2287251" y="1601030"/>
            <a:ext cx="953757" cy="3033965"/>
          </a:xfrm>
          <a:prstGeom prst="bentConnector3">
            <a:avLst>
              <a:gd name="adj1" fmla="val 36684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2" name="Connector: Elbow 71"/>
          <p:cNvCxnSpPr>
            <a:endCxn id="46" idx="3"/>
          </p:cNvCxnSpPr>
          <p:nvPr/>
        </p:nvCxnSpPr>
        <p:spPr>
          <a:xfrm rot="10800000">
            <a:off x="2287251" y="2103051"/>
            <a:ext cx="953757" cy="3256464"/>
          </a:xfrm>
          <a:prstGeom prst="bentConnector3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74"/>
          <p:cNvCxnSpPr>
            <a:endCxn id="100" idx="1"/>
          </p:cNvCxnSpPr>
          <p:nvPr/>
        </p:nvCxnSpPr>
        <p:spPr>
          <a:xfrm flipV="1">
            <a:off x="5158596" y="2768481"/>
            <a:ext cx="693564" cy="1490380"/>
          </a:xfrm>
          <a:prstGeom prst="bentConnector3">
            <a:avLst>
              <a:gd name="adj1" fmla="val 50000"/>
            </a:avLst>
          </a:prstGeom>
          <a:ln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5" name="Connector: Elbow 84"/>
          <p:cNvCxnSpPr>
            <a:endCxn id="104" idx="1"/>
          </p:cNvCxnSpPr>
          <p:nvPr/>
        </p:nvCxnSpPr>
        <p:spPr>
          <a:xfrm flipV="1">
            <a:off x="5158596" y="3863340"/>
            <a:ext cx="693564" cy="1859695"/>
          </a:xfrm>
          <a:prstGeom prst="bentConnector3">
            <a:avLst>
              <a:gd name="adj1" fmla="val 66169"/>
            </a:avLst>
          </a:prstGeom>
          <a:ln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63" name="Table 62"/>
          <p:cNvGraphicFramePr>
            <a:graphicFrameLocks noGrp="1"/>
          </p:cNvGraphicFramePr>
          <p:nvPr>
            <p:extLst/>
          </p:nvPr>
        </p:nvGraphicFramePr>
        <p:xfrm>
          <a:off x="3081528" y="3328416"/>
          <a:ext cx="2163022" cy="296164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410730">
                  <a:extLst>
                    <a:ext uri="{9D8B030D-6E8A-4147-A177-3AD203B41FA5}">
                      <a16:colId xmlns:a16="http://schemas.microsoft.com/office/drawing/2014/main" val="810605114"/>
                    </a:ext>
                  </a:extLst>
                </a:gridCol>
                <a:gridCol w="1752292">
                  <a:extLst>
                    <a:ext uri="{9D8B030D-6E8A-4147-A177-3AD203B41FA5}">
                      <a16:colId xmlns:a16="http://schemas.microsoft.com/office/drawing/2014/main" val="134496819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4907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284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4974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44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null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6913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4138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3715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029160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Page Hit</a:t>
            </a:r>
          </a:p>
        </p:txBody>
      </p:sp>
      <p:sp>
        <p:nvSpPr>
          <p:cNvPr id="39" name="Rectangle 38"/>
          <p:cNvSpPr/>
          <p:nvPr/>
        </p:nvSpPr>
        <p:spPr>
          <a:xfrm>
            <a:off x="5822831" y="6151556"/>
            <a:ext cx="26925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Virtual pages</a:t>
            </a:r>
          </a:p>
        </p:txBody>
      </p:sp>
      <p:sp>
        <p:nvSpPr>
          <p:cNvPr id="48" name="Rectangle 47"/>
          <p:cNvSpPr/>
          <p:nvPr/>
        </p:nvSpPr>
        <p:spPr>
          <a:xfrm>
            <a:off x="8576382" y="2004155"/>
            <a:ext cx="4382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0</a:t>
            </a:r>
          </a:p>
        </p:txBody>
      </p:sp>
      <p:sp>
        <p:nvSpPr>
          <p:cNvPr id="49" name="Rectangle 48"/>
          <p:cNvSpPr/>
          <p:nvPr/>
        </p:nvSpPr>
        <p:spPr>
          <a:xfrm>
            <a:off x="8576382" y="2270656"/>
            <a:ext cx="4382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50" name="Rectangle 49"/>
          <p:cNvSpPr/>
          <p:nvPr/>
        </p:nvSpPr>
        <p:spPr>
          <a:xfrm>
            <a:off x="8576382" y="2537648"/>
            <a:ext cx="4382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51" name="Rectangle 50"/>
          <p:cNvSpPr/>
          <p:nvPr/>
        </p:nvSpPr>
        <p:spPr>
          <a:xfrm>
            <a:off x="8576382" y="2803659"/>
            <a:ext cx="4382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52" name="Rectangle 51"/>
          <p:cNvSpPr/>
          <p:nvPr/>
        </p:nvSpPr>
        <p:spPr>
          <a:xfrm>
            <a:off x="544149" y="865942"/>
            <a:ext cx="4382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0</a:t>
            </a:r>
          </a:p>
        </p:txBody>
      </p:sp>
      <p:sp>
        <p:nvSpPr>
          <p:cNvPr id="53" name="Rectangle 52"/>
          <p:cNvSpPr/>
          <p:nvPr/>
        </p:nvSpPr>
        <p:spPr>
          <a:xfrm>
            <a:off x="544149" y="1372429"/>
            <a:ext cx="4382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54" name="Rectangle 53"/>
          <p:cNvSpPr/>
          <p:nvPr/>
        </p:nvSpPr>
        <p:spPr>
          <a:xfrm>
            <a:off x="544149" y="1873217"/>
            <a:ext cx="4382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55" name="Rectangle 54"/>
          <p:cNvSpPr/>
          <p:nvPr/>
        </p:nvSpPr>
        <p:spPr>
          <a:xfrm>
            <a:off x="544149" y="2384957"/>
            <a:ext cx="4382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82" name="Rectangle 81"/>
          <p:cNvSpPr/>
          <p:nvPr/>
        </p:nvSpPr>
        <p:spPr>
          <a:xfrm rot="16200000">
            <a:off x="-1020213" y="1688231"/>
            <a:ext cx="26925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Physical pages</a:t>
            </a:r>
          </a:p>
        </p:txBody>
      </p:sp>
      <p:sp>
        <p:nvSpPr>
          <p:cNvPr id="59" name="Freeform: Shape 58"/>
          <p:cNvSpPr/>
          <p:nvPr/>
        </p:nvSpPr>
        <p:spPr>
          <a:xfrm rot="10800000">
            <a:off x="2268746" y="3325876"/>
            <a:ext cx="840213" cy="2967487"/>
          </a:xfrm>
          <a:custGeom>
            <a:avLst/>
            <a:gdLst>
              <a:gd name="connsiteX0" fmla="*/ 0 w 931653"/>
              <a:gd name="connsiteY0" fmla="*/ 0 h 2967487"/>
              <a:gd name="connsiteX1" fmla="*/ 931653 w 931653"/>
              <a:gd name="connsiteY1" fmla="*/ 819510 h 2967487"/>
              <a:gd name="connsiteX2" fmla="*/ 931653 w 931653"/>
              <a:gd name="connsiteY2" fmla="*/ 2018582 h 2967487"/>
              <a:gd name="connsiteX3" fmla="*/ 17253 w 931653"/>
              <a:gd name="connsiteY3" fmla="*/ 2967487 h 2967487"/>
              <a:gd name="connsiteX4" fmla="*/ 0 w 931653"/>
              <a:gd name="connsiteY4" fmla="*/ 0 h 2967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1653" h="2967487">
                <a:moveTo>
                  <a:pt x="0" y="0"/>
                </a:moveTo>
                <a:lnTo>
                  <a:pt x="931653" y="819510"/>
                </a:lnTo>
                <a:lnTo>
                  <a:pt x="931653" y="2018582"/>
                </a:lnTo>
                <a:lnTo>
                  <a:pt x="17253" y="2967487"/>
                </a:lnTo>
                <a:cubicBezTo>
                  <a:pt x="14377" y="1986951"/>
                  <a:pt x="11502" y="1006416"/>
                  <a:pt x="0" y="0"/>
                </a:cubicBezTo>
                <a:close/>
              </a:path>
            </a:pathLst>
          </a:custGeom>
          <a:solidFill>
            <a:srgbClr val="CCECFF">
              <a:alpha val="49804"/>
            </a:srgb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343320" y="1661543"/>
            <a:ext cx="1343638" cy="923330"/>
          </a:xfrm>
          <a:prstGeom prst="rect">
            <a:avLst/>
          </a:prstGeom>
          <a:solidFill>
            <a:srgbClr val="0000FF">
              <a:alpha val="50196"/>
            </a:srgbClr>
          </a:solidFill>
        </p:spPr>
        <p:txBody>
          <a:bodyPr wrap="none">
            <a:spAutoFit/>
          </a:bodyPr>
          <a:lstStyle/>
          <a:p>
            <a:r>
              <a:rPr lang="en-US" sz="5400" dirty="0"/>
              <a:t>VP 1</a:t>
            </a:r>
          </a:p>
        </p:txBody>
      </p:sp>
    </p:spTree>
    <p:extLst>
      <p:ext uri="{BB962C8B-B14F-4D97-AF65-F5344CB8AC3E}">
        <p14:creationId xmlns:p14="http://schemas.microsoft.com/office/powerpoint/2010/main" val="2598153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 rot="16200000">
            <a:off x="-1261979" y="2857761"/>
            <a:ext cx="6217409" cy="1510020"/>
            <a:chOff x="1808480" y="2056140"/>
            <a:chExt cx="6217409" cy="1510020"/>
          </a:xfrm>
        </p:grpSpPr>
        <p:sp>
          <p:nvSpPr>
            <p:cNvPr id="26" name="Rectangle 25"/>
            <p:cNvSpPr/>
            <p:nvPr/>
          </p:nvSpPr>
          <p:spPr>
            <a:xfrm>
              <a:off x="1897889" y="2056140"/>
              <a:ext cx="6026400" cy="1411520"/>
            </a:xfrm>
            <a:prstGeom prst="rect">
              <a:avLst/>
            </a:prstGeom>
            <a:solidFill>
              <a:srgbClr val="0077A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ounded Rectangle 15"/>
            <p:cNvSpPr/>
            <p:nvPr/>
          </p:nvSpPr>
          <p:spPr>
            <a:xfrm>
              <a:off x="1808480" y="2617151"/>
              <a:ext cx="193040" cy="17176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ounded Rectangle 16"/>
            <p:cNvSpPr/>
            <p:nvPr/>
          </p:nvSpPr>
          <p:spPr>
            <a:xfrm>
              <a:off x="7832849" y="2617150"/>
              <a:ext cx="193040" cy="17176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1940560" y="3322320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7777985" y="3322320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ounded Rectangle 19"/>
            <p:cNvSpPr/>
            <p:nvPr/>
          </p:nvSpPr>
          <p:spPr>
            <a:xfrm>
              <a:off x="4794249" y="3322320"/>
              <a:ext cx="121920" cy="243840"/>
            </a:xfrm>
            <a:prstGeom prst="roundRect">
              <a:avLst>
                <a:gd name="adj" fmla="val 49479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08745" y="3361018"/>
              <a:ext cx="2619375" cy="114300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89065" y="3361018"/>
              <a:ext cx="2743200" cy="114300"/>
            </a:xfrm>
            <a:prstGeom prst="rect">
              <a:avLst/>
            </a:prstGeom>
          </p:spPr>
        </p:pic>
      </p:grpSp>
      <p:cxnSp>
        <p:nvCxnSpPr>
          <p:cNvPr id="7" name="Elbow Connector 6"/>
          <p:cNvCxnSpPr>
            <a:endCxn id="65" idx="3"/>
          </p:cNvCxnSpPr>
          <p:nvPr/>
        </p:nvCxnSpPr>
        <p:spPr>
          <a:xfrm rot="10800000">
            <a:off x="2286000" y="1097280"/>
            <a:ext cx="929926" cy="3152524"/>
          </a:xfrm>
          <a:prstGeom prst="bentConnector3">
            <a:avLst>
              <a:gd name="adj1" fmla="val 23881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1189970" y="870407"/>
            <a:ext cx="1097280" cy="457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Empty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189970" y="1372429"/>
            <a:ext cx="1097280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1189970" y="1874451"/>
            <a:ext cx="1097280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1189970" y="2376473"/>
            <a:ext cx="1097280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1578365" y="2921173"/>
            <a:ext cx="4382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…</a:t>
            </a:r>
          </a:p>
        </p:txBody>
      </p:sp>
      <p:sp>
        <p:nvSpPr>
          <p:cNvPr id="57" name="Rectangle 56"/>
          <p:cNvSpPr/>
          <p:nvPr/>
        </p:nvSpPr>
        <p:spPr>
          <a:xfrm>
            <a:off x="1189970" y="4281944"/>
            <a:ext cx="1097280" cy="11953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Page table</a:t>
            </a:r>
          </a:p>
        </p:txBody>
      </p:sp>
      <p:sp>
        <p:nvSpPr>
          <p:cNvPr id="34" name="Rectangle: Rounded Corners 33"/>
          <p:cNvSpPr/>
          <p:nvPr/>
        </p:nvSpPr>
        <p:spPr>
          <a:xfrm>
            <a:off x="5760720" y="1645920"/>
            <a:ext cx="2743200" cy="4480560"/>
          </a:xfrm>
          <a:prstGeom prst="roundRect">
            <a:avLst>
              <a:gd name="adj" fmla="val 801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5852160" y="2103120"/>
            <a:ext cx="256032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Unallocated</a:t>
            </a:r>
          </a:p>
        </p:txBody>
      </p:sp>
      <p:sp>
        <p:nvSpPr>
          <p:cNvPr id="62" name="Rectangle 61"/>
          <p:cNvSpPr/>
          <p:nvPr/>
        </p:nvSpPr>
        <p:spPr>
          <a:xfrm>
            <a:off x="5852160" y="2103051"/>
            <a:ext cx="2560320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2"/>
                </a:solidFill>
              </a:rPr>
              <a:t>Uncached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5857287" y="1811547"/>
            <a:ext cx="182880" cy="18288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8229600" y="1811547"/>
            <a:ext cx="182880" cy="18288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857287" y="5848709"/>
            <a:ext cx="182880" cy="18288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8229600" y="5848709"/>
            <a:ext cx="182880" cy="18288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5852160" y="2377440"/>
            <a:ext cx="2560320" cy="228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Cached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5852160" y="2654181"/>
            <a:ext cx="2560320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2"/>
                </a:solidFill>
              </a:rPr>
              <a:t>Uncached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5852160" y="2921173"/>
            <a:ext cx="2560320" cy="228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Cached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5852160" y="3200400"/>
            <a:ext cx="256032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Unallocated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5852160" y="3474720"/>
            <a:ext cx="2560320" cy="228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Cached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5852160" y="3749040"/>
            <a:ext cx="2560320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2"/>
                </a:solidFill>
              </a:rPr>
              <a:t>Uncached</a:t>
            </a:r>
            <a:endParaRPr lang="en-US" dirty="0"/>
          </a:p>
        </p:txBody>
      </p:sp>
      <p:sp>
        <p:nvSpPr>
          <p:cNvPr id="105" name="Rectangle 104"/>
          <p:cNvSpPr/>
          <p:nvPr/>
        </p:nvSpPr>
        <p:spPr>
          <a:xfrm>
            <a:off x="5852160" y="4023360"/>
            <a:ext cx="2560320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2"/>
                </a:solidFill>
              </a:rPr>
              <a:t>Uncached</a:t>
            </a:r>
            <a:endParaRPr lang="en-US" dirty="0"/>
          </a:p>
        </p:txBody>
      </p:sp>
      <p:sp>
        <p:nvSpPr>
          <p:cNvPr id="107" name="Rectangle 106"/>
          <p:cNvSpPr/>
          <p:nvPr/>
        </p:nvSpPr>
        <p:spPr>
          <a:xfrm>
            <a:off x="5852160" y="5212080"/>
            <a:ext cx="2560320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Rectangle 107"/>
          <p:cNvSpPr/>
          <p:nvPr/>
        </p:nvSpPr>
        <p:spPr>
          <a:xfrm>
            <a:off x="5852160" y="5486400"/>
            <a:ext cx="2560320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Rectangle 108"/>
          <p:cNvSpPr/>
          <p:nvPr/>
        </p:nvSpPr>
        <p:spPr>
          <a:xfrm>
            <a:off x="6980495" y="4417931"/>
            <a:ext cx="4382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…</a:t>
            </a:r>
          </a:p>
        </p:txBody>
      </p:sp>
      <p:cxnSp>
        <p:nvCxnSpPr>
          <p:cNvPr id="64" name="Connector: Elbow 63"/>
          <p:cNvCxnSpPr>
            <a:endCxn id="62" idx="1"/>
          </p:cNvCxnSpPr>
          <p:nvPr/>
        </p:nvCxnSpPr>
        <p:spPr>
          <a:xfrm flipV="1">
            <a:off x="5037826" y="2217351"/>
            <a:ext cx="814334" cy="1289206"/>
          </a:xfrm>
          <a:prstGeom prst="bentConnector3">
            <a:avLst>
              <a:gd name="adj1" fmla="val 43644"/>
            </a:avLst>
          </a:prstGeom>
          <a:ln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/>
          <p:cNvCxnSpPr>
            <a:endCxn id="47" idx="3"/>
          </p:cNvCxnSpPr>
          <p:nvPr/>
        </p:nvCxnSpPr>
        <p:spPr>
          <a:xfrm rot="10800000">
            <a:off x="2287251" y="2605074"/>
            <a:ext cx="953757" cy="1259537"/>
          </a:xfrm>
          <a:prstGeom prst="bentConnector3">
            <a:avLst>
              <a:gd name="adj1" fmla="val 64647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Connector: Elbow 43"/>
          <p:cNvCxnSpPr>
            <a:endCxn id="45" idx="3"/>
          </p:cNvCxnSpPr>
          <p:nvPr/>
        </p:nvCxnSpPr>
        <p:spPr>
          <a:xfrm rot="10800000">
            <a:off x="2287251" y="1601030"/>
            <a:ext cx="953757" cy="3033965"/>
          </a:xfrm>
          <a:prstGeom prst="bentConnector3">
            <a:avLst>
              <a:gd name="adj1" fmla="val 36684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2" name="Connector: Elbow 71"/>
          <p:cNvCxnSpPr>
            <a:endCxn id="46" idx="3"/>
          </p:cNvCxnSpPr>
          <p:nvPr/>
        </p:nvCxnSpPr>
        <p:spPr>
          <a:xfrm rot="10800000">
            <a:off x="2287251" y="2103051"/>
            <a:ext cx="953757" cy="3256464"/>
          </a:xfrm>
          <a:prstGeom prst="bentConnector3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74"/>
          <p:cNvCxnSpPr>
            <a:endCxn id="100" idx="1"/>
          </p:cNvCxnSpPr>
          <p:nvPr/>
        </p:nvCxnSpPr>
        <p:spPr>
          <a:xfrm flipV="1">
            <a:off x="5158596" y="2768481"/>
            <a:ext cx="693564" cy="1490380"/>
          </a:xfrm>
          <a:prstGeom prst="bentConnector3">
            <a:avLst>
              <a:gd name="adj1" fmla="val 50000"/>
            </a:avLst>
          </a:prstGeom>
          <a:ln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5" name="Connector: Elbow 84"/>
          <p:cNvCxnSpPr>
            <a:endCxn id="104" idx="1"/>
          </p:cNvCxnSpPr>
          <p:nvPr/>
        </p:nvCxnSpPr>
        <p:spPr>
          <a:xfrm flipV="1">
            <a:off x="5158596" y="3863340"/>
            <a:ext cx="693564" cy="1859695"/>
          </a:xfrm>
          <a:prstGeom prst="bentConnector3">
            <a:avLst>
              <a:gd name="adj1" fmla="val 66169"/>
            </a:avLst>
          </a:prstGeom>
          <a:ln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63" name="Table 62"/>
          <p:cNvGraphicFramePr>
            <a:graphicFrameLocks noGrp="1"/>
          </p:cNvGraphicFramePr>
          <p:nvPr>
            <p:extLst/>
          </p:nvPr>
        </p:nvGraphicFramePr>
        <p:xfrm>
          <a:off x="3081528" y="3328416"/>
          <a:ext cx="2163022" cy="296164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410730">
                  <a:extLst>
                    <a:ext uri="{9D8B030D-6E8A-4147-A177-3AD203B41FA5}">
                      <a16:colId xmlns:a16="http://schemas.microsoft.com/office/drawing/2014/main" val="810605114"/>
                    </a:ext>
                  </a:extLst>
                </a:gridCol>
                <a:gridCol w="1752292">
                  <a:extLst>
                    <a:ext uri="{9D8B030D-6E8A-4147-A177-3AD203B41FA5}">
                      <a16:colId xmlns:a16="http://schemas.microsoft.com/office/drawing/2014/main" val="134496819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4907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284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4974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44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null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6913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4138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3715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029160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Page Fault</a:t>
            </a:r>
          </a:p>
        </p:txBody>
      </p:sp>
      <p:sp>
        <p:nvSpPr>
          <p:cNvPr id="39" name="Rectangle 38"/>
          <p:cNvSpPr/>
          <p:nvPr/>
        </p:nvSpPr>
        <p:spPr>
          <a:xfrm>
            <a:off x="5822831" y="6151556"/>
            <a:ext cx="26925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Virtual pages</a:t>
            </a:r>
          </a:p>
        </p:txBody>
      </p:sp>
      <p:sp>
        <p:nvSpPr>
          <p:cNvPr id="48" name="Rectangle 47"/>
          <p:cNvSpPr/>
          <p:nvPr/>
        </p:nvSpPr>
        <p:spPr>
          <a:xfrm>
            <a:off x="8576382" y="2004155"/>
            <a:ext cx="4382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0</a:t>
            </a:r>
          </a:p>
        </p:txBody>
      </p:sp>
      <p:sp>
        <p:nvSpPr>
          <p:cNvPr id="49" name="Rectangle 48"/>
          <p:cNvSpPr/>
          <p:nvPr/>
        </p:nvSpPr>
        <p:spPr>
          <a:xfrm>
            <a:off x="8576382" y="2270656"/>
            <a:ext cx="4382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50" name="Rectangle 49"/>
          <p:cNvSpPr/>
          <p:nvPr/>
        </p:nvSpPr>
        <p:spPr>
          <a:xfrm>
            <a:off x="8576382" y="2537648"/>
            <a:ext cx="4382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51" name="Rectangle 50"/>
          <p:cNvSpPr/>
          <p:nvPr/>
        </p:nvSpPr>
        <p:spPr>
          <a:xfrm>
            <a:off x="8576382" y="2803659"/>
            <a:ext cx="4382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52" name="Rectangle 51"/>
          <p:cNvSpPr/>
          <p:nvPr/>
        </p:nvSpPr>
        <p:spPr>
          <a:xfrm>
            <a:off x="544149" y="865942"/>
            <a:ext cx="4382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0</a:t>
            </a:r>
          </a:p>
        </p:txBody>
      </p:sp>
      <p:sp>
        <p:nvSpPr>
          <p:cNvPr id="53" name="Rectangle 52"/>
          <p:cNvSpPr/>
          <p:nvPr/>
        </p:nvSpPr>
        <p:spPr>
          <a:xfrm>
            <a:off x="544149" y="1372429"/>
            <a:ext cx="4382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54" name="Rectangle 53"/>
          <p:cNvSpPr/>
          <p:nvPr/>
        </p:nvSpPr>
        <p:spPr>
          <a:xfrm>
            <a:off x="544149" y="1873217"/>
            <a:ext cx="4382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55" name="Rectangle 54"/>
          <p:cNvSpPr/>
          <p:nvPr/>
        </p:nvSpPr>
        <p:spPr>
          <a:xfrm>
            <a:off x="544149" y="2384957"/>
            <a:ext cx="4382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82" name="Rectangle 81"/>
          <p:cNvSpPr/>
          <p:nvPr/>
        </p:nvSpPr>
        <p:spPr>
          <a:xfrm rot="16200000">
            <a:off x="-1020213" y="1688231"/>
            <a:ext cx="26925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Physical pages</a:t>
            </a:r>
          </a:p>
        </p:txBody>
      </p:sp>
      <p:sp>
        <p:nvSpPr>
          <p:cNvPr id="59" name="Freeform: Shape 58"/>
          <p:cNvSpPr/>
          <p:nvPr/>
        </p:nvSpPr>
        <p:spPr>
          <a:xfrm rot="10800000">
            <a:off x="2268746" y="3325876"/>
            <a:ext cx="840213" cy="2967487"/>
          </a:xfrm>
          <a:custGeom>
            <a:avLst/>
            <a:gdLst>
              <a:gd name="connsiteX0" fmla="*/ 0 w 931653"/>
              <a:gd name="connsiteY0" fmla="*/ 0 h 2967487"/>
              <a:gd name="connsiteX1" fmla="*/ 931653 w 931653"/>
              <a:gd name="connsiteY1" fmla="*/ 819510 h 2967487"/>
              <a:gd name="connsiteX2" fmla="*/ 931653 w 931653"/>
              <a:gd name="connsiteY2" fmla="*/ 2018582 h 2967487"/>
              <a:gd name="connsiteX3" fmla="*/ 17253 w 931653"/>
              <a:gd name="connsiteY3" fmla="*/ 2967487 h 2967487"/>
              <a:gd name="connsiteX4" fmla="*/ 0 w 931653"/>
              <a:gd name="connsiteY4" fmla="*/ 0 h 2967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1653" h="2967487">
                <a:moveTo>
                  <a:pt x="0" y="0"/>
                </a:moveTo>
                <a:lnTo>
                  <a:pt x="931653" y="819510"/>
                </a:lnTo>
                <a:lnTo>
                  <a:pt x="931653" y="2018582"/>
                </a:lnTo>
                <a:lnTo>
                  <a:pt x="17253" y="2967487"/>
                </a:lnTo>
                <a:cubicBezTo>
                  <a:pt x="14377" y="1986951"/>
                  <a:pt x="11502" y="1006416"/>
                  <a:pt x="0" y="0"/>
                </a:cubicBezTo>
                <a:close/>
              </a:path>
            </a:pathLst>
          </a:custGeom>
          <a:solidFill>
            <a:srgbClr val="CCECFF">
              <a:alpha val="49804"/>
            </a:srgb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343320" y="1661543"/>
            <a:ext cx="1422184" cy="923330"/>
          </a:xfrm>
          <a:prstGeom prst="rect">
            <a:avLst/>
          </a:prstGeom>
          <a:solidFill>
            <a:srgbClr val="0000FF">
              <a:alpha val="50196"/>
            </a:srgbClr>
          </a:solidFill>
        </p:spPr>
        <p:txBody>
          <a:bodyPr wrap="none">
            <a:spAutoFit/>
          </a:bodyPr>
          <a:lstStyle/>
          <a:p>
            <a:r>
              <a:rPr lang="en-US" sz="5400" dirty="0"/>
              <a:t>VP 2</a:t>
            </a:r>
          </a:p>
        </p:txBody>
      </p:sp>
      <p:sp>
        <p:nvSpPr>
          <p:cNvPr id="60" name="Rectangle 59"/>
          <p:cNvSpPr/>
          <p:nvPr/>
        </p:nvSpPr>
        <p:spPr>
          <a:xfrm>
            <a:off x="5852160" y="2651760"/>
            <a:ext cx="2560320" cy="228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Cached</a:t>
            </a:r>
          </a:p>
        </p:txBody>
      </p:sp>
      <p:sp>
        <p:nvSpPr>
          <p:cNvPr id="65" name="Rectangle 64"/>
          <p:cNvSpPr/>
          <p:nvPr/>
        </p:nvSpPr>
        <p:spPr>
          <a:xfrm>
            <a:off x="1188720" y="868680"/>
            <a:ext cx="1097280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61" name="Table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97509"/>
              </p:ext>
            </p:extLst>
          </p:nvPr>
        </p:nvGraphicFramePr>
        <p:xfrm>
          <a:off x="3081528" y="3328416"/>
          <a:ext cx="2163022" cy="296164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410730">
                  <a:extLst>
                    <a:ext uri="{9D8B030D-6E8A-4147-A177-3AD203B41FA5}">
                      <a16:colId xmlns:a16="http://schemas.microsoft.com/office/drawing/2014/main" val="810605114"/>
                    </a:ext>
                  </a:extLst>
                </a:gridCol>
                <a:gridCol w="1752292">
                  <a:extLst>
                    <a:ext uri="{9D8B030D-6E8A-4147-A177-3AD203B41FA5}">
                      <a16:colId xmlns:a16="http://schemas.microsoft.com/office/drawing/2014/main" val="134496819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4907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284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4974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44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null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6913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4138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3715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0291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8334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 rot="16200000">
            <a:off x="-1261979" y="2857761"/>
            <a:ext cx="6217409" cy="1510020"/>
            <a:chOff x="1808480" y="2056140"/>
            <a:chExt cx="6217409" cy="1510020"/>
          </a:xfrm>
        </p:grpSpPr>
        <p:sp>
          <p:nvSpPr>
            <p:cNvPr id="26" name="Rectangle 25"/>
            <p:cNvSpPr/>
            <p:nvPr/>
          </p:nvSpPr>
          <p:spPr>
            <a:xfrm>
              <a:off x="1897889" y="2056140"/>
              <a:ext cx="6026400" cy="1411520"/>
            </a:xfrm>
            <a:prstGeom prst="rect">
              <a:avLst/>
            </a:prstGeom>
            <a:solidFill>
              <a:srgbClr val="0077A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ounded Rectangle 15"/>
            <p:cNvSpPr/>
            <p:nvPr/>
          </p:nvSpPr>
          <p:spPr>
            <a:xfrm>
              <a:off x="1808480" y="2617151"/>
              <a:ext cx="193040" cy="17176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ounded Rectangle 16"/>
            <p:cNvSpPr/>
            <p:nvPr/>
          </p:nvSpPr>
          <p:spPr>
            <a:xfrm>
              <a:off x="7832849" y="2617150"/>
              <a:ext cx="193040" cy="17176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1940560" y="3322320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7777985" y="3322320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ounded Rectangle 19"/>
            <p:cNvSpPr/>
            <p:nvPr/>
          </p:nvSpPr>
          <p:spPr>
            <a:xfrm>
              <a:off x="4794249" y="3322320"/>
              <a:ext cx="121920" cy="243840"/>
            </a:xfrm>
            <a:prstGeom prst="roundRect">
              <a:avLst>
                <a:gd name="adj" fmla="val 49479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08745" y="3361018"/>
              <a:ext cx="2619375" cy="114300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89065" y="3361018"/>
              <a:ext cx="2743200" cy="114300"/>
            </a:xfrm>
            <a:prstGeom prst="rect">
              <a:avLst/>
            </a:prstGeom>
          </p:spPr>
        </p:pic>
      </p:grpSp>
      <p:cxnSp>
        <p:nvCxnSpPr>
          <p:cNvPr id="7" name="Elbow Connector 6"/>
          <p:cNvCxnSpPr/>
          <p:nvPr/>
        </p:nvCxnSpPr>
        <p:spPr>
          <a:xfrm rot="10800000">
            <a:off x="2286000" y="1097280"/>
            <a:ext cx="929926" cy="3152524"/>
          </a:xfrm>
          <a:prstGeom prst="bentConnector3">
            <a:avLst>
              <a:gd name="adj1" fmla="val 23881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1189970" y="1372429"/>
            <a:ext cx="1097280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1189970" y="1874451"/>
            <a:ext cx="1097280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1189970" y="2376473"/>
            <a:ext cx="1097280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1578365" y="2921173"/>
            <a:ext cx="4382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…</a:t>
            </a:r>
          </a:p>
        </p:txBody>
      </p:sp>
      <p:sp>
        <p:nvSpPr>
          <p:cNvPr id="57" name="Rectangle 56"/>
          <p:cNvSpPr/>
          <p:nvPr/>
        </p:nvSpPr>
        <p:spPr>
          <a:xfrm>
            <a:off x="1189970" y="4281944"/>
            <a:ext cx="1097280" cy="11953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Page table</a:t>
            </a:r>
          </a:p>
        </p:txBody>
      </p:sp>
      <p:sp>
        <p:nvSpPr>
          <p:cNvPr id="34" name="Rectangle: Rounded Corners 33"/>
          <p:cNvSpPr/>
          <p:nvPr/>
        </p:nvSpPr>
        <p:spPr>
          <a:xfrm>
            <a:off x="5760720" y="1645920"/>
            <a:ext cx="2743200" cy="4480560"/>
          </a:xfrm>
          <a:prstGeom prst="roundRect">
            <a:avLst>
              <a:gd name="adj" fmla="val 801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857287" y="1811547"/>
            <a:ext cx="182880" cy="18288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8229600" y="1811547"/>
            <a:ext cx="182880" cy="18288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857287" y="5848709"/>
            <a:ext cx="182880" cy="18288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8229600" y="5848709"/>
            <a:ext cx="182880" cy="18288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5852160" y="2377440"/>
            <a:ext cx="2560320" cy="228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Cached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5852160" y="2921173"/>
            <a:ext cx="2560320" cy="228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Cached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5852160" y="3200400"/>
            <a:ext cx="256032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Unallocated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5852160" y="3474720"/>
            <a:ext cx="2560320" cy="228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Cached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5852160" y="3749040"/>
            <a:ext cx="2560320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2"/>
                </a:solidFill>
              </a:rPr>
              <a:t>Uncached</a:t>
            </a:r>
            <a:endParaRPr lang="en-US" dirty="0"/>
          </a:p>
        </p:txBody>
      </p:sp>
      <p:sp>
        <p:nvSpPr>
          <p:cNvPr id="105" name="Rectangle 104"/>
          <p:cNvSpPr/>
          <p:nvPr/>
        </p:nvSpPr>
        <p:spPr>
          <a:xfrm>
            <a:off x="5852160" y="4023360"/>
            <a:ext cx="2560320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2"/>
                </a:solidFill>
              </a:rPr>
              <a:t>Uncached</a:t>
            </a:r>
            <a:endParaRPr lang="en-US" dirty="0"/>
          </a:p>
        </p:txBody>
      </p:sp>
      <p:sp>
        <p:nvSpPr>
          <p:cNvPr id="107" name="Rectangle 106"/>
          <p:cNvSpPr/>
          <p:nvPr/>
        </p:nvSpPr>
        <p:spPr>
          <a:xfrm>
            <a:off x="5852160" y="5212080"/>
            <a:ext cx="2560320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Rectangle 107"/>
          <p:cNvSpPr/>
          <p:nvPr/>
        </p:nvSpPr>
        <p:spPr>
          <a:xfrm>
            <a:off x="5852160" y="5486400"/>
            <a:ext cx="2560320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Rectangle 108"/>
          <p:cNvSpPr/>
          <p:nvPr/>
        </p:nvSpPr>
        <p:spPr>
          <a:xfrm>
            <a:off x="6980495" y="4417931"/>
            <a:ext cx="4382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…</a:t>
            </a:r>
          </a:p>
        </p:txBody>
      </p:sp>
      <p:cxnSp>
        <p:nvCxnSpPr>
          <p:cNvPr id="64" name="Connector: Elbow 63"/>
          <p:cNvCxnSpPr>
            <a:endCxn id="77" idx="1"/>
          </p:cNvCxnSpPr>
          <p:nvPr/>
        </p:nvCxnSpPr>
        <p:spPr>
          <a:xfrm flipV="1">
            <a:off x="5180100" y="2491740"/>
            <a:ext cx="672060" cy="1387828"/>
          </a:xfrm>
          <a:prstGeom prst="bentConnector3">
            <a:avLst>
              <a:gd name="adj1" fmla="val 43197"/>
            </a:avLst>
          </a:prstGeom>
          <a:ln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/>
          <p:cNvCxnSpPr>
            <a:endCxn id="47" idx="3"/>
          </p:cNvCxnSpPr>
          <p:nvPr/>
        </p:nvCxnSpPr>
        <p:spPr>
          <a:xfrm rot="10800000">
            <a:off x="2287250" y="2605073"/>
            <a:ext cx="975262" cy="950644"/>
          </a:xfrm>
          <a:prstGeom prst="bentConnector3">
            <a:avLst>
              <a:gd name="adj1" fmla="val 63917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Connector: Elbow 43"/>
          <p:cNvCxnSpPr>
            <a:endCxn id="45" idx="3"/>
          </p:cNvCxnSpPr>
          <p:nvPr/>
        </p:nvCxnSpPr>
        <p:spPr>
          <a:xfrm rot="10800000">
            <a:off x="2287251" y="1601030"/>
            <a:ext cx="953757" cy="3033965"/>
          </a:xfrm>
          <a:prstGeom prst="bentConnector3">
            <a:avLst>
              <a:gd name="adj1" fmla="val 36684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2" name="Connector: Elbow 71"/>
          <p:cNvCxnSpPr>
            <a:endCxn id="46" idx="3"/>
          </p:cNvCxnSpPr>
          <p:nvPr/>
        </p:nvCxnSpPr>
        <p:spPr>
          <a:xfrm rot="10800000">
            <a:off x="2287251" y="2103051"/>
            <a:ext cx="953757" cy="3256464"/>
          </a:xfrm>
          <a:prstGeom prst="bentConnector3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5" name="Connector: Elbow 84"/>
          <p:cNvCxnSpPr>
            <a:endCxn id="104" idx="1"/>
          </p:cNvCxnSpPr>
          <p:nvPr/>
        </p:nvCxnSpPr>
        <p:spPr>
          <a:xfrm flipV="1">
            <a:off x="5158596" y="3863340"/>
            <a:ext cx="693564" cy="1859695"/>
          </a:xfrm>
          <a:prstGeom prst="bentConnector3">
            <a:avLst>
              <a:gd name="adj1" fmla="val 66169"/>
            </a:avLst>
          </a:prstGeom>
          <a:ln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Thrashing</a:t>
            </a:r>
          </a:p>
        </p:txBody>
      </p:sp>
      <p:sp>
        <p:nvSpPr>
          <p:cNvPr id="39" name="Rectangle 38"/>
          <p:cNvSpPr/>
          <p:nvPr/>
        </p:nvSpPr>
        <p:spPr>
          <a:xfrm>
            <a:off x="5822831" y="6151556"/>
            <a:ext cx="26925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Virtual pages</a:t>
            </a:r>
          </a:p>
        </p:txBody>
      </p:sp>
      <p:sp>
        <p:nvSpPr>
          <p:cNvPr id="48" name="Rectangle 47"/>
          <p:cNvSpPr/>
          <p:nvPr/>
        </p:nvSpPr>
        <p:spPr>
          <a:xfrm>
            <a:off x="8576382" y="2004155"/>
            <a:ext cx="4382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0</a:t>
            </a:r>
          </a:p>
        </p:txBody>
      </p:sp>
      <p:sp>
        <p:nvSpPr>
          <p:cNvPr id="49" name="Rectangle 48"/>
          <p:cNvSpPr/>
          <p:nvPr/>
        </p:nvSpPr>
        <p:spPr>
          <a:xfrm>
            <a:off x="8576382" y="2270656"/>
            <a:ext cx="4382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50" name="Rectangle 49"/>
          <p:cNvSpPr/>
          <p:nvPr/>
        </p:nvSpPr>
        <p:spPr>
          <a:xfrm>
            <a:off x="8576382" y="2537648"/>
            <a:ext cx="4382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51" name="Rectangle 50"/>
          <p:cNvSpPr/>
          <p:nvPr/>
        </p:nvSpPr>
        <p:spPr>
          <a:xfrm>
            <a:off x="8576382" y="2803659"/>
            <a:ext cx="4382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52" name="Rectangle 51"/>
          <p:cNvSpPr/>
          <p:nvPr/>
        </p:nvSpPr>
        <p:spPr>
          <a:xfrm>
            <a:off x="544149" y="865942"/>
            <a:ext cx="4382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0</a:t>
            </a:r>
          </a:p>
        </p:txBody>
      </p:sp>
      <p:sp>
        <p:nvSpPr>
          <p:cNvPr id="53" name="Rectangle 52"/>
          <p:cNvSpPr/>
          <p:nvPr/>
        </p:nvSpPr>
        <p:spPr>
          <a:xfrm>
            <a:off x="544149" y="1372429"/>
            <a:ext cx="4382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54" name="Rectangle 53"/>
          <p:cNvSpPr/>
          <p:nvPr/>
        </p:nvSpPr>
        <p:spPr>
          <a:xfrm>
            <a:off x="544149" y="1873217"/>
            <a:ext cx="4382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55" name="Rectangle 54"/>
          <p:cNvSpPr/>
          <p:nvPr/>
        </p:nvSpPr>
        <p:spPr>
          <a:xfrm>
            <a:off x="544149" y="2384957"/>
            <a:ext cx="4382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82" name="Rectangle 81"/>
          <p:cNvSpPr/>
          <p:nvPr/>
        </p:nvSpPr>
        <p:spPr>
          <a:xfrm rot="16200000">
            <a:off x="-1020213" y="1688231"/>
            <a:ext cx="26925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Physical pages</a:t>
            </a:r>
          </a:p>
        </p:txBody>
      </p:sp>
      <p:sp>
        <p:nvSpPr>
          <p:cNvPr id="3" name="Rectangle 2"/>
          <p:cNvSpPr/>
          <p:nvPr/>
        </p:nvSpPr>
        <p:spPr>
          <a:xfrm>
            <a:off x="3343320" y="1661543"/>
            <a:ext cx="1481496" cy="923330"/>
          </a:xfrm>
          <a:prstGeom prst="rect">
            <a:avLst/>
          </a:prstGeom>
          <a:solidFill>
            <a:srgbClr val="0000FF">
              <a:alpha val="50196"/>
            </a:srgbClr>
          </a:solidFill>
        </p:spPr>
        <p:txBody>
          <a:bodyPr wrap="none">
            <a:spAutoFit/>
          </a:bodyPr>
          <a:lstStyle/>
          <a:p>
            <a:r>
              <a:rPr lang="en-US" sz="5400" dirty="0"/>
              <a:t>VP 0</a:t>
            </a:r>
          </a:p>
        </p:txBody>
      </p:sp>
      <p:sp>
        <p:nvSpPr>
          <p:cNvPr id="58" name="Rectangle 57"/>
          <p:cNvSpPr/>
          <p:nvPr/>
        </p:nvSpPr>
        <p:spPr>
          <a:xfrm>
            <a:off x="1188720" y="868680"/>
            <a:ext cx="1097280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>
            <a:off x="5852160" y="2651760"/>
            <a:ext cx="2560320" cy="228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Cached</a:t>
            </a:r>
          </a:p>
        </p:txBody>
      </p:sp>
      <p:sp>
        <p:nvSpPr>
          <p:cNvPr id="68" name="Rectangle 67"/>
          <p:cNvSpPr/>
          <p:nvPr/>
        </p:nvSpPr>
        <p:spPr>
          <a:xfrm>
            <a:off x="5852160" y="2103051"/>
            <a:ext cx="2560320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2"/>
                </a:solidFill>
              </a:rPr>
              <a:t>Uncached</a:t>
            </a:r>
            <a:endParaRPr lang="en-US" dirty="0">
              <a:solidFill>
                <a:schemeClr val="bg2"/>
              </a:solidFill>
            </a:endParaRPr>
          </a:p>
        </p:txBody>
      </p:sp>
      <p:cxnSp>
        <p:nvCxnSpPr>
          <p:cNvPr id="73" name="Connector: Elbow 63"/>
          <p:cNvCxnSpPr/>
          <p:nvPr/>
        </p:nvCxnSpPr>
        <p:spPr>
          <a:xfrm flipV="1">
            <a:off x="5037826" y="2217351"/>
            <a:ext cx="814334" cy="1289206"/>
          </a:xfrm>
          <a:prstGeom prst="bentConnector3">
            <a:avLst>
              <a:gd name="adj1" fmla="val 43644"/>
            </a:avLst>
          </a:prstGeom>
          <a:ln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22"/>
          <p:cNvCxnSpPr/>
          <p:nvPr/>
        </p:nvCxnSpPr>
        <p:spPr>
          <a:xfrm rot="10800000">
            <a:off x="2287251" y="2605074"/>
            <a:ext cx="953757" cy="1259537"/>
          </a:xfrm>
          <a:prstGeom prst="bentConnector3">
            <a:avLst>
              <a:gd name="adj1" fmla="val 64647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66" name="Table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7698692"/>
              </p:ext>
            </p:extLst>
          </p:nvPr>
        </p:nvGraphicFramePr>
        <p:xfrm>
          <a:off x="3081528" y="3328416"/>
          <a:ext cx="2163022" cy="296164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410730">
                  <a:extLst>
                    <a:ext uri="{9D8B030D-6E8A-4147-A177-3AD203B41FA5}">
                      <a16:colId xmlns:a16="http://schemas.microsoft.com/office/drawing/2014/main" val="810605114"/>
                    </a:ext>
                  </a:extLst>
                </a:gridCol>
                <a:gridCol w="1752292">
                  <a:extLst>
                    <a:ext uri="{9D8B030D-6E8A-4147-A177-3AD203B41FA5}">
                      <a16:colId xmlns:a16="http://schemas.microsoft.com/office/drawing/2014/main" val="134496819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4907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284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4974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44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null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6913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4138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3715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029160"/>
                  </a:ext>
                </a:extLst>
              </a:tr>
            </a:tbl>
          </a:graphicData>
        </a:graphic>
      </p:graphicFrame>
      <p:graphicFrame>
        <p:nvGraphicFramePr>
          <p:cNvPr id="69" name="Table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629351"/>
              </p:ext>
            </p:extLst>
          </p:nvPr>
        </p:nvGraphicFramePr>
        <p:xfrm>
          <a:off x="3081528" y="3328416"/>
          <a:ext cx="2163022" cy="296164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410730">
                  <a:extLst>
                    <a:ext uri="{9D8B030D-6E8A-4147-A177-3AD203B41FA5}">
                      <a16:colId xmlns:a16="http://schemas.microsoft.com/office/drawing/2014/main" val="810605114"/>
                    </a:ext>
                  </a:extLst>
                </a:gridCol>
                <a:gridCol w="1752292">
                  <a:extLst>
                    <a:ext uri="{9D8B030D-6E8A-4147-A177-3AD203B41FA5}">
                      <a16:colId xmlns:a16="http://schemas.microsoft.com/office/drawing/2014/main" val="134496819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4907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284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4974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44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null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6913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4138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3715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029160"/>
                  </a:ext>
                </a:extLst>
              </a:tr>
            </a:tbl>
          </a:graphicData>
        </a:graphic>
      </p:graphicFrame>
      <p:sp>
        <p:nvSpPr>
          <p:cNvPr id="76" name="Rectangle 75"/>
          <p:cNvSpPr/>
          <p:nvPr/>
        </p:nvSpPr>
        <p:spPr>
          <a:xfrm>
            <a:off x="5852160" y="2103120"/>
            <a:ext cx="2560320" cy="228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Cached</a:t>
            </a:r>
          </a:p>
        </p:txBody>
      </p:sp>
      <p:sp>
        <p:nvSpPr>
          <p:cNvPr id="77" name="Rectangle 76"/>
          <p:cNvSpPr/>
          <p:nvPr/>
        </p:nvSpPr>
        <p:spPr>
          <a:xfrm>
            <a:off x="5852160" y="2377440"/>
            <a:ext cx="2560320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2"/>
                </a:solidFill>
              </a:rPr>
              <a:t>Uncached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59" name="Freeform: Shape 58"/>
          <p:cNvSpPr/>
          <p:nvPr/>
        </p:nvSpPr>
        <p:spPr>
          <a:xfrm rot="10800000">
            <a:off x="2268746" y="3325876"/>
            <a:ext cx="840213" cy="2967487"/>
          </a:xfrm>
          <a:custGeom>
            <a:avLst/>
            <a:gdLst>
              <a:gd name="connsiteX0" fmla="*/ 0 w 931653"/>
              <a:gd name="connsiteY0" fmla="*/ 0 h 2967487"/>
              <a:gd name="connsiteX1" fmla="*/ 931653 w 931653"/>
              <a:gd name="connsiteY1" fmla="*/ 819510 h 2967487"/>
              <a:gd name="connsiteX2" fmla="*/ 931653 w 931653"/>
              <a:gd name="connsiteY2" fmla="*/ 2018582 h 2967487"/>
              <a:gd name="connsiteX3" fmla="*/ 17253 w 931653"/>
              <a:gd name="connsiteY3" fmla="*/ 2967487 h 2967487"/>
              <a:gd name="connsiteX4" fmla="*/ 0 w 931653"/>
              <a:gd name="connsiteY4" fmla="*/ 0 h 2967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1653" h="2967487">
                <a:moveTo>
                  <a:pt x="0" y="0"/>
                </a:moveTo>
                <a:lnTo>
                  <a:pt x="931653" y="819510"/>
                </a:lnTo>
                <a:lnTo>
                  <a:pt x="931653" y="2018582"/>
                </a:lnTo>
                <a:lnTo>
                  <a:pt x="17253" y="2967487"/>
                </a:lnTo>
                <a:cubicBezTo>
                  <a:pt x="14377" y="1986951"/>
                  <a:pt x="11502" y="1006416"/>
                  <a:pt x="0" y="0"/>
                </a:cubicBezTo>
                <a:close/>
              </a:path>
            </a:pathLst>
          </a:custGeom>
          <a:solidFill>
            <a:srgbClr val="CCECFF">
              <a:alpha val="49804"/>
            </a:srgb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154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76" grpId="0" animBg="1"/>
      <p:bldP spid="7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8197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roup 127"/>
          <p:cNvGrpSpPr/>
          <p:nvPr/>
        </p:nvGrpSpPr>
        <p:grpSpPr>
          <a:xfrm>
            <a:off x="3539946" y="2468880"/>
            <a:ext cx="5007331" cy="759313"/>
            <a:chOff x="3539946" y="2468880"/>
            <a:chExt cx="5007331" cy="759313"/>
          </a:xfrm>
        </p:grpSpPr>
        <p:sp>
          <p:nvSpPr>
            <p:cNvPr id="61" name="Rectangle 60"/>
            <p:cNvSpPr/>
            <p:nvPr/>
          </p:nvSpPr>
          <p:spPr>
            <a:xfrm>
              <a:off x="3539946" y="2468880"/>
              <a:ext cx="4975402" cy="36576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Physical Address</a:t>
              </a:r>
            </a:p>
          </p:txBody>
        </p:sp>
        <p:cxnSp>
          <p:nvCxnSpPr>
            <p:cNvPr id="70" name="Straight Arrow Connector 69"/>
            <p:cNvCxnSpPr/>
            <p:nvPr/>
          </p:nvCxnSpPr>
          <p:spPr>
            <a:xfrm>
              <a:off x="6297283" y="3017520"/>
              <a:ext cx="224999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 flipH="1">
              <a:off x="3539946" y="3017520"/>
              <a:ext cx="23087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75" name="Rectangle 74"/>
            <p:cNvSpPr/>
            <p:nvPr/>
          </p:nvSpPr>
          <p:spPr>
            <a:xfrm>
              <a:off x="5865967" y="2766528"/>
              <a:ext cx="36188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/>
                <a:t>m</a:t>
              </a:r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267419" y="1645920"/>
            <a:ext cx="8247931" cy="750298"/>
            <a:chOff x="267419" y="1645920"/>
            <a:chExt cx="8247931" cy="750298"/>
          </a:xfrm>
        </p:grpSpPr>
        <p:sp>
          <p:nvSpPr>
            <p:cNvPr id="60" name="Rectangle 59"/>
            <p:cNvSpPr/>
            <p:nvPr/>
          </p:nvSpPr>
          <p:spPr>
            <a:xfrm>
              <a:off x="267419" y="1645920"/>
              <a:ext cx="8247931" cy="36576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Virtual Address</a:t>
              </a:r>
            </a:p>
          </p:txBody>
        </p:sp>
        <p:cxnSp>
          <p:nvCxnSpPr>
            <p:cNvPr id="62" name="Straight Arrow Connector 61"/>
            <p:cNvCxnSpPr/>
            <p:nvPr/>
          </p:nvCxnSpPr>
          <p:spPr>
            <a:xfrm>
              <a:off x="4686300" y="2194560"/>
              <a:ext cx="382904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 flipH="1">
              <a:off x="267419" y="2194560"/>
              <a:ext cx="41236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64"/>
            <p:cNvSpPr/>
            <p:nvPr/>
          </p:nvSpPr>
          <p:spPr>
            <a:xfrm>
              <a:off x="4382431" y="1934553"/>
              <a:ext cx="36188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/>
                <a:t>n</a:t>
              </a:r>
            </a:p>
          </p:txBody>
        </p:sp>
      </p:grpSp>
      <p:sp>
        <p:nvSpPr>
          <p:cNvPr id="81" name="Rectangle 80"/>
          <p:cNvSpPr/>
          <p:nvPr/>
        </p:nvSpPr>
        <p:spPr>
          <a:xfrm>
            <a:off x="3539946" y="2468880"/>
            <a:ext cx="1748471" cy="3657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PP Number</a:t>
            </a:r>
          </a:p>
        </p:txBody>
      </p:sp>
      <p:sp>
        <p:nvSpPr>
          <p:cNvPr id="79" name="Rectangle 78"/>
          <p:cNvSpPr/>
          <p:nvPr/>
        </p:nvSpPr>
        <p:spPr>
          <a:xfrm>
            <a:off x="267420" y="1645920"/>
            <a:ext cx="5020998" cy="3657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Virtual Page Number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Address Translation</a:t>
            </a:r>
          </a:p>
        </p:txBody>
      </p:sp>
      <p:graphicFrame>
        <p:nvGraphicFramePr>
          <p:cNvPr id="66" name="Table 65"/>
          <p:cNvGraphicFramePr>
            <a:graphicFrameLocks noGrp="1"/>
          </p:cNvGraphicFramePr>
          <p:nvPr>
            <p:extLst/>
          </p:nvPr>
        </p:nvGraphicFramePr>
        <p:xfrm>
          <a:off x="3081528" y="3328416"/>
          <a:ext cx="2163022" cy="296164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410730">
                  <a:extLst>
                    <a:ext uri="{9D8B030D-6E8A-4147-A177-3AD203B41FA5}">
                      <a16:colId xmlns:a16="http://schemas.microsoft.com/office/drawing/2014/main" val="810605114"/>
                    </a:ext>
                  </a:extLst>
                </a:gridCol>
                <a:gridCol w="1752292">
                  <a:extLst>
                    <a:ext uri="{9D8B030D-6E8A-4147-A177-3AD203B41FA5}">
                      <a16:colId xmlns:a16="http://schemas.microsoft.com/office/drawing/2014/main" val="134496819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4907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284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4974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44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null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6913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4138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3715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029160"/>
                  </a:ext>
                </a:extLst>
              </a:tr>
            </a:tbl>
          </a:graphicData>
        </a:graphic>
      </p:graphicFrame>
      <p:graphicFrame>
        <p:nvGraphicFramePr>
          <p:cNvPr id="69" name="Table 68"/>
          <p:cNvGraphicFramePr>
            <a:graphicFrameLocks noGrp="1"/>
          </p:cNvGraphicFramePr>
          <p:nvPr>
            <p:extLst/>
          </p:nvPr>
        </p:nvGraphicFramePr>
        <p:xfrm>
          <a:off x="3081528" y="3328416"/>
          <a:ext cx="2163022" cy="296164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410730">
                  <a:extLst>
                    <a:ext uri="{9D8B030D-6E8A-4147-A177-3AD203B41FA5}">
                      <a16:colId xmlns:a16="http://schemas.microsoft.com/office/drawing/2014/main" val="810605114"/>
                    </a:ext>
                  </a:extLst>
                </a:gridCol>
                <a:gridCol w="1752292">
                  <a:extLst>
                    <a:ext uri="{9D8B030D-6E8A-4147-A177-3AD203B41FA5}">
                      <a16:colId xmlns:a16="http://schemas.microsoft.com/office/drawing/2014/main" val="134496819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4907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284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4974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44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null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6913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4138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3715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029160"/>
                  </a:ext>
                </a:extLst>
              </a:tr>
            </a:tbl>
          </a:graphicData>
        </a:graphic>
      </p:graphicFrame>
      <p:sp>
        <p:nvSpPr>
          <p:cNvPr id="78" name="Rectangle 77"/>
          <p:cNvSpPr/>
          <p:nvPr/>
        </p:nvSpPr>
        <p:spPr>
          <a:xfrm>
            <a:off x="5288417" y="1645920"/>
            <a:ext cx="3226931" cy="3657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Virtual Page Offset</a:t>
            </a:r>
          </a:p>
        </p:txBody>
      </p:sp>
      <p:sp>
        <p:nvSpPr>
          <p:cNvPr id="80" name="Rectangle 79"/>
          <p:cNvSpPr/>
          <p:nvPr/>
        </p:nvSpPr>
        <p:spPr>
          <a:xfrm>
            <a:off x="5288417" y="2468880"/>
            <a:ext cx="3258859" cy="3657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Physical Page Offset</a:t>
            </a:r>
          </a:p>
        </p:txBody>
      </p:sp>
      <p:sp>
        <p:nvSpPr>
          <p:cNvPr id="8" name="Rectangle 7"/>
          <p:cNvSpPr/>
          <p:nvPr/>
        </p:nvSpPr>
        <p:spPr>
          <a:xfrm>
            <a:off x="267419" y="2468880"/>
            <a:ext cx="1952685" cy="3657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Page table base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4477532" y="2834640"/>
            <a:ext cx="0" cy="640080"/>
          </a:xfrm>
          <a:prstGeom prst="straightConnector1">
            <a:avLst/>
          </a:prstGeom>
          <a:ln w="76200">
            <a:tailEnd type="triangle"/>
          </a:ln>
          <a:scene3d>
            <a:camera prst="perspectiveRelaxedModerately"/>
            <a:lightRig rig="threePt" dir="t"/>
          </a:scene3d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121" name="Group 120"/>
          <p:cNvGrpSpPr/>
          <p:nvPr/>
        </p:nvGrpSpPr>
        <p:grpSpPr>
          <a:xfrm>
            <a:off x="5288417" y="1226792"/>
            <a:ext cx="3225411" cy="461665"/>
            <a:chOff x="5288417" y="1226792"/>
            <a:chExt cx="3225411" cy="461665"/>
          </a:xfrm>
        </p:grpSpPr>
        <p:cxnSp>
          <p:nvCxnSpPr>
            <p:cNvPr id="106" name="Straight Arrow Connector 105"/>
            <p:cNvCxnSpPr/>
            <p:nvPr/>
          </p:nvCxnSpPr>
          <p:spPr>
            <a:xfrm>
              <a:off x="7289321" y="1477784"/>
              <a:ext cx="122450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/>
            <p:nvPr/>
          </p:nvCxnSpPr>
          <p:spPr>
            <a:xfrm flipH="1">
              <a:off x="5288417" y="1477784"/>
              <a:ext cx="151888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Rectangle 110"/>
            <p:cNvSpPr/>
            <p:nvPr/>
          </p:nvSpPr>
          <p:spPr>
            <a:xfrm>
              <a:off x="6845166" y="1226792"/>
              <a:ext cx="36188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/>
                <a:t>p</a:t>
              </a:r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5804520" y="2697480"/>
            <a:ext cx="2742756" cy="1673071"/>
            <a:chOff x="5804520" y="2697480"/>
            <a:chExt cx="2742756" cy="1673071"/>
          </a:xfrm>
        </p:grpSpPr>
        <p:sp>
          <p:nvSpPr>
            <p:cNvPr id="98" name="Rectangle 97"/>
            <p:cNvSpPr/>
            <p:nvPr/>
          </p:nvSpPr>
          <p:spPr>
            <a:xfrm>
              <a:off x="5804520" y="3293333"/>
              <a:ext cx="2742756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3200" dirty="0">
                  <a:solidFill>
                    <a:srgbClr val="DFFFFF"/>
                  </a:solidFill>
                </a:rPr>
                <a:t>Identify</a:t>
              </a:r>
            </a:p>
            <a:p>
              <a:pPr algn="r"/>
              <a:r>
                <a:rPr lang="en-US" sz="3200" dirty="0">
                  <a:solidFill>
                    <a:srgbClr val="DFFFFF"/>
                  </a:solidFill>
                </a:rPr>
                <a:t>byte in page</a:t>
              </a:r>
            </a:p>
          </p:txBody>
        </p:sp>
        <p:cxnSp>
          <p:nvCxnSpPr>
            <p:cNvPr id="112" name="Straight Arrow Connector 111"/>
            <p:cNvCxnSpPr/>
            <p:nvPr/>
          </p:nvCxnSpPr>
          <p:spPr>
            <a:xfrm flipV="1">
              <a:off x="8155525" y="2697480"/>
              <a:ext cx="0" cy="640080"/>
            </a:xfrm>
            <a:prstGeom prst="straightConnector1">
              <a:avLst/>
            </a:prstGeom>
            <a:ln w="762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  <a:scene3d>
              <a:camera prst="perspectiveRelaxedModerately"/>
              <a:lightRig rig="threePt" dir="t"/>
            </a:scene3d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23" name="Group 122"/>
          <p:cNvGrpSpPr/>
          <p:nvPr/>
        </p:nvGrpSpPr>
        <p:grpSpPr>
          <a:xfrm>
            <a:off x="267419" y="2971483"/>
            <a:ext cx="2717321" cy="1077218"/>
            <a:chOff x="267419" y="2971483"/>
            <a:chExt cx="2717321" cy="1077218"/>
          </a:xfrm>
        </p:grpSpPr>
        <p:sp>
          <p:nvSpPr>
            <p:cNvPr id="114" name="Rectangle 113"/>
            <p:cNvSpPr/>
            <p:nvPr/>
          </p:nvSpPr>
          <p:spPr>
            <a:xfrm>
              <a:off x="267419" y="2971483"/>
              <a:ext cx="2254139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200" dirty="0">
                  <a:solidFill>
                    <a:srgbClr val="FFBE6F"/>
                  </a:solidFill>
                </a:rPr>
                <a:t>Identify</a:t>
              </a:r>
            </a:p>
            <a:p>
              <a:r>
                <a:rPr lang="en-US" sz="3200" dirty="0">
                  <a:solidFill>
                    <a:srgbClr val="FFBE6F"/>
                  </a:solidFill>
                </a:rPr>
                <a:t>Page table</a:t>
              </a:r>
            </a:p>
          </p:txBody>
        </p:sp>
        <p:cxnSp>
          <p:nvCxnSpPr>
            <p:cNvPr id="115" name="Straight Arrow Connector 114"/>
            <p:cNvCxnSpPr/>
            <p:nvPr/>
          </p:nvCxnSpPr>
          <p:spPr>
            <a:xfrm>
              <a:off x="2104845" y="3516442"/>
              <a:ext cx="879895" cy="0"/>
            </a:xfrm>
            <a:prstGeom prst="straightConnector1">
              <a:avLst/>
            </a:prstGeom>
            <a:ln w="76200">
              <a:solidFill>
                <a:srgbClr val="ED7D31"/>
              </a:solidFill>
              <a:tailEnd type="triangle"/>
            </a:ln>
            <a:scene3d>
              <a:camera prst="perspectiveRelaxedModerately"/>
              <a:lightRig rig="threePt" dir="t"/>
            </a:scene3d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25" name="Group 124"/>
          <p:cNvGrpSpPr/>
          <p:nvPr/>
        </p:nvGrpSpPr>
        <p:grpSpPr>
          <a:xfrm>
            <a:off x="4919491" y="4582372"/>
            <a:ext cx="3594337" cy="1569660"/>
            <a:chOff x="4919491" y="4582372"/>
            <a:chExt cx="3594337" cy="1569660"/>
          </a:xfrm>
        </p:grpSpPr>
        <p:sp>
          <p:nvSpPr>
            <p:cNvPr id="116" name="Rectangle 115"/>
            <p:cNvSpPr/>
            <p:nvPr/>
          </p:nvSpPr>
          <p:spPr>
            <a:xfrm>
              <a:off x="5633049" y="4582372"/>
              <a:ext cx="2880779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3200" dirty="0">
                  <a:solidFill>
                    <a:srgbClr val="AFEE84"/>
                  </a:solidFill>
                </a:rPr>
                <a:t>Identify</a:t>
              </a:r>
            </a:p>
            <a:p>
              <a:pPr algn="r"/>
              <a:r>
                <a:rPr lang="en-US" sz="3200" dirty="0">
                  <a:solidFill>
                    <a:srgbClr val="AFEE84"/>
                  </a:solidFill>
                </a:rPr>
                <a:t>physical address</a:t>
              </a:r>
            </a:p>
          </p:txBody>
        </p:sp>
        <p:cxnSp>
          <p:nvCxnSpPr>
            <p:cNvPr id="117" name="Straight Arrow Connector 116"/>
            <p:cNvCxnSpPr/>
            <p:nvPr/>
          </p:nvCxnSpPr>
          <p:spPr>
            <a:xfrm flipH="1">
              <a:off x="4919491" y="5367203"/>
              <a:ext cx="1817739" cy="0"/>
            </a:xfrm>
            <a:prstGeom prst="straightConnector1">
              <a:avLst/>
            </a:prstGeom>
            <a:ln w="76200">
              <a:tailEnd type="triangle"/>
            </a:ln>
            <a:scene3d>
              <a:camera prst="perspectiveRelaxedModerately"/>
              <a:lightRig rig="threePt" dir="t"/>
            </a:scene3d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9727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79" grpId="0" animBg="1"/>
      <p:bldP spid="78" grpId="0" animBg="1"/>
      <p:bldP spid="80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Hit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28650" y="1920239"/>
            <a:ext cx="4608194" cy="4608195"/>
            <a:chOff x="628650" y="1920240"/>
            <a:chExt cx="3657599" cy="3657600"/>
          </a:xfrm>
        </p:grpSpPr>
        <p:pic>
          <p:nvPicPr>
            <p:cNvPr id="20" name="Picture 2" descr="https://simplecore.intel.com/newsroom/wp-content/uploads/sites/11/2016/08/7th-Gen-Intel-Core-i7-badg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650" y="1920240"/>
              <a:ext cx="3657599" cy="3657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1" name="Group 20"/>
            <p:cNvGrpSpPr/>
            <p:nvPr/>
          </p:nvGrpSpPr>
          <p:grpSpPr>
            <a:xfrm>
              <a:off x="720090" y="2011680"/>
              <a:ext cx="3474720" cy="3474720"/>
              <a:chOff x="720090" y="2011680"/>
              <a:chExt cx="3474720" cy="3474720"/>
            </a:xfrm>
          </p:grpSpPr>
          <p:sp>
            <p:nvSpPr>
              <p:cNvPr id="22" name="Rounded Rectangle 4"/>
              <p:cNvSpPr/>
              <p:nvPr/>
            </p:nvSpPr>
            <p:spPr>
              <a:xfrm>
                <a:off x="720090" y="2011680"/>
                <a:ext cx="3474720" cy="3474720"/>
              </a:xfrm>
              <a:prstGeom prst="roundRect">
                <a:avLst>
                  <a:gd name="adj" fmla="val 10000"/>
                </a:avLst>
              </a:prstGeom>
              <a:solidFill>
                <a:schemeClr val="tx1">
                  <a:lumMod val="85000"/>
                </a:schemeClr>
              </a:solidFill>
              <a:ln w="38100">
                <a:solidFill>
                  <a:srgbClr val="A5AEB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ounded Rectangle 6"/>
              <p:cNvSpPr/>
              <p:nvPr/>
            </p:nvSpPr>
            <p:spPr>
              <a:xfrm>
                <a:off x="902970" y="2194560"/>
                <a:ext cx="3108960" cy="3108960"/>
              </a:xfrm>
              <a:prstGeom prst="roundRect">
                <a:avLst>
                  <a:gd name="adj" fmla="val 10370"/>
                </a:avLst>
              </a:prstGeom>
              <a:solidFill>
                <a:schemeClr val="tx1">
                  <a:lumMod val="9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0" name="Group 29"/>
          <p:cNvGrpSpPr/>
          <p:nvPr/>
        </p:nvGrpSpPr>
        <p:grpSpPr>
          <a:xfrm rot="16200000">
            <a:off x="4720845" y="2857761"/>
            <a:ext cx="6217409" cy="1510020"/>
            <a:chOff x="1808480" y="2056140"/>
            <a:chExt cx="6217409" cy="1510020"/>
          </a:xfrm>
        </p:grpSpPr>
        <p:sp>
          <p:nvSpPr>
            <p:cNvPr id="31" name="Rectangle 30"/>
            <p:cNvSpPr/>
            <p:nvPr/>
          </p:nvSpPr>
          <p:spPr>
            <a:xfrm>
              <a:off x="1897889" y="2056140"/>
              <a:ext cx="6026400" cy="1411520"/>
            </a:xfrm>
            <a:prstGeom prst="rect">
              <a:avLst/>
            </a:prstGeom>
            <a:solidFill>
              <a:srgbClr val="0077A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ounded Rectangle 15"/>
            <p:cNvSpPr/>
            <p:nvPr/>
          </p:nvSpPr>
          <p:spPr>
            <a:xfrm>
              <a:off x="1808480" y="2617151"/>
              <a:ext cx="193040" cy="17176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ounded Rectangle 16"/>
            <p:cNvSpPr/>
            <p:nvPr/>
          </p:nvSpPr>
          <p:spPr>
            <a:xfrm>
              <a:off x="7832849" y="2617150"/>
              <a:ext cx="193040" cy="17176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1940560" y="3322320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7777985" y="3322320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ounded Rectangle 19"/>
            <p:cNvSpPr/>
            <p:nvPr/>
          </p:nvSpPr>
          <p:spPr>
            <a:xfrm>
              <a:off x="4794249" y="3322320"/>
              <a:ext cx="121920" cy="243840"/>
            </a:xfrm>
            <a:prstGeom prst="roundRect">
              <a:avLst>
                <a:gd name="adj" fmla="val 49479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08745" y="3361018"/>
              <a:ext cx="2619375" cy="114300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89065" y="3361018"/>
              <a:ext cx="2743200" cy="114300"/>
            </a:xfrm>
            <a:prstGeom prst="rect">
              <a:avLst/>
            </a:prstGeom>
          </p:spPr>
        </p:pic>
      </p:grpSp>
      <p:sp>
        <p:nvSpPr>
          <p:cNvPr id="8" name="Rectangle: Rounded Corners 7"/>
          <p:cNvSpPr/>
          <p:nvPr/>
        </p:nvSpPr>
        <p:spPr>
          <a:xfrm>
            <a:off x="1095580" y="4572000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CPU</a:t>
            </a:r>
          </a:p>
        </p:txBody>
      </p:sp>
      <p:sp>
        <p:nvSpPr>
          <p:cNvPr id="45" name="Rectangle: Rounded Corners 44"/>
          <p:cNvSpPr/>
          <p:nvPr/>
        </p:nvSpPr>
        <p:spPr>
          <a:xfrm>
            <a:off x="2377440" y="4572000"/>
            <a:ext cx="914400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/>
              <a:t>MMU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291840" y="5106837"/>
            <a:ext cx="37827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5631271" y="4448996"/>
            <a:ext cx="914400" cy="523581"/>
          </a:xfrm>
          <a:prstGeom prst="rect">
            <a:avLst/>
          </a:prstGeom>
          <a:solidFill>
            <a:schemeClr val="accent6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PA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783190" y="5753608"/>
            <a:ext cx="914400" cy="523581"/>
          </a:xfrm>
          <a:prstGeom prst="rect">
            <a:avLst/>
          </a:prstGeom>
          <a:solidFill>
            <a:schemeClr val="accent5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VA</a:t>
            </a:r>
          </a:p>
        </p:txBody>
      </p:sp>
      <p:cxnSp>
        <p:nvCxnSpPr>
          <p:cNvPr id="57" name="Connector: Elbow 56"/>
          <p:cNvCxnSpPr>
            <a:endCxn id="8" idx="0"/>
          </p:cNvCxnSpPr>
          <p:nvPr/>
        </p:nvCxnSpPr>
        <p:spPr>
          <a:xfrm rot="10800000" flipV="1">
            <a:off x="1552780" y="2942726"/>
            <a:ext cx="5521760" cy="1629274"/>
          </a:xfrm>
          <a:prstGeom prst="bentConnector2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5631271" y="2280359"/>
            <a:ext cx="914400" cy="523581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</a:t>
            </a:r>
          </a:p>
        </p:txBody>
      </p:sp>
      <p:cxnSp>
        <p:nvCxnSpPr>
          <p:cNvPr id="63" name="Connector: Elbow 62"/>
          <p:cNvCxnSpPr>
            <a:stCxn id="8" idx="2"/>
            <a:endCxn id="45" idx="2"/>
          </p:cNvCxnSpPr>
          <p:nvPr/>
        </p:nvCxnSpPr>
        <p:spPr>
          <a:xfrm rot="16200000" flipH="1">
            <a:off x="2193710" y="4845470"/>
            <a:ext cx="12700" cy="1281860"/>
          </a:xfrm>
          <a:prstGeom prst="bentConnector3">
            <a:avLst>
              <a:gd name="adj1" fmla="val 1460378"/>
            </a:avLst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3857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4" grpId="0" animBg="1"/>
      <p:bldP spid="5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Hit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28650" y="1920239"/>
            <a:ext cx="4608194" cy="4608195"/>
            <a:chOff x="628650" y="1920240"/>
            <a:chExt cx="3657599" cy="3657600"/>
          </a:xfrm>
        </p:grpSpPr>
        <p:pic>
          <p:nvPicPr>
            <p:cNvPr id="20" name="Picture 2" descr="https://simplecore.intel.com/newsroom/wp-content/uploads/sites/11/2016/08/7th-Gen-Intel-Core-i7-badg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650" y="1920240"/>
              <a:ext cx="3657599" cy="3657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1" name="Group 20"/>
            <p:cNvGrpSpPr/>
            <p:nvPr/>
          </p:nvGrpSpPr>
          <p:grpSpPr>
            <a:xfrm>
              <a:off x="720090" y="2011680"/>
              <a:ext cx="3474720" cy="3474720"/>
              <a:chOff x="720090" y="2011680"/>
              <a:chExt cx="3474720" cy="3474720"/>
            </a:xfrm>
          </p:grpSpPr>
          <p:sp>
            <p:nvSpPr>
              <p:cNvPr id="22" name="Rounded Rectangle 4"/>
              <p:cNvSpPr/>
              <p:nvPr/>
            </p:nvSpPr>
            <p:spPr>
              <a:xfrm>
                <a:off x="720090" y="2011680"/>
                <a:ext cx="3474720" cy="3474720"/>
              </a:xfrm>
              <a:prstGeom prst="roundRect">
                <a:avLst>
                  <a:gd name="adj" fmla="val 10000"/>
                </a:avLst>
              </a:prstGeom>
              <a:solidFill>
                <a:schemeClr val="tx1">
                  <a:lumMod val="85000"/>
                </a:schemeClr>
              </a:solidFill>
              <a:ln w="38100">
                <a:solidFill>
                  <a:srgbClr val="A5AEB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ounded Rectangle 6"/>
              <p:cNvSpPr/>
              <p:nvPr/>
            </p:nvSpPr>
            <p:spPr>
              <a:xfrm>
                <a:off x="902970" y="2194560"/>
                <a:ext cx="3108960" cy="3108960"/>
              </a:xfrm>
              <a:prstGeom prst="roundRect">
                <a:avLst>
                  <a:gd name="adj" fmla="val 10370"/>
                </a:avLst>
              </a:prstGeom>
              <a:solidFill>
                <a:schemeClr val="tx1">
                  <a:lumMod val="9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0" name="Group 29"/>
          <p:cNvGrpSpPr/>
          <p:nvPr/>
        </p:nvGrpSpPr>
        <p:grpSpPr>
          <a:xfrm rot="16200000">
            <a:off x="4720845" y="2857761"/>
            <a:ext cx="6217409" cy="1510020"/>
            <a:chOff x="1808480" y="2056140"/>
            <a:chExt cx="6217409" cy="1510020"/>
          </a:xfrm>
        </p:grpSpPr>
        <p:sp>
          <p:nvSpPr>
            <p:cNvPr id="31" name="Rectangle 30"/>
            <p:cNvSpPr/>
            <p:nvPr/>
          </p:nvSpPr>
          <p:spPr>
            <a:xfrm>
              <a:off x="1897889" y="2056140"/>
              <a:ext cx="6026400" cy="1411520"/>
            </a:xfrm>
            <a:prstGeom prst="rect">
              <a:avLst/>
            </a:prstGeom>
            <a:solidFill>
              <a:srgbClr val="0077A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ounded Rectangle 15"/>
            <p:cNvSpPr/>
            <p:nvPr/>
          </p:nvSpPr>
          <p:spPr>
            <a:xfrm>
              <a:off x="1808480" y="2617151"/>
              <a:ext cx="193040" cy="17176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ounded Rectangle 16"/>
            <p:cNvSpPr/>
            <p:nvPr/>
          </p:nvSpPr>
          <p:spPr>
            <a:xfrm>
              <a:off x="7832849" y="2617150"/>
              <a:ext cx="193040" cy="17176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1940560" y="3322320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7777985" y="3322320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ounded Rectangle 19"/>
            <p:cNvSpPr/>
            <p:nvPr/>
          </p:nvSpPr>
          <p:spPr>
            <a:xfrm>
              <a:off x="4794249" y="3322320"/>
              <a:ext cx="121920" cy="243840"/>
            </a:xfrm>
            <a:prstGeom prst="roundRect">
              <a:avLst>
                <a:gd name="adj" fmla="val 49479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08745" y="3361018"/>
              <a:ext cx="2619375" cy="114300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89065" y="3361018"/>
              <a:ext cx="2743200" cy="114300"/>
            </a:xfrm>
            <a:prstGeom prst="rect">
              <a:avLst/>
            </a:prstGeom>
          </p:spPr>
        </p:pic>
      </p:grpSp>
      <p:sp>
        <p:nvSpPr>
          <p:cNvPr id="39" name="Rectangle 38"/>
          <p:cNvSpPr/>
          <p:nvPr/>
        </p:nvSpPr>
        <p:spPr>
          <a:xfrm>
            <a:off x="7178339" y="4281944"/>
            <a:ext cx="1097280" cy="11953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Page table</a:t>
            </a:r>
          </a:p>
        </p:txBody>
      </p:sp>
      <p:sp>
        <p:nvSpPr>
          <p:cNvPr id="8" name="Rectangle: Rounded Corners 7"/>
          <p:cNvSpPr/>
          <p:nvPr/>
        </p:nvSpPr>
        <p:spPr>
          <a:xfrm>
            <a:off x="1095580" y="4572000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CPU</a:t>
            </a:r>
          </a:p>
        </p:txBody>
      </p:sp>
      <p:sp>
        <p:nvSpPr>
          <p:cNvPr id="45" name="Rectangle: Rounded Corners 44"/>
          <p:cNvSpPr/>
          <p:nvPr/>
        </p:nvSpPr>
        <p:spPr>
          <a:xfrm>
            <a:off x="2377440" y="4572000"/>
            <a:ext cx="914400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/>
              <a:t>MMU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291840" y="4804913"/>
            <a:ext cx="37827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Connector: Elbow 18"/>
          <p:cNvCxnSpPr>
            <a:endCxn id="45" idx="0"/>
          </p:cNvCxnSpPr>
          <p:nvPr/>
        </p:nvCxnSpPr>
        <p:spPr>
          <a:xfrm rot="10800000" flipV="1">
            <a:off x="2834640" y="3880010"/>
            <a:ext cx="4232242" cy="691990"/>
          </a:xfrm>
          <a:prstGeom prst="bentConnector2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291840" y="5190573"/>
            <a:ext cx="3775042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5631271" y="4176130"/>
            <a:ext cx="914400" cy="523581"/>
          </a:xfrm>
          <a:prstGeom prst="rect">
            <a:avLst/>
          </a:prstGeom>
          <a:solidFill>
            <a:schemeClr val="accent6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PTEA</a:t>
            </a:r>
          </a:p>
        </p:txBody>
      </p:sp>
      <p:sp>
        <p:nvSpPr>
          <p:cNvPr id="53" name="Rectangle 52"/>
          <p:cNvSpPr/>
          <p:nvPr/>
        </p:nvSpPr>
        <p:spPr>
          <a:xfrm>
            <a:off x="5631271" y="5311028"/>
            <a:ext cx="914400" cy="523581"/>
          </a:xfrm>
          <a:prstGeom prst="rect">
            <a:avLst/>
          </a:prstGeom>
          <a:solidFill>
            <a:schemeClr val="accent6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PA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783190" y="5753608"/>
            <a:ext cx="914400" cy="523581"/>
          </a:xfrm>
          <a:prstGeom prst="rect">
            <a:avLst/>
          </a:prstGeom>
          <a:solidFill>
            <a:schemeClr val="accent5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VA</a:t>
            </a:r>
          </a:p>
        </p:txBody>
      </p:sp>
      <p:sp>
        <p:nvSpPr>
          <p:cNvPr id="55" name="Rectangle 54"/>
          <p:cNvSpPr/>
          <p:nvPr/>
        </p:nvSpPr>
        <p:spPr>
          <a:xfrm>
            <a:off x="5631271" y="3295913"/>
            <a:ext cx="914400" cy="523581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PTE</a:t>
            </a:r>
          </a:p>
        </p:txBody>
      </p:sp>
      <p:cxnSp>
        <p:nvCxnSpPr>
          <p:cNvPr id="57" name="Connector: Elbow 56"/>
          <p:cNvCxnSpPr>
            <a:endCxn id="8" idx="0"/>
          </p:cNvCxnSpPr>
          <p:nvPr/>
        </p:nvCxnSpPr>
        <p:spPr>
          <a:xfrm rot="10800000" flipV="1">
            <a:off x="1552780" y="2942726"/>
            <a:ext cx="5521760" cy="1629274"/>
          </a:xfrm>
          <a:prstGeom prst="bentConnector2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5631271" y="2280359"/>
            <a:ext cx="914400" cy="523581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</a:t>
            </a:r>
          </a:p>
        </p:txBody>
      </p:sp>
      <p:cxnSp>
        <p:nvCxnSpPr>
          <p:cNvPr id="63" name="Connector: Elbow 62"/>
          <p:cNvCxnSpPr>
            <a:stCxn id="8" idx="2"/>
            <a:endCxn id="45" idx="2"/>
          </p:cNvCxnSpPr>
          <p:nvPr/>
        </p:nvCxnSpPr>
        <p:spPr>
          <a:xfrm rot="16200000" flipH="1">
            <a:off x="2193710" y="4845470"/>
            <a:ext cx="12700" cy="1281860"/>
          </a:xfrm>
          <a:prstGeom prst="bentConnector3">
            <a:avLst>
              <a:gd name="adj1" fmla="val 1460378"/>
            </a:avLst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708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  <p:bldP spid="54" grpId="0" animBg="1"/>
      <p:bldP spid="55" grpId="0" animBg="1"/>
      <p:bldP spid="5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Hit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28650" y="1920239"/>
            <a:ext cx="4608194" cy="4608195"/>
            <a:chOff x="628650" y="1920240"/>
            <a:chExt cx="3657599" cy="3657600"/>
          </a:xfrm>
        </p:grpSpPr>
        <p:pic>
          <p:nvPicPr>
            <p:cNvPr id="20" name="Picture 2" descr="https://simplecore.intel.com/newsroom/wp-content/uploads/sites/11/2016/08/7th-Gen-Intel-Core-i7-badg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650" y="1920240"/>
              <a:ext cx="3657599" cy="3657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1" name="Group 20"/>
            <p:cNvGrpSpPr/>
            <p:nvPr/>
          </p:nvGrpSpPr>
          <p:grpSpPr>
            <a:xfrm>
              <a:off x="720090" y="2011680"/>
              <a:ext cx="3474720" cy="3474720"/>
              <a:chOff x="720090" y="2011680"/>
              <a:chExt cx="3474720" cy="3474720"/>
            </a:xfrm>
          </p:grpSpPr>
          <p:sp>
            <p:nvSpPr>
              <p:cNvPr id="22" name="Rounded Rectangle 4"/>
              <p:cNvSpPr/>
              <p:nvPr/>
            </p:nvSpPr>
            <p:spPr>
              <a:xfrm>
                <a:off x="720090" y="2011680"/>
                <a:ext cx="3474720" cy="3474720"/>
              </a:xfrm>
              <a:prstGeom prst="roundRect">
                <a:avLst>
                  <a:gd name="adj" fmla="val 10000"/>
                </a:avLst>
              </a:prstGeom>
              <a:solidFill>
                <a:schemeClr val="tx1">
                  <a:lumMod val="85000"/>
                </a:schemeClr>
              </a:solidFill>
              <a:ln w="38100">
                <a:solidFill>
                  <a:srgbClr val="A5AEB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ounded Rectangle 6"/>
              <p:cNvSpPr/>
              <p:nvPr/>
            </p:nvSpPr>
            <p:spPr>
              <a:xfrm>
                <a:off x="902970" y="2194560"/>
                <a:ext cx="3108960" cy="3108960"/>
              </a:xfrm>
              <a:prstGeom prst="roundRect">
                <a:avLst>
                  <a:gd name="adj" fmla="val 10370"/>
                </a:avLst>
              </a:prstGeom>
              <a:solidFill>
                <a:schemeClr val="tx1">
                  <a:lumMod val="9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0" name="Group 29"/>
          <p:cNvGrpSpPr/>
          <p:nvPr/>
        </p:nvGrpSpPr>
        <p:grpSpPr>
          <a:xfrm rot="16200000">
            <a:off x="4720845" y="2857761"/>
            <a:ext cx="6217409" cy="1510020"/>
            <a:chOff x="1808480" y="2056140"/>
            <a:chExt cx="6217409" cy="1510020"/>
          </a:xfrm>
        </p:grpSpPr>
        <p:sp>
          <p:nvSpPr>
            <p:cNvPr id="31" name="Rectangle 30"/>
            <p:cNvSpPr/>
            <p:nvPr/>
          </p:nvSpPr>
          <p:spPr>
            <a:xfrm>
              <a:off x="1897889" y="2056140"/>
              <a:ext cx="6026400" cy="1411520"/>
            </a:xfrm>
            <a:prstGeom prst="rect">
              <a:avLst/>
            </a:prstGeom>
            <a:solidFill>
              <a:srgbClr val="0077A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ounded Rectangle 15"/>
            <p:cNvSpPr/>
            <p:nvPr/>
          </p:nvSpPr>
          <p:spPr>
            <a:xfrm>
              <a:off x="1808480" y="2617151"/>
              <a:ext cx="193040" cy="17176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ounded Rectangle 16"/>
            <p:cNvSpPr/>
            <p:nvPr/>
          </p:nvSpPr>
          <p:spPr>
            <a:xfrm>
              <a:off x="7832849" y="2617150"/>
              <a:ext cx="193040" cy="17176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1940560" y="3322320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7777985" y="3322320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ounded Rectangle 19"/>
            <p:cNvSpPr/>
            <p:nvPr/>
          </p:nvSpPr>
          <p:spPr>
            <a:xfrm>
              <a:off x="4794249" y="3322320"/>
              <a:ext cx="121920" cy="243840"/>
            </a:xfrm>
            <a:prstGeom prst="roundRect">
              <a:avLst>
                <a:gd name="adj" fmla="val 49479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08745" y="3361018"/>
              <a:ext cx="2619375" cy="114300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89065" y="3361018"/>
              <a:ext cx="2743200" cy="114300"/>
            </a:xfrm>
            <a:prstGeom prst="rect">
              <a:avLst/>
            </a:prstGeom>
          </p:spPr>
        </p:pic>
      </p:grpSp>
      <p:sp>
        <p:nvSpPr>
          <p:cNvPr id="39" name="Rectangle 38"/>
          <p:cNvSpPr/>
          <p:nvPr/>
        </p:nvSpPr>
        <p:spPr>
          <a:xfrm>
            <a:off x="7178339" y="4281944"/>
            <a:ext cx="1097280" cy="11953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Page table</a:t>
            </a:r>
          </a:p>
        </p:txBody>
      </p:sp>
      <p:sp>
        <p:nvSpPr>
          <p:cNvPr id="8" name="Rectangle: Rounded Corners 7"/>
          <p:cNvSpPr/>
          <p:nvPr/>
        </p:nvSpPr>
        <p:spPr>
          <a:xfrm>
            <a:off x="1095580" y="4572000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CPU</a:t>
            </a:r>
          </a:p>
        </p:txBody>
      </p:sp>
      <p:sp>
        <p:nvSpPr>
          <p:cNvPr id="45" name="Rectangle: Rounded Corners 44"/>
          <p:cNvSpPr/>
          <p:nvPr/>
        </p:nvSpPr>
        <p:spPr>
          <a:xfrm>
            <a:off x="2377440" y="4572000"/>
            <a:ext cx="914400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/>
              <a:t>MMU</a:t>
            </a:r>
          </a:p>
        </p:txBody>
      </p:sp>
      <p:sp>
        <p:nvSpPr>
          <p:cNvPr id="9" name="Rectangle: Rounded Corners 8"/>
          <p:cNvSpPr/>
          <p:nvPr/>
        </p:nvSpPr>
        <p:spPr>
          <a:xfrm>
            <a:off x="3840480" y="2743200"/>
            <a:ext cx="914400" cy="27432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400" dirty="0"/>
              <a:t>Cache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291840" y="4804913"/>
            <a:ext cx="555539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Connector: Elbow 18"/>
          <p:cNvCxnSpPr>
            <a:endCxn id="45" idx="0"/>
          </p:cNvCxnSpPr>
          <p:nvPr/>
        </p:nvCxnSpPr>
        <p:spPr>
          <a:xfrm rot="5400000">
            <a:off x="2649021" y="3373641"/>
            <a:ext cx="1383979" cy="1012739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291840" y="5190573"/>
            <a:ext cx="555539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3108960" y="4176130"/>
            <a:ext cx="914400" cy="523581"/>
          </a:xfrm>
          <a:prstGeom prst="rect">
            <a:avLst/>
          </a:prstGeom>
          <a:solidFill>
            <a:schemeClr val="accent6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PTEA</a:t>
            </a:r>
          </a:p>
        </p:txBody>
      </p:sp>
      <p:sp>
        <p:nvSpPr>
          <p:cNvPr id="53" name="Rectangle 52"/>
          <p:cNvSpPr/>
          <p:nvPr/>
        </p:nvSpPr>
        <p:spPr>
          <a:xfrm>
            <a:off x="3108960" y="5311028"/>
            <a:ext cx="914400" cy="523581"/>
          </a:xfrm>
          <a:prstGeom prst="rect">
            <a:avLst/>
          </a:prstGeom>
          <a:solidFill>
            <a:schemeClr val="accent6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PA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783190" y="5753608"/>
            <a:ext cx="914400" cy="523581"/>
          </a:xfrm>
          <a:prstGeom prst="rect">
            <a:avLst/>
          </a:prstGeom>
          <a:solidFill>
            <a:schemeClr val="accent5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VA</a:t>
            </a:r>
          </a:p>
        </p:txBody>
      </p:sp>
      <p:sp>
        <p:nvSpPr>
          <p:cNvPr id="55" name="Rectangle 54"/>
          <p:cNvSpPr/>
          <p:nvPr/>
        </p:nvSpPr>
        <p:spPr>
          <a:xfrm>
            <a:off x="2840990" y="3295913"/>
            <a:ext cx="914400" cy="523581"/>
          </a:xfrm>
          <a:prstGeom prst="rect">
            <a:avLst/>
          </a:prstGeom>
          <a:solidFill>
            <a:schemeClr val="tx1">
              <a:lumMod val="5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PTE</a:t>
            </a:r>
          </a:p>
        </p:txBody>
      </p:sp>
      <p:cxnSp>
        <p:nvCxnSpPr>
          <p:cNvPr id="57" name="Connector: Elbow 56"/>
          <p:cNvCxnSpPr>
            <a:endCxn id="8" idx="0"/>
          </p:cNvCxnSpPr>
          <p:nvPr/>
        </p:nvCxnSpPr>
        <p:spPr>
          <a:xfrm rot="10800000" flipV="1">
            <a:off x="1552780" y="3158016"/>
            <a:ext cx="2306408" cy="1413983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1782230" y="2581432"/>
            <a:ext cx="914400" cy="523581"/>
          </a:xfrm>
          <a:prstGeom prst="rect">
            <a:avLst/>
          </a:prstGeom>
          <a:solidFill>
            <a:schemeClr val="tx1">
              <a:lumMod val="5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</a:t>
            </a:r>
          </a:p>
        </p:txBody>
      </p:sp>
      <p:cxnSp>
        <p:nvCxnSpPr>
          <p:cNvPr id="63" name="Connector: Elbow 62"/>
          <p:cNvCxnSpPr>
            <a:stCxn id="8" idx="2"/>
            <a:endCxn id="45" idx="2"/>
          </p:cNvCxnSpPr>
          <p:nvPr/>
        </p:nvCxnSpPr>
        <p:spPr>
          <a:xfrm rot="16200000" flipH="1">
            <a:off x="2193710" y="4845470"/>
            <a:ext cx="12700" cy="1281860"/>
          </a:xfrm>
          <a:prstGeom prst="bentConnector3">
            <a:avLst>
              <a:gd name="adj1" fmla="val 1460378"/>
            </a:avLst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0603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  <p:bldP spid="54" grpId="0" animBg="1"/>
      <p:bldP spid="55" grpId="0" animBg="1"/>
      <p:bldP spid="5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28650" y="1920239"/>
            <a:ext cx="4608194" cy="4608195"/>
            <a:chOff x="628650" y="1920240"/>
            <a:chExt cx="3657599" cy="3657600"/>
          </a:xfrm>
        </p:grpSpPr>
        <p:pic>
          <p:nvPicPr>
            <p:cNvPr id="20" name="Picture 2" descr="https://simplecore.intel.com/newsroom/wp-content/uploads/sites/11/2016/08/7th-Gen-Intel-Core-i7-badg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650" y="1920240"/>
              <a:ext cx="3657599" cy="3657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1" name="Group 20"/>
            <p:cNvGrpSpPr/>
            <p:nvPr/>
          </p:nvGrpSpPr>
          <p:grpSpPr>
            <a:xfrm>
              <a:off x="720090" y="2011680"/>
              <a:ext cx="3474720" cy="3474720"/>
              <a:chOff x="720090" y="2011680"/>
              <a:chExt cx="3474720" cy="3474720"/>
            </a:xfrm>
          </p:grpSpPr>
          <p:sp>
            <p:nvSpPr>
              <p:cNvPr id="22" name="Rounded Rectangle 4"/>
              <p:cNvSpPr/>
              <p:nvPr/>
            </p:nvSpPr>
            <p:spPr>
              <a:xfrm>
                <a:off x="720090" y="2011680"/>
                <a:ext cx="3474720" cy="3474720"/>
              </a:xfrm>
              <a:prstGeom prst="roundRect">
                <a:avLst>
                  <a:gd name="adj" fmla="val 10000"/>
                </a:avLst>
              </a:prstGeom>
              <a:solidFill>
                <a:schemeClr val="tx1">
                  <a:lumMod val="85000"/>
                </a:schemeClr>
              </a:solidFill>
              <a:ln w="38100">
                <a:solidFill>
                  <a:srgbClr val="A5AEB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ounded Rectangle 6"/>
              <p:cNvSpPr/>
              <p:nvPr/>
            </p:nvSpPr>
            <p:spPr>
              <a:xfrm>
                <a:off x="902970" y="2194560"/>
                <a:ext cx="3108960" cy="3108960"/>
              </a:xfrm>
              <a:prstGeom prst="roundRect">
                <a:avLst>
                  <a:gd name="adj" fmla="val 10370"/>
                </a:avLst>
              </a:prstGeom>
              <a:solidFill>
                <a:schemeClr val="tx1">
                  <a:lumMod val="9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0" name="Group 29"/>
          <p:cNvGrpSpPr/>
          <p:nvPr/>
        </p:nvGrpSpPr>
        <p:grpSpPr>
          <a:xfrm rot="16200000">
            <a:off x="4720845" y="2857761"/>
            <a:ext cx="6217409" cy="1510020"/>
            <a:chOff x="1808480" y="2056140"/>
            <a:chExt cx="6217409" cy="1510020"/>
          </a:xfrm>
        </p:grpSpPr>
        <p:sp>
          <p:nvSpPr>
            <p:cNvPr id="31" name="Rectangle 30"/>
            <p:cNvSpPr/>
            <p:nvPr/>
          </p:nvSpPr>
          <p:spPr>
            <a:xfrm>
              <a:off x="1897889" y="2056140"/>
              <a:ext cx="6026400" cy="1411520"/>
            </a:xfrm>
            <a:prstGeom prst="rect">
              <a:avLst/>
            </a:prstGeom>
            <a:solidFill>
              <a:srgbClr val="0077A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ounded Rectangle 15"/>
            <p:cNvSpPr/>
            <p:nvPr/>
          </p:nvSpPr>
          <p:spPr>
            <a:xfrm>
              <a:off x="1808480" y="2617151"/>
              <a:ext cx="193040" cy="17176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ounded Rectangle 16"/>
            <p:cNvSpPr/>
            <p:nvPr/>
          </p:nvSpPr>
          <p:spPr>
            <a:xfrm>
              <a:off x="7832849" y="2617150"/>
              <a:ext cx="193040" cy="17176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1940560" y="3322320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7777985" y="3322320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ounded Rectangle 19"/>
            <p:cNvSpPr/>
            <p:nvPr/>
          </p:nvSpPr>
          <p:spPr>
            <a:xfrm>
              <a:off x="4794249" y="3322320"/>
              <a:ext cx="121920" cy="243840"/>
            </a:xfrm>
            <a:prstGeom prst="roundRect">
              <a:avLst>
                <a:gd name="adj" fmla="val 49479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08745" y="3361018"/>
              <a:ext cx="2619375" cy="114300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89065" y="3361018"/>
              <a:ext cx="2743200" cy="114300"/>
            </a:xfrm>
            <a:prstGeom prst="rect">
              <a:avLst/>
            </a:prstGeom>
          </p:spPr>
        </p:pic>
      </p:grpSp>
      <p:sp>
        <p:nvSpPr>
          <p:cNvPr id="39" name="Rectangle 38"/>
          <p:cNvSpPr/>
          <p:nvPr/>
        </p:nvSpPr>
        <p:spPr>
          <a:xfrm>
            <a:off x="7178339" y="4281944"/>
            <a:ext cx="1097280" cy="11953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Page table</a:t>
            </a:r>
          </a:p>
        </p:txBody>
      </p:sp>
      <p:sp>
        <p:nvSpPr>
          <p:cNvPr id="8" name="Rectangle: Rounded Corners 7"/>
          <p:cNvSpPr/>
          <p:nvPr/>
        </p:nvSpPr>
        <p:spPr>
          <a:xfrm>
            <a:off x="1095580" y="4572000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CPU</a:t>
            </a:r>
          </a:p>
        </p:txBody>
      </p:sp>
      <p:sp>
        <p:nvSpPr>
          <p:cNvPr id="45" name="Rectangle: Rounded Corners 44"/>
          <p:cNvSpPr/>
          <p:nvPr/>
        </p:nvSpPr>
        <p:spPr>
          <a:xfrm>
            <a:off x="2377440" y="4572000"/>
            <a:ext cx="914400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/>
              <a:t>MMU</a:t>
            </a:r>
          </a:p>
        </p:txBody>
      </p:sp>
      <p:sp>
        <p:nvSpPr>
          <p:cNvPr id="9" name="Rectangle: Rounded Corners 8"/>
          <p:cNvSpPr/>
          <p:nvPr/>
        </p:nvSpPr>
        <p:spPr>
          <a:xfrm>
            <a:off x="3840480" y="2743200"/>
            <a:ext cx="914400" cy="27432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400" dirty="0"/>
              <a:t>Cache</a:t>
            </a:r>
          </a:p>
        </p:txBody>
      </p:sp>
      <p:sp>
        <p:nvSpPr>
          <p:cNvPr id="52" name="Rectangle 51"/>
          <p:cNvSpPr/>
          <p:nvPr/>
        </p:nvSpPr>
        <p:spPr>
          <a:xfrm rot="16200000">
            <a:off x="1725790" y="3865007"/>
            <a:ext cx="914400" cy="523581"/>
          </a:xfrm>
          <a:prstGeom prst="rect">
            <a:avLst/>
          </a:prstGeom>
          <a:solidFill>
            <a:schemeClr val="accent6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PTEA</a:t>
            </a:r>
          </a:p>
        </p:txBody>
      </p:sp>
      <p:sp>
        <p:nvSpPr>
          <p:cNvPr id="53" name="Rectangle 52"/>
          <p:cNvSpPr/>
          <p:nvPr/>
        </p:nvSpPr>
        <p:spPr>
          <a:xfrm rot="16200000">
            <a:off x="3039906" y="3864024"/>
            <a:ext cx="914400" cy="523581"/>
          </a:xfrm>
          <a:prstGeom prst="rect">
            <a:avLst/>
          </a:pr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PTE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783190" y="5753608"/>
            <a:ext cx="914400" cy="523581"/>
          </a:xfrm>
          <a:prstGeom prst="rect">
            <a:avLst/>
          </a:prstGeom>
          <a:solidFill>
            <a:schemeClr val="accent5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VA</a:t>
            </a:r>
          </a:p>
        </p:txBody>
      </p:sp>
      <p:cxnSp>
        <p:nvCxnSpPr>
          <p:cNvPr id="57" name="Connector: Elbow 56"/>
          <p:cNvCxnSpPr>
            <a:stCxn id="9" idx="0"/>
            <a:endCxn id="8" idx="0"/>
          </p:cNvCxnSpPr>
          <p:nvPr/>
        </p:nvCxnSpPr>
        <p:spPr>
          <a:xfrm rot="16200000" flipH="1" flipV="1">
            <a:off x="2010830" y="2285150"/>
            <a:ext cx="1828800" cy="2744900"/>
          </a:xfrm>
          <a:prstGeom prst="bentConnector3">
            <a:avLst>
              <a:gd name="adj1" fmla="val -12500"/>
            </a:avLst>
          </a:prstGeom>
          <a:ln w="381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3" name="Connector: Elbow 62"/>
          <p:cNvCxnSpPr>
            <a:stCxn id="8" idx="2"/>
            <a:endCxn id="45" idx="2"/>
          </p:cNvCxnSpPr>
          <p:nvPr/>
        </p:nvCxnSpPr>
        <p:spPr>
          <a:xfrm rot="16200000" flipH="1">
            <a:off x="2193710" y="4845470"/>
            <a:ext cx="12700" cy="1281860"/>
          </a:xfrm>
          <a:prstGeom prst="bentConnector3">
            <a:avLst>
              <a:gd name="adj1" fmla="val 1460378"/>
            </a:avLst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Rectangle: Rounded Corners 39"/>
          <p:cNvSpPr/>
          <p:nvPr/>
        </p:nvSpPr>
        <p:spPr>
          <a:xfrm>
            <a:off x="2377440" y="2740137"/>
            <a:ext cx="914400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/>
              <a:t>TLB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593114" y="3654537"/>
            <a:ext cx="0" cy="91746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3101837" y="3654537"/>
            <a:ext cx="0" cy="91746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273132" y="5003321"/>
            <a:ext cx="567348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3039906" y="5177962"/>
            <a:ext cx="914400" cy="523581"/>
          </a:xfrm>
          <a:prstGeom prst="rect">
            <a:avLst/>
          </a:prstGeom>
          <a:solidFill>
            <a:schemeClr val="accent6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PA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937195" y="2095806"/>
            <a:ext cx="914400" cy="523581"/>
          </a:xfrm>
          <a:prstGeom prst="rect">
            <a:avLst/>
          </a:prstGeom>
          <a:solidFill>
            <a:schemeClr val="tx1">
              <a:lumMod val="5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Hit</a:t>
            </a:r>
          </a:p>
        </p:txBody>
      </p:sp>
    </p:spTree>
    <p:extLst>
      <p:ext uri="{BB962C8B-B14F-4D97-AF65-F5344CB8AC3E}">
        <p14:creationId xmlns:p14="http://schemas.microsoft.com/office/powerpoint/2010/main" val="1776491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  <p:bldP spid="54" grpId="0" animBg="1"/>
      <p:bldP spid="46" grpId="0" animBg="1"/>
      <p:bldP spid="5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101"/>
          <p:cNvSpPr/>
          <p:nvPr/>
        </p:nvSpPr>
        <p:spPr>
          <a:xfrm>
            <a:off x="267420" y="1645920"/>
            <a:ext cx="5020998" cy="3657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Virtual Page Number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Translation Lookaside Buffer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75501" y="2867669"/>
            <a:ext cx="8044574" cy="2971184"/>
            <a:chOff x="175501" y="2867669"/>
            <a:chExt cx="8044574" cy="2971184"/>
          </a:xfrm>
        </p:grpSpPr>
        <p:sp>
          <p:nvSpPr>
            <p:cNvPr id="5" name="TextBox 4"/>
            <p:cNvSpPr txBox="1"/>
            <p:nvPr/>
          </p:nvSpPr>
          <p:spPr>
            <a:xfrm>
              <a:off x="3196344" y="4329971"/>
              <a:ext cx="65114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4800" dirty="0">
                  <a:latin typeface="Candara" panose="020E0502030303020204" pitchFamily="34" charset="0"/>
                </a:rPr>
                <a:t>...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75501" y="2867669"/>
              <a:ext cx="8044574" cy="695325"/>
            </a:xfrm>
            <a:prstGeom prst="rect">
              <a:avLst/>
            </a:prstGeom>
            <a:solidFill>
              <a:schemeClr val="tx1">
                <a:lumMod val="6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285750" y="2934344"/>
              <a:ext cx="3848288" cy="533400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400" b="1" dirty="0">
                <a:latin typeface="Candara" panose="020E0502030303020204" pitchFamily="34" charset="0"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1783993" y="3048644"/>
              <a:ext cx="2248089" cy="304800"/>
            </a:xfrm>
            <a:prstGeom prst="rect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latin typeface="Candara" panose="020E0502030303020204" pitchFamily="34" charset="0"/>
                </a:rPr>
                <a:t>PTE</a:t>
              </a: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881403" y="3048644"/>
              <a:ext cx="717995" cy="304800"/>
            </a:xfrm>
            <a:prstGeom prst="rect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dirty="0">
                  <a:solidFill>
                    <a:schemeClr val="tx1"/>
                  </a:solidFill>
                  <a:latin typeface="Candara" panose="020E0502030303020204" pitchFamily="34" charset="0"/>
                </a:rPr>
                <a:t>tag</a:t>
              </a: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412393" y="3048644"/>
              <a:ext cx="272605" cy="304800"/>
            </a:xfrm>
            <a:prstGeom prst="rect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dirty="0">
                  <a:latin typeface="Candara" panose="020E0502030303020204" pitchFamily="34" charset="0"/>
                </a:rPr>
                <a:t>v</a:t>
              </a: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4247481" y="2934344"/>
              <a:ext cx="3848288" cy="533400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400" b="1" dirty="0">
                <a:latin typeface="Candara" panose="020E0502030303020204" pitchFamily="34" charset="0"/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4843134" y="3048644"/>
              <a:ext cx="717995" cy="304800"/>
            </a:xfrm>
            <a:prstGeom prst="rect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dirty="0">
                  <a:solidFill>
                    <a:schemeClr val="tx1"/>
                  </a:solidFill>
                  <a:latin typeface="Candara" panose="020E0502030303020204" pitchFamily="34" charset="0"/>
                </a:rPr>
                <a:t>tag</a:t>
              </a: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4374124" y="3048644"/>
              <a:ext cx="272605" cy="304800"/>
            </a:xfrm>
            <a:prstGeom prst="rect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dirty="0">
                  <a:latin typeface="Candara" panose="020E0502030303020204" pitchFamily="34" charset="0"/>
                </a:rPr>
                <a:t>v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75501" y="3727738"/>
              <a:ext cx="8044574" cy="695325"/>
            </a:xfrm>
            <a:prstGeom prst="rect">
              <a:avLst/>
            </a:prstGeom>
            <a:solidFill>
              <a:schemeClr val="tx1">
                <a:lumMod val="6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285750" y="3794413"/>
              <a:ext cx="3848288" cy="533400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400" b="1" dirty="0">
                <a:latin typeface="Candara" panose="020E0502030303020204" pitchFamily="34" charset="0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881403" y="3908713"/>
              <a:ext cx="717995" cy="304800"/>
            </a:xfrm>
            <a:prstGeom prst="rect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dirty="0">
                  <a:solidFill>
                    <a:schemeClr val="tx1"/>
                  </a:solidFill>
                  <a:latin typeface="Candara" panose="020E0502030303020204" pitchFamily="34" charset="0"/>
                </a:rPr>
                <a:t>tag</a:t>
              </a: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412393" y="3908713"/>
              <a:ext cx="272605" cy="304800"/>
            </a:xfrm>
            <a:prstGeom prst="rect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dirty="0">
                  <a:latin typeface="Candara" panose="020E0502030303020204" pitchFamily="34" charset="0"/>
                </a:rPr>
                <a:t>v</a:t>
              </a:r>
            </a:p>
          </p:txBody>
        </p:sp>
        <p:sp>
          <p:nvSpPr>
            <p:cNvPr id="56" name="Rectangle 55"/>
            <p:cNvSpPr/>
            <p:nvPr/>
          </p:nvSpPr>
          <p:spPr bwMode="auto">
            <a:xfrm>
              <a:off x="4247481" y="3794413"/>
              <a:ext cx="3848288" cy="533400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400" b="1" dirty="0">
                <a:latin typeface="Candara" panose="020E0502030303020204" pitchFamily="34" charset="0"/>
              </a:endParaRPr>
            </a:p>
          </p:txBody>
        </p:sp>
        <p:sp>
          <p:nvSpPr>
            <p:cNvPr id="61" name="Rectangle 60"/>
            <p:cNvSpPr/>
            <p:nvPr/>
          </p:nvSpPr>
          <p:spPr bwMode="auto">
            <a:xfrm>
              <a:off x="4843134" y="3908713"/>
              <a:ext cx="717995" cy="304800"/>
            </a:xfrm>
            <a:prstGeom prst="rect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dirty="0">
                  <a:solidFill>
                    <a:schemeClr val="tx1"/>
                  </a:solidFill>
                  <a:latin typeface="Candara" panose="020E0502030303020204" pitchFamily="34" charset="0"/>
                </a:rPr>
                <a:t>tag</a:t>
              </a: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4374124" y="3908713"/>
              <a:ext cx="272605" cy="304800"/>
            </a:xfrm>
            <a:prstGeom prst="rect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dirty="0">
                  <a:latin typeface="Candara" panose="020E0502030303020204" pitchFamily="34" charset="0"/>
                </a:rPr>
                <a:t>v</a:t>
              </a: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175501" y="5143528"/>
              <a:ext cx="8044574" cy="695325"/>
            </a:xfrm>
            <a:prstGeom prst="rect">
              <a:avLst/>
            </a:prstGeom>
            <a:solidFill>
              <a:schemeClr val="tx1">
                <a:lumMod val="6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82" name="Rectangle 81"/>
            <p:cNvSpPr/>
            <p:nvPr/>
          </p:nvSpPr>
          <p:spPr bwMode="auto">
            <a:xfrm>
              <a:off x="285750" y="5210203"/>
              <a:ext cx="3848288" cy="533400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400" b="1" dirty="0">
                <a:latin typeface="Candara" panose="020E0502030303020204" pitchFamily="34" charset="0"/>
              </a:endParaRPr>
            </a:p>
          </p:txBody>
        </p:sp>
        <p:sp>
          <p:nvSpPr>
            <p:cNvPr id="87" name="Rectangle 86"/>
            <p:cNvSpPr/>
            <p:nvPr/>
          </p:nvSpPr>
          <p:spPr bwMode="auto">
            <a:xfrm>
              <a:off x="881403" y="5324503"/>
              <a:ext cx="717995" cy="304800"/>
            </a:xfrm>
            <a:prstGeom prst="rect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dirty="0">
                  <a:solidFill>
                    <a:schemeClr val="tx1"/>
                  </a:solidFill>
                  <a:latin typeface="Candara" panose="020E0502030303020204" pitchFamily="34" charset="0"/>
                </a:rPr>
                <a:t>tag</a:t>
              </a:r>
            </a:p>
          </p:txBody>
        </p:sp>
        <p:sp>
          <p:nvSpPr>
            <p:cNvPr id="88" name="Rectangle 87"/>
            <p:cNvSpPr/>
            <p:nvPr/>
          </p:nvSpPr>
          <p:spPr bwMode="auto">
            <a:xfrm>
              <a:off x="412393" y="5324503"/>
              <a:ext cx="272605" cy="304800"/>
            </a:xfrm>
            <a:prstGeom prst="rect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dirty="0">
                  <a:latin typeface="Candara" panose="020E0502030303020204" pitchFamily="34" charset="0"/>
                </a:rPr>
                <a:t>v</a:t>
              </a:r>
            </a:p>
          </p:txBody>
        </p:sp>
        <p:sp>
          <p:nvSpPr>
            <p:cNvPr id="71" name="Rectangle 70"/>
            <p:cNvSpPr/>
            <p:nvPr/>
          </p:nvSpPr>
          <p:spPr bwMode="auto">
            <a:xfrm>
              <a:off x="4247481" y="5210203"/>
              <a:ext cx="3848288" cy="533400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400" b="1" dirty="0">
                <a:latin typeface="Candara" panose="020E0502030303020204" pitchFamily="34" charset="0"/>
              </a:endParaRPr>
            </a:p>
          </p:txBody>
        </p:sp>
        <p:sp>
          <p:nvSpPr>
            <p:cNvPr id="76" name="Rectangle 75"/>
            <p:cNvSpPr/>
            <p:nvPr/>
          </p:nvSpPr>
          <p:spPr bwMode="auto">
            <a:xfrm>
              <a:off x="4843134" y="5324503"/>
              <a:ext cx="717995" cy="304800"/>
            </a:xfrm>
            <a:prstGeom prst="rect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dirty="0">
                  <a:solidFill>
                    <a:schemeClr val="tx1"/>
                  </a:solidFill>
                  <a:latin typeface="Candara" panose="020E0502030303020204" pitchFamily="34" charset="0"/>
                </a:rPr>
                <a:t>tag</a:t>
              </a:r>
            </a:p>
          </p:txBody>
        </p:sp>
        <p:sp>
          <p:nvSpPr>
            <p:cNvPr id="77" name="Rectangle 76"/>
            <p:cNvSpPr/>
            <p:nvPr/>
          </p:nvSpPr>
          <p:spPr bwMode="auto">
            <a:xfrm>
              <a:off x="4374124" y="5324503"/>
              <a:ext cx="272605" cy="304800"/>
            </a:xfrm>
            <a:prstGeom prst="rect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dirty="0">
                  <a:latin typeface="Candara" panose="020E0502030303020204" pitchFamily="34" charset="0"/>
                </a:rPr>
                <a:t>v</a:t>
              </a:r>
            </a:p>
          </p:txBody>
        </p:sp>
        <p:sp>
          <p:nvSpPr>
            <p:cNvPr id="97" name="Rectangle 96"/>
            <p:cNvSpPr/>
            <p:nvPr/>
          </p:nvSpPr>
          <p:spPr bwMode="auto">
            <a:xfrm>
              <a:off x="1783993" y="3908713"/>
              <a:ext cx="2248089" cy="304800"/>
            </a:xfrm>
            <a:prstGeom prst="rect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latin typeface="Candara" panose="020E0502030303020204" pitchFamily="34" charset="0"/>
                </a:rPr>
                <a:t>PTE</a:t>
              </a:r>
            </a:p>
          </p:txBody>
        </p:sp>
        <p:sp>
          <p:nvSpPr>
            <p:cNvPr id="98" name="Rectangle 97"/>
            <p:cNvSpPr/>
            <p:nvPr/>
          </p:nvSpPr>
          <p:spPr bwMode="auto">
            <a:xfrm>
              <a:off x="1783993" y="5324503"/>
              <a:ext cx="2248089" cy="304800"/>
            </a:xfrm>
            <a:prstGeom prst="rect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latin typeface="Candara" panose="020E0502030303020204" pitchFamily="34" charset="0"/>
                </a:rPr>
                <a:t>PTE</a:t>
              </a:r>
            </a:p>
          </p:txBody>
        </p:sp>
        <p:sp>
          <p:nvSpPr>
            <p:cNvPr id="99" name="Rectangle 98"/>
            <p:cNvSpPr/>
            <p:nvPr/>
          </p:nvSpPr>
          <p:spPr bwMode="auto">
            <a:xfrm>
              <a:off x="5745689" y="5324503"/>
              <a:ext cx="2248089" cy="304800"/>
            </a:xfrm>
            <a:prstGeom prst="rect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latin typeface="Candara" panose="020E0502030303020204" pitchFamily="34" charset="0"/>
                </a:rPr>
                <a:t>PTE</a:t>
              </a:r>
            </a:p>
          </p:txBody>
        </p:sp>
        <p:sp>
          <p:nvSpPr>
            <p:cNvPr id="100" name="Rectangle 99"/>
            <p:cNvSpPr/>
            <p:nvPr/>
          </p:nvSpPr>
          <p:spPr bwMode="auto">
            <a:xfrm>
              <a:off x="5745689" y="3910718"/>
              <a:ext cx="2248089" cy="304800"/>
            </a:xfrm>
            <a:prstGeom prst="rect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latin typeface="Candara" panose="020E0502030303020204" pitchFamily="34" charset="0"/>
                </a:rPr>
                <a:t>PTE</a:t>
              </a:r>
            </a:p>
          </p:txBody>
        </p:sp>
        <p:sp>
          <p:nvSpPr>
            <p:cNvPr id="101" name="Rectangle 100"/>
            <p:cNvSpPr/>
            <p:nvPr/>
          </p:nvSpPr>
          <p:spPr bwMode="auto">
            <a:xfrm>
              <a:off x="5745689" y="3048644"/>
              <a:ext cx="2248089" cy="304800"/>
            </a:xfrm>
            <a:prstGeom prst="rect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latin typeface="Candara" panose="020E0502030303020204" pitchFamily="34" charset="0"/>
                </a:rPr>
                <a:t>PTE</a:t>
              </a:r>
            </a:p>
          </p:txBody>
        </p:sp>
      </p:grpSp>
      <p:sp>
        <p:nvSpPr>
          <p:cNvPr id="103" name="Rectangle 102"/>
          <p:cNvSpPr/>
          <p:nvPr/>
        </p:nvSpPr>
        <p:spPr>
          <a:xfrm>
            <a:off x="5288417" y="1645920"/>
            <a:ext cx="3226931" cy="3657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Virtual Page Offset</a:t>
            </a:r>
          </a:p>
        </p:txBody>
      </p:sp>
      <p:grpSp>
        <p:nvGrpSpPr>
          <p:cNvPr id="104" name="Group 103"/>
          <p:cNvGrpSpPr/>
          <p:nvPr/>
        </p:nvGrpSpPr>
        <p:grpSpPr>
          <a:xfrm>
            <a:off x="5288417" y="1226792"/>
            <a:ext cx="3225411" cy="461665"/>
            <a:chOff x="5288417" y="1226792"/>
            <a:chExt cx="3225411" cy="461665"/>
          </a:xfrm>
        </p:grpSpPr>
        <p:cxnSp>
          <p:nvCxnSpPr>
            <p:cNvPr id="105" name="Straight Arrow Connector 104"/>
            <p:cNvCxnSpPr/>
            <p:nvPr/>
          </p:nvCxnSpPr>
          <p:spPr>
            <a:xfrm>
              <a:off x="7289321" y="1477784"/>
              <a:ext cx="122450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/>
            <p:nvPr/>
          </p:nvCxnSpPr>
          <p:spPr>
            <a:xfrm flipH="1">
              <a:off x="5288417" y="1477784"/>
              <a:ext cx="151888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Rectangle 106"/>
            <p:cNvSpPr/>
            <p:nvPr/>
          </p:nvSpPr>
          <p:spPr>
            <a:xfrm>
              <a:off x="6845166" y="1226792"/>
              <a:ext cx="36188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/>
                <a:t>p</a:t>
              </a:r>
            </a:p>
          </p:txBody>
        </p:sp>
      </p:grpSp>
      <p:sp>
        <p:nvSpPr>
          <p:cNvPr id="108" name="Rectangle 107"/>
          <p:cNvSpPr/>
          <p:nvPr/>
        </p:nvSpPr>
        <p:spPr>
          <a:xfrm>
            <a:off x="3196344" y="1645920"/>
            <a:ext cx="2092499" cy="3657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TLB Index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266995" y="1645920"/>
            <a:ext cx="2928924" cy="3657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TLB Tag</a:t>
            </a:r>
          </a:p>
        </p:txBody>
      </p:sp>
    </p:spTree>
    <p:extLst>
      <p:ext uri="{BB962C8B-B14F-4D97-AF65-F5344CB8AC3E}">
        <p14:creationId xmlns:p14="http://schemas.microsoft.com/office/powerpoint/2010/main" val="335850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  <p:bldP spid="10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Address</a:t>
            </a:r>
          </a:p>
          <a:p>
            <a:pPr lvl="1"/>
            <a:r>
              <a:rPr lang="en-US" dirty="0"/>
              <a:t>Physical</a:t>
            </a:r>
          </a:p>
          <a:p>
            <a:pPr lvl="1"/>
            <a:r>
              <a:rPr lang="en-US" dirty="0"/>
              <a:t>Virtual</a:t>
            </a:r>
          </a:p>
          <a:p>
            <a:r>
              <a:rPr lang="en-US" dirty="0"/>
              <a:t>Page Hit / Page Fault</a:t>
            </a:r>
          </a:p>
          <a:p>
            <a:r>
              <a:rPr lang="en-US" dirty="0"/>
              <a:t>Translation Lookaside Buffer</a:t>
            </a:r>
          </a:p>
        </p:txBody>
      </p:sp>
    </p:spTree>
    <p:extLst>
      <p:ext uri="{BB962C8B-B14F-4D97-AF65-F5344CB8AC3E}">
        <p14:creationId xmlns:p14="http://schemas.microsoft.com/office/powerpoint/2010/main" val="113085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Physical Address</a:t>
            </a:r>
          </a:p>
        </p:txBody>
      </p:sp>
      <p:pic>
        <p:nvPicPr>
          <p:cNvPr id="7" name="Picture 2" descr="https://simplecore.intel.com/newsroom/wp-content/uploads/sites/11/2016/08/7th-Gen-Intel-Core-i7-bad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920240"/>
            <a:ext cx="3657599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720090" y="2011680"/>
            <a:ext cx="3474720" cy="3474720"/>
            <a:chOff x="720090" y="2011680"/>
            <a:chExt cx="3474720" cy="3474720"/>
          </a:xfrm>
        </p:grpSpPr>
        <p:sp>
          <p:nvSpPr>
            <p:cNvPr id="9" name="Rounded Rectangle 4"/>
            <p:cNvSpPr/>
            <p:nvPr/>
          </p:nvSpPr>
          <p:spPr>
            <a:xfrm>
              <a:off x="720090" y="2011680"/>
              <a:ext cx="3474720" cy="3474720"/>
            </a:xfrm>
            <a:prstGeom prst="roundRect">
              <a:avLst>
                <a:gd name="adj" fmla="val 10000"/>
              </a:avLst>
            </a:prstGeom>
            <a:solidFill>
              <a:schemeClr val="tx1">
                <a:lumMod val="85000"/>
              </a:schemeClr>
            </a:solidFill>
            <a:ln w="38100">
              <a:solidFill>
                <a:srgbClr val="A5AEB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6"/>
            <p:cNvSpPr/>
            <p:nvPr/>
          </p:nvSpPr>
          <p:spPr>
            <a:xfrm>
              <a:off x="902970" y="2194560"/>
              <a:ext cx="3108960" cy="3108960"/>
            </a:xfrm>
            <a:prstGeom prst="roundRect">
              <a:avLst>
                <a:gd name="adj" fmla="val 10370"/>
              </a:avLst>
            </a:prstGeom>
            <a:solidFill>
              <a:schemeClr val="tx1">
                <a:lumMod val="9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 rot="16200000">
            <a:off x="4720845" y="2857761"/>
            <a:ext cx="6217409" cy="1510020"/>
            <a:chOff x="1808480" y="2056140"/>
            <a:chExt cx="6217409" cy="1510020"/>
          </a:xfrm>
        </p:grpSpPr>
        <p:sp>
          <p:nvSpPr>
            <p:cNvPr id="12" name="Rectangle 11"/>
            <p:cNvSpPr/>
            <p:nvPr/>
          </p:nvSpPr>
          <p:spPr>
            <a:xfrm>
              <a:off x="1897889" y="2056140"/>
              <a:ext cx="6026400" cy="1411520"/>
            </a:xfrm>
            <a:prstGeom prst="rect">
              <a:avLst/>
            </a:prstGeom>
            <a:solidFill>
              <a:srgbClr val="0077A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5"/>
            <p:cNvSpPr/>
            <p:nvPr/>
          </p:nvSpPr>
          <p:spPr>
            <a:xfrm>
              <a:off x="1808480" y="2617151"/>
              <a:ext cx="193040" cy="17176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6"/>
            <p:cNvSpPr/>
            <p:nvPr/>
          </p:nvSpPr>
          <p:spPr>
            <a:xfrm>
              <a:off x="7832849" y="2617150"/>
              <a:ext cx="193040" cy="17176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1940560" y="3322320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7777985" y="3322320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19"/>
            <p:cNvSpPr/>
            <p:nvPr/>
          </p:nvSpPr>
          <p:spPr>
            <a:xfrm>
              <a:off x="4794249" y="3322320"/>
              <a:ext cx="121920" cy="243840"/>
            </a:xfrm>
            <a:prstGeom prst="roundRect">
              <a:avLst>
                <a:gd name="adj" fmla="val 49479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08745" y="3361018"/>
              <a:ext cx="2619375" cy="114300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89065" y="3361018"/>
              <a:ext cx="2743200" cy="114300"/>
            </a:xfrm>
            <a:prstGeom prst="rect">
              <a:avLst/>
            </a:prstGeom>
          </p:spPr>
        </p:pic>
      </p:grpSp>
      <p:cxnSp>
        <p:nvCxnSpPr>
          <p:cNvPr id="84" name="Straight Arrow Connector 83"/>
          <p:cNvCxnSpPr/>
          <p:nvPr/>
        </p:nvCxnSpPr>
        <p:spPr>
          <a:xfrm>
            <a:off x="4286249" y="2944678"/>
            <a:ext cx="2788291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5061475" y="2467106"/>
            <a:ext cx="12378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Address</a:t>
            </a:r>
          </a:p>
        </p:txBody>
      </p:sp>
      <p:cxnSp>
        <p:nvCxnSpPr>
          <p:cNvPr id="89" name="Straight Arrow Connector 88"/>
          <p:cNvCxnSpPr/>
          <p:nvPr/>
        </p:nvCxnSpPr>
        <p:spPr>
          <a:xfrm flipH="1">
            <a:off x="4286249" y="4248412"/>
            <a:ext cx="278829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5283491" y="3801835"/>
            <a:ext cx="7938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3490542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  <p:bldP spid="9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roup 93"/>
          <p:cNvGrpSpPr/>
          <p:nvPr/>
        </p:nvGrpSpPr>
        <p:grpSpPr>
          <a:xfrm rot="16200000">
            <a:off x="4720845" y="2857761"/>
            <a:ext cx="6217409" cy="1510020"/>
            <a:chOff x="1808480" y="2056140"/>
            <a:chExt cx="6217409" cy="1510020"/>
          </a:xfrm>
        </p:grpSpPr>
        <p:sp>
          <p:nvSpPr>
            <p:cNvPr id="95" name="Rectangle 94"/>
            <p:cNvSpPr/>
            <p:nvPr/>
          </p:nvSpPr>
          <p:spPr>
            <a:xfrm>
              <a:off x="1897889" y="2056140"/>
              <a:ext cx="6026400" cy="1411520"/>
            </a:xfrm>
            <a:prstGeom prst="rect">
              <a:avLst/>
            </a:prstGeom>
            <a:solidFill>
              <a:srgbClr val="0077A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ounded Rectangle 15"/>
            <p:cNvSpPr/>
            <p:nvPr/>
          </p:nvSpPr>
          <p:spPr>
            <a:xfrm>
              <a:off x="1808480" y="2617151"/>
              <a:ext cx="193040" cy="17176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ounded Rectangle 16"/>
            <p:cNvSpPr/>
            <p:nvPr/>
          </p:nvSpPr>
          <p:spPr>
            <a:xfrm>
              <a:off x="7832849" y="2617150"/>
              <a:ext cx="193040" cy="17176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>
            <a:xfrm>
              <a:off x="1940560" y="3322320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/>
            <p:cNvSpPr/>
            <p:nvPr/>
          </p:nvSpPr>
          <p:spPr>
            <a:xfrm>
              <a:off x="7777985" y="3322320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ounded Rectangle 19"/>
            <p:cNvSpPr/>
            <p:nvPr/>
          </p:nvSpPr>
          <p:spPr>
            <a:xfrm>
              <a:off x="4794249" y="3322320"/>
              <a:ext cx="121920" cy="243840"/>
            </a:xfrm>
            <a:prstGeom prst="roundRect">
              <a:avLst>
                <a:gd name="adj" fmla="val 49479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1" name="Picture 10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08745" y="3361018"/>
              <a:ext cx="2619375" cy="114300"/>
            </a:xfrm>
            <a:prstGeom prst="rect">
              <a:avLst/>
            </a:prstGeom>
          </p:spPr>
        </p:pic>
        <p:pic>
          <p:nvPicPr>
            <p:cNvPr id="102" name="Picture 10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89065" y="3361018"/>
              <a:ext cx="2743200" cy="114300"/>
            </a:xfrm>
            <a:prstGeom prst="rect">
              <a:avLst/>
            </a:prstGeom>
          </p:spPr>
        </p:pic>
      </p:grp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Problem</a:t>
            </a:r>
          </a:p>
        </p:txBody>
      </p:sp>
      <p:pic>
        <p:nvPicPr>
          <p:cNvPr id="80" name="Picture 8" descr="Windows Executable File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725" y="1873312"/>
            <a:ext cx="1461907" cy="1461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Connector: Elbow 3"/>
          <p:cNvCxnSpPr>
            <a:stCxn id="80" idx="3"/>
            <a:endCxn id="92" idx="1"/>
          </p:cNvCxnSpPr>
          <p:nvPr/>
        </p:nvCxnSpPr>
        <p:spPr>
          <a:xfrm flipV="1">
            <a:off x="2609632" y="1873312"/>
            <a:ext cx="3409795" cy="730954"/>
          </a:xfrm>
          <a:prstGeom prst="bentConnector3">
            <a:avLst>
              <a:gd name="adj1" fmla="val 51265"/>
            </a:avLst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155563" y="3225092"/>
            <a:ext cx="14462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Process A</a:t>
            </a:r>
          </a:p>
        </p:txBody>
      </p:sp>
      <p:sp>
        <p:nvSpPr>
          <p:cNvPr id="92" name="Rectangle 91"/>
          <p:cNvSpPr/>
          <p:nvPr/>
        </p:nvSpPr>
        <p:spPr>
          <a:xfrm>
            <a:off x="6019427" y="1457813"/>
            <a:ext cx="40267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solidFill>
                  <a:srgbClr val="FFC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48954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roup 93"/>
          <p:cNvGrpSpPr/>
          <p:nvPr/>
        </p:nvGrpSpPr>
        <p:grpSpPr>
          <a:xfrm rot="16200000">
            <a:off x="4720845" y="2857761"/>
            <a:ext cx="6217409" cy="1510020"/>
            <a:chOff x="1808480" y="2056140"/>
            <a:chExt cx="6217409" cy="1510020"/>
          </a:xfrm>
        </p:grpSpPr>
        <p:sp>
          <p:nvSpPr>
            <p:cNvPr id="95" name="Rectangle 94"/>
            <p:cNvSpPr/>
            <p:nvPr/>
          </p:nvSpPr>
          <p:spPr>
            <a:xfrm>
              <a:off x="1897889" y="2056140"/>
              <a:ext cx="6026400" cy="1411520"/>
            </a:xfrm>
            <a:prstGeom prst="rect">
              <a:avLst/>
            </a:prstGeom>
            <a:solidFill>
              <a:srgbClr val="0077A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ounded Rectangle 15"/>
            <p:cNvSpPr/>
            <p:nvPr/>
          </p:nvSpPr>
          <p:spPr>
            <a:xfrm>
              <a:off x="1808480" y="2617151"/>
              <a:ext cx="193040" cy="17176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ounded Rectangle 16"/>
            <p:cNvSpPr/>
            <p:nvPr/>
          </p:nvSpPr>
          <p:spPr>
            <a:xfrm>
              <a:off x="7832849" y="2617150"/>
              <a:ext cx="193040" cy="17176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>
            <a:xfrm>
              <a:off x="1940560" y="3322320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/>
            <p:cNvSpPr/>
            <p:nvPr/>
          </p:nvSpPr>
          <p:spPr>
            <a:xfrm>
              <a:off x="7777985" y="3322320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ounded Rectangle 19"/>
            <p:cNvSpPr/>
            <p:nvPr/>
          </p:nvSpPr>
          <p:spPr>
            <a:xfrm>
              <a:off x="4794249" y="3322320"/>
              <a:ext cx="121920" cy="243840"/>
            </a:xfrm>
            <a:prstGeom prst="roundRect">
              <a:avLst>
                <a:gd name="adj" fmla="val 49479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1" name="Picture 10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08745" y="3361018"/>
              <a:ext cx="2619375" cy="114300"/>
            </a:xfrm>
            <a:prstGeom prst="rect">
              <a:avLst/>
            </a:prstGeom>
          </p:spPr>
        </p:pic>
        <p:pic>
          <p:nvPicPr>
            <p:cNvPr id="102" name="Picture 10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89065" y="3361018"/>
              <a:ext cx="2743200" cy="114300"/>
            </a:xfrm>
            <a:prstGeom prst="rect">
              <a:avLst/>
            </a:prstGeom>
          </p:spPr>
        </p:pic>
      </p:grp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46" name="Rectangle 45"/>
          <p:cNvSpPr/>
          <p:nvPr/>
        </p:nvSpPr>
        <p:spPr>
          <a:xfrm>
            <a:off x="7164566" y="3398807"/>
            <a:ext cx="1097280" cy="646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0" name="Picture 8" descr="Windows Executable File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725" y="1873312"/>
            <a:ext cx="1461907" cy="1461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8" descr="Windows Executable File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725" y="4340418"/>
            <a:ext cx="1461907" cy="1461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Connector: Elbow 3"/>
          <p:cNvCxnSpPr>
            <a:stCxn id="80" idx="3"/>
            <a:endCxn id="95" idx="0"/>
          </p:cNvCxnSpPr>
          <p:nvPr/>
        </p:nvCxnSpPr>
        <p:spPr>
          <a:xfrm>
            <a:off x="2609632" y="2604266"/>
            <a:ext cx="4464908" cy="1014600"/>
          </a:xfrm>
          <a:prstGeom prst="bentConnector3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/>
          <p:cNvCxnSpPr>
            <a:stCxn id="83" idx="3"/>
          </p:cNvCxnSpPr>
          <p:nvPr/>
        </p:nvCxnSpPr>
        <p:spPr>
          <a:xfrm flipV="1">
            <a:off x="2609632" y="3801835"/>
            <a:ext cx="4464908" cy="1269537"/>
          </a:xfrm>
          <a:prstGeom prst="bentConnector3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155563" y="3225092"/>
            <a:ext cx="14462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Process A</a:t>
            </a:r>
          </a:p>
        </p:txBody>
      </p:sp>
      <p:sp>
        <p:nvSpPr>
          <p:cNvPr id="88" name="Rectangle 87"/>
          <p:cNvSpPr/>
          <p:nvPr/>
        </p:nvSpPr>
        <p:spPr>
          <a:xfrm>
            <a:off x="1159571" y="5718126"/>
            <a:ext cx="14382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Process B</a:t>
            </a:r>
          </a:p>
        </p:txBody>
      </p:sp>
      <p:sp>
        <p:nvSpPr>
          <p:cNvPr id="92" name="Rectangle 91"/>
          <p:cNvSpPr/>
          <p:nvPr/>
        </p:nvSpPr>
        <p:spPr>
          <a:xfrm>
            <a:off x="2820343" y="2142601"/>
            <a:ext cx="1467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PA </a:t>
            </a:r>
            <a:r>
              <a:rPr lang="en-US" sz="2400" dirty="0">
                <a:solidFill>
                  <a:srgbClr val="FFC000"/>
                </a:solidFill>
              </a:rPr>
              <a:t>0xABC</a:t>
            </a:r>
          </a:p>
        </p:txBody>
      </p:sp>
      <p:sp>
        <p:nvSpPr>
          <p:cNvPr id="93" name="Rectangle 92"/>
          <p:cNvSpPr/>
          <p:nvPr/>
        </p:nvSpPr>
        <p:spPr>
          <a:xfrm>
            <a:off x="2820343" y="5115178"/>
            <a:ext cx="1467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PA </a:t>
            </a:r>
            <a:r>
              <a:rPr lang="en-US" sz="2400" dirty="0">
                <a:solidFill>
                  <a:srgbClr val="FFC000"/>
                </a:solidFill>
              </a:rPr>
              <a:t>0xABC</a:t>
            </a:r>
          </a:p>
        </p:txBody>
      </p:sp>
    </p:spTree>
    <p:extLst>
      <p:ext uri="{BB962C8B-B14F-4D97-AF65-F5344CB8AC3E}">
        <p14:creationId xmlns:p14="http://schemas.microsoft.com/office/powerpoint/2010/main" val="2464319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245928" y="3975179"/>
            <a:ext cx="730567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All problems in computer science can be solved by another level of indirection</a:t>
            </a:r>
          </a:p>
        </p:txBody>
      </p:sp>
      <p:pic>
        <p:nvPicPr>
          <p:cNvPr id="1026" name="Picture 2" descr="http://www.nataliemaclean.com/blog/wp-content/uploads/2014/04/quotation-marks-lef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696" y="3890270"/>
            <a:ext cx="683367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www.nataliemaclean.com/blog/wp-content/uploads/2014/04/quotation-marks-lef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7868236" y="4696390"/>
            <a:ext cx="683367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4906053" y="2245140"/>
            <a:ext cx="36455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David John Wheeler</a:t>
            </a:r>
          </a:p>
        </p:txBody>
      </p:sp>
      <p:sp>
        <p:nvSpPr>
          <p:cNvPr id="5" name="Rectangle 4"/>
          <p:cNvSpPr/>
          <p:nvPr/>
        </p:nvSpPr>
        <p:spPr>
          <a:xfrm>
            <a:off x="4792241" y="2813751"/>
            <a:ext cx="37593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1985 Computer Pioneer Award</a:t>
            </a:r>
          </a:p>
          <a:p>
            <a:pPr algn="r"/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for assembly language programming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45928" y="4991049"/>
            <a:ext cx="730567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tx1">
                    <a:lumMod val="65000"/>
                  </a:schemeClr>
                </a:solidFill>
              </a:rPr>
              <a:t>… except of course for the problem</a:t>
            </a:r>
          </a:p>
          <a:p>
            <a:r>
              <a:rPr lang="en-US" sz="3200" dirty="0">
                <a:solidFill>
                  <a:schemeClr val="tx1">
                    <a:lumMod val="65000"/>
                  </a:schemeClr>
                </a:solidFill>
              </a:rPr>
              <a:t>of too many indirections.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rcRect l="9819" t="5471" r="3551" b="18967"/>
          <a:stretch/>
        </p:blipFill>
        <p:spPr>
          <a:xfrm flipH="1">
            <a:off x="1513347" y="724044"/>
            <a:ext cx="2743200" cy="27432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929784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oup 96"/>
          <p:cNvGrpSpPr/>
          <p:nvPr/>
        </p:nvGrpSpPr>
        <p:grpSpPr>
          <a:xfrm rot="16200000">
            <a:off x="4720845" y="2857761"/>
            <a:ext cx="6217409" cy="1510020"/>
            <a:chOff x="1808480" y="2056140"/>
            <a:chExt cx="6217409" cy="1510020"/>
          </a:xfrm>
        </p:grpSpPr>
        <p:sp>
          <p:nvSpPr>
            <p:cNvPr id="98" name="Rectangle 97"/>
            <p:cNvSpPr/>
            <p:nvPr/>
          </p:nvSpPr>
          <p:spPr>
            <a:xfrm>
              <a:off x="1897889" y="2056140"/>
              <a:ext cx="6026400" cy="1411520"/>
            </a:xfrm>
            <a:prstGeom prst="rect">
              <a:avLst/>
            </a:prstGeom>
            <a:solidFill>
              <a:srgbClr val="0077A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ounded Rectangle 15"/>
            <p:cNvSpPr/>
            <p:nvPr/>
          </p:nvSpPr>
          <p:spPr>
            <a:xfrm>
              <a:off x="1808480" y="2617151"/>
              <a:ext cx="193040" cy="17176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ounded Rectangle 16"/>
            <p:cNvSpPr/>
            <p:nvPr/>
          </p:nvSpPr>
          <p:spPr>
            <a:xfrm>
              <a:off x="7832849" y="2617150"/>
              <a:ext cx="193040" cy="17176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>
            <a:xfrm>
              <a:off x="1940560" y="3322320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7777985" y="3322320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ounded Rectangle 19"/>
            <p:cNvSpPr/>
            <p:nvPr/>
          </p:nvSpPr>
          <p:spPr>
            <a:xfrm>
              <a:off x="4794249" y="3322320"/>
              <a:ext cx="121920" cy="243840"/>
            </a:xfrm>
            <a:prstGeom prst="roundRect">
              <a:avLst>
                <a:gd name="adj" fmla="val 49479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4" name="Picture 10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08745" y="3361018"/>
              <a:ext cx="2619375" cy="114300"/>
            </a:xfrm>
            <a:prstGeom prst="rect">
              <a:avLst/>
            </a:prstGeom>
          </p:spPr>
        </p:pic>
        <p:pic>
          <p:nvPicPr>
            <p:cNvPr id="105" name="Picture 10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89065" y="3361018"/>
              <a:ext cx="2743200" cy="114300"/>
            </a:xfrm>
            <a:prstGeom prst="rect">
              <a:avLst/>
            </a:prstGeom>
          </p:spPr>
        </p:pic>
      </p:grp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Virtual Address</a:t>
            </a:r>
          </a:p>
        </p:txBody>
      </p:sp>
      <p:pic>
        <p:nvPicPr>
          <p:cNvPr id="80" name="Picture 8" descr="Windows Executable File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725" y="1873312"/>
            <a:ext cx="1461907" cy="1461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8" descr="Windows Executable File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725" y="4340418"/>
            <a:ext cx="1461907" cy="1461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/>
          <p:cNvSpPr/>
          <p:nvPr/>
        </p:nvSpPr>
        <p:spPr>
          <a:xfrm>
            <a:off x="1155563" y="3225092"/>
            <a:ext cx="14462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Process A</a:t>
            </a:r>
          </a:p>
        </p:txBody>
      </p:sp>
      <p:sp>
        <p:nvSpPr>
          <p:cNvPr id="88" name="Rectangle 87"/>
          <p:cNvSpPr/>
          <p:nvPr/>
        </p:nvSpPr>
        <p:spPr>
          <a:xfrm>
            <a:off x="1159571" y="5718126"/>
            <a:ext cx="14382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Process B</a:t>
            </a:r>
          </a:p>
        </p:txBody>
      </p:sp>
      <p:cxnSp>
        <p:nvCxnSpPr>
          <p:cNvPr id="56" name="Straight Arrow Connector 55"/>
          <p:cNvCxnSpPr>
            <a:stCxn id="83" idx="3"/>
          </p:cNvCxnSpPr>
          <p:nvPr/>
        </p:nvCxnSpPr>
        <p:spPr>
          <a:xfrm flipV="1">
            <a:off x="2609632" y="5061644"/>
            <a:ext cx="2173928" cy="972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5664254" y="5078508"/>
            <a:ext cx="1410286" cy="713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4749854" y="365126"/>
            <a:ext cx="914400" cy="3108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4749854" y="3612516"/>
            <a:ext cx="914400" cy="3108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 rot="20640000">
            <a:off x="2859464" y="1825334"/>
            <a:ext cx="1467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VA </a:t>
            </a:r>
            <a:r>
              <a:rPr lang="en-US" sz="2400" dirty="0">
                <a:solidFill>
                  <a:srgbClr val="FFC000"/>
                </a:solidFill>
              </a:rPr>
              <a:t>0xABC</a:t>
            </a:r>
          </a:p>
        </p:txBody>
      </p:sp>
      <p:sp>
        <p:nvSpPr>
          <p:cNvPr id="68" name="Rectangle 67"/>
          <p:cNvSpPr/>
          <p:nvPr/>
        </p:nvSpPr>
        <p:spPr>
          <a:xfrm>
            <a:off x="2962933" y="4599979"/>
            <a:ext cx="1467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VA </a:t>
            </a:r>
            <a:r>
              <a:rPr lang="en-US" sz="2400" dirty="0">
                <a:solidFill>
                  <a:srgbClr val="FFC000"/>
                </a:solidFill>
              </a:rPr>
              <a:t>0xABC</a:t>
            </a:r>
          </a:p>
        </p:txBody>
      </p:sp>
      <p:sp>
        <p:nvSpPr>
          <p:cNvPr id="70" name="Rectangle 69"/>
          <p:cNvSpPr/>
          <p:nvPr/>
        </p:nvSpPr>
        <p:spPr>
          <a:xfrm>
            <a:off x="5871683" y="1540302"/>
            <a:ext cx="98777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PA</a:t>
            </a:r>
          </a:p>
          <a:p>
            <a:pPr algn="ctr"/>
            <a:r>
              <a:rPr lang="en-US" sz="2400" dirty="0">
                <a:solidFill>
                  <a:srgbClr val="FFC000"/>
                </a:solidFill>
              </a:rPr>
              <a:t>0x200</a:t>
            </a:r>
          </a:p>
        </p:txBody>
      </p:sp>
      <p:sp>
        <p:nvSpPr>
          <p:cNvPr id="71" name="Rectangle 70"/>
          <p:cNvSpPr/>
          <p:nvPr/>
        </p:nvSpPr>
        <p:spPr>
          <a:xfrm>
            <a:off x="5893145" y="4641276"/>
            <a:ext cx="95250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PA</a:t>
            </a:r>
          </a:p>
          <a:p>
            <a:pPr algn="ctr"/>
            <a:r>
              <a:rPr lang="en-US" sz="2400" dirty="0">
                <a:solidFill>
                  <a:srgbClr val="FFC000"/>
                </a:solidFill>
              </a:rPr>
              <a:t>0x100</a:t>
            </a:r>
          </a:p>
        </p:txBody>
      </p:sp>
      <p:sp>
        <p:nvSpPr>
          <p:cNvPr id="74" name="Rectangle 73"/>
          <p:cNvSpPr/>
          <p:nvPr/>
        </p:nvSpPr>
        <p:spPr>
          <a:xfrm>
            <a:off x="4749854" y="1776518"/>
            <a:ext cx="914400" cy="3657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/>
          <p:cNvSpPr/>
          <p:nvPr/>
        </p:nvSpPr>
        <p:spPr>
          <a:xfrm>
            <a:off x="4749854" y="4902764"/>
            <a:ext cx="914400" cy="3657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2987206" y="3335220"/>
            <a:ext cx="128112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Virtual</a:t>
            </a:r>
          </a:p>
          <a:p>
            <a:pPr algn="ctr"/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Memory</a:t>
            </a:r>
          </a:p>
        </p:txBody>
      </p:sp>
      <p:cxnSp>
        <p:nvCxnSpPr>
          <p:cNvPr id="78" name="Curved Connector 31"/>
          <p:cNvCxnSpPr/>
          <p:nvPr/>
        </p:nvCxnSpPr>
        <p:spPr>
          <a:xfrm rot="5400000" flipH="1" flipV="1">
            <a:off x="4025135" y="2687162"/>
            <a:ext cx="365760" cy="1005840"/>
          </a:xfrm>
          <a:prstGeom prst="curvedConnector2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1" name="Curved Connector 31"/>
          <p:cNvCxnSpPr/>
          <p:nvPr/>
        </p:nvCxnSpPr>
        <p:spPr>
          <a:xfrm rot="16200000" flipH="1">
            <a:off x="4025135" y="3839898"/>
            <a:ext cx="365760" cy="1005840"/>
          </a:xfrm>
          <a:prstGeom prst="curvedConnector2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7164566" y="1625175"/>
            <a:ext cx="1097280" cy="646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4" name="Straight Arrow Connector 93"/>
          <p:cNvCxnSpPr/>
          <p:nvPr/>
        </p:nvCxnSpPr>
        <p:spPr>
          <a:xfrm flipV="1">
            <a:off x="5664254" y="1955800"/>
            <a:ext cx="1402628" cy="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7164566" y="4755018"/>
            <a:ext cx="1097280" cy="646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" name="Straight Arrow Connector 2"/>
          <p:cNvCxnSpPr>
            <a:stCxn id="80" idx="3"/>
            <a:endCxn id="74" idx="1"/>
          </p:cNvCxnSpPr>
          <p:nvPr/>
        </p:nvCxnSpPr>
        <p:spPr>
          <a:xfrm flipV="1">
            <a:off x="2609632" y="1959398"/>
            <a:ext cx="2140222" cy="64486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888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s://simplecore.intel.com/newsroom/wp-content/uploads/sites/11/2016/08/7th-Gen-Intel-Core-i7-bad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920240"/>
            <a:ext cx="3657599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720090" y="2011680"/>
            <a:ext cx="3474720" cy="3474720"/>
            <a:chOff x="720090" y="2011680"/>
            <a:chExt cx="3474720" cy="3474720"/>
          </a:xfrm>
        </p:grpSpPr>
        <p:sp>
          <p:nvSpPr>
            <p:cNvPr id="9" name="Rounded Rectangle 4"/>
            <p:cNvSpPr/>
            <p:nvPr/>
          </p:nvSpPr>
          <p:spPr>
            <a:xfrm>
              <a:off x="720090" y="2011680"/>
              <a:ext cx="3474720" cy="3474720"/>
            </a:xfrm>
            <a:prstGeom prst="roundRect">
              <a:avLst>
                <a:gd name="adj" fmla="val 10000"/>
              </a:avLst>
            </a:prstGeom>
            <a:solidFill>
              <a:schemeClr val="tx1">
                <a:lumMod val="85000"/>
              </a:schemeClr>
            </a:solidFill>
            <a:ln w="38100">
              <a:solidFill>
                <a:srgbClr val="A5AEB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6"/>
            <p:cNvSpPr/>
            <p:nvPr/>
          </p:nvSpPr>
          <p:spPr>
            <a:xfrm>
              <a:off x="902970" y="2194560"/>
              <a:ext cx="3108960" cy="3108960"/>
            </a:xfrm>
            <a:prstGeom prst="roundRect">
              <a:avLst>
                <a:gd name="adj" fmla="val 10370"/>
              </a:avLst>
            </a:prstGeom>
            <a:solidFill>
              <a:schemeClr val="tx1">
                <a:lumMod val="9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4" name="Straight Arrow Connector 83"/>
          <p:cNvCxnSpPr>
            <a:stCxn id="22" idx="3"/>
          </p:cNvCxnSpPr>
          <p:nvPr/>
        </p:nvCxnSpPr>
        <p:spPr>
          <a:xfrm>
            <a:off x="3847379" y="3748178"/>
            <a:ext cx="3227161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5552429" y="3286513"/>
            <a:ext cx="5375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PA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23850" y="365126"/>
            <a:ext cx="7886700" cy="1325563"/>
          </a:xfrm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M</a:t>
            </a:r>
            <a:r>
              <a:rPr lang="en-US" dirty="0"/>
              <a:t>emory </a:t>
            </a:r>
            <a:r>
              <a:rPr lang="en-US" dirty="0">
                <a:solidFill>
                  <a:srgbClr val="FFC000"/>
                </a:solidFill>
              </a:rPr>
              <a:t>M</a:t>
            </a:r>
            <a:r>
              <a:rPr lang="en-US" dirty="0"/>
              <a:t>anagement </a:t>
            </a:r>
            <a:r>
              <a:rPr lang="en-US" dirty="0">
                <a:solidFill>
                  <a:srgbClr val="FFC000"/>
                </a:solidFill>
              </a:rPr>
              <a:t>U</a:t>
            </a:r>
            <a:r>
              <a:rPr lang="en-US" dirty="0"/>
              <a:t>nit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05840" y="2286001"/>
            <a:ext cx="1097280" cy="2924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CPU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750099" y="2286001"/>
            <a:ext cx="1097280" cy="29243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2400" dirty="0"/>
              <a:t>MMU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149659" y="3310057"/>
            <a:ext cx="5375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VA</a:t>
            </a:r>
          </a:p>
        </p:txBody>
      </p:sp>
      <p:cxnSp>
        <p:nvCxnSpPr>
          <p:cNvPr id="37" name="Straight Arrow Connector 36"/>
          <p:cNvCxnSpPr>
            <a:stCxn id="20" idx="3"/>
            <a:endCxn id="22" idx="1"/>
          </p:cNvCxnSpPr>
          <p:nvPr/>
        </p:nvCxnSpPr>
        <p:spPr>
          <a:xfrm>
            <a:off x="2103120" y="3748178"/>
            <a:ext cx="646979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9" name="Group 48"/>
          <p:cNvGrpSpPr/>
          <p:nvPr/>
        </p:nvGrpSpPr>
        <p:grpSpPr>
          <a:xfrm rot="16200000">
            <a:off x="4720845" y="2857761"/>
            <a:ext cx="6217409" cy="1510020"/>
            <a:chOff x="1808480" y="2056140"/>
            <a:chExt cx="6217409" cy="1510020"/>
          </a:xfrm>
        </p:grpSpPr>
        <p:sp>
          <p:nvSpPr>
            <p:cNvPr id="50" name="Rectangle 49"/>
            <p:cNvSpPr/>
            <p:nvPr/>
          </p:nvSpPr>
          <p:spPr>
            <a:xfrm>
              <a:off x="1897889" y="2056140"/>
              <a:ext cx="6026400" cy="1411520"/>
            </a:xfrm>
            <a:prstGeom prst="rect">
              <a:avLst/>
            </a:prstGeom>
            <a:solidFill>
              <a:srgbClr val="0077A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ounded Rectangle 15"/>
            <p:cNvSpPr/>
            <p:nvPr/>
          </p:nvSpPr>
          <p:spPr>
            <a:xfrm>
              <a:off x="1808480" y="2617151"/>
              <a:ext cx="193040" cy="17176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ounded Rectangle 16"/>
            <p:cNvSpPr/>
            <p:nvPr/>
          </p:nvSpPr>
          <p:spPr>
            <a:xfrm>
              <a:off x="7832849" y="2617150"/>
              <a:ext cx="193040" cy="17176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1940560" y="3322320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7777985" y="3322320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ounded Rectangle 19"/>
            <p:cNvSpPr/>
            <p:nvPr/>
          </p:nvSpPr>
          <p:spPr>
            <a:xfrm>
              <a:off x="4794249" y="3322320"/>
              <a:ext cx="121920" cy="243840"/>
            </a:xfrm>
            <a:prstGeom prst="roundRect">
              <a:avLst>
                <a:gd name="adj" fmla="val 49479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08745" y="3361018"/>
              <a:ext cx="2619375" cy="114300"/>
            </a:xfrm>
            <a:prstGeom prst="rect">
              <a:avLst/>
            </a:prstGeom>
          </p:spPr>
        </p:pic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89065" y="3361018"/>
              <a:ext cx="2743200" cy="1143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37488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Address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656366" y="2494407"/>
                <a:ext cx="202145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{0,1,…,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−1}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6366" y="2494407"/>
                <a:ext cx="2021451" cy="369332"/>
              </a:xfrm>
              <a:prstGeom prst="rect">
                <a:avLst/>
              </a:prstGeom>
              <a:blipFill>
                <a:blip r:embed="rId3"/>
                <a:stretch>
                  <a:fillRect l="-5136" r="-5136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435597" y="2494407"/>
                <a:ext cx="202145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{0,1,…,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−1}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5597" y="2494407"/>
                <a:ext cx="2021451" cy="369332"/>
              </a:xfrm>
              <a:prstGeom prst="rect">
                <a:avLst/>
              </a:prstGeom>
              <a:blipFill>
                <a:blip r:embed="rId4"/>
                <a:stretch>
                  <a:fillRect l="-3916" r="-4217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003735" y="1534034"/>
                <a:ext cx="1136530" cy="12311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0" b="0" i="1" smtClean="0">
                          <a:latin typeface="Cambria Math" panose="02040503050406030204" pitchFamily="18" charset="0"/>
                        </a:rPr>
                        <m:t>≫</m:t>
                      </m:r>
                    </m:oMath>
                  </m:oMathPara>
                </a14:m>
                <a:endParaRPr lang="en-US" sz="80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3735" y="1534034"/>
                <a:ext cx="1136530" cy="123110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1405013" y="1586758"/>
            <a:ext cx="208262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Virtual</a:t>
            </a:r>
          </a:p>
          <a:p>
            <a:pPr algn="ctr"/>
            <a:r>
              <a:rPr lang="en-US" sz="2400" dirty="0"/>
              <a:t>Address Space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656366" y="1586758"/>
            <a:ext cx="208262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Physical</a:t>
            </a:r>
          </a:p>
          <a:p>
            <a:pPr algn="ctr"/>
            <a:r>
              <a:rPr lang="en-US" sz="2400" dirty="0"/>
              <a:t>Address Space</a:t>
            </a:r>
          </a:p>
        </p:txBody>
      </p:sp>
      <p:sp>
        <p:nvSpPr>
          <p:cNvPr id="6" name="Rectangle 5"/>
          <p:cNvSpPr/>
          <p:nvPr/>
        </p:nvSpPr>
        <p:spPr>
          <a:xfrm>
            <a:off x="628650" y="3712452"/>
            <a:ext cx="7886700" cy="3657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Virtual Address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943348" y="4935452"/>
            <a:ext cx="4572000" cy="3657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Physical Address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86300" y="4235570"/>
            <a:ext cx="382904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7" idx="1"/>
          </p:cNvCxnSpPr>
          <p:nvPr/>
        </p:nvCxnSpPr>
        <p:spPr>
          <a:xfrm flipH="1">
            <a:off x="628651" y="4230279"/>
            <a:ext cx="3762406" cy="52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4391057" y="3999446"/>
            <a:ext cx="3618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n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943348" y="5281660"/>
            <a:ext cx="4603929" cy="461665"/>
            <a:chOff x="3943348" y="2909397"/>
            <a:chExt cx="4603929" cy="461665"/>
          </a:xfrm>
        </p:grpSpPr>
        <p:cxnSp>
          <p:nvCxnSpPr>
            <p:cNvPr id="16" name="Straight Arrow Connector 15"/>
            <p:cNvCxnSpPr>
              <a:stCxn id="18" idx="3"/>
            </p:cNvCxnSpPr>
            <p:nvPr/>
          </p:nvCxnSpPr>
          <p:spPr>
            <a:xfrm>
              <a:off x="6426255" y="3140230"/>
              <a:ext cx="212102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>
              <a:off x="3943348" y="3140230"/>
              <a:ext cx="212102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6064370" y="2909397"/>
              <a:ext cx="36188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/>
                <a:t>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24637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ndara">
      <a:maj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4626</TotalTime>
  <Words>621</Words>
  <Application>Microsoft Office PowerPoint</Application>
  <PresentationFormat>On-screen Show (4:3)</PresentationFormat>
  <Paragraphs>442</Paragraphs>
  <Slides>26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Agency FB</vt:lpstr>
      <vt:lpstr>Arial</vt:lpstr>
      <vt:lpstr>Calibri</vt:lpstr>
      <vt:lpstr>Cambria Math</vt:lpstr>
      <vt:lpstr>Candara</vt:lpstr>
      <vt:lpstr>Roboto</vt:lpstr>
      <vt:lpstr>Office Theme</vt:lpstr>
      <vt:lpstr>Memory Allocation</vt:lpstr>
      <vt:lpstr>PowerPoint Presentation</vt:lpstr>
      <vt:lpstr>Physical Address</vt:lpstr>
      <vt:lpstr>Problem</vt:lpstr>
      <vt:lpstr>Problem</vt:lpstr>
      <vt:lpstr>PowerPoint Presentation</vt:lpstr>
      <vt:lpstr>Virtual Address</vt:lpstr>
      <vt:lpstr>Memory Management Unit</vt:lpstr>
      <vt:lpstr>Address Space</vt:lpstr>
      <vt:lpstr>Virtual Address</vt:lpstr>
      <vt:lpstr>Why Virtual Memory?</vt:lpstr>
      <vt:lpstr>Organization</vt:lpstr>
      <vt:lpstr>Page table</vt:lpstr>
      <vt:lpstr>Page Table Entries</vt:lpstr>
      <vt:lpstr>DRAM Cache</vt:lpstr>
      <vt:lpstr>Allocating Pages</vt:lpstr>
      <vt:lpstr>Page Hit</vt:lpstr>
      <vt:lpstr>Page Fault</vt:lpstr>
      <vt:lpstr>Thrashing</vt:lpstr>
      <vt:lpstr>Address Translation</vt:lpstr>
      <vt:lpstr>Page Hit</vt:lpstr>
      <vt:lpstr>Page Hit</vt:lpstr>
      <vt:lpstr>Page Hit</vt:lpstr>
      <vt:lpstr>Page Hit</vt:lpstr>
      <vt:lpstr>Translation Lookaside Buffer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nqminh</dc:creator>
  <cp:lastModifiedBy>Minh Nghiem Quoc</cp:lastModifiedBy>
  <cp:revision>439</cp:revision>
  <dcterms:created xsi:type="dcterms:W3CDTF">2016-10-17T02:14:46Z</dcterms:created>
  <dcterms:modified xsi:type="dcterms:W3CDTF">2016-12-14T04:48:00Z</dcterms:modified>
</cp:coreProperties>
</file>