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8" r:id="rId4"/>
    <p:sldId id="263" r:id="rId5"/>
    <p:sldId id="259" r:id="rId6"/>
    <p:sldId id="260" r:id="rId7"/>
    <p:sldId id="269" r:id="rId8"/>
    <p:sldId id="270" r:id="rId9"/>
    <p:sldId id="262" r:id="rId10"/>
    <p:sldId id="272" r:id="rId11"/>
    <p:sldId id="273" r:id="rId12"/>
    <p:sldId id="274" r:id="rId13"/>
    <p:sldId id="275" r:id="rId14"/>
    <p:sldId id="271" r:id="rId15"/>
    <p:sldId id="267" r:id="rId16"/>
    <p:sldId id="266"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7F92682-84FC-4984-9F26-CC1641D5E38B}">
          <p14:sldIdLst>
            <p14:sldId id="256"/>
            <p14:sldId id="258"/>
            <p14:sldId id="268"/>
            <p14:sldId id="263"/>
            <p14:sldId id="259"/>
            <p14:sldId id="260"/>
            <p14:sldId id="269"/>
            <p14:sldId id="270"/>
            <p14:sldId id="262"/>
            <p14:sldId id="272"/>
            <p14:sldId id="273"/>
            <p14:sldId id="274"/>
            <p14:sldId id="275"/>
            <p14:sldId id="271"/>
            <p14:sldId id="267"/>
            <p14:sldId id="266"/>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2" clrIdx="0">
    <p:extLst>
      <p:ext uri="{19B8F6BF-5375-455C-9EA6-DF929625EA0E}">
        <p15:presenceInfo xmlns:p15="http://schemas.microsoft.com/office/powerpoint/2012/main" userId="79ba75e3e7a283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66B82"/>
    <a:srgbClr val="1DA32D"/>
    <a:srgbClr val="000000"/>
    <a:srgbClr val="378D33"/>
    <a:srgbClr val="50C244"/>
    <a:srgbClr val="348430"/>
    <a:srgbClr val="458B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0" autoAdjust="0"/>
    <p:restoredTop sz="94660"/>
  </p:normalViewPr>
  <p:slideViewPr>
    <p:cSldViewPr snapToGrid="0">
      <p:cViewPr varScale="1">
        <p:scale>
          <a:sx n="83" d="100"/>
          <a:sy n="83" d="100"/>
        </p:scale>
        <p:origin x="101"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7T06:48:26.103" idx="1">
    <p:pos x="5956" y="863"/>
    <p:text>The main difference between these two algorithms is the order in which each component tree is trained.</p:text>
    <p:extLst>
      <p:ext uri="{C676402C-5697-4E1C-873F-D02D1690AC5C}">
        <p15:threadingInfo xmlns:p15="http://schemas.microsoft.com/office/powerpoint/2012/main" timeZoneBias="-420"/>
      </p:ext>
    </p:extLst>
  </p:cm>
  <p:cm authorId="1" dt="2018-12-07T06:48:43.809" idx="2">
    <p:pos x="10" y="10"/>
    <p:text>use Decision Trees as the base models.
Suitable for both classification and regression, they are among the most successful and widely deployed machine learning methods. Random Forests and GBTs are ensemble learning algorithms, which combine multiple decision trees to produce even more powerful models
Ensemble Methods
Simply put, ensemble learning algorithms build upon other machine learning methods by combining models. The combination can be more powerful and accurate than any of the individual models.
Random Forests train each tree independently, using a random sample of the data. This randomness helps to make the model more robust than a single decision tree, and less likely to overfit on the training data.
GBTs train one tree at a time, where each new tree helps to correct errors made by previously trained trees. With each tree added, the model becomes even more expressive.</p:text>
    <p:extLst mod="1">
      <p:ext uri="{C676402C-5697-4E1C-873F-D02D1690AC5C}">
        <p15:threadingInfo xmlns:p15="http://schemas.microsoft.com/office/powerpoint/2012/main" timeZoneBias="-420"/>
      </p:ext>
    </p:extLst>
  </p:cm>
  <p:cm authorId="1" dt="2019-01-07T08:10:32.737" idx="4">
    <p:pos x="106" y="106"/>
    <p:text>Ensemble learning algorithms: combine multiple decision trees to produce more powerful models.</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11T23:17:00.029" idx="5">
    <p:pos x="7112" y="962"/>
    <p:text>These are the waveforms of two sounds, as captured by a computer's microphone.
This is the magnitude of 
displacement, of a diaphragm inside of a microphone, as sound waves cause it to oscillate.
 In this view of sound data, the horizontal axis is time, and the vertical axis is the magnitude
of displacement, or amplitude. Although we can see there are differences between the 
waveforms, it's not clear enought to determine which part of the graph corresponds to which sound. To make it clear, we need to view the data in a different way: 
a spectrogram.</p:text>
    <p:extLst mod="1">
      <p:ext uri="{C676402C-5697-4E1C-873F-D02D1690AC5C}">
        <p15:threadingInfo xmlns:p15="http://schemas.microsoft.com/office/powerpoint/2012/main" timeZoneBias="-420"/>
      </p:ext>
    </p:extLst>
  </p:cm>
  <p:cm authorId="1" dt="2019-01-11T23:25:25.435" idx="6">
    <p:pos x="7125" y="2534"/>
    <p:text>In this view of the data, we still have time along the horizontal axis, but now instead of 
amplitude on the vertical axis, we plot the magnitude of the different frequencies
that make up each sound. The brighter the color, the louder that frequency 
component.</p:text>
    <p:extLst mod="1">
      <p:ext uri="{C676402C-5697-4E1C-873F-D02D1690AC5C}">
        <p15:threadingInfo xmlns:p15="http://schemas.microsoft.com/office/powerpoint/2012/main" timeZoneBias="-420"/>
      </p:ext>
    </p:extLst>
  </p:cm>
  <p:cm authorId="1" dt="2019-01-16T08:11:58.234" idx="7">
    <p:pos x="838" y="1233"/>
    <p:text>Linear Regression: statistical model
Regression attempts to predict one dependent variable (usually denoted by Y) and a series of other changing variables (known as independent variables, usually denoted by X).
Linear Regression
Linear Regression is a way of predicting a response Y on the basis of a single predictor variable X. It is assumed that there is approximately a linear relationship between X and Y. Mathematically, we can represent this relationship as:
Y ≈ ɒ + ß X + ℇ
where ɒ and ß are two unknown constants that represent intercept and slope terms in the linear model and ℇ is the error in the estimation.</p:text>
    <p:extLst mod="1">
      <p:ext uri="{C676402C-5697-4E1C-873F-D02D1690AC5C}">
        <p15:threadingInfo xmlns:p15="http://schemas.microsoft.com/office/powerpoint/2012/main" timeZoneBias="-420"/>
      </p:ext>
    </p:extLst>
  </p:cm>
  <p:cm authorId="1" dt="2019-01-16T08:12:58.549" idx="8">
    <p:pos x="838" y="1329"/>
    <p:text>So what are indicated by x and y in y = mx + b for our situation?</p:text>
    <p:extLst>
      <p:ext uri="{C676402C-5697-4E1C-873F-D02D1690AC5C}">
        <p15:threadingInfo xmlns:p15="http://schemas.microsoft.com/office/powerpoint/2012/main" timeZoneBias="-420">
          <p15:parentCm authorId="1" idx="7"/>
        </p15:threadingInfo>
      </p:ext>
    </p:extLst>
  </p:cm>
  <p:cm authorId="1" dt="2019-01-16T23:31:27.287" idx="10">
    <p:pos x="3229" y="2129"/>
    <p:text/>
    <p:extLst>
      <p:ext uri="{C676402C-5697-4E1C-873F-D02D1690AC5C}">
        <p15:threadingInfo xmlns:p15="http://schemas.microsoft.com/office/powerpoint/2012/main" timeZoneBias="-420"/>
      </p:ext>
    </p:extLst>
  </p:cm>
  <p:cm authorId="1" dt="2019-01-17T09:13:50.527" idx="12">
    <p:pos x="3229" y="2225"/>
    <p:text>– devide 10 module – mean accuracy</p:text>
    <p:extLst>
      <p:ext uri="{C676402C-5697-4E1C-873F-D02D1690AC5C}">
        <p15:threadingInfo xmlns:p15="http://schemas.microsoft.com/office/powerpoint/2012/main" timeZoneBias="-420">
          <p15:parentCm authorId="1" idx="10"/>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1-17T00:05:07.688" idx="11">
    <p:pos x="628" y="2153"/>
    <p:text>We're running code with test_size = 0.2 which mean train/test = 80/20</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1-17T00:05:07.688" idx="11">
    <p:pos x="628" y="2153"/>
    <p:text>We're running code with test_size = 0.2 which mean train/test = 80/20</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91FF72-16F1-42B2-A832-5899FCC6E50B}"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23848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1FF72-16F1-42B2-A832-5899FCC6E50B}"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16965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1FF72-16F1-42B2-A832-5899FCC6E50B}"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83635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1FF72-16F1-42B2-A832-5899FCC6E50B}"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331268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91FF72-16F1-42B2-A832-5899FCC6E50B}"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385038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1FF72-16F1-42B2-A832-5899FCC6E50B}"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214402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91FF72-16F1-42B2-A832-5899FCC6E50B}"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77759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1FF72-16F1-42B2-A832-5899FCC6E50B}"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56865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1FF72-16F1-42B2-A832-5899FCC6E50B}"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267118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91FF72-16F1-42B2-A832-5899FCC6E50B}"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55288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91FF72-16F1-42B2-A832-5899FCC6E50B}"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828AB-D90F-481C-B618-0AFC0352FA90}" type="slidenum">
              <a:rPr lang="en-US" smtClean="0"/>
              <a:t>‹#›</a:t>
            </a:fld>
            <a:endParaRPr lang="en-US"/>
          </a:p>
        </p:txBody>
      </p:sp>
    </p:spTree>
    <p:extLst>
      <p:ext uri="{BB962C8B-B14F-4D97-AF65-F5344CB8AC3E}">
        <p14:creationId xmlns:p14="http://schemas.microsoft.com/office/powerpoint/2010/main" val="118791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1FF72-16F1-42B2-A832-5899FCC6E50B}" type="datetimeFigureOut">
              <a:rPr lang="en-US" smtClean="0"/>
              <a:t>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828AB-D90F-481C-B618-0AFC0352FA90}" type="slidenum">
              <a:rPr lang="en-US" smtClean="0"/>
              <a:t>‹#›</a:t>
            </a:fld>
            <a:endParaRPr lang="en-US"/>
          </a:p>
        </p:txBody>
      </p:sp>
    </p:spTree>
    <p:extLst>
      <p:ext uri="{BB962C8B-B14F-4D97-AF65-F5344CB8AC3E}">
        <p14:creationId xmlns:p14="http://schemas.microsoft.com/office/powerpoint/2010/main" val="2835634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omments" Target="../comments/comment3.xm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292628"/>
            <a:ext cx="11702376" cy="923330"/>
          </a:xfrm>
        </p:spPr>
        <p:txBody>
          <a:bodyPr wrap="square">
            <a:spAutoFit/>
          </a:bodyPr>
          <a:lstStyle/>
          <a:p>
            <a:r>
              <a:rPr lang="en-US" b="1" dirty="0">
                <a:solidFill>
                  <a:schemeClr val="bg1"/>
                </a:solidFill>
                <a:latin typeface="Arial Rounded MT Bold" panose="020F0704030504030204" pitchFamily="34" charset="0"/>
              </a:rPr>
              <a:t>Gender Recognition by Voice</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379844"/>
            <a:ext cx="12192001" cy="5544766"/>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57489" y="1974395"/>
            <a:ext cx="2133600" cy="3638550"/>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522" y="1877438"/>
            <a:ext cx="2511763" cy="3653473"/>
          </a:xfrm>
          <a:prstGeom prst="rect">
            <a:avLst/>
          </a:prstGeom>
        </p:spPr>
      </p:pic>
      <p:sp>
        <p:nvSpPr>
          <p:cNvPr id="13" name="TextBox 12">
            <a:extLst>
              <a:ext uri="{FF2B5EF4-FFF2-40B4-BE49-F238E27FC236}">
                <a16:creationId xmlns:a16="http://schemas.microsoft.com/office/drawing/2014/main" id="{727115D6-CD27-48E7-B419-D89B20225CDE}"/>
              </a:ext>
            </a:extLst>
          </p:cNvPr>
          <p:cNvSpPr txBox="1"/>
          <p:nvPr/>
        </p:nvSpPr>
        <p:spPr>
          <a:xfrm>
            <a:off x="953312" y="2690336"/>
            <a:ext cx="5142688" cy="2893100"/>
          </a:xfrm>
          <a:prstGeom prst="rect">
            <a:avLst/>
          </a:prstGeom>
          <a:noFill/>
        </p:spPr>
        <p:txBody>
          <a:bodyPr wrap="square" rtlCol="0">
            <a:spAutoFit/>
          </a:bodyPr>
          <a:lstStyle/>
          <a:p>
            <a:pPr algn="ctr">
              <a:lnSpc>
                <a:spcPct val="150000"/>
              </a:lnSpc>
            </a:pPr>
            <a:r>
              <a:rPr lang="en-US" sz="2800" dirty="0">
                <a:solidFill>
                  <a:schemeClr val="tx1">
                    <a:lumMod val="75000"/>
                    <a:lumOff val="25000"/>
                  </a:schemeClr>
                </a:solidFill>
                <a:latin typeface="Bahnschrift" panose="020B0502040204020203" pitchFamily="34" charset="0"/>
              </a:rPr>
              <a:t>Group 21</a:t>
            </a:r>
          </a:p>
          <a:p>
            <a:pPr algn="ctr"/>
            <a:r>
              <a:rPr lang="en-US" sz="2800" dirty="0">
                <a:solidFill>
                  <a:srgbClr val="766B82"/>
                </a:solidFill>
                <a:latin typeface="Bahnschrift" panose="020B0502040204020203" pitchFamily="34" charset="0"/>
              </a:rPr>
              <a:t>Nguyen Anh Thu</a:t>
            </a:r>
          </a:p>
          <a:p>
            <a:pPr algn="ctr"/>
            <a:r>
              <a:rPr lang="en-US" sz="2800" dirty="0" err="1">
                <a:solidFill>
                  <a:srgbClr val="766B82"/>
                </a:solidFill>
                <a:latin typeface="Bahnschrift" panose="020B0502040204020203" pitchFamily="34" charset="0"/>
              </a:rPr>
              <a:t>Dinh</a:t>
            </a:r>
            <a:r>
              <a:rPr lang="en-US" sz="2800" dirty="0">
                <a:solidFill>
                  <a:srgbClr val="766B82"/>
                </a:solidFill>
                <a:latin typeface="Bahnschrift" panose="020B0502040204020203" pitchFamily="34" charset="0"/>
              </a:rPr>
              <a:t> Lam </a:t>
            </a:r>
            <a:r>
              <a:rPr lang="en-US" sz="2800" dirty="0" err="1">
                <a:solidFill>
                  <a:srgbClr val="766B82"/>
                </a:solidFill>
                <a:latin typeface="Bahnschrift" panose="020B0502040204020203" pitchFamily="34" charset="0"/>
              </a:rPr>
              <a:t>Kieu</a:t>
            </a:r>
            <a:r>
              <a:rPr lang="en-US" sz="2800" dirty="0">
                <a:solidFill>
                  <a:srgbClr val="766B82"/>
                </a:solidFill>
                <a:latin typeface="Bahnschrift" panose="020B0502040204020203" pitchFamily="34" charset="0"/>
              </a:rPr>
              <a:t> Phuong</a:t>
            </a:r>
          </a:p>
          <a:p>
            <a:pPr algn="ctr"/>
            <a:r>
              <a:rPr lang="en-US" sz="2800" dirty="0">
                <a:solidFill>
                  <a:srgbClr val="766B82"/>
                </a:solidFill>
                <a:latin typeface="Bahnschrift" panose="020B0502040204020203" pitchFamily="34" charset="0"/>
              </a:rPr>
              <a:t>Nguyen </a:t>
            </a:r>
            <a:r>
              <a:rPr lang="en-US" sz="2800" dirty="0" err="1">
                <a:solidFill>
                  <a:srgbClr val="766B82"/>
                </a:solidFill>
                <a:latin typeface="Bahnschrift" panose="020B0502040204020203" pitchFamily="34" charset="0"/>
              </a:rPr>
              <a:t>Thi</a:t>
            </a:r>
            <a:r>
              <a:rPr lang="en-US" sz="2800" dirty="0">
                <a:solidFill>
                  <a:srgbClr val="766B82"/>
                </a:solidFill>
                <a:latin typeface="Bahnschrift" panose="020B0502040204020203" pitchFamily="34" charset="0"/>
              </a:rPr>
              <a:t> Kim Phuong</a:t>
            </a:r>
          </a:p>
          <a:p>
            <a:pPr algn="ctr"/>
            <a:r>
              <a:rPr lang="en-US" sz="2800" dirty="0">
                <a:solidFill>
                  <a:srgbClr val="766B82"/>
                </a:solidFill>
                <a:latin typeface="Bahnschrift" panose="020B0502040204020203" pitchFamily="34" charset="0"/>
              </a:rPr>
              <a:t>Nguyen </a:t>
            </a:r>
            <a:r>
              <a:rPr lang="en-US" sz="2800" dirty="0" err="1">
                <a:solidFill>
                  <a:srgbClr val="766B82"/>
                </a:solidFill>
                <a:latin typeface="Bahnschrift" panose="020B0502040204020203" pitchFamily="34" charset="0"/>
              </a:rPr>
              <a:t>Nguyen</a:t>
            </a:r>
            <a:r>
              <a:rPr lang="en-US" sz="2800" dirty="0">
                <a:solidFill>
                  <a:srgbClr val="766B82"/>
                </a:solidFill>
                <a:latin typeface="Bahnschrift" panose="020B0502040204020203" pitchFamily="34" charset="0"/>
              </a:rPr>
              <a:t> Hoang </a:t>
            </a:r>
            <a:r>
              <a:rPr lang="en-US" sz="2800" dirty="0" err="1">
                <a:solidFill>
                  <a:srgbClr val="766B82"/>
                </a:solidFill>
                <a:latin typeface="Bahnschrift" panose="020B0502040204020203" pitchFamily="34" charset="0"/>
              </a:rPr>
              <a:t>Thi</a:t>
            </a:r>
            <a:endParaRPr lang="en-US" sz="2800" dirty="0">
              <a:solidFill>
                <a:srgbClr val="766B82"/>
              </a:solidFill>
              <a:latin typeface="Bahnschrift" panose="020B0502040204020203" pitchFamily="34" charset="0"/>
            </a:endParaRPr>
          </a:p>
          <a:p>
            <a:pPr algn="ctr"/>
            <a:endParaRPr lang="en-US" sz="2800" dirty="0">
              <a:solidFill>
                <a:srgbClr val="766B82"/>
              </a:solidFill>
              <a:latin typeface="Bahnschrift" panose="020B0502040204020203" pitchFamily="34" charset="0"/>
            </a:endParaRPr>
          </a:p>
        </p:txBody>
      </p:sp>
    </p:spTree>
    <p:extLst>
      <p:ext uri="{BB962C8B-B14F-4D97-AF65-F5344CB8AC3E}">
        <p14:creationId xmlns:p14="http://schemas.microsoft.com/office/powerpoint/2010/main" val="184302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09503"/>
            <a:ext cx="11647312" cy="923330"/>
          </a:xfrm>
        </p:spPr>
        <p:txBody>
          <a:bodyPr wrap="square">
            <a:spAutoFit/>
          </a:bodyPr>
          <a:lstStyle/>
          <a:p>
            <a:r>
              <a:rPr lang="en-US" sz="5400" b="1" dirty="0">
                <a:solidFill>
                  <a:schemeClr val="bg1"/>
                </a:solidFill>
                <a:latin typeface="Arial Rounded MT Bold" panose="020F0704030504030204" pitchFamily="34" charset="0"/>
              </a:rPr>
              <a:t>Other Method</a:t>
            </a:r>
            <a:r>
              <a:rPr lang="en-US" b="1" dirty="0">
                <a:solidFill>
                  <a:schemeClr val="bg1"/>
                </a:solidFill>
                <a:latin typeface="Arial Rounded MT Bold" panose="020F0704030504030204" pitchFamily="34" charset="0"/>
              </a:rPr>
              <a:t> </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97280"/>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pic>
        <p:nvPicPr>
          <p:cNvPr id="9" name="Picture 2" descr="https://scontent.fsgn5-7.fna.fbcdn.net/v/t1.15752-9/47681080_509441362875308_2853700335887712256_n.png?_nc_cat=103&amp;_nc_ht=scontent.fsgn5-7.fna&amp;oh=8f6f4c76b5845d039c725bef00733f26&amp;oe=5CA3B8E9">
            <a:extLst>
              <a:ext uri="{FF2B5EF4-FFF2-40B4-BE49-F238E27FC236}">
                <a16:creationId xmlns:a16="http://schemas.microsoft.com/office/drawing/2014/main" id="{DB876486-2CCA-4014-8A46-75FC13E3E1F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25" t="1259" r="6542" b="3458"/>
          <a:stretch/>
        </p:blipFill>
        <p:spPr bwMode="auto">
          <a:xfrm>
            <a:off x="2583138" y="2145614"/>
            <a:ext cx="5409468" cy="3664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08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09503"/>
            <a:ext cx="11647312" cy="923330"/>
          </a:xfrm>
        </p:spPr>
        <p:txBody>
          <a:bodyPr wrap="square">
            <a:spAutoFit/>
          </a:bodyPr>
          <a:lstStyle/>
          <a:p>
            <a:r>
              <a:rPr lang="en-US" sz="5400" b="1" dirty="0">
                <a:solidFill>
                  <a:schemeClr val="bg1"/>
                </a:solidFill>
                <a:latin typeface="Arial Rounded MT Bold" panose="020F0704030504030204" pitchFamily="34" charset="0"/>
              </a:rPr>
              <a:t>Next step</a:t>
            </a:r>
            <a:r>
              <a:rPr lang="en-US" b="1" dirty="0">
                <a:solidFill>
                  <a:schemeClr val="bg1"/>
                </a:solidFill>
                <a:latin typeface="Arial Rounded MT Bold" panose="020F0704030504030204" pitchFamily="34" charset="0"/>
              </a:rPr>
              <a:t> </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97280"/>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13572"/>
            <a:ext cx="3927746" cy="5713084"/>
          </a:xfrm>
          <a:prstGeom prst="rect">
            <a:avLst/>
          </a:prstGeom>
          <a:noFill/>
        </p:spPr>
      </p:pic>
      <p:pic>
        <p:nvPicPr>
          <p:cNvPr id="6" name="Picture 5" descr="A close up of a map&#10;&#10;Description automatically generated">
            <a:extLst>
              <a:ext uri="{FF2B5EF4-FFF2-40B4-BE49-F238E27FC236}">
                <a16:creationId xmlns:a16="http://schemas.microsoft.com/office/drawing/2014/main" id="{F137462D-5800-42BB-B376-BE3F62C24986}"/>
              </a:ext>
            </a:extLst>
          </p:cNvPr>
          <p:cNvPicPr>
            <a:picLocks noChangeAspect="1"/>
          </p:cNvPicPr>
          <p:nvPr/>
        </p:nvPicPr>
        <p:blipFill rotWithShape="1">
          <a:blip r:embed="rId5">
            <a:extLst>
              <a:ext uri="{28A0092B-C50C-407E-A947-70E740481C1C}">
                <a14:useLocalDpi xmlns:a14="http://schemas.microsoft.com/office/drawing/2010/main" val="0"/>
              </a:ext>
            </a:extLst>
          </a:blip>
          <a:srcRect l="1707" t="29682" b="26157"/>
          <a:stretch/>
        </p:blipFill>
        <p:spPr>
          <a:xfrm>
            <a:off x="1368437" y="2928355"/>
            <a:ext cx="4975815" cy="1182847"/>
          </a:xfrm>
          <a:prstGeom prst="rect">
            <a:avLst/>
          </a:prstGeom>
        </p:spPr>
      </p:pic>
      <p:pic>
        <p:nvPicPr>
          <p:cNvPr id="10" name="Picture 9" descr="A picture containing screenshot, text&#10;&#10;Description automatically generated">
            <a:extLst>
              <a:ext uri="{FF2B5EF4-FFF2-40B4-BE49-F238E27FC236}">
                <a16:creationId xmlns:a16="http://schemas.microsoft.com/office/drawing/2014/main" id="{6B8A9455-89DB-4286-BD2A-52739375AC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6139" y="1865847"/>
            <a:ext cx="3838575" cy="3790950"/>
          </a:xfrm>
          <a:prstGeom prst="rect">
            <a:avLst/>
          </a:prstGeom>
        </p:spPr>
      </p:pic>
    </p:spTree>
    <p:extLst>
      <p:ext uri="{BB962C8B-B14F-4D97-AF65-F5344CB8AC3E}">
        <p14:creationId xmlns:p14="http://schemas.microsoft.com/office/powerpoint/2010/main" val="239478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48265"/>
            <a:ext cx="11702376" cy="840230"/>
          </a:xfrm>
        </p:spPr>
        <p:txBody>
          <a:bodyPr wrap="square">
            <a:spAutoFit/>
          </a:bodyPr>
          <a:lstStyle/>
          <a:p>
            <a:r>
              <a:rPr lang="en-US" sz="5400" b="1" dirty="0">
                <a:solidFill>
                  <a:schemeClr val="bg1"/>
                </a:solidFill>
                <a:latin typeface="Arial Rounded MT Bold" panose="020F0704030504030204" pitchFamily="34" charset="0"/>
              </a:rPr>
              <a:t>Next Step</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114461"/>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847226" y="1459784"/>
            <a:ext cx="7225356" cy="388273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solidFill>
                  <a:schemeClr val="tx1">
                    <a:lumMod val="75000"/>
                    <a:lumOff val="25000"/>
                  </a:schemeClr>
                </a:solidFill>
                <a:latin typeface="Bahnschrift" panose="020B0502040204020203" pitchFamily="34" charset="0"/>
              </a:rPr>
              <a:t>Confusion matrix – Evaluate accuracy</a:t>
            </a:r>
          </a:p>
          <a:p>
            <a:pPr marL="457200" indent="-457200">
              <a:lnSpc>
                <a:spcPct val="150000"/>
              </a:lnSpc>
              <a:buFont typeface="Arial" panose="020B0604020202020204" pitchFamily="34" charset="0"/>
              <a:buChar char="•"/>
            </a:pPr>
            <a:r>
              <a:rPr lang="en-US" sz="2800" dirty="0">
                <a:solidFill>
                  <a:schemeClr val="tx1">
                    <a:lumMod val="75000"/>
                    <a:lumOff val="25000"/>
                  </a:schemeClr>
                </a:solidFill>
                <a:latin typeface="Bahnschrift" panose="020B0502040204020203" pitchFamily="34" charset="0"/>
              </a:rPr>
              <a:t>Compare two ways of splitting data (train/test): (80/20) and (70/30) </a:t>
            </a:r>
            <a:endParaRPr lang="en-US" sz="2800" dirty="0">
              <a:solidFill>
                <a:srgbClr val="766B82"/>
              </a:solidFill>
              <a:latin typeface="Bahnschrift" panose="020B0502040204020203" pitchFamily="34" charset="0"/>
            </a:endParaRPr>
          </a:p>
          <a:p>
            <a:pPr marL="457200" indent="-457200">
              <a:lnSpc>
                <a:spcPct val="150000"/>
              </a:lnSpc>
              <a:buFont typeface="Arial" panose="020B0604020202020204" pitchFamily="34" charset="0"/>
              <a:buChar char="•"/>
            </a:pPr>
            <a:r>
              <a:rPr lang="en-US" sz="2800" dirty="0">
                <a:solidFill>
                  <a:schemeClr val="tx1">
                    <a:lumMod val="75000"/>
                    <a:lumOff val="25000"/>
                  </a:schemeClr>
                </a:solidFill>
                <a:latin typeface="Bahnschrift" panose="020B0502040204020203" pitchFamily="34" charset="0"/>
              </a:rPr>
              <a:t>Cross Validation to check </a:t>
            </a:r>
            <a:r>
              <a:rPr lang="en-US" sz="2800" dirty="0" err="1">
                <a:solidFill>
                  <a:schemeClr val="tx1">
                    <a:lumMod val="75000"/>
                    <a:lumOff val="25000"/>
                  </a:schemeClr>
                </a:solidFill>
                <a:latin typeface="Bahnschrift" panose="020B0502040204020203" pitchFamily="34" charset="0"/>
              </a:rPr>
              <a:t>overlifting</a:t>
            </a:r>
            <a:r>
              <a:rPr lang="en-US" sz="2800" dirty="0">
                <a:solidFill>
                  <a:schemeClr val="tx1">
                    <a:lumMod val="75000"/>
                    <a:lumOff val="25000"/>
                  </a:schemeClr>
                </a:solidFill>
                <a:latin typeface="Bahnschrift" panose="020B0502040204020203" pitchFamily="34" charset="0"/>
              </a:rPr>
              <a:t> and selection bias (trained set is not randomized)</a:t>
            </a:r>
          </a:p>
        </p:txBody>
      </p:sp>
      <p:pic>
        <p:nvPicPr>
          <p:cNvPr id="5" name="Picture 4">
            <a:extLst>
              <a:ext uri="{FF2B5EF4-FFF2-40B4-BE49-F238E27FC236}">
                <a16:creationId xmlns:a16="http://schemas.microsoft.com/office/drawing/2014/main" id="{1B403CDC-4A66-4705-8F2F-8F8E07302200}"/>
              </a:ext>
            </a:extLst>
          </p:cNvPr>
          <p:cNvPicPr>
            <a:picLocks noChangeAspect="1"/>
          </p:cNvPicPr>
          <p:nvPr/>
        </p:nvPicPr>
        <p:blipFill rotWithShape="1">
          <a:blip r:embed="rId5"/>
          <a:srcRect t="1766" b="3895"/>
          <a:stretch/>
        </p:blipFill>
        <p:spPr>
          <a:xfrm>
            <a:off x="7855773" y="2840617"/>
            <a:ext cx="4001050" cy="2756201"/>
          </a:xfrm>
          <a:prstGeom prst="rect">
            <a:avLst/>
          </a:prstGeom>
        </p:spPr>
      </p:pic>
    </p:spTree>
    <p:extLst>
      <p:ext uri="{BB962C8B-B14F-4D97-AF65-F5344CB8AC3E}">
        <p14:creationId xmlns:p14="http://schemas.microsoft.com/office/powerpoint/2010/main" val="92106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48265"/>
            <a:ext cx="11702376" cy="840230"/>
          </a:xfrm>
        </p:spPr>
        <p:txBody>
          <a:bodyPr wrap="square">
            <a:spAutoFit/>
          </a:bodyPr>
          <a:lstStyle/>
          <a:p>
            <a:r>
              <a:rPr lang="en-US" sz="5400" b="1" dirty="0">
                <a:solidFill>
                  <a:schemeClr val="bg1"/>
                </a:solidFill>
                <a:latin typeface="Arial Rounded MT Bold" panose="020F0704030504030204" pitchFamily="34" charset="0"/>
              </a:rPr>
              <a:t>Next Step</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0"/>
            <a:ext cx="12192001" cy="6875181"/>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7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0300" y="2364659"/>
            <a:ext cx="2257228" cy="3849380"/>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86000"/>
            <a:extLst>
              <a:ext uri="{28A0092B-C50C-407E-A947-70E740481C1C}">
                <a14:useLocalDpi xmlns:a14="http://schemas.microsoft.com/office/drawing/2010/main" val="0"/>
              </a:ext>
            </a:extLst>
          </a:blip>
          <a:stretch>
            <a:fillRect/>
          </a:stretch>
        </p:blipFill>
        <p:spPr>
          <a:xfrm>
            <a:off x="3807605" y="2211921"/>
            <a:ext cx="2751457" cy="4002118"/>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991649" y="611763"/>
            <a:ext cx="10208702" cy="1194366"/>
          </a:xfrm>
          <a:prstGeom prst="rect">
            <a:avLst/>
          </a:prstGeom>
          <a:noFill/>
        </p:spPr>
        <p:txBody>
          <a:bodyPr wrap="square" rtlCol="0">
            <a:spAutoFit/>
          </a:bodyPr>
          <a:lstStyle/>
          <a:p>
            <a:pPr algn="ctr">
              <a:lnSpc>
                <a:spcPct val="150000"/>
              </a:lnSpc>
            </a:pPr>
            <a:r>
              <a:rPr lang="en-US" sz="5400" dirty="0">
                <a:solidFill>
                  <a:schemeClr val="tx1">
                    <a:lumMod val="75000"/>
                    <a:lumOff val="25000"/>
                  </a:schemeClr>
                </a:solidFill>
                <a:latin typeface="Algerian" panose="04020705040A02060702" pitchFamily="82" charset="0"/>
              </a:rPr>
              <a:t>THANK YOU FOR LISTENING!</a:t>
            </a:r>
          </a:p>
        </p:txBody>
      </p:sp>
    </p:spTree>
    <p:extLst>
      <p:ext uri="{BB962C8B-B14F-4D97-AF65-F5344CB8AC3E}">
        <p14:creationId xmlns:p14="http://schemas.microsoft.com/office/powerpoint/2010/main" val="178392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58008"/>
            <a:ext cx="11702376" cy="840230"/>
          </a:xfrm>
        </p:spPr>
        <p:txBody>
          <a:bodyPr wrap="square">
            <a:spAutoFit/>
          </a:bodyPr>
          <a:lstStyle/>
          <a:p>
            <a:r>
              <a:rPr lang="en-US" sz="5400" b="1" dirty="0">
                <a:solidFill>
                  <a:schemeClr val="bg1"/>
                </a:solidFill>
                <a:latin typeface="Arial Rounded MT Bold" panose="020F0704030504030204" pitchFamily="34" charset="0"/>
              </a:rPr>
              <a:t>Motivation</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97280"/>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1643721" y="1992481"/>
            <a:ext cx="8171398"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Gender Recognition is a key part of identification.</a:t>
            </a:r>
          </a:p>
          <a:p>
            <a:endParaRPr lang="en-US" sz="2800" dirty="0">
              <a:solidFill>
                <a:schemeClr val="tx1">
                  <a:lumMod val="75000"/>
                  <a:lumOff val="25000"/>
                </a:schemeClr>
              </a:solidFill>
              <a:latin typeface="Bahnschrift" panose="020B0502040204020203" pitchFamily="34" charset="0"/>
            </a:endParaRPr>
          </a:p>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The result of Gender Recognition can be used in many other fields (Gender Studies, </a:t>
            </a:r>
            <a:r>
              <a:rPr lang="en-US" sz="2800" dirty="0" err="1">
                <a:solidFill>
                  <a:schemeClr val="tx1">
                    <a:lumMod val="75000"/>
                    <a:lumOff val="25000"/>
                  </a:schemeClr>
                </a:solidFill>
                <a:latin typeface="Bahnschrift" panose="020B0502040204020203" pitchFamily="34" charset="0"/>
              </a:rPr>
              <a:t>etc</a:t>
            </a:r>
            <a:r>
              <a:rPr lang="en-US" sz="2800" dirty="0">
                <a:solidFill>
                  <a:schemeClr val="tx1">
                    <a:lumMod val="75000"/>
                    <a:lumOff val="25000"/>
                  </a:schemeClr>
                </a:solidFill>
                <a:latin typeface="Bahnschrift" panose="020B0502040204020203" pitchFamily="34" charset="0"/>
              </a:rPr>
              <a:t>).</a:t>
            </a:r>
          </a:p>
          <a:p>
            <a:endParaRPr lang="en-US" sz="2800" dirty="0">
              <a:solidFill>
                <a:schemeClr val="tx1">
                  <a:lumMod val="75000"/>
                  <a:lumOff val="25000"/>
                </a:schemeClr>
              </a:solidFill>
              <a:latin typeface="Bahnschrift" panose="020B0502040204020203" pitchFamily="34" charset="0"/>
            </a:endParaRPr>
          </a:p>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Knowledge about acoustic characteristics is helpful to process and store data information.</a:t>
            </a:r>
          </a:p>
          <a:p>
            <a:pPr algn="ctr"/>
            <a:endParaRPr lang="en-US" sz="2800" dirty="0">
              <a:solidFill>
                <a:srgbClr val="766B82"/>
              </a:solidFill>
              <a:latin typeface="Bahnschrift" panose="020B0502040204020203" pitchFamily="34" charset="0"/>
            </a:endParaRPr>
          </a:p>
        </p:txBody>
      </p:sp>
    </p:spTree>
    <p:extLst>
      <p:ext uri="{BB962C8B-B14F-4D97-AF65-F5344CB8AC3E}">
        <p14:creationId xmlns:p14="http://schemas.microsoft.com/office/powerpoint/2010/main" val="150111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82781"/>
            <a:ext cx="11702376" cy="840230"/>
          </a:xfrm>
        </p:spPr>
        <p:txBody>
          <a:bodyPr wrap="square">
            <a:spAutoFit/>
          </a:bodyPr>
          <a:lstStyle/>
          <a:p>
            <a:r>
              <a:rPr lang="en-US" sz="5400" b="1" dirty="0">
                <a:solidFill>
                  <a:schemeClr val="bg1"/>
                </a:solidFill>
                <a:latin typeface="Arial Rounded MT Bold" panose="020F0704030504030204" pitchFamily="34" charset="0"/>
              </a:rPr>
              <a:t>Motivation</a:t>
            </a:r>
            <a:endParaRPr lang="en-US" b="1" dirty="0">
              <a:solidFill>
                <a:schemeClr val="bg1"/>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97280"/>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980047" y="1790723"/>
            <a:ext cx="5739636"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The result of Gender Recognition can be used in many other fields (Gender Studies, </a:t>
            </a:r>
            <a:r>
              <a:rPr lang="en-US" sz="2800" dirty="0" err="1">
                <a:solidFill>
                  <a:schemeClr val="tx1">
                    <a:lumMod val="75000"/>
                    <a:lumOff val="25000"/>
                  </a:schemeClr>
                </a:solidFill>
                <a:latin typeface="Bahnschrift" panose="020B0502040204020203" pitchFamily="34" charset="0"/>
              </a:rPr>
              <a:t>etc</a:t>
            </a:r>
            <a:r>
              <a:rPr lang="en-US" sz="2800" dirty="0">
                <a:solidFill>
                  <a:schemeClr val="tx1">
                    <a:lumMod val="75000"/>
                    <a:lumOff val="25000"/>
                  </a:schemeClr>
                </a:solidFill>
                <a:latin typeface="Bahnschrift" panose="020B0502040204020203" pitchFamily="34" charset="0"/>
              </a:rPr>
              <a:t>).</a:t>
            </a:r>
          </a:p>
          <a:p>
            <a:pPr algn="ctr"/>
            <a:endParaRPr lang="en-US" sz="2800" dirty="0">
              <a:solidFill>
                <a:srgbClr val="766B82"/>
              </a:solidFill>
              <a:latin typeface="Bahnschrift" panose="020B0502040204020203" pitchFamily="34" charset="0"/>
            </a:endParaRPr>
          </a:p>
        </p:txBody>
      </p:sp>
      <p:pic>
        <p:nvPicPr>
          <p:cNvPr id="9" name="Picture 8">
            <a:extLst>
              <a:ext uri="{FF2B5EF4-FFF2-40B4-BE49-F238E27FC236}">
                <a16:creationId xmlns:a16="http://schemas.microsoft.com/office/drawing/2014/main" id="{3E6498D2-4520-4A85-9893-B7D5B42AE9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1011" y="3452601"/>
            <a:ext cx="4726719" cy="2703047"/>
          </a:xfrm>
          <a:prstGeom prst="rect">
            <a:avLst/>
          </a:prstGeom>
          <a:effectLst>
            <a:softEdge rad="101600"/>
          </a:effectLst>
        </p:spPr>
      </p:pic>
    </p:spTree>
    <p:extLst>
      <p:ext uri="{BB962C8B-B14F-4D97-AF65-F5344CB8AC3E}">
        <p14:creationId xmlns:p14="http://schemas.microsoft.com/office/powerpoint/2010/main" val="223586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49225"/>
            <a:ext cx="11702376" cy="840230"/>
          </a:xfrm>
        </p:spPr>
        <p:txBody>
          <a:bodyPr wrap="square">
            <a:spAutoFit/>
          </a:bodyPr>
          <a:lstStyle/>
          <a:p>
            <a:r>
              <a:rPr lang="en-US" sz="5400" b="1" dirty="0">
                <a:solidFill>
                  <a:schemeClr val="bg1"/>
                </a:solidFill>
                <a:latin typeface="Arial Rounded MT Bold" panose="020F0704030504030204" pitchFamily="34" charset="0"/>
              </a:rPr>
              <a:t>Objectives</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97280"/>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1176616" y="1963851"/>
            <a:ext cx="9491384"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Use acoustic characteristics (mean frequency &amp; skewness </a:t>
            </a:r>
            <a:r>
              <a:rPr lang="en-US" sz="2800" dirty="0" err="1">
                <a:solidFill>
                  <a:schemeClr val="tx1">
                    <a:lumMod val="75000"/>
                    <a:lumOff val="25000"/>
                  </a:schemeClr>
                </a:solidFill>
                <a:latin typeface="Bahnschrift" panose="020B0502040204020203" pitchFamily="34" charset="0"/>
              </a:rPr>
              <a:t>etc</a:t>
            </a:r>
            <a:r>
              <a:rPr lang="en-US" sz="2800" dirty="0">
                <a:solidFill>
                  <a:schemeClr val="tx1">
                    <a:lumMod val="75000"/>
                    <a:lumOff val="25000"/>
                  </a:schemeClr>
                </a:solidFill>
                <a:latin typeface="Bahnschrift" panose="020B0502040204020203" pitchFamily="34" charset="0"/>
              </a:rPr>
              <a:t>) to determine the gender of a person.</a:t>
            </a:r>
          </a:p>
          <a:p>
            <a:endParaRPr lang="en-US" sz="2800" dirty="0">
              <a:solidFill>
                <a:schemeClr val="tx1">
                  <a:lumMod val="75000"/>
                  <a:lumOff val="25000"/>
                </a:schemeClr>
              </a:solidFill>
              <a:latin typeface="Bahnschrift" panose="020B0502040204020203" pitchFamily="34" charset="0"/>
            </a:endParaRPr>
          </a:p>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Compare different Classification (Random Forest, Neural Network Model).</a:t>
            </a:r>
          </a:p>
          <a:p>
            <a:endParaRPr lang="en-US" sz="2800" dirty="0">
              <a:solidFill>
                <a:schemeClr val="tx1">
                  <a:lumMod val="75000"/>
                  <a:lumOff val="25000"/>
                </a:schemeClr>
              </a:solidFill>
              <a:latin typeface="Bahnschrift" panose="020B0502040204020203" pitchFamily="34" charset="0"/>
            </a:endParaRPr>
          </a:p>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Feeling prediction (speaker is happy/sad/surprised/</a:t>
            </a:r>
            <a:r>
              <a:rPr lang="en-US" sz="2800" dirty="0" err="1">
                <a:solidFill>
                  <a:schemeClr val="tx1">
                    <a:lumMod val="75000"/>
                    <a:lumOff val="25000"/>
                  </a:schemeClr>
                </a:solidFill>
                <a:latin typeface="Bahnschrift" panose="020B0502040204020203" pitchFamily="34" charset="0"/>
              </a:rPr>
              <a:t>etc</a:t>
            </a:r>
            <a:r>
              <a:rPr lang="en-US" sz="2800" dirty="0">
                <a:solidFill>
                  <a:schemeClr val="tx1">
                    <a:lumMod val="75000"/>
                    <a:lumOff val="25000"/>
                  </a:schemeClr>
                </a:solidFill>
                <a:latin typeface="Bahnschrift" panose="020B0502040204020203" pitchFamily="34" charset="0"/>
              </a:rPr>
              <a:t>).</a:t>
            </a:r>
          </a:p>
          <a:p>
            <a:endParaRPr lang="en-US" sz="2800" dirty="0">
              <a:solidFill>
                <a:srgbClr val="766B82"/>
              </a:solidFill>
              <a:latin typeface="Bahnschrift" panose="020B0502040204020203" pitchFamily="34" charset="0"/>
            </a:endParaRPr>
          </a:p>
          <a:p>
            <a:pPr algn="ctr"/>
            <a:endParaRPr lang="en-US" sz="2800" dirty="0">
              <a:solidFill>
                <a:srgbClr val="766B82"/>
              </a:solidFill>
              <a:latin typeface="Bahnschrift" panose="020B0502040204020203" pitchFamily="34" charset="0"/>
            </a:endParaRPr>
          </a:p>
        </p:txBody>
      </p:sp>
    </p:spTree>
    <p:extLst>
      <p:ext uri="{BB962C8B-B14F-4D97-AF65-F5344CB8AC3E}">
        <p14:creationId xmlns:p14="http://schemas.microsoft.com/office/powerpoint/2010/main" val="43156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31884"/>
            <a:ext cx="11702376" cy="840230"/>
          </a:xfrm>
        </p:spPr>
        <p:txBody>
          <a:bodyPr wrap="square">
            <a:spAutoFit/>
          </a:bodyPr>
          <a:lstStyle/>
          <a:p>
            <a:r>
              <a:rPr lang="en-US" sz="5400" b="1" dirty="0">
                <a:solidFill>
                  <a:schemeClr val="bg1"/>
                </a:solidFill>
                <a:latin typeface="Arial Rounded MT Bold" panose="020F0704030504030204" pitchFamily="34" charset="0"/>
              </a:rPr>
              <a:t>Objectives</a:t>
            </a:r>
            <a:endParaRPr lang="en-US" b="1" dirty="0">
              <a:solidFill>
                <a:schemeClr val="bg1"/>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97280"/>
            <a:ext cx="12192001" cy="5760720"/>
          </a:xfrm>
          <a:prstGeom prst="rect">
            <a:avLst/>
          </a:prstGeom>
          <a:solidFill>
            <a:srgbClr val="F8F8F8"/>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1068500" y="1865668"/>
            <a:ext cx="5317365"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Feeling prediction (speaker is happy/sad/surprised/</a:t>
            </a:r>
            <a:r>
              <a:rPr lang="en-US" sz="2800" dirty="0" err="1">
                <a:solidFill>
                  <a:schemeClr val="tx1">
                    <a:lumMod val="75000"/>
                    <a:lumOff val="25000"/>
                  </a:schemeClr>
                </a:solidFill>
                <a:latin typeface="Bahnschrift" panose="020B0502040204020203" pitchFamily="34" charset="0"/>
              </a:rPr>
              <a:t>etc</a:t>
            </a:r>
            <a:r>
              <a:rPr lang="en-US" sz="2800" dirty="0">
                <a:solidFill>
                  <a:schemeClr val="tx1">
                    <a:lumMod val="75000"/>
                    <a:lumOff val="25000"/>
                  </a:schemeClr>
                </a:solidFill>
                <a:latin typeface="Bahnschrift" panose="020B0502040204020203" pitchFamily="34" charset="0"/>
              </a:rPr>
              <a:t>).</a:t>
            </a:r>
          </a:p>
          <a:p>
            <a:endParaRPr lang="en-US" sz="2800" dirty="0">
              <a:solidFill>
                <a:srgbClr val="766B82"/>
              </a:solidFill>
              <a:latin typeface="Bahnschrift" panose="020B0502040204020203" pitchFamily="34" charset="0"/>
            </a:endParaRPr>
          </a:p>
          <a:p>
            <a:pPr algn="ctr"/>
            <a:endParaRPr lang="en-US" sz="2800" dirty="0">
              <a:solidFill>
                <a:srgbClr val="766B82"/>
              </a:solidFill>
              <a:latin typeface="Bahnschrift" panose="020B0502040204020203" pitchFamily="34" charset="0"/>
            </a:endParaRPr>
          </a:p>
        </p:txBody>
      </p:sp>
      <p:pic>
        <p:nvPicPr>
          <p:cNvPr id="8" name="Picture 7" descr="A picture containing clipart&#10;&#10;Description automatically generated">
            <a:extLst>
              <a:ext uri="{FF2B5EF4-FFF2-40B4-BE49-F238E27FC236}">
                <a16:creationId xmlns:a16="http://schemas.microsoft.com/office/drawing/2014/main" id="{DFFC4A59-C648-49A9-A4E7-BBADD01BBF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9421" y="2954901"/>
            <a:ext cx="4680065" cy="3426581"/>
          </a:xfrm>
          <a:prstGeom prst="rect">
            <a:avLst/>
          </a:prstGeom>
          <a:effectLst>
            <a:glow rad="127000">
              <a:schemeClr val="accent1">
                <a:lumMod val="40000"/>
                <a:lumOff val="60000"/>
              </a:schemeClr>
            </a:glow>
            <a:softEdge rad="38100"/>
          </a:effectLst>
        </p:spPr>
      </p:pic>
    </p:spTree>
    <p:extLst>
      <p:ext uri="{BB962C8B-B14F-4D97-AF65-F5344CB8AC3E}">
        <p14:creationId xmlns:p14="http://schemas.microsoft.com/office/powerpoint/2010/main" val="373932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40836"/>
            <a:ext cx="11702376" cy="840230"/>
          </a:xfrm>
        </p:spPr>
        <p:txBody>
          <a:bodyPr wrap="square">
            <a:spAutoFit/>
          </a:bodyPr>
          <a:lstStyle/>
          <a:p>
            <a:r>
              <a:rPr lang="en-US" sz="5400" b="1" dirty="0">
                <a:solidFill>
                  <a:schemeClr val="bg1"/>
                </a:solidFill>
                <a:latin typeface="Arial Rounded MT Bold" panose="020F0704030504030204" pitchFamily="34" charset="0"/>
              </a:rPr>
              <a:t>Motivation</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124528"/>
            <a:ext cx="12192001" cy="5756119"/>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1231615" y="1883885"/>
            <a:ext cx="5951700" cy="526297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Initial motivation: </a:t>
            </a:r>
          </a:p>
          <a:p>
            <a:pPr marL="914400" lvl="1" indent="-457200">
              <a:buFont typeface="Courier New" panose="02070309020205020404" pitchFamily="49" charset="0"/>
              <a:buChar char="o"/>
            </a:pPr>
            <a:r>
              <a:rPr lang="en-US" sz="2800" dirty="0">
                <a:solidFill>
                  <a:schemeClr val="tx1">
                    <a:lumMod val="75000"/>
                    <a:lumOff val="25000"/>
                  </a:schemeClr>
                </a:solidFill>
                <a:latin typeface="Bahnschrift" panose="020B0502040204020203" pitchFamily="34" charset="0"/>
              </a:rPr>
              <a:t>Some people are </a:t>
            </a:r>
            <a:r>
              <a:rPr lang="en-US" sz="2800" b="1" dirty="0">
                <a:solidFill>
                  <a:schemeClr val="tx1">
                    <a:lumMod val="95000"/>
                    <a:lumOff val="5000"/>
                  </a:schemeClr>
                </a:solidFill>
                <a:latin typeface="Bahnschrift" panose="020B0502040204020203" pitchFamily="34" charset="0"/>
              </a:rPr>
              <a:t>misrecognized</a:t>
            </a:r>
            <a:r>
              <a:rPr lang="en-US" sz="2800" dirty="0">
                <a:solidFill>
                  <a:schemeClr val="tx1">
                    <a:lumMod val="75000"/>
                    <a:lumOff val="25000"/>
                  </a:schemeClr>
                </a:solidFill>
                <a:latin typeface="Bahnschrift" panose="020B0502040204020203" pitchFamily="34" charset="0"/>
              </a:rPr>
              <a:t> as other gender because of their </a:t>
            </a:r>
            <a:r>
              <a:rPr lang="en-US" sz="2800" b="1" dirty="0">
                <a:solidFill>
                  <a:schemeClr val="tx1">
                    <a:lumMod val="95000"/>
                    <a:lumOff val="5000"/>
                  </a:schemeClr>
                </a:solidFill>
                <a:latin typeface="Bahnschrift" panose="020B0502040204020203" pitchFamily="34" charset="0"/>
              </a:rPr>
              <a:t>voice</a:t>
            </a:r>
            <a:r>
              <a:rPr lang="en-US" sz="2800" dirty="0">
                <a:solidFill>
                  <a:schemeClr val="tx1">
                    <a:lumMod val="75000"/>
                    <a:lumOff val="25000"/>
                  </a:schemeClr>
                </a:solidFill>
                <a:latin typeface="Bahnschrift" panose="020B0502040204020203" pitchFamily="34" charset="0"/>
              </a:rPr>
              <a:t>.</a:t>
            </a:r>
          </a:p>
          <a:p>
            <a:pPr marL="914400" lvl="1" indent="-457200">
              <a:buFont typeface="Courier New" panose="02070309020205020404" pitchFamily="49" charset="0"/>
              <a:buChar char="o"/>
            </a:pPr>
            <a:r>
              <a:rPr lang="en-US" sz="2800" dirty="0">
                <a:solidFill>
                  <a:schemeClr val="tx1">
                    <a:lumMod val="75000"/>
                    <a:lumOff val="25000"/>
                  </a:schemeClr>
                </a:solidFill>
                <a:latin typeface="Bahnschrift" panose="020B0502040204020203" pitchFamily="34" charset="0"/>
              </a:rPr>
              <a:t>Support choosing appropriate honorifics (</a:t>
            </a:r>
            <a:r>
              <a:rPr lang="en-US" sz="2800" dirty="0" err="1">
                <a:solidFill>
                  <a:schemeClr val="tx1">
                    <a:lumMod val="75000"/>
                    <a:lumOff val="25000"/>
                  </a:schemeClr>
                </a:solidFill>
                <a:latin typeface="Bahnschrift" panose="020B0502040204020203" pitchFamily="34" charset="0"/>
              </a:rPr>
              <a:t>Mr</a:t>
            </a:r>
            <a:r>
              <a:rPr lang="en-US" sz="2800" dirty="0">
                <a:solidFill>
                  <a:schemeClr val="tx1">
                    <a:lumMod val="75000"/>
                    <a:lumOff val="25000"/>
                  </a:schemeClr>
                </a:solidFill>
                <a:latin typeface="Bahnschrift" panose="020B0502040204020203" pitchFamily="34" charset="0"/>
              </a:rPr>
              <a:t>/</a:t>
            </a:r>
            <a:r>
              <a:rPr lang="en-US" sz="2800" dirty="0" err="1">
                <a:solidFill>
                  <a:schemeClr val="tx1">
                    <a:lumMod val="75000"/>
                    <a:lumOff val="25000"/>
                  </a:schemeClr>
                </a:solidFill>
                <a:latin typeface="Bahnschrift" panose="020B0502040204020203" pitchFamily="34" charset="0"/>
              </a:rPr>
              <a:t>Mrs</a:t>
            </a:r>
            <a:r>
              <a:rPr lang="en-US" sz="2800" dirty="0">
                <a:solidFill>
                  <a:schemeClr val="tx1">
                    <a:lumMod val="75000"/>
                    <a:lumOff val="25000"/>
                  </a:schemeClr>
                </a:solidFill>
                <a:latin typeface="Bahnschrift" panose="020B0502040204020203" pitchFamily="34" charset="0"/>
              </a:rPr>
              <a:t>/</a:t>
            </a:r>
            <a:r>
              <a:rPr lang="en-US" sz="2800" dirty="0" err="1">
                <a:solidFill>
                  <a:schemeClr val="tx1">
                    <a:lumMod val="75000"/>
                    <a:lumOff val="25000"/>
                  </a:schemeClr>
                </a:solidFill>
                <a:latin typeface="Bahnschrift" panose="020B0502040204020203" pitchFamily="34" charset="0"/>
              </a:rPr>
              <a:t>etc</a:t>
            </a:r>
            <a:r>
              <a:rPr lang="en-US" sz="2800" dirty="0">
                <a:solidFill>
                  <a:schemeClr val="tx1">
                    <a:lumMod val="75000"/>
                    <a:lumOff val="25000"/>
                  </a:schemeClr>
                </a:solidFill>
                <a:latin typeface="Bahnschrift" panose="020B0502040204020203" pitchFamily="34" charset="0"/>
              </a:rPr>
              <a:t>)</a:t>
            </a:r>
          </a:p>
          <a:p>
            <a:pPr lvl="1"/>
            <a:endParaRPr lang="en-US" sz="2800" dirty="0">
              <a:solidFill>
                <a:schemeClr val="tx1">
                  <a:lumMod val="75000"/>
                  <a:lumOff val="25000"/>
                </a:schemeClr>
              </a:solidFill>
              <a:latin typeface="Bahnschrift" panose="020B0502040204020203" pitchFamily="34" charset="0"/>
            </a:endParaRPr>
          </a:p>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Enhance </a:t>
            </a:r>
            <a:r>
              <a:rPr lang="en-US" sz="2800" b="1" dirty="0">
                <a:solidFill>
                  <a:schemeClr val="tx1">
                    <a:lumMod val="95000"/>
                    <a:lumOff val="5000"/>
                  </a:schemeClr>
                </a:solidFill>
                <a:latin typeface="Bahnschrift" panose="020B0502040204020203" pitchFamily="34" charset="0"/>
              </a:rPr>
              <a:t>security</a:t>
            </a:r>
            <a:r>
              <a:rPr lang="en-US" sz="2800" dirty="0">
                <a:solidFill>
                  <a:schemeClr val="tx1">
                    <a:lumMod val="75000"/>
                    <a:lumOff val="25000"/>
                  </a:schemeClr>
                </a:solidFill>
                <a:latin typeface="Bahnschrift" panose="020B0502040204020203" pitchFamily="34" charset="0"/>
              </a:rPr>
              <a:t> system (combining with facial/iris/finger print recognition)</a:t>
            </a:r>
          </a:p>
          <a:p>
            <a:endParaRPr lang="en-US" sz="2800" dirty="0">
              <a:solidFill>
                <a:schemeClr val="tx1">
                  <a:lumMod val="75000"/>
                  <a:lumOff val="25000"/>
                </a:schemeClr>
              </a:solidFill>
              <a:latin typeface="Bahnschrift" panose="020B0502040204020203" pitchFamily="34" charset="0"/>
            </a:endParaRPr>
          </a:p>
          <a:p>
            <a:pPr algn="ctr"/>
            <a:endParaRPr lang="en-US" sz="2800" dirty="0">
              <a:solidFill>
                <a:srgbClr val="766B82"/>
              </a:solidFill>
              <a:latin typeface="Bahnschrift" panose="020B0502040204020203" pitchFamily="34" charset="0"/>
            </a:endParaRPr>
          </a:p>
        </p:txBody>
      </p:sp>
      <p:pic>
        <p:nvPicPr>
          <p:cNvPr id="6" name="Picture 5" descr="A picture containing fan, device&#10;&#10;Description automatically generated">
            <a:extLst>
              <a:ext uri="{FF2B5EF4-FFF2-40B4-BE49-F238E27FC236}">
                <a16:creationId xmlns:a16="http://schemas.microsoft.com/office/drawing/2014/main" id="{9566A96A-A2A3-4A99-B804-20416A5A5B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2936" y="2799347"/>
            <a:ext cx="3261143" cy="3261143"/>
          </a:xfrm>
          <a:prstGeom prst="rect">
            <a:avLst/>
          </a:prstGeom>
        </p:spPr>
      </p:pic>
    </p:spTree>
    <p:extLst>
      <p:ext uri="{BB962C8B-B14F-4D97-AF65-F5344CB8AC3E}">
        <p14:creationId xmlns:p14="http://schemas.microsoft.com/office/powerpoint/2010/main" val="390563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58008"/>
            <a:ext cx="11702376" cy="840230"/>
          </a:xfrm>
        </p:spPr>
        <p:txBody>
          <a:bodyPr wrap="square">
            <a:spAutoFit/>
          </a:bodyPr>
          <a:lstStyle/>
          <a:p>
            <a:r>
              <a:rPr lang="en-US" sz="5400" b="1" dirty="0">
                <a:solidFill>
                  <a:schemeClr val="bg1"/>
                </a:solidFill>
                <a:latin typeface="Arial Rounded MT Bold" panose="020F0704030504030204" pitchFamily="34" charset="0"/>
              </a:rPr>
              <a:t>Motivation</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97280"/>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871934" y="1389353"/>
            <a:ext cx="7806074"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Exploit meaningful information from raw voice data.</a:t>
            </a:r>
          </a:p>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Knowledge about acoustic characteristics is helpful to process and store data information.</a:t>
            </a:r>
          </a:p>
          <a:p>
            <a:pPr algn="ctr"/>
            <a:endParaRPr lang="en-US" sz="2800" dirty="0">
              <a:solidFill>
                <a:srgbClr val="766B82"/>
              </a:solidFill>
              <a:latin typeface="Bahnschrift" panose="020B0502040204020203" pitchFamily="34" charset="0"/>
            </a:endParaRPr>
          </a:p>
        </p:txBody>
      </p:sp>
      <p:pic>
        <p:nvPicPr>
          <p:cNvPr id="12" name="Picture 11" descr="A screenshot of a computer&#10;&#10;Description automatically generated">
            <a:extLst>
              <a:ext uri="{FF2B5EF4-FFF2-40B4-BE49-F238E27FC236}">
                <a16:creationId xmlns:a16="http://schemas.microsoft.com/office/drawing/2014/main" id="{BB045E46-B731-4CB4-BED0-722BDE7B173A}"/>
              </a:ext>
            </a:extLst>
          </p:cNvPr>
          <p:cNvPicPr>
            <a:picLocks noChangeAspect="1"/>
          </p:cNvPicPr>
          <p:nvPr/>
        </p:nvPicPr>
        <p:blipFill rotWithShape="1">
          <a:blip r:embed="rId5">
            <a:extLst>
              <a:ext uri="{28A0092B-C50C-407E-A947-70E740481C1C}">
                <a14:useLocalDpi xmlns:a14="http://schemas.microsoft.com/office/drawing/2010/main" val="0"/>
              </a:ext>
            </a:extLst>
          </a:blip>
          <a:srcRect t="25338" r="64867" b="26711"/>
          <a:stretch/>
        </p:blipFill>
        <p:spPr>
          <a:xfrm>
            <a:off x="2081045" y="3460960"/>
            <a:ext cx="3054096" cy="234473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5" name="Picture 14" descr="A screenshot of a cell phone&#10;&#10;Description automatically generated">
            <a:extLst>
              <a:ext uri="{FF2B5EF4-FFF2-40B4-BE49-F238E27FC236}">
                <a16:creationId xmlns:a16="http://schemas.microsoft.com/office/drawing/2014/main" id="{8DF15095-CCC1-4A10-85AC-303DC3157C35}"/>
              </a:ext>
            </a:extLst>
          </p:cNvPr>
          <p:cNvPicPr>
            <a:picLocks noChangeAspect="1"/>
          </p:cNvPicPr>
          <p:nvPr/>
        </p:nvPicPr>
        <p:blipFill rotWithShape="1">
          <a:blip r:embed="rId6">
            <a:extLst>
              <a:ext uri="{28A0092B-C50C-407E-A947-70E740481C1C}">
                <a14:useLocalDpi xmlns:a14="http://schemas.microsoft.com/office/drawing/2010/main" val="0"/>
              </a:ext>
            </a:extLst>
          </a:blip>
          <a:srcRect l="23945" t="22625" r="38749" b="25041"/>
          <a:stretch/>
        </p:blipFill>
        <p:spPr>
          <a:xfrm>
            <a:off x="6139944" y="3429000"/>
            <a:ext cx="3050733" cy="24374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TextBox 15">
            <a:extLst>
              <a:ext uri="{FF2B5EF4-FFF2-40B4-BE49-F238E27FC236}">
                <a16:creationId xmlns:a16="http://schemas.microsoft.com/office/drawing/2014/main" id="{7AEAE163-3013-4ADD-A0EE-F1E2C0C960BB}"/>
              </a:ext>
            </a:extLst>
          </p:cNvPr>
          <p:cNvSpPr txBox="1"/>
          <p:nvPr/>
        </p:nvSpPr>
        <p:spPr>
          <a:xfrm>
            <a:off x="1462731" y="6004572"/>
            <a:ext cx="3293079" cy="369332"/>
          </a:xfrm>
          <a:prstGeom prst="rect">
            <a:avLst/>
          </a:prstGeom>
          <a:noFill/>
        </p:spPr>
        <p:txBody>
          <a:bodyPr wrap="square" rtlCol="0">
            <a:spAutoFit/>
          </a:bodyPr>
          <a:lstStyle/>
          <a:p>
            <a:pPr algn="ctr"/>
            <a:r>
              <a:rPr lang="en-US" b="1" dirty="0">
                <a:latin typeface="Bahnschrift SemiBold" panose="020B0502040204020203" pitchFamily="34" charset="0"/>
              </a:rPr>
              <a:t>1.041KB</a:t>
            </a:r>
          </a:p>
        </p:txBody>
      </p:sp>
      <p:sp>
        <p:nvSpPr>
          <p:cNvPr id="18" name="TextBox 17">
            <a:extLst>
              <a:ext uri="{FF2B5EF4-FFF2-40B4-BE49-F238E27FC236}">
                <a16:creationId xmlns:a16="http://schemas.microsoft.com/office/drawing/2014/main" id="{666CDFD7-80DD-4081-8387-2D5424B7CD2B}"/>
              </a:ext>
            </a:extLst>
          </p:cNvPr>
          <p:cNvSpPr txBox="1"/>
          <p:nvPr/>
        </p:nvSpPr>
        <p:spPr>
          <a:xfrm>
            <a:off x="6998677" y="5971533"/>
            <a:ext cx="1679331" cy="646331"/>
          </a:xfrm>
          <a:prstGeom prst="rect">
            <a:avLst/>
          </a:prstGeom>
          <a:noFill/>
        </p:spPr>
        <p:txBody>
          <a:bodyPr wrap="square" rtlCol="0">
            <a:spAutoFit/>
          </a:bodyPr>
          <a:lstStyle/>
          <a:p>
            <a:pPr algn="ctr"/>
            <a:r>
              <a:rPr lang="en-US" dirty="0">
                <a:latin typeface="Bahnschrift SemiBold" panose="020B0502040204020203" pitchFamily="34" charset="0"/>
              </a:rPr>
              <a:t>152.08MB</a:t>
            </a:r>
          </a:p>
          <a:p>
            <a:pPr algn="ctr"/>
            <a:r>
              <a:rPr lang="en-US" dirty="0">
                <a:latin typeface="Bahnschrift SemiBold" panose="020B0502040204020203" pitchFamily="34" charset="0"/>
              </a:rPr>
              <a:t> = 155729.92KB</a:t>
            </a:r>
          </a:p>
        </p:txBody>
      </p:sp>
    </p:spTree>
    <p:extLst>
      <p:ext uri="{BB962C8B-B14F-4D97-AF65-F5344CB8AC3E}">
        <p14:creationId xmlns:p14="http://schemas.microsoft.com/office/powerpoint/2010/main" val="204924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73724"/>
            <a:ext cx="11702376" cy="840230"/>
          </a:xfrm>
        </p:spPr>
        <p:txBody>
          <a:bodyPr wrap="square">
            <a:spAutoFit/>
          </a:bodyPr>
          <a:lstStyle/>
          <a:p>
            <a:r>
              <a:rPr lang="en-US" sz="5400" b="1" dirty="0">
                <a:solidFill>
                  <a:schemeClr val="bg1"/>
                </a:solidFill>
                <a:latin typeface="Arial Rounded MT Bold" panose="020F0704030504030204" pitchFamily="34" charset="0"/>
              </a:rPr>
              <a:t>Objectives</a:t>
            </a:r>
            <a:endParaRPr lang="en-US" b="1" dirty="0">
              <a:solidFill>
                <a:schemeClr val="bg1"/>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23457"/>
            <a:ext cx="12192001" cy="5848398"/>
          </a:xfrm>
          <a:prstGeom prst="rect">
            <a:avLst/>
          </a:prstGeom>
          <a:solidFill>
            <a:srgbClr val="F8F8F8"/>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584220" y="1650506"/>
            <a:ext cx="6135463"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Use acoustic characteristics (mean frequency &amp; skewness </a:t>
            </a:r>
            <a:r>
              <a:rPr lang="en-US" sz="2800" dirty="0" err="1">
                <a:solidFill>
                  <a:schemeClr val="tx1">
                    <a:lumMod val="75000"/>
                    <a:lumOff val="25000"/>
                  </a:schemeClr>
                </a:solidFill>
                <a:latin typeface="Bahnschrift" panose="020B0502040204020203" pitchFamily="34" charset="0"/>
              </a:rPr>
              <a:t>etc</a:t>
            </a:r>
            <a:r>
              <a:rPr lang="en-US" sz="2800" dirty="0">
                <a:solidFill>
                  <a:schemeClr val="tx1">
                    <a:lumMod val="75000"/>
                    <a:lumOff val="25000"/>
                  </a:schemeClr>
                </a:solidFill>
                <a:latin typeface="Bahnschrift" panose="020B0502040204020203" pitchFamily="34" charset="0"/>
              </a:rPr>
              <a:t>) to determine the gender of a voice.</a:t>
            </a:r>
          </a:p>
          <a:p>
            <a:endParaRPr lang="en-US" sz="2800" dirty="0">
              <a:solidFill>
                <a:srgbClr val="766B82"/>
              </a:solidFill>
              <a:latin typeface="Bahnschrift" panose="020B0502040204020203" pitchFamily="34" charset="0"/>
            </a:endParaRPr>
          </a:p>
          <a:p>
            <a:pPr algn="ctr"/>
            <a:endParaRPr lang="en-US" sz="2800" dirty="0">
              <a:solidFill>
                <a:srgbClr val="766B82"/>
              </a:solidFill>
              <a:latin typeface="Bahnschrift" panose="020B0502040204020203" pitchFamily="34" charset="0"/>
            </a:endParaRPr>
          </a:p>
        </p:txBody>
      </p:sp>
      <p:pic>
        <p:nvPicPr>
          <p:cNvPr id="8" name="Picture 7" descr="A close up of a map&#10;&#10;Description automatically generated">
            <a:extLst>
              <a:ext uri="{FF2B5EF4-FFF2-40B4-BE49-F238E27FC236}">
                <a16:creationId xmlns:a16="http://schemas.microsoft.com/office/drawing/2014/main" id="{F407F339-84C9-48B2-B717-05EEAC7A3D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7602" y="3156499"/>
            <a:ext cx="5058471" cy="3035082"/>
          </a:xfrm>
          <a:prstGeom prst="rect">
            <a:avLst/>
          </a:prstGeom>
          <a:effectLst>
            <a:glow rad="304800">
              <a:schemeClr val="accent3">
                <a:satMod val="175000"/>
                <a:alpha val="40000"/>
              </a:schemeClr>
            </a:glow>
            <a:softEdge rad="0"/>
          </a:effectLst>
        </p:spPr>
      </p:pic>
    </p:spTree>
    <p:extLst>
      <p:ext uri="{BB962C8B-B14F-4D97-AF65-F5344CB8AC3E}">
        <p14:creationId xmlns:p14="http://schemas.microsoft.com/office/powerpoint/2010/main" val="274236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31878"/>
            <a:ext cx="11702376" cy="840230"/>
          </a:xfrm>
        </p:spPr>
        <p:txBody>
          <a:bodyPr wrap="square">
            <a:spAutoFit/>
          </a:bodyPr>
          <a:lstStyle/>
          <a:p>
            <a:r>
              <a:rPr lang="en-US" sz="5400" b="1" dirty="0">
                <a:solidFill>
                  <a:schemeClr val="bg1"/>
                </a:solidFill>
                <a:latin typeface="Arial Rounded MT Bold" panose="020F0704030504030204" pitchFamily="34" charset="0"/>
              </a:rPr>
              <a:t>Objectives</a:t>
            </a:r>
            <a:endParaRPr lang="en-US" b="1" dirty="0">
              <a:solidFill>
                <a:schemeClr val="bg1"/>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114864"/>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1030493" y="2106449"/>
            <a:ext cx="5939541" cy="304698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Bahnschrift" panose="020B0502040204020203" pitchFamily="34" charset="0"/>
              </a:rPr>
              <a:t>Compare two Classifications</a:t>
            </a:r>
          </a:p>
          <a:p>
            <a:pPr marL="914400" lvl="1" indent="-457200">
              <a:buFont typeface="Arial" panose="020B0604020202020204" pitchFamily="34" charset="0"/>
              <a:buChar char="•"/>
            </a:pPr>
            <a:r>
              <a:rPr lang="en-US" sz="2800" dirty="0">
                <a:solidFill>
                  <a:schemeClr val="tx1">
                    <a:lumMod val="75000"/>
                    <a:lumOff val="25000"/>
                  </a:schemeClr>
                </a:solidFill>
                <a:latin typeface="Bahnschrift" panose="020B0502040204020203" pitchFamily="34" charset="0"/>
              </a:rPr>
              <a:t> Decision Tree</a:t>
            </a:r>
          </a:p>
          <a:p>
            <a:pPr marL="914400" lvl="1" indent="-457200">
              <a:buFont typeface="Arial" panose="020B0604020202020204" pitchFamily="34" charset="0"/>
              <a:buChar char="•"/>
            </a:pPr>
            <a:r>
              <a:rPr lang="en-US" sz="2800" dirty="0">
                <a:solidFill>
                  <a:schemeClr val="tx1">
                    <a:lumMod val="75000"/>
                    <a:lumOff val="25000"/>
                  </a:schemeClr>
                </a:solidFill>
                <a:latin typeface="Bahnschrift" panose="020B0502040204020203" pitchFamily="34" charset="0"/>
              </a:rPr>
              <a:t>Gradient Boosting</a:t>
            </a:r>
          </a:p>
          <a:p>
            <a:pPr marL="800100" lvl="1" indent="-342900">
              <a:buFont typeface="Arial" panose="020B0604020202020204" pitchFamily="34" charset="0"/>
              <a:buChar char="•"/>
            </a:pPr>
            <a:endParaRPr lang="en-US" sz="2400" dirty="0">
              <a:solidFill>
                <a:schemeClr val="tx1">
                  <a:lumMod val="75000"/>
                  <a:lumOff val="25000"/>
                </a:schemeClr>
              </a:solidFill>
              <a:latin typeface="Bahnschrift" panose="020B0502040204020203" pitchFamily="34" charset="0"/>
            </a:endParaRPr>
          </a:p>
          <a:p>
            <a:pPr marL="457200" indent="-457200">
              <a:buFont typeface="Wingdings" panose="05000000000000000000" pitchFamily="2" charset="2"/>
              <a:buChar char="Ø"/>
            </a:pPr>
            <a:endParaRPr lang="en-US" sz="2800" dirty="0">
              <a:solidFill>
                <a:schemeClr val="tx1">
                  <a:lumMod val="75000"/>
                  <a:lumOff val="25000"/>
                </a:schemeClr>
              </a:solidFill>
              <a:latin typeface="Bahnschrift" panose="020B0502040204020203" pitchFamily="34" charset="0"/>
            </a:endParaRPr>
          </a:p>
          <a:p>
            <a:endParaRPr lang="en-US" sz="2800" dirty="0">
              <a:solidFill>
                <a:srgbClr val="766B82"/>
              </a:solidFill>
              <a:latin typeface="Bahnschrift" panose="020B0502040204020203" pitchFamily="34" charset="0"/>
            </a:endParaRPr>
          </a:p>
          <a:p>
            <a:pPr algn="ctr"/>
            <a:endParaRPr lang="en-US" sz="2800" dirty="0">
              <a:solidFill>
                <a:srgbClr val="766B82"/>
              </a:solidFill>
              <a:latin typeface="Bahnschrift" panose="020B0502040204020203" pitchFamily="34" charset="0"/>
            </a:endParaRPr>
          </a:p>
        </p:txBody>
      </p:sp>
    </p:spTree>
    <p:extLst>
      <p:ext uri="{BB962C8B-B14F-4D97-AF65-F5344CB8AC3E}">
        <p14:creationId xmlns:p14="http://schemas.microsoft.com/office/powerpoint/2010/main" val="120140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48265"/>
            <a:ext cx="11702376" cy="840230"/>
          </a:xfrm>
        </p:spPr>
        <p:txBody>
          <a:bodyPr wrap="square">
            <a:spAutoFit/>
          </a:bodyPr>
          <a:lstStyle/>
          <a:p>
            <a:r>
              <a:rPr lang="en-US" sz="5400" b="1" dirty="0">
                <a:solidFill>
                  <a:schemeClr val="bg1"/>
                </a:solidFill>
                <a:latin typeface="Arial Rounded MT Bold" panose="020F0704030504030204" pitchFamily="34" charset="0"/>
              </a:rPr>
              <a:t>Dataset</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97280"/>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835016" y="1504245"/>
            <a:ext cx="10497548" cy="440120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dirty="0">
                <a:solidFill>
                  <a:schemeClr val="tx1">
                    <a:lumMod val="75000"/>
                    <a:lumOff val="25000"/>
                  </a:schemeClr>
                </a:solidFill>
                <a:latin typeface="Bahnschrift" panose="020B0502040204020203" pitchFamily="34" charset="0"/>
              </a:rPr>
              <a:t>Gender Recognition by Voice</a:t>
            </a:r>
          </a:p>
          <a:p>
            <a:pPr marL="457200" indent="-457200">
              <a:lnSpc>
                <a:spcPct val="150000"/>
              </a:lnSpc>
              <a:buFont typeface="Wingdings" panose="05000000000000000000" pitchFamily="2" charset="2"/>
              <a:buChar char="§"/>
            </a:pPr>
            <a:r>
              <a:rPr lang="en-US" sz="2800" dirty="0">
                <a:solidFill>
                  <a:schemeClr val="tx1">
                    <a:lumMod val="75000"/>
                    <a:lumOff val="25000"/>
                  </a:schemeClr>
                </a:solidFill>
                <a:latin typeface="Bahnschrift" panose="020B0502040204020203" pitchFamily="34" charset="0"/>
              </a:rPr>
              <a:t>Creator:  Kory Becker</a:t>
            </a:r>
          </a:p>
          <a:p>
            <a:pPr marL="457200" indent="-457200">
              <a:lnSpc>
                <a:spcPct val="150000"/>
              </a:lnSpc>
              <a:buFont typeface="Wingdings" panose="05000000000000000000" pitchFamily="2" charset="2"/>
              <a:buChar char="§"/>
            </a:pPr>
            <a:r>
              <a:rPr lang="en-US" sz="2800" dirty="0">
                <a:solidFill>
                  <a:schemeClr val="tx1">
                    <a:lumMod val="75000"/>
                    <a:lumOff val="25000"/>
                  </a:schemeClr>
                </a:solidFill>
                <a:latin typeface="Bahnschrift" panose="020B0502040204020203" pitchFamily="34" charset="0"/>
              </a:rPr>
              <a:t>Identify a voice as male or female, based upon </a:t>
            </a:r>
            <a:r>
              <a:rPr lang="en-US" sz="2800" b="1" dirty="0">
                <a:solidFill>
                  <a:schemeClr val="tx1">
                    <a:lumMod val="75000"/>
                    <a:lumOff val="25000"/>
                  </a:schemeClr>
                </a:solidFill>
                <a:latin typeface="Bahnschrift" panose="020B0502040204020203" pitchFamily="34" charset="0"/>
              </a:rPr>
              <a:t>acoustic</a:t>
            </a:r>
            <a:r>
              <a:rPr lang="en-US" sz="2800" dirty="0">
                <a:solidFill>
                  <a:schemeClr val="tx1">
                    <a:lumMod val="75000"/>
                    <a:lumOff val="25000"/>
                  </a:schemeClr>
                </a:solidFill>
                <a:latin typeface="Bahnschrift" panose="020B0502040204020203" pitchFamily="34" charset="0"/>
              </a:rPr>
              <a:t> properties of the voice and speech</a:t>
            </a:r>
          </a:p>
          <a:p>
            <a:pPr marL="457200" indent="-457200">
              <a:lnSpc>
                <a:spcPct val="150000"/>
              </a:lnSpc>
              <a:buFont typeface="Wingdings" panose="05000000000000000000" pitchFamily="2" charset="2"/>
              <a:buChar char="§"/>
            </a:pPr>
            <a:r>
              <a:rPr lang="en-US" sz="2800" dirty="0">
                <a:solidFill>
                  <a:schemeClr val="tx1">
                    <a:lumMod val="75000"/>
                    <a:lumOff val="25000"/>
                  </a:schemeClr>
                </a:solidFill>
                <a:latin typeface="Bahnschrift" panose="020B0502040204020203" pitchFamily="34" charset="0"/>
              </a:rPr>
              <a:t>Consists 3,168 recoded voice samples (</a:t>
            </a:r>
            <a:r>
              <a:rPr lang="en-US" sz="2800" b="1" dirty="0">
                <a:solidFill>
                  <a:schemeClr val="tx1">
                    <a:lumMod val="75000"/>
                    <a:lumOff val="25000"/>
                  </a:schemeClr>
                </a:solidFill>
                <a:latin typeface="Bahnschrift" panose="020B0502040204020203" pitchFamily="34" charset="0"/>
              </a:rPr>
              <a:t>speech signal format</a:t>
            </a:r>
            <a:r>
              <a:rPr lang="en-US" sz="2800" dirty="0">
                <a:solidFill>
                  <a:schemeClr val="tx1">
                    <a:lumMod val="75000"/>
                    <a:lumOff val="25000"/>
                  </a:schemeClr>
                </a:solidFill>
                <a:latin typeface="Bahnschrift" panose="020B0502040204020203" pitchFamily="34" charset="0"/>
              </a:rPr>
              <a:t>)</a:t>
            </a:r>
          </a:p>
          <a:p>
            <a:pPr marL="457200" indent="-457200">
              <a:lnSpc>
                <a:spcPct val="150000"/>
              </a:lnSpc>
              <a:buFont typeface="Wingdings" panose="05000000000000000000" pitchFamily="2" charset="2"/>
              <a:buChar char="§"/>
            </a:pPr>
            <a:r>
              <a:rPr lang="en-US" sz="2800" dirty="0">
                <a:solidFill>
                  <a:schemeClr val="tx1">
                    <a:lumMod val="75000"/>
                    <a:lumOff val="25000"/>
                  </a:schemeClr>
                </a:solidFill>
                <a:latin typeface="Bahnschrift" panose="020B0502040204020203" pitchFamily="34" charset="0"/>
              </a:rPr>
              <a:t>Analyzed range of 0Hz – 280Hz (human vocal range)</a:t>
            </a:r>
            <a:endParaRPr lang="en-US" sz="2800" dirty="0">
              <a:solidFill>
                <a:srgbClr val="766B82"/>
              </a:solidFill>
              <a:latin typeface="Bahnschrift" panose="020B0502040204020203" pitchFamily="34" charset="0"/>
            </a:endParaRPr>
          </a:p>
          <a:p>
            <a:endParaRPr lang="en-US" sz="2800" dirty="0">
              <a:solidFill>
                <a:srgbClr val="766B82"/>
              </a:solidFill>
              <a:latin typeface="Bahnschrift" panose="020B0502040204020203" pitchFamily="34" charset="0"/>
            </a:endParaRPr>
          </a:p>
        </p:txBody>
      </p:sp>
    </p:spTree>
    <p:extLst>
      <p:ext uri="{BB962C8B-B14F-4D97-AF65-F5344CB8AC3E}">
        <p14:creationId xmlns:p14="http://schemas.microsoft.com/office/powerpoint/2010/main" val="408048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48265"/>
            <a:ext cx="11702376" cy="840230"/>
          </a:xfrm>
        </p:spPr>
        <p:txBody>
          <a:bodyPr wrap="square">
            <a:spAutoFit/>
          </a:bodyPr>
          <a:lstStyle/>
          <a:p>
            <a:r>
              <a:rPr lang="en-US" sz="5400" b="1" dirty="0">
                <a:solidFill>
                  <a:schemeClr val="bg1"/>
                </a:solidFill>
                <a:latin typeface="Arial Rounded MT Bold" panose="020F0704030504030204" pitchFamily="34" charset="0"/>
              </a:rPr>
              <a:t>Dataset</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114461"/>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3" name="TextBox 12">
            <a:extLst>
              <a:ext uri="{FF2B5EF4-FFF2-40B4-BE49-F238E27FC236}">
                <a16:creationId xmlns:a16="http://schemas.microsoft.com/office/drawing/2014/main" id="{727115D6-CD27-48E7-B419-D89B20225CDE}"/>
              </a:ext>
            </a:extLst>
          </p:cNvPr>
          <p:cNvSpPr txBox="1"/>
          <p:nvPr/>
        </p:nvSpPr>
        <p:spPr>
          <a:xfrm>
            <a:off x="847226" y="1459784"/>
            <a:ext cx="10497548" cy="3754874"/>
          </a:xfrm>
          <a:prstGeom prst="rect">
            <a:avLst/>
          </a:prstGeom>
          <a:noFill/>
        </p:spPr>
        <p:txBody>
          <a:bodyPr wrap="square" rtlCol="0">
            <a:spAutoFit/>
          </a:bodyPr>
          <a:lstStyle/>
          <a:p>
            <a:pPr>
              <a:lnSpc>
                <a:spcPct val="150000"/>
              </a:lnSpc>
            </a:pPr>
            <a:r>
              <a:rPr lang="en-US" sz="2800" dirty="0">
                <a:solidFill>
                  <a:schemeClr val="tx1">
                    <a:lumMod val="75000"/>
                    <a:lumOff val="25000"/>
                  </a:schemeClr>
                </a:solidFill>
                <a:latin typeface="Bahnschrift" panose="020B0502040204020203" pitchFamily="34" charset="0"/>
              </a:rPr>
              <a:t>Acoustic properties of each voice are measured in CSV file:</a:t>
            </a:r>
          </a:p>
          <a:p>
            <a:pPr marL="914400" lvl="1" indent="-457200">
              <a:lnSpc>
                <a:spcPct val="150000"/>
              </a:lnSpc>
              <a:buFont typeface="Wingdings" panose="05000000000000000000" pitchFamily="2" charset="2"/>
              <a:buChar char="§"/>
            </a:pPr>
            <a:r>
              <a:rPr lang="en-US" sz="2800" b="1" dirty="0" err="1">
                <a:solidFill>
                  <a:schemeClr val="tx1">
                    <a:lumMod val="75000"/>
                    <a:lumOff val="25000"/>
                  </a:schemeClr>
                </a:solidFill>
                <a:latin typeface="Bahnschrift" panose="020B0502040204020203" pitchFamily="34" charset="0"/>
              </a:rPr>
              <a:t>meanfreq</a:t>
            </a:r>
            <a:r>
              <a:rPr lang="en-US" sz="2800" dirty="0">
                <a:solidFill>
                  <a:schemeClr val="tx1">
                    <a:lumMod val="75000"/>
                    <a:lumOff val="25000"/>
                  </a:schemeClr>
                </a:solidFill>
                <a:latin typeface="Bahnschrift" panose="020B0502040204020203" pitchFamily="34" charset="0"/>
              </a:rPr>
              <a:t>: mean frequency (in kHz)</a:t>
            </a:r>
          </a:p>
          <a:p>
            <a:pPr marL="914400" lvl="1" indent="-457200">
              <a:lnSpc>
                <a:spcPct val="150000"/>
              </a:lnSpc>
              <a:buFont typeface="Wingdings" panose="05000000000000000000" pitchFamily="2" charset="2"/>
              <a:buChar char="§"/>
            </a:pPr>
            <a:r>
              <a:rPr lang="en-US" sz="2800" b="1" dirty="0" err="1">
                <a:solidFill>
                  <a:schemeClr val="tx1">
                    <a:lumMod val="75000"/>
                    <a:lumOff val="25000"/>
                  </a:schemeClr>
                </a:solidFill>
                <a:latin typeface="Bahnschrift" panose="020B0502040204020203" pitchFamily="34" charset="0"/>
              </a:rPr>
              <a:t>sd</a:t>
            </a:r>
            <a:r>
              <a:rPr lang="en-US" sz="2800" dirty="0">
                <a:solidFill>
                  <a:schemeClr val="tx1">
                    <a:lumMod val="75000"/>
                    <a:lumOff val="25000"/>
                  </a:schemeClr>
                </a:solidFill>
                <a:latin typeface="Bahnschrift" panose="020B0502040204020203" pitchFamily="34" charset="0"/>
              </a:rPr>
              <a:t>: standard deviation of frequency</a:t>
            </a:r>
          </a:p>
          <a:p>
            <a:pPr marL="914400" lvl="1" indent="-457200">
              <a:lnSpc>
                <a:spcPct val="150000"/>
              </a:lnSpc>
              <a:buFont typeface="Wingdings" panose="05000000000000000000" pitchFamily="2" charset="2"/>
              <a:buChar char="§"/>
            </a:pPr>
            <a:r>
              <a:rPr lang="en-US" sz="2800" b="1" dirty="0">
                <a:solidFill>
                  <a:schemeClr val="tx1">
                    <a:lumMod val="75000"/>
                    <a:lumOff val="25000"/>
                  </a:schemeClr>
                </a:solidFill>
                <a:latin typeface="Bahnschrift" panose="020B0502040204020203" pitchFamily="34" charset="0"/>
              </a:rPr>
              <a:t>median</a:t>
            </a:r>
            <a:r>
              <a:rPr lang="en-US" sz="2800" dirty="0">
                <a:solidFill>
                  <a:schemeClr val="tx1">
                    <a:lumMod val="75000"/>
                    <a:lumOff val="25000"/>
                  </a:schemeClr>
                </a:solidFill>
                <a:latin typeface="Bahnschrift" panose="020B0502040204020203" pitchFamily="34" charset="0"/>
              </a:rPr>
              <a:t>: median frequency (in kHz)</a:t>
            </a:r>
          </a:p>
          <a:p>
            <a:pPr marL="914400" lvl="1" indent="-457200">
              <a:lnSpc>
                <a:spcPct val="150000"/>
              </a:lnSpc>
              <a:buFont typeface="Wingdings" panose="05000000000000000000" pitchFamily="2" charset="2"/>
              <a:buChar char="§"/>
            </a:pPr>
            <a:r>
              <a:rPr lang="en-US" sz="2800" dirty="0" err="1">
                <a:solidFill>
                  <a:schemeClr val="tx1">
                    <a:lumMod val="75000"/>
                    <a:lumOff val="25000"/>
                  </a:schemeClr>
                </a:solidFill>
                <a:latin typeface="Bahnschrift" panose="020B0502040204020203" pitchFamily="34" charset="0"/>
              </a:rPr>
              <a:t>etc</a:t>
            </a:r>
            <a:endParaRPr lang="en-US" sz="2800" dirty="0">
              <a:solidFill>
                <a:srgbClr val="766B82"/>
              </a:solidFill>
              <a:latin typeface="Bahnschrift" panose="020B0502040204020203" pitchFamily="34" charset="0"/>
            </a:endParaRPr>
          </a:p>
          <a:p>
            <a:endParaRPr lang="en-US" sz="2800" dirty="0">
              <a:solidFill>
                <a:srgbClr val="766B82"/>
              </a:solidFill>
              <a:latin typeface="Bahnschrift" panose="020B0502040204020203" pitchFamily="34" charset="0"/>
            </a:endParaRPr>
          </a:p>
        </p:txBody>
      </p:sp>
      <p:pic>
        <p:nvPicPr>
          <p:cNvPr id="6" name="Picture 5" descr="A screenshot of a computer&#10;&#10;Description automatically generated">
            <a:extLst>
              <a:ext uri="{FF2B5EF4-FFF2-40B4-BE49-F238E27FC236}">
                <a16:creationId xmlns:a16="http://schemas.microsoft.com/office/drawing/2014/main" id="{8ED03FF3-792B-463A-A85C-2EAAF3CA42C2}"/>
              </a:ext>
            </a:extLst>
          </p:cNvPr>
          <p:cNvPicPr>
            <a:picLocks noChangeAspect="1"/>
          </p:cNvPicPr>
          <p:nvPr/>
        </p:nvPicPr>
        <p:blipFill rotWithShape="1">
          <a:blip r:embed="rId5">
            <a:extLst>
              <a:ext uri="{28A0092B-C50C-407E-A947-70E740481C1C}">
                <a14:useLocalDpi xmlns:a14="http://schemas.microsoft.com/office/drawing/2010/main" val="0"/>
              </a:ext>
            </a:extLst>
          </a:blip>
          <a:srcRect l="-1" t="25445" r="68917" b="57856"/>
          <a:stretch/>
        </p:blipFill>
        <p:spPr>
          <a:xfrm>
            <a:off x="4558290" y="4527688"/>
            <a:ext cx="5287673" cy="1597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6029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09503"/>
            <a:ext cx="11647312" cy="923330"/>
          </a:xfrm>
        </p:spPr>
        <p:txBody>
          <a:bodyPr wrap="square">
            <a:spAutoFit/>
          </a:bodyPr>
          <a:lstStyle/>
          <a:p>
            <a:r>
              <a:rPr lang="en-US" sz="5400" b="1" dirty="0">
                <a:solidFill>
                  <a:schemeClr val="bg1"/>
                </a:solidFill>
                <a:latin typeface="Arial Rounded MT Bold" panose="020F0704030504030204" pitchFamily="34" charset="0"/>
              </a:rPr>
              <a:t>Method</a:t>
            </a:r>
            <a:r>
              <a:rPr lang="en-US" b="1" dirty="0">
                <a:solidFill>
                  <a:schemeClr val="bg1"/>
                </a:solidFill>
                <a:latin typeface="Arial Rounded MT Bold" panose="020F0704030504030204" pitchFamily="34" charset="0"/>
              </a:rPr>
              <a:t> </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097280"/>
            <a:ext cx="12192001" cy="576072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sp>
        <p:nvSpPr>
          <p:cNvPr id="12" name="Content Placeholder 2">
            <a:extLst>
              <a:ext uri="{FF2B5EF4-FFF2-40B4-BE49-F238E27FC236}">
                <a16:creationId xmlns:a16="http://schemas.microsoft.com/office/drawing/2014/main" id="{18A1885C-F3E1-4F93-B707-274D5BAAAC41}"/>
              </a:ext>
            </a:extLst>
          </p:cNvPr>
          <p:cNvSpPr txBox="1">
            <a:spLocks/>
          </p:cNvSpPr>
          <p:nvPr/>
        </p:nvSpPr>
        <p:spPr>
          <a:xfrm>
            <a:off x="1073414" y="1929399"/>
            <a:ext cx="5881483" cy="4023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dirty="0">
                <a:latin typeface="Bahnschrift" panose="020B0502040204020203" pitchFamily="34" charset="0"/>
              </a:rPr>
              <a:t>Step 1: Transform to speech signal</a:t>
            </a:r>
          </a:p>
          <a:p>
            <a:pPr algn="l">
              <a:lnSpc>
                <a:spcPct val="100000"/>
              </a:lnSpc>
            </a:pPr>
            <a:r>
              <a:rPr lang="en-US" dirty="0">
                <a:latin typeface="Bahnschrift" panose="020B0502040204020203" pitchFamily="34" charset="0"/>
              </a:rPr>
              <a:t>Step 2: Training phase (8-2) cross validation (</a:t>
            </a:r>
            <a:r>
              <a:rPr lang="en-US" b="1" dirty="0">
                <a:latin typeface="Bahnschrift" panose="020B0502040204020203" pitchFamily="34" charset="0"/>
              </a:rPr>
              <a:t>Linear Regression</a:t>
            </a:r>
            <a:r>
              <a:rPr lang="en-US" dirty="0">
                <a:latin typeface="Bahnschrift" panose="020B0502040204020203" pitchFamily="34" charset="0"/>
              </a:rPr>
              <a:t>)</a:t>
            </a:r>
            <a:endParaRPr lang="en-US" sz="1800" dirty="0">
              <a:latin typeface="Bahnschrift" panose="020B0502040204020203" pitchFamily="34" charset="0"/>
            </a:endParaRPr>
          </a:p>
          <a:p>
            <a:pPr algn="l">
              <a:lnSpc>
                <a:spcPct val="150000"/>
              </a:lnSpc>
            </a:pPr>
            <a:r>
              <a:rPr lang="en-US" dirty="0">
                <a:latin typeface="Bahnschrift" panose="020B0502040204020203" pitchFamily="34" charset="0"/>
              </a:rPr>
              <a:t>Step 3: Testing phase </a:t>
            </a:r>
          </a:p>
        </p:txBody>
      </p:sp>
      <p:pic>
        <p:nvPicPr>
          <p:cNvPr id="9" name="Picture 8" descr="A close up of a sign&#10;&#10;Description automatically generated">
            <a:extLst>
              <a:ext uri="{FF2B5EF4-FFF2-40B4-BE49-F238E27FC236}">
                <a16:creationId xmlns:a16="http://schemas.microsoft.com/office/drawing/2014/main" id="{9B6F7468-C94B-4A4D-9541-C33FE66410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2311" y="1526547"/>
            <a:ext cx="3938167" cy="2215219"/>
          </a:xfrm>
          <a:prstGeom prst="rect">
            <a:avLst/>
          </a:prstGeom>
        </p:spPr>
      </p:pic>
      <p:pic>
        <p:nvPicPr>
          <p:cNvPr id="16" name="Picture 15" descr="A sign lit up at night&#10;&#10;Description automatically generated">
            <a:extLst>
              <a:ext uri="{FF2B5EF4-FFF2-40B4-BE49-F238E27FC236}">
                <a16:creationId xmlns:a16="http://schemas.microsoft.com/office/drawing/2014/main" id="{BF79011E-DFC6-46EC-9256-1E8A9EFCC3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3243" y="4022521"/>
            <a:ext cx="3938167" cy="2215219"/>
          </a:xfrm>
          <a:prstGeom prst="rect">
            <a:avLst/>
          </a:prstGeom>
        </p:spPr>
      </p:pic>
    </p:spTree>
    <p:extLst>
      <p:ext uri="{BB962C8B-B14F-4D97-AF65-F5344CB8AC3E}">
        <p14:creationId xmlns:p14="http://schemas.microsoft.com/office/powerpoint/2010/main" val="226943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A3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2EC-C3E0-4C3C-B258-5A36488E344B}"/>
              </a:ext>
            </a:extLst>
          </p:cNvPr>
          <p:cNvSpPr>
            <a:spLocks noGrp="1"/>
          </p:cNvSpPr>
          <p:nvPr>
            <p:ph type="ctrTitle"/>
          </p:nvPr>
        </p:nvSpPr>
        <p:spPr>
          <a:xfrm>
            <a:off x="97275" y="175423"/>
            <a:ext cx="11702376" cy="840230"/>
          </a:xfrm>
        </p:spPr>
        <p:txBody>
          <a:bodyPr wrap="square">
            <a:spAutoFit/>
          </a:bodyPr>
          <a:lstStyle/>
          <a:p>
            <a:r>
              <a:rPr lang="en-US" sz="5400" b="1" dirty="0">
                <a:solidFill>
                  <a:schemeClr val="bg1"/>
                </a:solidFill>
                <a:latin typeface="Arial Rounded MT Bold" panose="020F0704030504030204" pitchFamily="34" charset="0"/>
              </a:rPr>
              <a:t>Initial Result </a:t>
            </a:r>
          </a:p>
        </p:txBody>
      </p:sp>
      <p:sp>
        <p:nvSpPr>
          <p:cNvPr id="3" name="Subtitle 2">
            <a:extLst>
              <a:ext uri="{FF2B5EF4-FFF2-40B4-BE49-F238E27FC236}">
                <a16:creationId xmlns:a16="http://schemas.microsoft.com/office/drawing/2014/main" id="{14B74899-E076-4627-B0C9-B686EA8B918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2587620-51F1-473D-99A6-E406348C293C}"/>
              </a:ext>
            </a:extLst>
          </p:cNvPr>
          <p:cNvSpPr/>
          <p:nvPr/>
        </p:nvSpPr>
        <p:spPr>
          <a:xfrm>
            <a:off x="0" y="1105989"/>
            <a:ext cx="12192001" cy="5760720"/>
          </a:xfrm>
          <a:prstGeom prst="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latin typeface="Arial Nova" panose="020B0604020202020204" pitchFamily="34" charset="0"/>
            </a:endParaRPr>
          </a:p>
        </p:txBody>
      </p:sp>
      <p:pic>
        <p:nvPicPr>
          <p:cNvPr id="7" name="Graphic 6">
            <a:extLst>
              <a:ext uri="{FF2B5EF4-FFF2-40B4-BE49-F238E27FC236}">
                <a16:creationId xmlns:a16="http://schemas.microsoft.com/office/drawing/2014/main" id="{77A269C5-7EA1-41D4-A04D-E848A3372F43}"/>
              </a:ext>
            </a:extLst>
          </p:cNvPr>
          <p:cNvPicPr>
            <a:picLocks noChangeAspect="1"/>
          </p:cNvPicPr>
          <p:nvPr/>
        </p:nvPicPr>
        <p:blipFill>
          <a:blip r:embed="rId2">
            <a:alphaModFix amt="4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4252" y="1369335"/>
            <a:ext cx="3111590" cy="5306372"/>
          </a:xfrm>
          <a:prstGeom prst="rect">
            <a:avLst/>
          </a:prstGeom>
        </p:spPr>
      </p:pic>
      <p:pic>
        <p:nvPicPr>
          <p:cNvPr id="11" name="Picture 10" descr="A picture containing toy&#10;&#10;Description automatically generated">
            <a:extLst>
              <a:ext uri="{FF2B5EF4-FFF2-40B4-BE49-F238E27FC236}">
                <a16:creationId xmlns:a16="http://schemas.microsoft.com/office/drawing/2014/main" id="{3E2065D9-CC44-45EF-9F0D-0A3032A7453C}"/>
              </a:ext>
            </a:extLst>
          </p:cNvPr>
          <p:cNvPicPr>
            <a:picLocks noChangeAspect="1"/>
          </p:cNvPicPr>
          <p:nvPr/>
        </p:nvPicPr>
        <p:blipFill>
          <a:blip r:embed="rId4">
            <a:alphaModFix amt="4000"/>
            <a:extLst>
              <a:ext uri="{28A0092B-C50C-407E-A947-70E740481C1C}">
                <a14:useLocalDpi xmlns:a14="http://schemas.microsoft.com/office/drawing/2010/main" val="0"/>
              </a:ext>
            </a:extLst>
          </a:blip>
          <a:stretch>
            <a:fillRect/>
          </a:stretch>
        </p:blipFill>
        <p:spPr>
          <a:xfrm>
            <a:off x="2791937" y="904780"/>
            <a:ext cx="3927746" cy="5713084"/>
          </a:xfrm>
          <a:prstGeom prst="rect">
            <a:avLst/>
          </a:prstGeom>
          <a:noFill/>
        </p:spPr>
      </p:pic>
      <p:pic>
        <p:nvPicPr>
          <p:cNvPr id="4100" name="Picture 4" descr="https://scontent.fsgn5-6.fna.fbcdn.net/v/t1.15752-0/p280x280/47422241_552026835222878_7148534840088854528_n.png?_nc_cat=109&amp;_nc_ht=scontent.fsgn5-6.fna&amp;oh=4f7ff523d7a12445b1f4f71fb6dad059&amp;oe=5CAA44AC">
            <a:extLst>
              <a:ext uri="{FF2B5EF4-FFF2-40B4-BE49-F238E27FC236}">
                <a16:creationId xmlns:a16="http://schemas.microsoft.com/office/drawing/2014/main" id="{24FA50F2-8C14-489D-82CD-A42EEC6456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570"/>
          <a:stretch/>
        </p:blipFill>
        <p:spPr bwMode="auto">
          <a:xfrm>
            <a:off x="3390356" y="1885718"/>
            <a:ext cx="4939000" cy="392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901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2418</TotalTime>
  <Words>396</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Arial</vt:lpstr>
      <vt:lpstr>Arial Nova</vt:lpstr>
      <vt:lpstr>Arial Rounded MT Bold</vt:lpstr>
      <vt:lpstr>Bahnschrift</vt:lpstr>
      <vt:lpstr>Bahnschrift SemiBold</vt:lpstr>
      <vt:lpstr>Calibri</vt:lpstr>
      <vt:lpstr>Calibri Light</vt:lpstr>
      <vt:lpstr>Courier New</vt:lpstr>
      <vt:lpstr>Wingdings</vt:lpstr>
      <vt:lpstr>Office Theme</vt:lpstr>
      <vt:lpstr>Gender Recognition by Voice</vt:lpstr>
      <vt:lpstr>Motivation</vt:lpstr>
      <vt:lpstr>Motivation</vt:lpstr>
      <vt:lpstr>Objectives</vt:lpstr>
      <vt:lpstr>Objectives</vt:lpstr>
      <vt:lpstr>Dataset</vt:lpstr>
      <vt:lpstr>Dataset</vt:lpstr>
      <vt:lpstr>Method </vt:lpstr>
      <vt:lpstr>Initial Result </vt:lpstr>
      <vt:lpstr>Other Method </vt:lpstr>
      <vt:lpstr>Next step </vt:lpstr>
      <vt:lpstr>Next Step</vt:lpstr>
      <vt:lpstr>Next Step</vt:lpstr>
      <vt:lpstr>Motivation</vt:lpstr>
      <vt:lpstr>Motivation</vt:lpstr>
      <vt:lpstr>Objectives</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Hey there</dc:title>
  <dc:creator>Kim Phuong</dc:creator>
  <cp:lastModifiedBy> </cp:lastModifiedBy>
  <cp:revision>96</cp:revision>
  <dcterms:created xsi:type="dcterms:W3CDTF">2018-11-29T06:58:46Z</dcterms:created>
  <dcterms:modified xsi:type="dcterms:W3CDTF">2019-01-17T02:13:58Z</dcterms:modified>
</cp:coreProperties>
</file>