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20"/>
  </p:notesMasterIdLst>
  <p:sldIdLst>
    <p:sldId id="256" r:id="rId2"/>
    <p:sldId id="257" r:id="rId3"/>
    <p:sldId id="258" r:id="rId4"/>
    <p:sldId id="259" r:id="rId5"/>
    <p:sldId id="260" r:id="rId6"/>
    <p:sldId id="266" r:id="rId7"/>
    <p:sldId id="267" r:id="rId8"/>
    <p:sldId id="268" r:id="rId9"/>
    <p:sldId id="276" r:id="rId10"/>
    <p:sldId id="269" r:id="rId11"/>
    <p:sldId id="261" r:id="rId12"/>
    <p:sldId id="275" r:id="rId13"/>
    <p:sldId id="271" r:id="rId14"/>
    <p:sldId id="273" r:id="rId15"/>
    <p:sldId id="262" r:id="rId16"/>
    <p:sldId id="264" r:id="rId17"/>
    <p:sldId id="263"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 Nguyễn" initials="MN" lastIdx="1" clrIdx="0">
    <p:extLst>
      <p:ext uri="{19B8F6BF-5375-455C-9EA6-DF929625EA0E}">
        <p15:presenceInfo xmlns:p15="http://schemas.microsoft.com/office/powerpoint/2012/main" userId="78093aac2bb40a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550"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EA570-B18E-4442-AC5E-9552F069EA5C}"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A92CE-05D0-4F95-B479-192B3D66F8F9}" type="slidenum">
              <a:rPr lang="en-US" smtClean="0"/>
              <a:t>‹#›</a:t>
            </a:fld>
            <a:endParaRPr lang="en-US"/>
          </a:p>
        </p:txBody>
      </p:sp>
    </p:spTree>
    <p:extLst>
      <p:ext uri="{BB962C8B-B14F-4D97-AF65-F5344CB8AC3E}">
        <p14:creationId xmlns:p14="http://schemas.microsoft.com/office/powerpoint/2010/main" val="49835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Neural_network"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There are few things so fundamental to the human experience as food. Its consumption is intricately linked to our health, our feelings and our culture. </a:t>
            </a:r>
          </a:p>
          <a:p>
            <a:pPr marL="45720" indent="0">
              <a:buNone/>
            </a:pPr>
            <a:endParaRPr lang="en-US" dirty="0" smtClean="0">
              <a:solidFill>
                <a:schemeClr val="tx1"/>
              </a:solidFill>
            </a:endParaRPr>
          </a:p>
          <a:p>
            <a:r>
              <a:rPr lang="en-US" dirty="0" smtClean="0">
                <a:solidFill>
                  <a:schemeClr val="tx1"/>
                </a:solidFill>
              </a:rPr>
              <a:t>Food also offers new perspectives on topical challenges in computer vision like finding representations that are robust to occlusion and deformation (as occur during ingredient processing).</a:t>
            </a:r>
          </a:p>
          <a:p>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3</a:t>
            </a:fld>
            <a:endParaRPr lang="en-US"/>
          </a:p>
        </p:txBody>
      </p:sp>
    </p:spTree>
    <p:extLst>
      <p:ext uri="{BB962C8B-B14F-4D97-AF65-F5344CB8AC3E}">
        <p14:creationId xmlns:p14="http://schemas.microsoft.com/office/powerpoint/2010/main" val="2772807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ingredients encoder combines the sequence of ingredient word vectors. </a:t>
            </a:r>
          </a:p>
          <a:p>
            <a:r>
              <a:rPr lang="en-US" sz="1200" kern="1200" dirty="0" smtClean="0">
                <a:solidFill>
                  <a:schemeClr val="tx1"/>
                </a:solidFill>
                <a:effectLst/>
                <a:latin typeface="+mn-lt"/>
                <a:ea typeface="+mn-ea"/>
                <a:cs typeface="+mn-cs"/>
              </a:rPr>
              <a:t>Since the ingredient list is an unordered set, we choose to utilize a bidirectional(2 ways)	</a:t>
            </a:r>
            <a:r>
              <a:rPr lang="en-US" sz="1200" i="1" kern="1200" dirty="0" smtClean="0">
                <a:solidFill>
                  <a:schemeClr val="tx1"/>
                </a:solidFill>
                <a:effectLst/>
                <a:latin typeface="+mn-lt"/>
                <a:ea typeface="+mn-ea"/>
                <a:cs typeface="+mn-cs"/>
              </a:rPr>
              <a:t>LSTM model,</a:t>
            </a:r>
            <a:r>
              <a:rPr lang="en-US" sz="1200" kern="1200" dirty="0" smtClean="0">
                <a:solidFill>
                  <a:schemeClr val="tx1"/>
                </a:solidFill>
                <a:effectLst/>
                <a:latin typeface="+mn-lt"/>
                <a:ea typeface="+mn-ea"/>
                <a:cs typeface="+mn-cs"/>
              </a:rPr>
              <a:t> which considers both forward and backward orderings: </a:t>
            </a:r>
            <a:r>
              <a:rPr lang="en-US" sz="1200" i="1" kern="1200" dirty="0" smtClean="0">
                <a:solidFill>
                  <a:schemeClr val="tx1"/>
                </a:solidFill>
                <a:effectLst/>
                <a:latin typeface="+mn-lt"/>
                <a:ea typeface="+mn-ea"/>
                <a:cs typeface="+mn-cs"/>
              </a:rPr>
              <a:t>at each time step it takes two ingredient-word2vec(</a:t>
            </a:r>
            <a:r>
              <a:rPr lang="en-US" sz="1200" b="0" i="0" kern="1200" dirty="0" smtClean="0">
                <a:solidFill>
                  <a:schemeClr val="tx1"/>
                </a:solidFill>
                <a:effectLst/>
                <a:latin typeface="+mn-lt"/>
                <a:ea typeface="+mn-ea"/>
                <a:cs typeface="+mn-cs"/>
              </a:rPr>
              <a:t>two-layer </a:t>
            </a:r>
            <a:r>
              <a:rPr lang="en-US" sz="1200" b="0" i="0" u="none" strike="noStrike" kern="1200" dirty="0" smtClean="0">
                <a:solidFill>
                  <a:schemeClr val="tx1"/>
                </a:solidFill>
                <a:effectLst/>
                <a:latin typeface="+mn-lt"/>
                <a:ea typeface="+mn-ea"/>
                <a:cs typeface="+mn-cs"/>
                <a:hlinkClick r:id="rId3" tooltip="Neural network"/>
              </a:rPr>
              <a:t>neural networks</a:t>
            </a:r>
            <a:r>
              <a:rPr lang="en-US" sz="1200" b="0" i="0" kern="1200" dirty="0" smtClean="0">
                <a:solidFill>
                  <a:schemeClr val="tx1"/>
                </a:solidFill>
                <a:effectLst/>
                <a:latin typeface="+mn-lt"/>
                <a:ea typeface="+mn-ea"/>
                <a:cs typeface="+mn-cs"/>
              </a:rPr>
              <a:t> that are trained to reconstruct linguistic contexts of words)</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Using bidirectional will run your inputs in two ways, one from past to future and one from future to past and what differs this approach from unidirectional is that in the LSTM that runs backwards you preserve information from the </a:t>
            </a:r>
            <a:r>
              <a:rPr lang="en-US" sz="1200" b="1" i="0" kern="1200" dirty="0" smtClean="0">
                <a:solidFill>
                  <a:schemeClr val="tx1"/>
                </a:solidFill>
                <a:effectLst/>
                <a:latin typeface="+mn-lt"/>
                <a:ea typeface="+mn-ea"/>
                <a:cs typeface="+mn-cs"/>
              </a:rPr>
              <a:t>future</a:t>
            </a:r>
            <a:r>
              <a:rPr lang="en-US" sz="1200" b="0" i="0" kern="1200" dirty="0" smtClean="0">
                <a:solidFill>
                  <a:schemeClr val="tx1"/>
                </a:solidFill>
                <a:effectLst/>
                <a:latin typeface="+mn-lt"/>
                <a:ea typeface="+mn-ea"/>
                <a:cs typeface="+mn-cs"/>
              </a:rPr>
              <a:t> and using the two hidden states combined you are able in any point in time to preserve information from </a:t>
            </a:r>
            <a:r>
              <a:rPr lang="en-US" sz="1200" b="1" i="0" kern="1200" dirty="0" smtClean="0">
                <a:solidFill>
                  <a:schemeClr val="tx1"/>
                </a:solidFill>
                <a:effectLst/>
                <a:latin typeface="+mn-lt"/>
                <a:ea typeface="+mn-ea"/>
                <a:cs typeface="+mn-cs"/>
              </a:rPr>
              <a:t>both past and future</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What they are suited for is a very complicated question but </a:t>
            </a:r>
            <a:r>
              <a:rPr lang="en-US" sz="1200" b="0" i="0" kern="1200" dirty="0" err="1" smtClean="0">
                <a:solidFill>
                  <a:schemeClr val="tx1"/>
                </a:solidFill>
                <a:effectLst/>
                <a:latin typeface="+mn-lt"/>
                <a:ea typeface="+mn-ea"/>
                <a:cs typeface="+mn-cs"/>
              </a:rPr>
              <a:t>BiLSTMs</a:t>
            </a:r>
            <a:r>
              <a:rPr lang="en-US" sz="1200" b="0" i="0" kern="1200" dirty="0" smtClean="0">
                <a:solidFill>
                  <a:schemeClr val="tx1"/>
                </a:solidFill>
                <a:effectLst/>
                <a:latin typeface="+mn-lt"/>
                <a:ea typeface="+mn-ea"/>
                <a:cs typeface="+mn-cs"/>
              </a:rPr>
              <a:t> show very good results as they can understand context better, I will try to explain through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12</a:t>
            </a:fld>
            <a:endParaRPr lang="en-US"/>
          </a:p>
        </p:txBody>
      </p:sp>
    </p:spTree>
    <p:extLst>
      <p:ext uri="{BB962C8B-B14F-4D97-AF65-F5344CB8AC3E}">
        <p14:creationId xmlns:p14="http://schemas.microsoft.com/office/powerpoint/2010/main" val="98602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instructions encoder is implemented as a forward LSTM model over </a:t>
            </a:r>
            <a:r>
              <a:rPr lang="en-US" sz="1200" i="1" kern="1200" dirty="0" smtClean="0">
                <a:solidFill>
                  <a:schemeClr val="tx1"/>
                </a:solidFill>
                <a:effectLst/>
                <a:latin typeface="+mn-lt"/>
                <a:ea typeface="+mn-ea"/>
                <a:cs typeface="+mn-cs"/>
              </a:rPr>
              <a:t>skip-instructions vectors(a technique which predict next recipe instruction)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At each time step it receives an instruction representation from the skip-instructions encoder, and finally it produces the fixed-length representation </a:t>
            </a:r>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13</a:t>
            </a:fld>
            <a:endParaRPr lang="en-US"/>
          </a:p>
        </p:txBody>
      </p:sp>
    </p:spTree>
    <p:extLst>
      <p:ext uri="{BB962C8B-B14F-4D97-AF65-F5344CB8AC3E}">
        <p14:creationId xmlns:p14="http://schemas.microsoft.com/office/powerpoint/2010/main" val="1664060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14</a:t>
            </a:fld>
            <a:endParaRPr lang="en-US"/>
          </a:p>
        </p:txBody>
      </p:sp>
    </p:spTree>
    <p:extLst>
      <p:ext uri="{BB962C8B-B14F-4D97-AF65-F5344CB8AC3E}">
        <p14:creationId xmlns:p14="http://schemas.microsoft.com/office/powerpoint/2010/main" val="451002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Cosine similarity</a:t>
            </a:r>
            <a:r>
              <a:rPr lang="en-US" sz="1200" kern="1200" dirty="0" smtClean="0">
                <a:solidFill>
                  <a:schemeClr val="tx1"/>
                </a:solidFill>
                <a:effectLst/>
                <a:latin typeface="+mn-lt"/>
                <a:ea typeface="+mn-ea"/>
                <a:cs typeface="+mn-cs"/>
              </a:rPr>
              <a:t> in the common space for ranking the relevant recipes and perform im2recipe retrieval. </a:t>
            </a:r>
          </a:p>
          <a:p>
            <a:r>
              <a:rPr lang="en-US" sz="1200" kern="1200" dirty="0" smtClean="0">
                <a:solidFill>
                  <a:schemeClr val="tx1"/>
                </a:solidFill>
                <a:effectLst/>
                <a:latin typeface="+mn-lt"/>
                <a:ea typeface="+mn-ea"/>
                <a:cs typeface="+mn-cs"/>
              </a:rPr>
              <a:t>The median rank function   is used to estimate the cumulative probability of failure of the   of   identically stressed samples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thứ I trong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thừa</a:t>
            </a:r>
            <a:r>
              <a:rPr lang="en-US" sz="1200" kern="1200" dirty="0" smtClean="0">
                <a:solidFill>
                  <a:schemeClr val="tx1"/>
                </a:solidFill>
                <a:effectLst/>
                <a:latin typeface="+mn-lt"/>
                <a:ea typeface="+mn-ea"/>
                <a:cs typeface="+mn-cs"/>
              </a:rPr>
              <a:t>). =&gt;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Reporting results on a subset of randomly selected 1,000 </a:t>
            </a:r>
            <a:r>
              <a:rPr lang="en-US" sz="1200" kern="1200" dirty="0" err="1" smtClean="0">
                <a:solidFill>
                  <a:schemeClr val="tx1"/>
                </a:solidFill>
                <a:effectLst/>
                <a:latin typeface="+mn-lt"/>
                <a:ea typeface="+mn-ea"/>
                <a:cs typeface="+mn-cs"/>
              </a:rPr>
              <a:t>recipeimage</a:t>
            </a:r>
            <a:r>
              <a:rPr lang="en-US" sz="1200" kern="1200" dirty="0" smtClean="0">
                <a:solidFill>
                  <a:schemeClr val="tx1"/>
                </a:solidFill>
                <a:effectLst/>
                <a:latin typeface="+mn-lt"/>
                <a:ea typeface="+mn-ea"/>
                <a:cs typeface="+mn-cs"/>
              </a:rPr>
              <a:t> pairs from the test set. We repeat the experiments 10 times and report the mean results. We report </a:t>
            </a:r>
            <a:r>
              <a:rPr lang="en-US" sz="1200" i="1" kern="1200" dirty="0" smtClean="0">
                <a:solidFill>
                  <a:schemeClr val="tx1"/>
                </a:solidFill>
                <a:effectLst/>
                <a:latin typeface="+mn-lt"/>
                <a:ea typeface="+mn-ea"/>
                <a:cs typeface="+mn-cs"/>
              </a:rPr>
              <a:t>median rank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MedR</a:t>
            </a:r>
            <a:r>
              <a:rPr lang="en-US" sz="1200" kern="1200" dirty="0" smtClean="0">
                <a:solidFill>
                  <a:schemeClr val="tx1"/>
                </a:solidFill>
                <a:effectLst/>
                <a:latin typeface="+mn-lt"/>
                <a:ea typeface="+mn-ea"/>
                <a:cs typeface="+mn-cs"/>
              </a:rPr>
              <a:t>) which lower is better.</a:t>
            </a:r>
          </a:p>
          <a:p>
            <a:r>
              <a:rPr lang="en-US" sz="1200" kern="1200" dirty="0" smtClean="0">
                <a:solidFill>
                  <a:schemeClr val="tx1"/>
                </a:solidFill>
                <a:effectLst/>
                <a:latin typeface="+mn-lt"/>
                <a:ea typeface="+mn-ea"/>
                <a:cs typeface="+mn-cs"/>
              </a:rPr>
              <a:t>To clarify, R@5 in the im2recipe task represents the percentage of all the image queries where the corresponding recipe is retrieved in the top 5, hence higher is better</a:t>
            </a:r>
          </a:p>
          <a:p>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15</a:t>
            </a:fld>
            <a:endParaRPr lang="en-US"/>
          </a:p>
        </p:txBody>
      </p:sp>
    </p:spTree>
    <p:extLst>
      <p:ext uri="{BB962C8B-B14F-4D97-AF65-F5344CB8AC3E}">
        <p14:creationId xmlns:p14="http://schemas.microsoft.com/office/powerpoint/2010/main" val="4210285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16</a:t>
            </a:fld>
            <a:endParaRPr lang="en-US"/>
          </a:p>
        </p:txBody>
      </p:sp>
    </p:spTree>
    <p:extLst>
      <p:ext uri="{BB962C8B-B14F-4D97-AF65-F5344CB8AC3E}">
        <p14:creationId xmlns:p14="http://schemas.microsoft.com/office/powerpoint/2010/main" val="767955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18</a:t>
            </a:fld>
            <a:endParaRPr lang="en-US"/>
          </a:p>
        </p:txBody>
      </p:sp>
    </p:spTree>
    <p:extLst>
      <p:ext uri="{BB962C8B-B14F-4D97-AF65-F5344CB8AC3E}">
        <p14:creationId xmlns:p14="http://schemas.microsoft.com/office/powerpoint/2010/main" val="3190818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Given a food image to retrieve its recipe from a collection of test recipes.</a:t>
            </a:r>
          </a:p>
          <a:p>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4</a:t>
            </a:fld>
            <a:endParaRPr lang="en-US"/>
          </a:p>
        </p:txBody>
      </p:sp>
    </p:spTree>
    <p:extLst>
      <p:ext uri="{BB962C8B-B14F-4D97-AF65-F5344CB8AC3E}">
        <p14:creationId xmlns:p14="http://schemas.microsoft.com/office/powerpoint/2010/main" val="3042799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the aforementioned datasets constitute a large step towards learning richer recipe representations, they are still limited in either generality or size</a:t>
            </a:r>
            <a:r>
              <a:rPr lang="en-US" b="1" dirty="0" smtClean="0"/>
              <a:t>. As the ability to learn effective representations is largely a function of the quantity </a:t>
            </a:r>
            <a:r>
              <a:rPr lang="en-US" dirty="0" smtClean="0"/>
              <a:t>(especially when learning features using deep architectures) and quality of the available data, we create and release publicly a new, large-scale corpus of structured recipe data that includes over 1M recipes and 13M images.</a:t>
            </a:r>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5</a:t>
            </a:fld>
            <a:endParaRPr lang="en-US"/>
          </a:p>
        </p:txBody>
      </p:sp>
    </p:spTree>
    <p:extLst>
      <p:ext uri="{BB962C8B-B14F-4D97-AF65-F5344CB8AC3E}">
        <p14:creationId xmlns:p14="http://schemas.microsoft.com/office/powerpoint/2010/main" val="73892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 (remove excessive whitespace, HTML entities, non-ASCII characters)</a:t>
            </a:r>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6</a:t>
            </a:fld>
            <a:endParaRPr lang="en-US"/>
          </a:p>
        </p:txBody>
      </p:sp>
    </p:spTree>
    <p:extLst>
      <p:ext uri="{BB962C8B-B14F-4D97-AF65-F5344CB8AC3E}">
        <p14:creationId xmlns:p14="http://schemas.microsoft.com/office/powerpoint/2010/main" val="1128107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Collecting 50M image (50 images per recipe) use title of recipe as queries on Google. Store image URL locally. Download images use Aria2 (a lightweight multi-protocol &amp; multi-source command-line download utility)</a:t>
            </a:r>
          </a:p>
          <a:p>
            <a:r>
              <a:rPr lang="en-US" dirty="0" smtClean="0">
                <a:solidFill>
                  <a:schemeClr val="tx1"/>
                </a:solidFill>
              </a:rPr>
              <a:t>Data consolidation:</a:t>
            </a:r>
          </a:p>
          <a:p>
            <a:r>
              <a:rPr lang="vi-VN" dirty="0" smtClean="0"/>
              <a:t>Tính toán khoảng cách cặp euclide giữa các hình ảnh thu thập được. Trong quá trình xóa này, chúng tôi đã kết hợp bộ hình ảnh ban đầu được thu thập từ các trang web công thức và những hình ảnh được thu thập thông qua tìm kiếm hình ảnh của Google.</a:t>
            </a:r>
            <a:endParaRPr lang="en-US" dirty="0" smtClean="0"/>
          </a:p>
          <a:p>
            <a:r>
              <a:rPr lang="vi-VN" dirty="0" smtClean="0"/>
              <a:t>Để loại bỏ gần trùng lặp, chúng tôi đã chọn ngưỡng khoảng cách khắc nghiệt giữa các hình ảnh. chúng tôi đã chạy một máy dò tìm khuôn mặt qua các hình ảnh và loại bỏ những người có khuôn mặt với độ tin cậy cao.</a:t>
            </a:r>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7</a:t>
            </a:fld>
            <a:endParaRPr lang="en-US"/>
          </a:p>
        </p:txBody>
      </p:sp>
    </p:spTree>
    <p:extLst>
      <p:ext uri="{BB962C8B-B14F-4D97-AF65-F5344CB8AC3E}">
        <p14:creationId xmlns:p14="http://schemas.microsoft.com/office/powerpoint/2010/main" val="1968089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dirty="0" err="1" smtClean="0"/>
              <a:t>sánh</a:t>
            </a:r>
            <a:r>
              <a:rPr lang="en-US" baseline="0" dirty="0" smtClean="0"/>
              <a:t> 2 vector </a:t>
            </a:r>
            <a:r>
              <a:rPr lang="en-US" baseline="0" dirty="0" err="1" smtClean="0"/>
              <a:t>đặc</a:t>
            </a:r>
            <a:r>
              <a:rPr lang="en-US" baseline="0" dirty="0" smtClean="0"/>
              <a:t> </a:t>
            </a:r>
            <a:r>
              <a:rPr lang="en-US" baseline="0" dirty="0" err="1" smtClean="0"/>
              <a:t>trực</a:t>
            </a:r>
            <a:r>
              <a:rPr lang="en-US" baseline="0" dirty="0" smtClean="0"/>
              <a:t> </a:t>
            </a:r>
            <a:r>
              <a:rPr lang="en-US" baseline="0" dirty="0" err="1" smtClean="0"/>
              <a:t>được</a:t>
            </a:r>
            <a:r>
              <a:rPr lang="en-US" baseline="0" dirty="0" smtClean="0"/>
              <a:t> </a:t>
            </a:r>
            <a:r>
              <a:rPr lang="en-US" baseline="0" dirty="0" err="1" smtClean="0"/>
              <a:t>rút</a:t>
            </a:r>
            <a:r>
              <a:rPr lang="en-US" baseline="0" dirty="0" smtClean="0"/>
              <a:t> </a:t>
            </a:r>
            <a:r>
              <a:rPr lang="en-US" baseline="0" dirty="0" err="1" smtClean="0"/>
              <a:t>trích</a:t>
            </a:r>
            <a:r>
              <a:rPr lang="en-US" baseline="0" dirty="0" smtClean="0"/>
              <a:t> </a:t>
            </a:r>
            <a:r>
              <a:rPr lang="en-US" baseline="0" dirty="0" err="1" smtClean="0"/>
              <a:t>từ</a:t>
            </a:r>
            <a:r>
              <a:rPr lang="en-US" baseline="0" dirty="0" smtClean="0"/>
              <a:t> image </a:t>
            </a:r>
            <a:r>
              <a:rPr lang="en-US" baseline="0" dirty="0" err="1" smtClean="0"/>
              <a:t>và</a:t>
            </a:r>
            <a:r>
              <a:rPr lang="en-US" baseline="0" dirty="0" smtClean="0"/>
              <a:t> Recipe</a:t>
            </a:r>
          </a:p>
          <a:p>
            <a:r>
              <a:rPr lang="en-US" dirty="0" smtClean="0"/>
              <a:t>Sau </a:t>
            </a:r>
            <a:r>
              <a:rPr lang="en-US" dirty="0" err="1" smtClean="0"/>
              <a:t>đó</a:t>
            </a:r>
            <a:r>
              <a:rPr lang="en-US" baseline="0" dirty="0" smtClean="0"/>
              <a:t> </a:t>
            </a:r>
            <a:r>
              <a:rPr lang="en-US" baseline="0" dirty="0" err="1" smtClean="0"/>
              <a:t>điều</a:t>
            </a:r>
            <a:r>
              <a:rPr lang="en-US" baseline="0" dirty="0" smtClean="0"/>
              <a:t> </a:t>
            </a:r>
            <a:r>
              <a:rPr lang="en-US" baseline="0" dirty="0" err="1" smtClean="0"/>
              <a:t>chỉnh</a:t>
            </a:r>
            <a:r>
              <a:rPr lang="en-US" baseline="0" dirty="0" smtClean="0"/>
              <a:t> </a:t>
            </a:r>
            <a:r>
              <a:rPr lang="en-US" baseline="0" dirty="0" err="1" smtClean="0"/>
              <a:t>và</a:t>
            </a:r>
            <a:r>
              <a:rPr lang="en-US" baseline="0" dirty="0" smtClean="0"/>
              <a:t> </a:t>
            </a:r>
            <a:r>
              <a:rPr lang="en-US" baseline="0" dirty="0" err="1" smtClean="0"/>
              <a:t>chọn</a:t>
            </a:r>
            <a:r>
              <a:rPr lang="en-US" baseline="0" dirty="0" smtClean="0"/>
              <a:t> Recipe </a:t>
            </a:r>
            <a:r>
              <a:rPr lang="en-US" baseline="0" dirty="0" err="1" smtClean="0"/>
              <a:t>gần</a:t>
            </a:r>
            <a:r>
              <a:rPr lang="en-US" baseline="0" dirty="0" smtClean="0"/>
              <a:t> </a:t>
            </a:r>
            <a:r>
              <a:rPr lang="en-US" baseline="0" dirty="0" err="1" smtClean="0"/>
              <a:t>nhất</a:t>
            </a:r>
            <a:endParaRPr lang="en-US" baseline="0" dirty="0" smtClean="0"/>
          </a:p>
          <a:p>
            <a:r>
              <a:rPr lang="en-US" i="1" baseline="0" dirty="0" smtClean="0"/>
              <a:t>H1 vs h2 là vector</a:t>
            </a:r>
          </a:p>
          <a:p>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h </a:t>
            </a:r>
            <a:r>
              <a:rPr lang="en-US" sz="1200" kern="1200" dirty="0" smtClean="0">
                <a:solidFill>
                  <a:schemeClr val="tx1"/>
                </a:solidFill>
                <a:effectLst/>
                <a:latin typeface="+mn-lt"/>
                <a:ea typeface="+mn-ea"/>
                <a:cs typeface="+mn-cs"/>
              </a:rPr>
              <a:t> is for compute the </a:t>
            </a:r>
            <a:r>
              <a:rPr lang="en-US" sz="1200" b="1" i="1" kern="1200" dirty="0" smtClean="0">
                <a:solidFill>
                  <a:schemeClr val="tx1"/>
                </a:solidFill>
                <a:effectLst/>
                <a:latin typeface="+mn-lt"/>
                <a:ea typeface="+mn-ea"/>
                <a:cs typeface="+mn-cs"/>
              </a:rPr>
              <a:t>cosine similarity loss</a:t>
            </a:r>
            <a:r>
              <a:rPr lang="en-US" sz="1200" kern="1200" dirty="0" smtClean="0">
                <a:solidFill>
                  <a:schemeClr val="tx1"/>
                </a:solidFill>
                <a:effectLst/>
                <a:latin typeface="+mn-lt"/>
                <a:ea typeface="+mn-ea"/>
                <a:cs typeface="+mn-cs"/>
              </a:rPr>
              <a:t> which will rate how fit is our Recipe and image. )</a:t>
            </a:r>
          </a:p>
          <a:p>
            <a:r>
              <a:rPr lang="en-US" sz="1200" kern="1200" dirty="0" smtClean="0">
                <a:solidFill>
                  <a:schemeClr val="tx1"/>
                </a:solidFill>
                <a:effectLst/>
                <a:latin typeface="+mn-lt"/>
                <a:ea typeface="+mn-ea"/>
                <a:cs typeface="+mn-cs"/>
              </a:rPr>
              <a:t>The outputs of both encoders are concatenated and embedded into a recipe-image joint space.</a:t>
            </a:r>
          </a:p>
          <a:p>
            <a:r>
              <a:rPr lang="en-US" sz="1200" kern="1200" dirty="0" smtClean="0">
                <a:solidFill>
                  <a:schemeClr val="tx1"/>
                </a:solidFill>
                <a:effectLst/>
                <a:latin typeface="+mn-lt"/>
                <a:ea typeface="+mn-ea"/>
                <a:cs typeface="+mn-cs"/>
              </a:rPr>
              <a:t>The goal is to learn transformations to make the </a:t>
            </a:r>
            <a:r>
              <a:rPr lang="en-US" sz="1200" kern="1200" dirty="0" err="1" smtClean="0">
                <a:solidFill>
                  <a:schemeClr val="tx1"/>
                </a:solidFill>
                <a:effectLst/>
                <a:latin typeface="+mn-lt"/>
                <a:ea typeface="+mn-ea"/>
                <a:cs typeface="+mn-cs"/>
              </a:rPr>
              <a:t>embeddings</a:t>
            </a:r>
            <a:r>
              <a:rPr lang="en-US" sz="1200" kern="1200" dirty="0" smtClean="0">
                <a:solidFill>
                  <a:schemeClr val="tx1"/>
                </a:solidFill>
                <a:effectLst/>
                <a:latin typeface="+mn-lt"/>
                <a:ea typeface="+mn-ea"/>
                <a:cs typeface="+mn-cs"/>
              </a:rPr>
              <a:t> for a given recipe-image pair “close.”</a:t>
            </a:r>
          </a:p>
          <a:p>
            <a:endParaRPr lang="en-US" sz="120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Semantic Regularization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key idea is that if </a:t>
            </a:r>
            <a:r>
              <a:rPr lang="en-US" sz="1200" i="1" kern="1200" dirty="0" smtClean="0">
                <a:solidFill>
                  <a:schemeClr val="tx1"/>
                </a:solidFill>
                <a:effectLst/>
                <a:latin typeface="+mn-lt"/>
                <a:ea typeface="+mn-ea"/>
                <a:cs typeface="+mn-cs"/>
              </a:rPr>
              <a:t>high-level discriminative weights are shared</a:t>
            </a:r>
            <a:r>
              <a:rPr lang="en-US" sz="1200" kern="1200" dirty="0" smtClean="0">
                <a:solidFill>
                  <a:schemeClr val="tx1"/>
                </a:solidFill>
                <a:effectLst/>
                <a:latin typeface="+mn-lt"/>
                <a:ea typeface="+mn-ea"/>
                <a:cs typeface="+mn-cs"/>
              </a:rPr>
              <a:t>, then both of the modalities (recipe and image </a:t>
            </a:r>
            <a:r>
              <a:rPr lang="en-US" sz="1200" kern="1200" dirty="0" err="1" smtClean="0">
                <a:solidFill>
                  <a:schemeClr val="tx1"/>
                </a:solidFill>
                <a:effectLst/>
                <a:latin typeface="+mn-lt"/>
                <a:ea typeface="+mn-ea"/>
                <a:cs typeface="+mn-cs"/>
              </a:rPr>
              <a:t>embeddings</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utilize these weights in a similar way which brings another level of alignment based on discrimination.</a:t>
            </a:r>
          </a:p>
          <a:p>
            <a:r>
              <a:rPr lang="en-US" sz="1200" kern="1200" dirty="0" smtClean="0">
                <a:solidFill>
                  <a:schemeClr val="tx1"/>
                </a:solidFill>
                <a:effectLst/>
                <a:latin typeface="+mn-lt"/>
                <a:ea typeface="+mn-ea"/>
                <a:cs typeface="+mn-cs"/>
              </a:rPr>
              <a:t>We optimize this objective together with our joint embedding loss. Essentially the model also learns to classify any image or recipe embedding into one of the food-related semantic categories.</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8</a:t>
            </a:fld>
            <a:endParaRPr lang="en-US"/>
          </a:p>
        </p:txBody>
      </p:sp>
    </p:spTree>
    <p:extLst>
      <p:ext uri="{BB962C8B-B14F-4D97-AF65-F5344CB8AC3E}">
        <p14:creationId xmlns:p14="http://schemas.microsoft.com/office/powerpoint/2010/main" val="1248967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cái này để train,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khi test thì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encode </a:t>
            </a:r>
            <a:r>
              <a:rPr lang="en-US" sz="1200" b="0" i="0" kern="1200" dirty="0" err="1" smtClean="0">
                <a:solidFill>
                  <a:schemeClr val="tx1"/>
                </a:solidFill>
                <a:effectLst/>
                <a:latin typeface="+mn-lt"/>
                <a:ea typeface="+mn-ea"/>
                <a:cs typeface="+mn-cs"/>
              </a:rPr>
              <a:t>ảnh</a:t>
            </a:r>
            <a:r>
              <a:rPr lang="en-US" sz="1200" b="0" i="0" kern="1200" dirty="0" smtClean="0">
                <a:solidFill>
                  <a:schemeClr val="tx1"/>
                </a:solidFill>
                <a:effectLst/>
                <a:latin typeface="+mn-lt"/>
                <a:ea typeface="+mn-ea"/>
                <a:cs typeface="+mn-cs"/>
              </a:rPr>
              <a:t>, sau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đo</a:t>
            </a:r>
            <a:r>
              <a:rPr lang="en-US" sz="1200" b="0" i="0" kern="1200" dirty="0" smtClean="0">
                <a:solidFill>
                  <a:schemeClr val="tx1"/>
                </a:solidFill>
                <a:effectLst/>
                <a:latin typeface="+mn-lt"/>
                <a:ea typeface="+mn-ea"/>
                <a:cs typeface="+mn-cs"/>
              </a:rPr>
              <a:t> này để </a:t>
            </a:r>
            <a:r>
              <a:rPr lang="en-US" sz="1200" b="0" i="0" kern="1200" dirty="0" err="1" smtClean="0">
                <a:solidFill>
                  <a:schemeClr val="tx1"/>
                </a:solidFill>
                <a:effectLst/>
                <a:latin typeface="+mn-lt"/>
                <a:ea typeface="+mn-ea"/>
                <a:cs typeface="+mn-cs"/>
              </a:rPr>
              <a:t>tìm</a:t>
            </a:r>
            <a:r>
              <a:rPr lang="en-US" sz="1200" b="0" i="0" kern="1200" dirty="0" smtClean="0">
                <a:solidFill>
                  <a:schemeClr val="tx1"/>
                </a:solidFill>
                <a:effectLst/>
                <a:latin typeface="+mn-lt"/>
                <a:ea typeface="+mn-ea"/>
                <a:cs typeface="+mn-cs"/>
              </a:rPr>
              <a:t> bộ công thức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ingredients </a:t>
            </a:r>
            <a:r>
              <a:rPr lang="en-US" sz="1200" b="0" i="0" kern="1200" dirty="0" err="1" smtClean="0">
                <a:solidFill>
                  <a:schemeClr val="tx1"/>
                </a:solidFill>
                <a:effectLst/>
                <a:latin typeface="+mn-lt"/>
                <a:ea typeface="+mn-ea"/>
                <a:cs typeface="+mn-cs"/>
              </a:rPr>
              <a:t>phù</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nhất</a:t>
            </a:r>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9</a:t>
            </a:fld>
            <a:endParaRPr lang="en-US"/>
          </a:p>
        </p:txBody>
      </p:sp>
    </p:spTree>
    <p:extLst>
      <p:ext uri="{BB962C8B-B14F-4D97-AF65-F5344CB8AC3E}">
        <p14:creationId xmlns:p14="http://schemas.microsoft.com/office/powerpoint/2010/main" val="295773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 RNNs have feedback loops in the recurrent layer. </a:t>
            </a:r>
            <a:endParaRPr lang="en-US" sz="120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Instead of having a single neural network layer, there are four, interacting in a very special way.</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lets them maintain information in 'memory' over time. But, it can be difficult to train standard RNNs to solve problems that require learning long-term temporal dependencies. This is because the gradient of the loss function decays exponentially with time (called the vanishing gradient problem</a:t>
            </a:r>
            <a:r>
              <a:rPr lang="en-US" sz="1200" b="1" i="1" kern="1200" dirty="0" smtClean="0">
                <a:solidFill>
                  <a:schemeClr val="tx1"/>
                </a:solidFill>
                <a:effectLst/>
                <a:latin typeface="+mn-lt"/>
                <a:ea typeface="+mn-ea"/>
                <a:cs typeface="+mn-cs"/>
              </a:rPr>
              <a:t>). LSTM networks are a type of RNN that uses special units in addition to standard units</a:t>
            </a:r>
            <a:r>
              <a:rPr lang="en-US" sz="1200" b="0" i="0" kern="1200" dirty="0" smtClean="0">
                <a:solidFill>
                  <a:schemeClr val="tx1"/>
                </a:solidFill>
                <a:effectLst/>
                <a:latin typeface="+mn-lt"/>
                <a:ea typeface="+mn-ea"/>
                <a:cs typeface="+mn-cs"/>
              </a:rPr>
              <a:t>. LSTM units include a </a:t>
            </a:r>
            <a:r>
              <a:rPr lang="en-US" sz="1200" b="1" i="0" kern="1200" dirty="0" smtClean="0">
                <a:solidFill>
                  <a:schemeClr val="tx1"/>
                </a:solidFill>
                <a:effectLst/>
                <a:latin typeface="+mn-lt"/>
                <a:ea typeface="+mn-ea"/>
                <a:cs typeface="+mn-cs"/>
              </a:rPr>
              <a:t>'memory cell' </a:t>
            </a:r>
            <a:r>
              <a:rPr lang="en-US" sz="1200" b="0" i="0" kern="1200" dirty="0" smtClean="0">
                <a:solidFill>
                  <a:schemeClr val="tx1"/>
                </a:solidFill>
                <a:effectLst/>
                <a:latin typeface="+mn-lt"/>
                <a:ea typeface="+mn-ea"/>
                <a:cs typeface="+mn-cs"/>
              </a:rPr>
              <a:t>that can </a:t>
            </a:r>
            <a:r>
              <a:rPr lang="en-US" sz="1200" b="0" i="1" kern="1200" dirty="0" smtClean="0">
                <a:solidFill>
                  <a:schemeClr val="tx1"/>
                </a:solidFill>
                <a:effectLst/>
                <a:latin typeface="+mn-lt"/>
                <a:ea typeface="+mn-ea"/>
                <a:cs typeface="+mn-cs"/>
              </a:rPr>
              <a:t>maintain information in memory for long periods of time</a:t>
            </a:r>
            <a:r>
              <a:rPr lang="en-US" sz="1200" b="0" i="0" kern="1200" dirty="0" smtClean="0">
                <a:solidFill>
                  <a:schemeClr val="tx1"/>
                </a:solidFill>
                <a:effectLst/>
                <a:latin typeface="+mn-lt"/>
                <a:ea typeface="+mn-ea"/>
                <a:cs typeface="+mn-cs"/>
              </a:rPr>
              <a:t>. A set of gates is used to control when information enters the memory, when it's output, and when it's forgotten. This architecture lets them learn </a:t>
            </a:r>
            <a:r>
              <a:rPr lang="en-US" sz="1200" b="0" i="1" kern="1200" dirty="0" smtClean="0">
                <a:solidFill>
                  <a:schemeClr val="tx1"/>
                </a:solidFill>
                <a:effectLst/>
                <a:latin typeface="+mn-lt"/>
                <a:ea typeface="+mn-ea"/>
                <a:cs typeface="+mn-cs"/>
              </a:rPr>
              <a:t>longer-term dependencies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10</a:t>
            </a:fld>
            <a:endParaRPr lang="en-US"/>
          </a:p>
        </p:txBody>
      </p:sp>
    </p:spTree>
    <p:extLst>
      <p:ext uri="{BB962C8B-B14F-4D97-AF65-F5344CB8AC3E}">
        <p14:creationId xmlns:p14="http://schemas.microsoft.com/office/powerpoint/2010/main" val="1330285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are the VGG cons?</a:t>
            </a:r>
          </a:p>
          <a:p>
            <a:r>
              <a:rPr lang="en-US" sz="1200" b="0" i="0" kern="1200" dirty="0" smtClean="0">
                <a:solidFill>
                  <a:schemeClr val="tx1"/>
                </a:solidFill>
                <a:effectLst/>
                <a:latin typeface="+mn-lt"/>
                <a:ea typeface="+mn-ea"/>
                <a:cs typeface="+mn-cs"/>
              </a:rPr>
              <a:t>	It has so many weight parameters, the models are very heavy, 550 MB + of weight size.</a:t>
            </a:r>
          </a:p>
          <a:p>
            <a:r>
              <a:rPr lang="en-US" sz="1200" b="0" i="0" kern="1200" dirty="0" smtClean="0">
                <a:solidFill>
                  <a:schemeClr val="tx1"/>
                </a:solidFill>
                <a:effectLst/>
                <a:latin typeface="+mn-lt"/>
                <a:ea typeface="+mn-ea"/>
                <a:cs typeface="+mn-cs"/>
              </a:rPr>
              <a:t>	Which also means long inference time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Resnets</a:t>
            </a:r>
            <a:r>
              <a:rPr lang="en-US" sz="1200" b="0" i="0" kern="1200" dirty="0" smtClean="0">
                <a:solidFill>
                  <a:schemeClr val="tx1"/>
                </a:solidFill>
                <a:effectLst/>
                <a:latin typeface="+mn-lt"/>
                <a:ea typeface="+mn-ea"/>
                <a:cs typeface="+mn-cs"/>
              </a:rPr>
              <a:t> take lesser memory, faster inference time, and allows deeper networks to be trained. Based on your problem, you can decide how many layers you want for the required accuracy and inference time requirements. Its rather simple to understand too.</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59A92CE-05D0-4F95-B479-192B3D66F8F9}" type="slidenum">
              <a:rPr lang="en-US" smtClean="0"/>
              <a:t>11</a:t>
            </a:fld>
            <a:endParaRPr lang="en-US"/>
          </a:p>
        </p:txBody>
      </p:sp>
    </p:spTree>
    <p:extLst>
      <p:ext uri="{BB962C8B-B14F-4D97-AF65-F5344CB8AC3E}">
        <p14:creationId xmlns:p14="http://schemas.microsoft.com/office/powerpoint/2010/main" val="177237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1/15/2019</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1/15/2019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980" y="328924"/>
            <a:ext cx="9966960" cy="2926080"/>
          </a:xfrm>
        </p:spPr>
        <p:txBody>
          <a:bodyPr/>
          <a:lstStyle/>
          <a:p>
            <a:r>
              <a:rPr lang="en-US" dirty="0" smtClean="0"/>
              <a:t>Image to recipe	</a:t>
            </a:r>
            <a:endParaRPr lang="en-US" dirty="0"/>
          </a:p>
        </p:txBody>
      </p:sp>
      <p:sp>
        <p:nvSpPr>
          <p:cNvPr id="3" name="Subtitle 2"/>
          <p:cNvSpPr>
            <a:spLocks noGrp="1"/>
          </p:cNvSpPr>
          <p:nvPr>
            <p:ph type="subTitle" idx="1"/>
          </p:nvPr>
        </p:nvSpPr>
        <p:spPr>
          <a:xfrm>
            <a:off x="1109980" y="4459182"/>
            <a:ext cx="8767860" cy="2603355"/>
          </a:xfrm>
        </p:spPr>
        <p:txBody>
          <a:bodyPr>
            <a:normAutofit/>
          </a:bodyPr>
          <a:lstStyle/>
          <a:p>
            <a:pPr algn="l"/>
            <a:r>
              <a:rPr lang="en-US" sz="1800" b="1" dirty="0" smtClean="0"/>
              <a:t>Group 10</a:t>
            </a:r>
          </a:p>
          <a:p>
            <a:pPr algn="l"/>
            <a:r>
              <a:rPr lang="en-US" sz="1800" dirty="0" smtClean="0"/>
              <a:t>Nguyen </a:t>
            </a:r>
            <a:r>
              <a:rPr lang="en-US" sz="1800" dirty="0" err="1" smtClean="0"/>
              <a:t>Phuc</a:t>
            </a:r>
            <a:r>
              <a:rPr lang="en-US" sz="1800" dirty="0" smtClean="0"/>
              <a:t> Minh		1751081</a:t>
            </a:r>
          </a:p>
          <a:p>
            <a:pPr algn="l"/>
            <a:r>
              <a:rPr lang="en-US" sz="1800" dirty="0" smtClean="0"/>
              <a:t>Nguyen Quoc </a:t>
            </a:r>
            <a:r>
              <a:rPr lang="en-US" sz="1800" dirty="0" err="1" smtClean="0"/>
              <a:t>Binh</a:t>
            </a:r>
            <a:r>
              <a:rPr lang="en-US" sz="1800" dirty="0" smtClean="0"/>
              <a:t>		1751051</a:t>
            </a:r>
          </a:p>
          <a:p>
            <a:pPr algn="l"/>
            <a:r>
              <a:rPr lang="en-US" sz="1800" dirty="0" smtClean="0"/>
              <a:t>Le Quoc </a:t>
            </a:r>
            <a:r>
              <a:rPr lang="en-US" sz="1800" dirty="0" err="1" smtClean="0"/>
              <a:t>Huy</a:t>
            </a:r>
            <a:r>
              <a:rPr lang="en-US" sz="1800" dirty="0" smtClean="0"/>
              <a:t>		1751072</a:t>
            </a:r>
          </a:p>
          <a:p>
            <a:pPr algn="l"/>
            <a:r>
              <a:rPr lang="en-US" sz="1800" dirty="0" smtClean="0"/>
              <a:t>Phan Dang </a:t>
            </a:r>
            <a:r>
              <a:rPr lang="en-US" sz="1800" dirty="0" err="1" smtClean="0"/>
              <a:t>Khoa</a:t>
            </a:r>
            <a:r>
              <a:rPr lang="en-US" sz="1800" dirty="0" smtClean="0"/>
              <a:t>		1751124</a:t>
            </a:r>
          </a:p>
        </p:txBody>
      </p:sp>
      <p:sp>
        <p:nvSpPr>
          <p:cNvPr id="4" name="TextBox 3"/>
          <p:cNvSpPr txBox="1"/>
          <p:nvPr/>
        </p:nvSpPr>
        <p:spPr>
          <a:xfrm>
            <a:off x="11076940" y="6278517"/>
            <a:ext cx="957943" cy="369332"/>
          </a:xfrm>
          <a:prstGeom prst="rect">
            <a:avLst/>
          </a:prstGeom>
          <a:noFill/>
        </p:spPr>
        <p:txBody>
          <a:bodyPr wrap="square" rtlCol="0">
            <a:spAutoFit/>
          </a:bodyPr>
          <a:lstStyle/>
          <a:p>
            <a:pPr algn="r"/>
            <a:r>
              <a:rPr lang="en-US" i="1" dirty="0" smtClean="0">
                <a:solidFill>
                  <a:schemeClr val="accent2"/>
                </a:solidFill>
              </a:rPr>
              <a:t>1</a:t>
            </a:r>
            <a:endParaRPr lang="en-US" i="1" dirty="0">
              <a:solidFill>
                <a:schemeClr val="accent2"/>
              </a:solidFill>
            </a:endParaRPr>
          </a:p>
        </p:txBody>
      </p:sp>
    </p:spTree>
    <p:extLst>
      <p:ext uri="{BB962C8B-B14F-4D97-AF65-F5344CB8AC3E}">
        <p14:creationId xmlns:p14="http://schemas.microsoft.com/office/powerpoint/2010/main" val="163403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175" y="499979"/>
            <a:ext cx="11049000" cy="1605012"/>
          </a:xfrm>
        </p:spPr>
        <p:txBody>
          <a:bodyPr>
            <a:normAutofit/>
          </a:bodyPr>
          <a:lstStyle/>
          <a:p>
            <a:r>
              <a:rPr lang="en-US" b="1" i="1" dirty="0" smtClean="0"/>
              <a:t>LSTM : Long Short </a:t>
            </a:r>
            <a:r>
              <a:rPr lang="en-US" b="1" i="1" dirty="0"/>
              <a:t>T</a:t>
            </a:r>
            <a:r>
              <a:rPr lang="en-US" b="1" i="1" dirty="0" smtClean="0"/>
              <a:t>erm </a:t>
            </a:r>
            <a:r>
              <a:rPr lang="en-US" b="1" i="1" dirty="0"/>
              <a:t>M</a:t>
            </a:r>
            <a:r>
              <a:rPr lang="en-US" b="1" i="1" dirty="0" smtClean="0"/>
              <a:t>emory networks</a:t>
            </a:r>
            <a:endParaRPr lang="en-US" b="1" i="1"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2466" y="5059680"/>
            <a:ext cx="8151202" cy="1356360"/>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4510" y="1639962"/>
            <a:ext cx="8586330" cy="3248268"/>
          </a:xfrm>
          <a:prstGeom prst="rect">
            <a:avLst/>
          </a:prstGeom>
        </p:spPr>
      </p:pic>
      <p:sp>
        <p:nvSpPr>
          <p:cNvPr id="13" name="TextBox 12"/>
          <p:cNvSpPr txBox="1"/>
          <p:nvPr/>
        </p:nvSpPr>
        <p:spPr>
          <a:xfrm>
            <a:off x="333829" y="6220460"/>
            <a:ext cx="957943" cy="369332"/>
          </a:xfrm>
          <a:prstGeom prst="rect">
            <a:avLst/>
          </a:prstGeom>
          <a:noFill/>
        </p:spPr>
        <p:txBody>
          <a:bodyPr wrap="square" rtlCol="0">
            <a:spAutoFit/>
          </a:bodyPr>
          <a:lstStyle/>
          <a:p>
            <a:r>
              <a:rPr lang="en-US" i="1" dirty="0" smtClean="0">
                <a:solidFill>
                  <a:schemeClr val="accent2"/>
                </a:solidFill>
              </a:rPr>
              <a:t>Method</a:t>
            </a:r>
            <a:endParaRPr lang="en-US" i="1" dirty="0">
              <a:solidFill>
                <a:schemeClr val="accent2"/>
              </a:solidFill>
            </a:endParaRPr>
          </a:p>
        </p:txBody>
      </p:sp>
      <p:sp>
        <p:nvSpPr>
          <p:cNvPr id="14" name="TextBox 13"/>
          <p:cNvSpPr txBox="1"/>
          <p:nvPr/>
        </p:nvSpPr>
        <p:spPr>
          <a:xfrm>
            <a:off x="11076940" y="6278517"/>
            <a:ext cx="957943" cy="369332"/>
          </a:xfrm>
          <a:prstGeom prst="rect">
            <a:avLst/>
          </a:prstGeom>
          <a:noFill/>
        </p:spPr>
        <p:txBody>
          <a:bodyPr wrap="square" rtlCol="0">
            <a:spAutoFit/>
          </a:bodyPr>
          <a:lstStyle/>
          <a:p>
            <a:pPr algn="r"/>
            <a:r>
              <a:rPr lang="en-US" i="1" dirty="0" smtClean="0">
                <a:solidFill>
                  <a:schemeClr val="accent2"/>
                </a:solidFill>
              </a:rPr>
              <a:t>11</a:t>
            </a:r>
            <a:endParaRPr lang="en-US" i="1" dirty="0">
              <a:solidFill>
                <a:schemeClr val="accent2"/>
              </a:solidFill>
            </a:endParaRPr>
          </a:p>
        </p:txBody>
      </p:sp>
    </p:spTree>
    <p:extLst>
      <p:ext uri="{BB962C8B-B14F-4D97-AF65-F5344CB8AC3E}">
        <p14:creationId xmlns:p14="http://schemas.microsoft.com/office/powerpoint/2010/main" val="1559464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b="1" i="1" dirty="0" smtClean="0"/>
              <a:t>image encoder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000" y="1785144"/>
            <a:ext cx="4797718" cy="2817383"/>
          </a:xfrm>
        </p:spPr>
      </p:pic>
      <p:sp>
        <p:nvSpPr>
          <p:cNvPr id="5" name="TextBox 4"/>
          <p:cNvSpPr txBox="1"/>
          <p:nvPr/>
        </p:nvSpPr>
        <p:spPr>
          <a:xfrm>
            <a:off x="2310063" y="5510463"/>
            <a:ext cx="4162926" cy="770021"/>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81" y="4602527"/>
            <a:ext cx="10091057" cy="1815872"/>
          </a:xfrm>
          <a:prstGeom prst="rect">
            <a:avLst/>
          </a:prstGeom>
        </p:spPr>
      </p:pic>
      <p:sp>
        <p:nvSpPr>
          <p:cNvPr id="9" name="TextBox 8"/>
          <p:cNvSpPr txBox="1"/>
          <p:nvPr/>
        </p:nvSpPr>
        <p:spPr>
          <a:xfrm>
            <a:off x="6472989" y="2178172"/>
            <a:ext cx="5169283"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VGG16 and Resnet50 models</a:t>
            </a:r>
          </a:p>
          <a:p>
            <a:endParaRPr lang="en-US" sz="2000" dirty="0"/>
          </a:p>
          <a:p>
            <a:pPr marL="285750" indent="-285750">
              <a:buFont typeface="Arial" panose="020B0604020202020204" pitchFamily="34" charset="0"/>
              <a:buChar char="•"/>
            </a:pPr>
            <a:r>
              <a:rPr lang="en-US" sz="2000" dirty="0" smtClean="0"/>
              <a:t>incorporating  </a:t>
            </a:r>
            <a:r>
              <a:rPr lang="en-US" sz="2000" dirty="0"/>
              <a:t>by removing the last </a:t>
            </a:r>
            <a:r>
              <a:rPr lang="en-US" sz="2000" dirty="0" err="1"/>
              <a:t>softmax</a:t>
            </a:r>
            <a:r>
              <a:rPr lang="en-US" sz="2000" dirty="0"/>
              <a:t> classification layer and connecting the rest to our joint embedding model.	</a:t>
            </a:r>
          </a:p>
        </p:txBody>
      </p:sp>
      <p:sp>
        <p:nvSpPr>
          <p:cNvPr id="7" name="TextBox 6"/>
          <p:cNvSpPr txBox="1"/>
          <p:nvPr/>
        </p:nvSpPr>
        <p:spPr>
          <a:xfrm>
            <a:off x="333829" y="6234974"/>
            <a:ext cx="957943" cy="369332"/>
          </a:xfrm>
          <a:prstGeom prst="rect">
            <a:avLst/>
          </a:prstGeom>
          <a:noFill/>
        </p:spPr>
        <p:txBody>
          <a:bodyPr wrap="square" rtlCol="0">
            <a:spAutoFit/>
          </a:bodyPr>
          <a:lstStyle/>
          <a:p>
            <a:r>
              <a:rPr lang="en-US" i="1" dirty="0" smtClean="0">
                <a:solidFill>
                  <a:schemeClr val="accent2"/>
                </a:solidFill>
              </a:rPr>
              <a:t>Method</a:t>
            </a:r>
            <a:endParaRPr lang="en-US" i="1" dirty="0">
              <a:solidFill>
                <a:schemeClr val="accent2"/>
              </a:solidFill>
            </a:endParaRPr>
          </a:p>
        </p:txBody>
      </p:sp>
      <p:sp>
        <p:nvSpPr>
          <p:cNvPr id="8" name="TextBox 7"/>
          <p:cNvSpPr txBox="1"/>
          <p:nvPr/>
        </p:nvSpPr>
        <p:spPr>
          <a:xfrm>
            <a:off x="11076940" y="6278517"/>
            <a:ext cx="957943" cy="369332"/>
          </a:xfrm>
          <a:prstGeom prst="rect">
            <a:avLst/>
          </a:prstGeom>
          <a:noFill/>
        </p:spPr>
        <p:txBody>
          <a:bodyPr wrap="square" rtlCol="0">
            <a:spAutoFit/>
          </a:bodyPr>
          <a:lstStyle/>
          <a:p>
            <a:pPr algn="r"/>
            <a:r>
              <a:rPr lang="en-US" i="1" dirty="0" smtClean="0">
                <a:solidFill>
                  <a:schemeClr val="accent2"/>
                </a:solidFill>
              </a:rPr>
              <a:t>10</a:t>
            </a:r>
            <a:endParaRPr lang="en-US" i="1" dirty="0">
              <a:solidFill>
                <a:schemeClr val="accent2"/>
              </a:solidFill>
            </a:endParaRPr>
          </a:p>
        </p:txBody>
      </p:sp>
    </p:spTree>
    <p:extLst>
      <p:ext uri="{BB962C8B-B14F-4D97-AF65-F5344CB8AC3E}">
        <p14:creationId xmlns:p14="http://schemas.microsoft.com/office/powerpoint/2010/main" val="2490597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3421" y="1770743"/>
            <a:ext cx="10214678" cy="4273550"/>
          </a:xfrm>
        </p:spPr>
      </p:pic>
      <p:sp>
        <p:nvSpPr>
          <p:cNvPr id="2" name="Title 1"/>
          <p:cNvSpPr>
            <a:spLocks noGrp="1"/>
          </p:cNvSpPr>
          <p:nvPr>
            <p:ph type="title"/>
          </p:nvPr>
        </p:nvSpPr>
        <p:spPr>
          <a:xfrm>
            <a:off x="1143000" y="601579"/>
            <a:ext cx="9875520" cy="1605012"/>
          </a:xfrm>
        </p:spPr>
        <p:txBody>
          <a:bodyPr>
            <a:normAutofit/>
          </a:bodyPr>
          <a:lstStyle/>
          <a:p>
            <a:r>
              <a:rPr lang="en-US" dirty="0" smtClean="0"/>
              <a:t>Recipe encoder: </a:t>
            </a:r>
            <a:r>
              <a:rPr lang="en-US" b="1" i="1" dirty="0" smtClean="0"/>
              <a:t>ingredients encoder </a:t>
            </a:r>
            <a:endParaRPr lang="en-US" dirty="0"/>
          </a:p>
        </p:txBody>
      </p:sp>
      <p:sp>
        <p:nvSpPr>
          <p:cNvPr id="6" name="TextBox 5"/>
          <p:cNvSpPr txBox="1"/>
          <p:nvPr/>
        </p:nvSpPr>
        <p:spPr>
          <a:xfrm>
            <a:off x="3910874" y="6044293"/>
            <a:ext cx="4339772" cy="400110"/>
          </a:xfrm>
          <a:prstGeom prst="rect">
            <a:avLst/>
          </a:prstGeom>
          <a:noFill/>
        </p:spPr>
        <p:txBody>
          <a:bodyPr wrap="square" rtlCol="0">
            <a:spAutoFit/>
          </a:bodyPr>
          <a:lstStyle/>
          <a:p>
            <a:r>
              <a:rPr lang="en-US" sz="2000" b="1" dirty="0" smtClean="0"/>
              <a:t>Hierarchical RNN model architecture</a:t>
            </a:r>
            <a:endParaRPr lang="en-US" sz="2000" b="1" dirty="0"/>
          </a:p>
        </p:txBody>
      </p:sp>
      <p:sp>
        <p:nvSpPr>
          <p:cNvPr id="12" name="TextBox 11"/>
          <p:cNvSpPr txBox="1"/>
          <p:nvPr/>
        </p:nvSpPr>
        <p:spPr>
          <a:xfrm>
            <a:off x="333829" y="6220460"/>
            <a:ext cx="957943" cy="369332"/>
          </a:xfrm>
          <a:prstGeom prst="rect">
            <a:avLst/>
          </a:prstGeom>
          <a:noFill/>
        </p:spPr>
        <p:txBody>
          <a:bodyPr wrap="square" rtlCol="0">
            <a:spAutoFit/>
          </a:bodyPr>
          <a:lstStyle/>
          <a:p>
            <a:r>
              <a:rPr lang="en-US" i="1" dirty="0" smtClean="0">
                <a:solidFill>
                  <a:schemeClr val="accent2"/>
                </a:solidFill>
              </a:rPr>
              <a:t>Method</a:t>
            </a:r>
            <a:endParaRPr lang="en-US" i="1" dirty="0">
              <a:solidFill>
                <a:schemeClr val="accent2"/>
              </a:solidFill>
            </a:endParaRPr>
          </a:p>
        </p:txBody>
      </p:sp>
      <p:sp>
        <p:nvSpPr>
          <p:cNvPr id="13" name="TextBox 12"/>
          <p:cNvSpPr txBox="1"/>
          <p:nvPr/>
        </p:nvSpPr>
        <p:spPr>
          <a:xfrm>
            <a:off x="11076940" y="6278517"/>
            <a:ext cx="957943" cy="369332"/>
          </a:xfrm>
          <a:prstGeom prst="rect">
            <a:avLst/>
          </a:prstGeom>
          <a:noFill/>
        </p:spPr>
        <p:txBody>
          <a:bodyPr wrap="square" rtlCol="0">
            <a:spAutoFit/>
          </a:bodyPr>
          <a:lstStyle/>
          <a:p>
            <a:pPr algn="r"/>
            <a:r>
              <a:rPr lang="en-US" i="1" dirty="0" smtClean="0">
                <a:solidFill>
                  <a:schemeClr val="accent2"/>
                </a:solidFill>
              </a:rPr>
              <a:t>12</a:t>
            </a:r>
            <a:endParaRPr lang="en-US" i="1" dirty="0">
              <a:solidFill>
                <a:schemeClr val="accent2"/>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421" y="1988457"/>
            <a:ext cx="10261097" cy="3626304"/>
          </a:xfrm>
          <a:prstGeom prst="rect">
            <a:avLst/>
          </a:prstGeom>
        </p:spPr>
      </p:pic>
    </p:spTree>
    <p:extLst>
      <p:ext uri="{BB962C8B-B14F-4D97-AF65-F5344CB8AC3E}">
        <p14:creationId xmlns:p14="http://schemas.microsoft.com/office/powerpoint/2010/main" val="18664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023" y="678180"/>
            <a:ext cx="7347857" cy="4327763"/>
          </a:xfrm>
          <a:prstGeom prst="rect">
            <a:avLst/>
          </a:prstGeom>
        </p:spPr>
      </p:pic>
      <p:sp>
        <p:nvSpPr>
          <p:cNvPr id="2" name="Title 1"/>
          <p:cNvSpPr>
            <a:spLocks noGrp="1"/>
          </p:cNvSpPr>
          <p:nvPr>
            <p:ph type="title"/>
          </p:nvPr>
        </p:nvSpPr>
        <p:spPr>
          <a:xfrm>
            <a:off x="1460408" y="0"/>
            <a:ext cx="9875520" cy="1356360"/>
          </a:xfrm>
        </p:spPr>
        <p:txBody>
          <a:bodyPr>
            <a:normAutofit/>
          </a:bodyPr>
          <a:lstStyle/>
          <a:p>
            <a:r>
              <a:rPr lang="en-US" dirty="0" smtClean="0"/>
              <a:t>Recipe encoder: </a:t>
            </a:r>
            <a:r>
              <a:rPr lang="en-US" b="1" i="1" dirty="0" smtClean="0"/>
              <a:t>instructions encoder</a:t>
            </a:r>
            <a:endParaRPr lang="en-US"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55003" y="4644571"/>
            <a:ext cx="7704022" cy="2213429"/>
          </a:xfrm>
        </p:spPr>
      </p:pic>
      <p:sp>
        <p:nvSpPr>
          <p:cNvPr id="7" name="TextBox 6"/>
          <p:cNvSpPr txBox="1"/>
          <p:nvPr/>
        </p:nvSpPr>
        <p:spPr>
          <a:xfrm>
            <a:off x="1396455" y="5005943"/>
            <a:ext cx="3149600" cy="369332"/>
          </a:xfrm>
          <a:prstGeom prst="rect">
            <a:avLst/>
          </a:prstGeom>
          <a:noFill/>
        </p:spPr>
        <p:txBody>
          <a:bodyPr wrap="square" rtlCol="0">
            <a:spAutoFit/>
          </a:bodyPr>
          <a:lstStyle/>
          <a:p>
            <a:r>
              <a:rPr lang="en-US" b="1" dirty="0" smtClean="0">
                <a:solidFill>
                  <a:srgbClr val="FF0000"/>
                </a:solidFill>
              </a:rPr>
              <a:t>Skip-instructions vector</a:t>
            </a:r>
            <a:endParaRPr lang="en-US" b="1" dirty="0">
              <a:solidFill>
                <a:srgbClr val="FF0000"/>
              </a:solidFill>
            </a:endParaRPr>
          </a:p>
        </p:txBody>
      </p:sp>
      <p:sp>
        <p:nvSpPr>
          <p:cNvPr id="8" name="TextBox 7"/>
          <p:cNvSpPr txBox="1"/>
          <p:nvPr/>
        </p:nvSpPr>
        <p:spPr>
          <a:xfrm>
            <a:off x="333829" y="6220460"/>
            <a:ext cx="957943" cy="369332"/>
          </a:xfrm>
          <a:prstGeom prst="rect">
            <a:avLst/>
          </a:prstGeom>
          <a:noFill/>
        </p:spPr>
        <p:txBody>
          <a:bodyPr wrap="square" rtlCol="0">
            <a:spAutoFit/>
          </a:bodyPr>
          <a:lstStyle/>
          <a:p>
            <a:r>
              <a:rPr lang="en-US" i="1" dirty="0" smtClean="0">
                <a:solidFill>
                  <a:schemeClr val="accent2"/>
                </a:solidFill>
              </a:rPr>
              <a:t>Method</a:t>
            </a:r>
            <a:endParaRPr lang="en-US" i="1" dirty="0">
              <a:solidFill>
                <a:schemeClr val="accent2"/>
              </a:solidFill>
            </a:endParaRPr>
          </a:p>
        </p:txBody>
      </p:sp>
    </p:spTree>
    <p:extLst>
      <p:ext uri="{BB962C8B-B14F-4D97-AF65-F5344CB8AC3E}">
        <p14:creationId xmlns:p14="http://schemas.microsoft.com/office/powerpoint/2010/main" val="4369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0" y="1965960"/>
            <a:ext cx="11647903" cy="2611490"/>
          </a:xfrm>
        </p:spPr>
      </p:pic>
      <p:sp>
        <p:nvSpPr>
          <p:cNvPr id="2" name="Title 1"/>
          <p:cNvSpPr>
            <a:spLocks noGrp="1"/>
          </p:cNvSpPr>
          <p:nvPr>
            <p:ph type="title"/>
          </p:nvPr>
        </p:nvSpPr>
        <p:spPr/>
        <p:txBody>
          <a:bodyPr>
            <a:normAutofit/>
          </a:bodyPr>
          <a:lstStyle/>
          <a:p>
            <a:r>
              <a:rPr lang="en-US" dirty="0" smtClean="0"/>
              <a:t>Recipe encoder: </a:t>
            </a:r>
            <a:r>
              <a:rPr lang="en-US" b="1" i="1" dirty="0" smtClean="0"/>
              <a:t>instructions encoder</a:t>
            </a:r>
            <a:endParaRPr lang="en-US" dirty="0"/>
          </a:p>
        </p:txBody>
      </p:sp>
      <p:sp>
        <p:nvSpPr>
          <p:cNvPr id="8" name="TextBox 7"/>
          <p:cNvSpPr txBox="1"/>
          <p:nvPr/>
        </p:nvSpPr>
        <p:spPr>
          <a:xfrm>
            <a:off x="3149599" y="4775199"/>
            <a:ext cx="6749143" cy="400110"/>
          </a:xfrm>
          <a:prstGeom prst="rect">
            <a:avLst/>
          </a:prstGeom>
          <a:noFill/>
        </p:spPr>
        <p:txBody>
          <a:bodyPr wrap="square" rtlCol="0">
            <a:spAutoFit/>
          </a:bodyPr>
          <a:lstStyle/>
          <a:p>
            <a:r>
              <a:rPr lang="en-US" sz="2000" b="1" dirty="0"/>
              <a:t>forward LSTM model over skip-instructions vectors </a:t>
            </a:r>
          </a:p>
        </p:txBody>
      </p:sp>
      <p:sp>
        <p:nvSpPr>
          <p:cNvPr id="9" name="TextBox 8"/>
          <p:cNvSpPr txBox="1"/>
          <p:nvPr/>
        </p:nvSpPr>
        <p:spPr>
          <a:xfrm>
            <a:off x="333829" y="6220460"/>
            <a:ext cx="957943" cy="369332"/>
          </a:xfrm>
          <a:prstGeom prst="rect">
            <a:avLst/>
          </a:prstGeom>
          <a:noFill/>
        </p:spPr>
        <p:txBody>
          <a:bodyPr wrap="square" rtlCol="0">
            <a:spAutoFit/>
          </a:bodyPr>
          <a:lstStyle/>
          <a:p>
            <a:r>
              <a:rPr lang="en-US" i="1" dirty="0" smtClean="0">
                <a:solidFill>
                  <a:schemeClr val="accent2"/>
                </a:solidFill>
              </a:rPr>
              <a:t>Method</a:t>
            </a:r>
            <a:endParaRPr lang="en-US" i="1" dirty="0">
              <a:solidFill>
                <a:schemeClr val="accent2"/>
              </a:solidFill>
            </a:endParaRPr>
          </a:p>
        </p:txBody>
      </p:sp>
      <p:sp>
        <p:nvSpPr>
          <p:cNvPr id="10" name="TextBox 9"/>
          <p:cNvSpPr txBox="1"/>
          <p:nvPr/>
        </p:nvSpPr>
        <p:spPr>
          <a:xfrm>
            <a:off x="11076940" y="6278517"/>
            <a:ext cx="957943" cy="369332"/>
          </a:xfrm>
          <a:prstGeom prst="rect">
            <a:avLst/>
          </a:prstGeom>
          <a:noFill/>
        </p:spPr>
        <p:txBody>
          <a:bodyPr wrap="square" rtlCol="0">
            <a:spAutoFit/>
          </a:bodyPr>
          <a:lstStyle/>
          <a:p>
            <a:pPr algn="r"/>
            <a:r>
              <a:rPr lang="en-US" i="1" dirty="0" smtClean="0">
                <a:solidFill>
                  <a:schemeClr val="accent2"/>
                </a:solidFill>
              </a:rPr>
              <a:t>14</a:t>
            </a:r>
            <a:endParaRPr lang="en-US" i="1" dirty="0">
              <a:solidFill>
                <a:schemeClr val="accent2"/>
              </a:solidFill>
            </a:endParaRPr>
          </a:p>
        </p:txBody>
      </p:sp>
    </p:spTree>
    <p:extLst>
      <p:ext uri="{BB962C8B-B14F-4D97-AF65-F5344CB8AC3E}">
        <p14:creationId xmlns:p14="http://schemas.microsoft.com/office/powerpoint/2010/main" val="417233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a:xfrm>
            <a:off x="991122" y="5967664"/>
            <a:ext cx="9872871" cy="4038600"/>
          </a:xfrm>
        </p:spPr>
        <p:txBody>
          <a:bodyPr/>
          <a:lstStyle/>
          <a:p>
            <a:r>
              <a:rPr lang="en-US" i="1" dirty="0">
                <a:solidFill>
                  <a:schemeClr val="tx1"/>
                </a:solidFill>
              </a:rPr>
              <a:t>Computer configures</a:t>
            </a:r>
            <a:r>
              <a:rPr lang="en-US" i="1" dirty="0" smtClean="0">
                <a:solidFill>
                  <a:schemeClr val="tx1"/>
                </a:solidFill>
              </a:rPr>
              <a:t>: </a:t>
            </a:r>
            <a:r>
              <a:rPr lang="en-US" dirty="0" smtClean="0">
                <a:solidFill>
                  <a:schemeClr val="tx1"/>
                </a:solidFill>
              </a:rPr>
              <a:t>Core </a:t>
            </a:r>
            <a:r>
              <a:rPr lang="en-US" dirty="0">
                <a:solidFill>
                  <a:schemeClr val="tx1"/>
                </a:solidFill>
              </a:rPr>
              <a:t>I7-7200U</a:t>
            </a:r>
            <a:r>
              <a:rPr lang="en-US" i="1" dirty="0">
                <a:solidFill>
                  <a:schemeClr val="tx1"/>
                </a:solidFill>
              </a:rPr>
              <a:t>,</a:t>
            </a:r>
            <a:r>
              <a:rPr lang="en-US" dirty="0">
                <a:solidFill>
                  <a:schemeClr val="tx1"/>
                </a:solidFill>
              </a:rPr>
              <a:t>GTX 940MX – 2GB GPU</a:t>
            </a:r>
            <a:r>
              <a:rPr lang="en-US" i="1" dirty="0">
                <a:solidFill>
                  <a:schemeClr val="tx1"/>
                </a:solidFill>
              </a:rPr>
              <a:t>,</a:t>
            </a:r>
            <a:r>
              <a:rPr lang="en-US" dirty="0">
                <a:solidFill>
                  <a:schemeClr val="tx1"/>
                </a:solidFill>
              </a:rPr>
              <a:t>RAM 8GB</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35000" y="1705811"/>
            <a:ext cx="8450178" cy="4006516"/>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816921166"/>
              </p:ext>
            </p:extLst>
          </p:nvPr>
        </p:nvGraphicFramePr>
        <p:xfrm>
          <a:off x="9230319" y="2657509"/>
          <a:ext cx="2729452" cy="2103120"/>
        </p:xfrm>
        <a:graphic>
          <a:graphicData uri="http://schemas.openxmlformats.org/drawingml/2006/table">
            <a:tbl>
              <a:tblPr firstRow="1" bandRow="1">
                <a:tableStyleId>{5C22544A-7EE6-4342-B048-85BDC9FD1C3A}</a:tableStyleId>
              </a:tblPr>
              <a:tblGrid>
                <a:gridCol w="1364726"/>
                <a:gridCol w="1364726"/>
              </a:tblGrid>
              <a:tr h="249645">
                <a:tc>
                  <a:txBody>
                    <a:bodyPr/>
                    <a:lstStyle/>
                    <a:p>
                      <a:r>
                        <a:rPr lang="en-US" dirty="0" smtClean="0"/>
                        <a:t>Cosine loss</a:t>
                      </a:r>
                      <a:endParaRPr lang="en-US" dirty="0"/>
                    </a:p>
                  </a:txBody>
                  <a:tcPr/>
                </a:tc>
                <a:tc>
                  <a:txBody>
                    <a:bodyPr/>
                    <a:lstStyle/>
                    <a:p>
                      <a:r>
                        <a:rPr lang="en-US" dirty="0" smtClean="0"/>
                        <a:t>0.3376</a:t>
                      </a:r>
                      <a:endParaRPr lang="en-US" dirty="0"/>
                    </a:p>
                  </a:txBody>
                  <a:tcPr/>
                </a:tc>
              </a:tr>
              <a:tr h="249645">
                <a:tc>
                  <a:txBody>
                    <a:bodyPr/>
                    <a:lstStyle/>
                    <a:p>
                      <a:r>
                        <a:rPr lang="en-US" dirty="0" smtClean="0"/>
                        <a:t>Mean</a:t>
                      </a:r>
                      <a:r>
                        <a:rPr lang="en-US" baseline="0" dirty="0" smtClean="0"/>
                        <a:t> median</a:t>
                      </a:r>
                      <a:endParaRPr lang="en-US" dirty="0"/>
                    </a:p>
                  </a:txBody>
                  <a:tcPr/>
                </a:tc>
                <a:tc>
                  <a:txBody>
                    <a:bodyPr/>
                    <a:lstStyle/>
                    <a:p>
                      <a:r>
                        <a:rPr lang="en-US" dirty="0" smtClean="0"/>
                        <a:t>5.5</a:t>
                      </a:r>
                      <a:endParaRPr lang="en-US" dirty="0"/>
                    </a:p>
                  </a:txBody>
                  <a:tcPr/>
                </a:tc>
              </a:tr>
              <a:tr h="249645">
                <a:tc>
                  <a:txBody>
                    <a:bodyPr/>
                    <a:lstStyle/>
                    <a:p>
                      <a:r>
                        <a:rPr lang="en-US" dirty="0" smtClean="0"/>
                        <a:t>R@1</a:t>
                      </a:r>
                      <a:endParaRPr lang="en-US" dirty="0"/>
                    </a:p>
                  </a:txBody>
                  <a:tcPr/>
                </a:tc>
                <a:tc>
                  <a:txBody>
                    <a:bodyPr/>
                    <a:lstStyle/>
                    <a:p>
                      <a:r>
                        <a:rPr lang="en-US" dirty="0" smtClean="0"/>
                        <a:t>0.24</a:t>
                      </a:r>
                      <a:endParaRPr lang="en-US" dirty="0"/>
                    </a:p>
                  </a:txBody>
                  <a:tcPr/>
                </a:tc>
              </a:tr>
              <a:tr h="249645">
                <a:tc>
                  <a:txBody>
                    <a:bodyPr/>
                    <a:lstStyle/>
                    <a:p>
                      <a:r>
                        <a:rPr lang="en-US" dirty="0" smtClean="0"/>
                        <a:t>R@5</a:t>
                      </a:r>
                      <a:endParaRPr lang="en-US" dirty="0"/>
                    </a:p>
                  </a:txBody>
                  <a:tcPr/>
                </a:tc>
                <a:tc>
                  <a:txBody>
                    <a:bodyPr/>
                    <a:lstStyle/>
                    <a:p>
                      <a:r>
                        <a:rPr lang="en-US" dirty="0" smtClean="0"/>
                        <a:t>0.49</a:t>
                      </a:r>
                      <a:endParaRPr lang="en-US" dirty="0"/>
                    </a:p>
                  </a:txBody>
                  <a:tcPr/>
                </a:tc>
              </a:tr>
              <a:tr h="249645">
                <a:tc>
                  <a:txBody>
                    <a:bodyPr/>
                    <a:lstStyle/>
                    <a:p>
                      <a:r>
                        <a:rPr lang="en-US" dirty="0" smtClean="0"/>
                        <a:t>R@10</a:t>
                      </a:r>
                      <a:endParaRPr lang="en-US" dirty="0"/>
                    </a:p>
                  </a:txBody>
                  <a:tcPr/>
                </a:tc>
                <a:tc>
                  <a:txBody>
                    <a:bodyPr/>
                    <a:lstStyle/>
                    <a:p>
                      <a:r>
                        <a:rPr lang="en-US" dirty="0" smtClean="0"/>
                        <a:t>0.62</a:t>
                      </a:r>
                      <a:endParaRPr lang="en-US" dirty="0"/>
                    </a:p>
                  </a:txBody>
                  <a:tcPr/>
                </a:tc>
              </a:tr>
            </a:tbl>
          </a:graphicData>
        </a:graphic>
      </p:graphicFrame>
      <p:sp>
        <p:nvSpPr>
          <p:cNvPr id="8" name="TextBox 7"/>
          <p:cNvSpPr txBox="1"/>
          <p:nvPr/>
        </p:nvSpPr>
        <p:spPr>
          <a:xfrm>
            <a:off x="333829" y="6220460"/>
            <a:ext cx="957943" cy="369332"/>
          </a:xfrm>
          <a:prstGeom prst="rect">
            <a:avLst/>
          </a:prstGeom>
          <a:noFill/>
        </p:spPr>
        <p:txBody>
          <a:bodyPr wrap="square" rtlCol="0">
            <a:spAutoFit/>
          </a:bodyPr>
          <a:lstStyle/>
          <a:p>
            <a:r>
              <a:rPr lang="en-US" i="1" dirty="0" smtClean="0">
                <a:solidFill>
                  <a:schemeClr val="accent2"/>
                </a:solidFill>
              </a:rPr>
              <a:t>Result</a:t>
            </a:r>
            <a:endParaRPr lang="en-US" i="1" dirty="0">
              <a:solidFill>
                <a:schemeClr val="accent2"/>
              </a:solidFill>
            </a:endParaRPr>
          </a:p>
        </p:txBody>
      </p:sp>
      <p:sp>
        <p:nvSpPr>
          <p:cNvPr id="9" name="TextBox 8"/>
          <p:cNvSpPr txBox="1"/>
          <p:nvPr/>
        </p:nvSpPr>
        <p:spPr>
          <a:xfrm>
            <a:off x="11076940" y="6278517"/>
            <a:ext cx="957943" cy="369332"/>
          </a:xfrm>
          <a:prstGeom prst="rect">
            <a:avLst/>
          </a:prstGeom>
          <a:noFill/>
        </p:spPr>
        <p:txBody>
          <a:bodyPr wrap="square" rtlCol="0">
            <a:spAutoFit/>
          </a:bodyPr>
          <a:lstStyle/>
          <a:p>
            <a:pPr algn="r"/>
            <a:r>
              <a:rPr lang="en-US" i="1" dirty="0" smtClean="0">
                <a:solidFill>
                  <a:schemeClr val="accent2"/>
                </a:solidFill>
              </a:rPr>
              <a:t>15</a:t>
            </a:r>
            <a:endParaRPr lang="en-US" i="1" dirty="0">
              <a:solidFill>
                <a:schemeClr val="accent2"/>
              </a:solidFill>
            </a:endParaRPr>
          </a:p>
        </p:txBody>
      </p:sp>
    </p:spTree>
    <p:extLst>
      <p:ext uri="{BB962C8B-B14F-4D97-AF65-F5344CB8AC3E}">
        <p14:creationId xmlns:p14="http://schemas.microsoft.com/office/powerpoint/2010/main" val="3558905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a:t>
            </a:r>
            <a:r>
              <a:rPr lang="en-US" dirty="0" err="1" smtClean="0"/>
              <a:t>Comparision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2734" y="2002490"/>
            <a:ext cx="9044297" cy="2165350"/>
          </a:xfrm>
        </p:spPr>
      </p:pic>
      <p:sp>
        <p:nvSpPr>
          <p:cNvPr id="6" name="TextBox 5"/>
          <p:cNvSpPr txBox="1"/>
          <p:nvPr/>
        </p:nvSpPr>
        <p:spPr>
          <a:xfrm>
            <a:off x="1143000" y="5740400"/>
            <a:ext cx="8404031" cy="646331"/>
          </a:xfrm>
          <a:prstGeom prst="rect">
            <a:avLst/>
          </a:prstGeom>
          <a:noFill/>
        </p:spPr>
        <p:txBody>
          <a:bodyPr wrap="square" rtlCol="0">
            <a:spAutoFit/>
          </a:bodyPr>
          <a:lstStyle/>
          <a:p>
            <a:r>
              <a:rPr lang="en-US" dirty="0" smtClean="0"/>
              <a:t>This models are </a:t>
            </a:r>
            <a:r>
              <a:rPr lang="en-US" dirty="0"/>
              <a:t>trained on 4 NVIDIA GTX 1080 with 8GB of </a:t>
            </a:r>
            <a:r>
              <a:rPr lang="en-US" dirty="0" smtClean="0"/>
              <a:t>memory for  </a:t>
            </a:r>
            <a:r>
              <a:rPr lang="en-US" dirty="0"/>
              <a:t>two and a half days</a:t>
            </a:r>
          </a:p>
        </p:txBody>
      </p:sp>
      <p:graphicFrame>
        <p:nvGraphicFramePr>
          <p:cNvPr id="7" name="Table 6"/>
          <p:cNvGraphicFramePr>
            <a:graphicFrameLocks noGrp="1"/>
          </p:cNvGraphicFramePr>
          <p:nvPr>
            <p:extLst>
              <p:ext uri="{D42A27DB-BD31-4B8C-83A1-F6EECF244321}">
                <p14:modId xmlns:p14="http://schemas.microsoft.com/office/powerpoint/2010/main" val="786467521"/>
              </p:ext>
            </p:extLst>
          </p:nvPr>
        </p:nvGraphicFramePr>
        <p:xfrm>
          <a:off x="9230319" y="2657509"/>
          <a:ext cx="2729452" cy="2103120"/>
        </p:xfrm>
        <a:graphic>
          <a:graphicData uri="http://schemas.openxmlformats.org/drawingml/2006/table">
            <a:tbl>
              <a:tblPr firstRow="1" bandRow="1">
                <a:tableStyleId>{5C22544A-7EE6-4342-B048-85BDC9FD1C3A}</a:tableStyleId>
              </a:tblPr>
              <a:tblGrid>
                <a:gridCol w="1364726"/>
                <a:gridCol w="1364726"/>
              </a:tblGrid>
              <a:tr h="249645">
                <a:tc>
                  <a:txBody>
                    <a:bodyPr/>
                    <a:lstStyle/>
                    <a:p>
                      <a:r>
                        <a:rPr lang="en-US" dirty="0" smtClean="0"/>
                        <a:t>Cosine loss</a:t>
                      </a:r>
                      <a:endParaRPr lang="en-US" dirty="0"/>
                    </a:p>
                  </a:txBody>
                  <a:tcPr/>
                </a:tc>
                <a:tc>
                  <a:txBody>
                    <a:bodyPr/>
                    <a:lstStyle/>
                    <a:p>
                      <a:r>
                        <a:rPr lang="en-US" dirty="0" smtClean="0"/>
                        <a:t>0.3376</a:t>
                      </a:r>
                      <a:endParaRPr lang="en-US" dirty="0"/>
                    </a:p>
                  </a:txBody>
                  <a:tcPr/>
                </a:tc>
              </a:tr>
              <a:tr h="249645">
                <a:tc>
                  <a:txBody>
                    <a:bodyPr/>
                    <a:lstStyle/>
                    <a:p>
                      <a:r>
                        <a:rPr lang="en-US" dirty="0" smtClean="0"/>
                        <a:t>Mean</a:t>
                      </a:r>
                      <a:r>
                        <a:rPr lang="en-US" baseline="0" dirty="0" smtClean="0"/>
                        <a:t> median</a:t>
                      </a:r>
                      <a:endParaRPr lang="en-US" dirty="0"/>
                    </a:p>
                  </a:txBody>
                  <a:tcPr/>
                </a:tc>
                <a:tc>
                  <a:txBody>
                    <a:bodyPr/>
                    <a:lstStyle/>
                    <a:p>
                      <a:r>
                        <a:rPr lang="en-US" dirty="0" smtClean="0"/>
                        <a:t>5.5</a:t>
                      </a:r>
                      <a:endParaRPr lang="en-US" dirty="0"/>
                    </a:p>
                  </a:txBody>
                  <a:tcPr/>
                </a:tc>
              </a:tr>
              <a:tr h="249645">
                <a:tc>
                  <a:txBody>
                    <a:bodyPr/>
                    <a:lstStyle/>
                    <a:p>
                      <a:r>
                        <a:rPr lang="en-US" dirty="0" smtClean="0"/>
                        <a:t>R@1</a:t>
                      </a:r>
                      <a:endParaRPr lang="en-US" dirty="0"/>
                    </a:p>
                  </a:txBody>
                  <a:tcPr/>
                </a:tc>
                <a:tc>
                  <a:txBody>
                    <a:bodyPr/>
                    <a:lstStyle/>
                    <a:p>
                      <a:r>
                        <a:rPr lang="en-US" dirty="0" smtClean="0"/>
                        <a:t>0.24</a:t>
                      </a:r>
                      <a:endParaRPr lang="en-US" dirty="0"/>
                    </a:p>
                  </a:txBody>
                  <a:tcPr/>
                </a:tc>
              </a:tr>
              <a:tr h="249645">
                <a:tc>
                  <a:txBody>
                    <a:bodyPr/>
                    <a:lstStyle/>
                    <a:p>
                      <a:r>
                        <a:rPr lang="en-US" dirty="0" smtClean="0"/>
                        <a:t>R@5</a:t>
                      </a:r>
                      <a:endParaRPr lang="en-US" dirty="0"/>
                    </a:p>
                  </a:txBody>
                  <a:tcPr/>
                </a:tc>
                <a:tc>
                  <a:txBody>
                    <a:bodyPr/>
                    <a:lstStyle/>
                    <a:p>
                      <a:r>
                        <a:rPr lang="en-US" dirty="0" smtClean="0"/>
                        <a:t>0.49</a:t>
                      </a:r>
                      <a:endParaRPr lang="en-US" dirty="0"/>
                    </a:p>
                  </a:txBody>
                  <a:tcPr/>
                </a:tc>
              </a:tr>
              <a:tr h="249645">
                <a:tc>
                  <a:txBody>
                    <a:bodyPr/>
                    <a:lstStyle/>
                    <a:p>
                      <a:r>
                        <a:rPr lang="en-US" dirty="0" smtClean="0"/>
                        <a:t>R@10</a:t>
                      </a:r>
                      <a:endParaRPr lang="en-US" dirty="0"/>
                    </a:p>
                  </a:txBody>
                  <a:tcPr/>
                </a:tc>
                <a:tc>
                  <a:txBody>
                    <a:bodyPr/>
                    <a:lstStyle/>
                    <a:p>
                      <a:r>
                        <a:rPr lang="en-US" dirty="0" smtClean="0"/>
                        <a:t>0.62</a:t>
                      </a:r>
                      <a:endParaRPr lang="en-US" dirty="0"/>
                    </a:p>
                  </a:txBody>
                  <a:tcPr/>
                </a:tc>
              </a:tr>
            </a:tbl>
          </a:graphicData>
        </a:graphic>
      </p:graphicFrame>
      <p:sp>
        <p:nvSpPr>
          <p:cNvPr id="8" name="TextBox 7"/>
          <p:cNvSpPr txBox="1"/>
          <p:nvPr/>
        </p:nvSpPr>
        <p:spPr>
          <a:xfrm>
            <a:off x="333829" y="6220460"/>
            <a:ext cx="957943" cy="369332"/>
          </a:xfrm>
          <a:prstGeom prst="rect">
            <a:avLst/>
          </a:prstGeom>
          <a:noFill/>
        </p:spPr>
        <p:txBody>
          <a:bodyPr wrap="square" rtlCol="0">
            <a:spAutoFit/>
          </a:bodyPr>
          <a:lstStyle/>
          <a:p>
            <a:r>
              <a:rPr lang="en-US" i="1" dirty="0" smtClean="0">
                <a:solidFill>
                  <a:schemeClr val="accent2"/>
                </a:solidFill>
              </a:rPr>
              <a:t>Result</a:t>
            </a:r>
            <a:endParaRPr lang="en-US" i="1" dirty="0">
              <a:solidFill>
                <a:schemeClr val="accent2"/>
              </a:solidFill>
            </a:endParaRPr>
          </a:p>
        </p:txBody>
      </p:sp>
      <p:sp>
        <p:nvSpPr>
          <p:cNvPr id="9" name="TextBox 8"/>
          <p:cNvSpPr txBox="1"/>
          <p:nvPr/>
        </p:nvSpPr>
        <p:spPr>
          <a:xfrm>
            <a:off x="11076940" y="6278517"/>
            <a:ext cx="957943" cy="369332"/>
          </a:xfrm>
          <a:prstGeom prst="rect">
            <a:avLst/>
          </a:prstGeom>
          <a:noFill/>
        </p:spPr>
        <p:txBody>
          <a:bodyPr wrap="square" rtlCol="0">
            <a:spAutoFit/>
          </a:bodyPr>
          <a:lstStyle/>
          <a:p>
            <a:pPr algn="r"/>
            <a:r>
              <a:rPr lang="en-US" i="1" dirty="0" smtClean="0">
                <a:solidFill>
                  <a:schemeClr val="accent2"/>
                </a:solidFill>
              </a:rPr>
              <a:t>16</a:t>
            </a:r>
            <a:endParaRPr lang="en-US" i="1" dirty="0">
              <a:solidFill>
                <a:schemeClr val="accent2"/>
              </a:solidFill>
            </a:endParaRPr>
          </a:p>
        </p:txBody>
      </p:sp>
    </p:spTree>
    <p:extLst>
      <p:ext uri="{BB962C8B-B14F-4D97-AF65-F5344CB8AC3E}">
        <p14:creationId xmlns:p14="http://schemas.microsoft.com/office/powerpoint/2010/main" val="2600033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problem</a:t>
            </a:r>
            <a:endParaRPr lang="en-US" dirty="0"/>
          </a:p>
        </p:txBody>
      </p:sp>
      <p:sp>
        <p:nvSpPr>
          <p:cNvPr id="3" name="Content Placeholder 2"/>
          <p:cNvSpPr>
            <a:spLocks noGrp="1"/>
          </p:cNvSpPr>
          <p:nvPr>
            <p:ph idx="1"/>
          </p:nvPr>
        </p:nvSpPr>
        <p:spPr>
          <a:xfrm>
            <a:off x="1143000" y="2260600"/>
            <a:ext cx="9872871" cy="4038600"/>
          </a:xfrm>
        </p:spPr>
        <p:txBody>
          <a:bodyPr/>
          <a:lstStyle/>
          <a:p>
            <a:r>
              <a:rPr lang="en-US" dirty="0" smtClean="0">
                <a:solidFill>
                  <a:schemeClr val="tx1"/>
                </a:solidFill>
              </a:rPr>
              <a:t>How can we demo from this </a:t>
            </a:r>
            <a:r>
              <a:rPr lang="en-US" dirty="0" err="1" smtClean="0">
                <a:solidFill>
                  <a:schemeClr val="tx1"/>
                </a:solidFill>
              </a:rPr>
              <a:t>pretrained</a:t>
            </a:r>
            <a:r>
              <a:rPr lang="en-US" dirty="0" smtClean="0">
                <a:solidFill>
                  <a:schemeClr val="tx1"/>
                </a:solidFill>
              </a:rPr>
              <a:t> model</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35" y="2919412"/>
            <a:ext cx="10058400" cy="1766122"/>
          </a:xfrm>
          <a:prstGeom prst="rect">
            <a:avLst/>
          </a:prstGeom>
        </p:spPr>
      </p:pic>
      <p:sp>
        <p:nvSpPr>
          <p:cNvPr id="5" name="TextBox 4"/>
          <p:cNvSpPr txBox="1"/>
          <p:nvPr/>
        </p:nvSpPr>
        <p:spPr>
          <a:xfrm>
            <a:off x="11076940" y="6278517"/>
            <a:ext cx="957943" cy="369332"/>
          </a:xfrm>
          <a:prstGeom prst="rect">
            <a:avLst/>
          </a:prstGeom>
          <a:noFill/>
        </p:spPr>
        <p:txBody>
          <a:bodyPr wrap="square" rtlCol="0">
            <a:spAutoFit/>
          </a:bodyPr>
          <a:lstStyle/>
          <a:p>
            <a:pPr algn="r"/>
            <a:r>
              <a:rPr lang="en-US" i="1" dirty="0" smtClean="0">
                <a:solidFill>
                  <a:schemeClr val="accent2"/>
                </a:solidFill>
              </a:rPr>
              <a:t>17</a:t>
            </a:r>
            <a:endParaRPr lang="en-US" i="1" dirty="0">
              <a:solidFill>
                <a:schemeClr val="accent2"/>
              </a:solidFill>
            </a:endParaRPr>
          </a:p>
        </p:txBody>
      </p:sp>
    </p:spTree>
    <p:extLst>
      <p:ext uri="{BB962C8B-B14F-4D97-AF65-F5344CB8AC3E}">
        <p14:creationId xmlns:p14="http://schemas.microsoft.com/office/powerpoint/2010/main" val="799154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1466" y="1714500"/>
            <a:ext cx="6478587" cy="4038600"/>
          </a:xfrm>
        </p:spPr>
      </p:pic>
      <p:sp>
        <p:nvSpPr>
          <p:cNvPr id="5" name="TextBox 4"/>
          <p:cNvSpPr txBox="1"/>
          <p:nvPr/>
        </p:nvSpPr>
        <p:spPr>
          <a:xfrm>
            <a:off x="11076940" y="6278517"/>
            <a:ext cx="957943" cy="369332"/>
          </a:xfrm>
          <a:prstGeom prst="rect">
            <a:avLst/>
          </a:prstGeom>
          <a:noFill/>
        </p:spPr>
        <p:txBody>
          <a:bodyPr wrap="square" rtlCol="0">
            <a:spAutoFit/>
          </a:bodyPr>
          <a:lstStyle/>
          <a:p>
            <a:pPr algn="r"/>
            <a:r>
              <a:rPr lang="en-US" i="1" dirty="0" smtClean="0">
                <a:solidFill>
                  <a:schemeClr val="accent2"/>
                </a:solidFill>
              </a:rPr>
              <a:t>18</a:t>
            </a:r>
            <a:endParaRPr lang="en-US" i="1" dirty="0">
              <a:solidFill>
                <a:schemeClr val="accent2"/>
              </a:solidFill>
            </a:endParaRPr>
          </a:p>
        </p:txBody>
      </p:sp>
    </p:spTree>
    <p:extLst>
      <p:ext uri="{BB962C8B-B14F-4D97-AF65-F5344CB8AC3E}">
        <p14:creationId xmlns:p14="http://schemas.microsoft.com/office/powerpoint/2010/main" val="4231095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endParaRPr lang="en-US" dirty="0"/>
          </a:p>
        </p:txBody>
      </p:sp>
      <p:sp>
        <p:nvSpPr>
          <p:cNvPr id="3" name="Content Placeholder 2"/>
          <p:cNvSpPr>
            <a:spLocks noGrp="1"/>
          </p:cNvSpPr>
          <p:nvPr>
            <p:ph idx="1"/>
          </p:nvPr>
        </p:nvSpPr>
        <p:spPr>
          <a:xfrm>
            <a:off x="1143000" y="1965960"/>
            <a:ext cx="9872871" cy="4038600"/>
          </a:xfrm>
        </p:spPr>
        <p:txBody>
          <a:bodyPr>
            <a:normAutofit/>
          </a:bodyPr>
          <a:lstStyle/>
          <a:p>
            <a:r>
              <a:rPr lang="en-US" sz="2400" dirty="0" smtClean="0">
                <a:solidFill>
                  <a:schemeClr val="tx1"/>
                </a:solidFill>
              </a:rPr>
              <a:t>Motivation</a:t>
            </a:r>
          </a:p>
          <a:p>
            <a:r>
              <a:rPr lang="en-US" sz="2400" dirty="0" smtClean="0">
                <a:solidFill>
                  <a:schemeClr val="tx1"/>
                </a:solidFill>
              </a:rPr>
              <a:t>Objective</a:t>
            </a:r>
          </a:p>
          <a:p>
            <a:r>
              <a:rPr lang="en-US" sz="2400" dirty="0" smtClean="0">
                <a:solidFill>
                  <a:schemeClr val="tx1"/>
                </a:solidFill>
              </a:rPr>
              <a:t>Dataset</a:t>
            </a:r>
          </a:p>
          <a:p>
            <a:r>
              <a:rPr lang="en-US" sz="2400" dirty="0" smtClean="0">
                <a:solidFill>
                  <a:schemeClr val="tx1"/>
                </a:solidFill>
              </a:rPr>
              <a:t>Method</a:t>
            </a:r>
          </a:p>
          <a:p>
            <a:r>
              <a:rPr lang="en-US" sz="2400" dirty="0" smtClean="0">
                <a:solidFill>
                  <a:schemeClr val="tx1"/>
                </a:solidFill>
              </a:rPr>
              <a:t>Initial Result</a:t>
            </a:r>
          </a:p>
          <a:p>
            <a:r>
              <a:rPr lang="en-US" sz="2400" dirty="0" smtClean="0">
                <a:solidFill>
                  <a:schemeClr val="tx1"/>
                </a:solidFill>
              </a:rPr>
              <a:t>Open problem</a:t>
            </a:r>
          </a:p>
          <a:p>
            <a:r>
              <a:rPr lang="en-US" sz="2400" dirty="0" smtClean="0">
                <a:solidFill>
                  <a:schemeClr val="tx1"/>
                </a:solidFill>
              </a:rPr>
              <a:t>Q&amp;A</a:t>
            </a:r>
            <a:endParaRPr lang="en-US" sz="2400" dirty="0">
              <a:solidFill>
                <a:schemeClr val="tx1"/>
              </a:solidFill>
            </a:endParaRPr>
          </a:p>
        </p:txBody>
      </p:sp>
      <p:sp>
        <p:nvSpPr>
          <p:cNvPr id="5" name="TextBox 4"/>
          <p:cNvSpPr txBox="1"/>
          <p:nvPr/>
        </p:nvSpPr>
        <p:spPr>
          <a:xfrm>
            <a:off x="11076940" y="6278517"/>
            <a:ext cx="957943" cy="369332"/>
          </a:xfrm>
          <a:prstGeom prst="rect">
            <a:avLst/>
          </a:prstGeom>
          <a:noFill/>
        </p:spPr>
        <p:txBody>
          <a:bodyPr wrap="square" rtlCol="0">
            <a:spAutoFit/>
          </a:bodyPr>
          <a:lstStyle/>
          <a:p>
            <a:pPr algn="r"/>
            <a:r>
              <a:rPr lang="en-US" i="1" dirty="0">
                <a:solidFill>
                  <a:schemeClr val="accent2"/>
                </a:solidFill>
              </a:rPr>
              <a:t>2</a:t>
            </a:r>
          </a:p>
        </p:txBody>
      </p:sp>
    </p:spTree>
    <p:extLst>
      <p:ext uri="{BB962C8B-B14F-4D97-AF65-F5344CB8AC3E}">
        <p14:creationId xmlns:p14="http://schemas.microsoft.com/office/powerpoint/2010/main" val="3336363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p:txBody>
          <a:bodyPr/>
          <a:lstStyle/>
          <a:p>
            <a:r>
              <a:rPr lang="en-US" dirty="0" smtClean="0">
                <a:solidFill>
                  <a:schemeClr val="tx1"/>
                </a:solidFill>
              </a:rPr>
              <a:t>Food is </a:t>
            </a:r>
            <a:r>
              <a:rPr lang="en-US" dirty="0">
                <a:solidFill>
                  <a:schemeClr val="tx1"/>
                </a:solidFill>
              </a:rPr>
              <a:t>intricately linked to our health, our feelings and our culture. </a:t>
            </a:r>
          </a:p>
          <a:p>
            <a:r>
              <a:rPr lang="en-US" dirty="0">
                <a:solidFill>
                  <a:schemeClr val="tx1"/>
                </a:solidFill>
              </a:rPr>
              <a:t>F</a:t>
            </a:r>
            <a:r>
              <a:rPr lang="en-US" dirty="0" smtClean="0">
                <a:solidFill>
                  <a:schemeClr val="tx1"/>
                </a:solidFill>
              </a:rPr>
              <a:t>ood </a:t>
            </a:r>
            <a:r>
              <a:rPr lang="en-US" dirty="0">
                <a:solidFill>
                  <a:schemeClr val="tx1"/>
                </a:solidFill>
              </a:rPr>
              <a:t>also offers new perspectives on topical challenges in </a:t>
            </a:r>
            <a:r>
              <a:rPr lang="en-US" dirty="0" smtClean="0">
                <a:solidFill>
                  <a:schemeClr val="tx1"/>
                </a:solidFill>
              </a:rPr>
              <a:t>computer vision (</a:t>
            </a:r>
            <a:r>
              <a:rPr lang="en-US" dirty="0" err="1" smtClean="0">
                <a:solidFill>
                  <a:schemeClr val="tx1"/>
                </a:solidFill>
              </a:rPr>
              <a:t>eg.finding</a:t>
            </a:r>
            <a:r>
              <a:rPr lang="en-US" dirty="0" smtClean="0">
                <a:solidFill>
                  <a:schemeClr val="tx1"/>
                </a:solidFill>
              </a:rPr>
              <a:t> </a:t>
            </a:r>
            <a:r>
              <a:rPr lang="en-US" dirty="0">
                <a:solidFill>
                  <a:schemeClr val="tx1"/>
                </a:solidFill>
              </a:rPr>
              <a:t>representations that are robust to occlusion and </a:t>
            </a:r>
            <a:r>
              <a:rPr lang="en-US" dirty="0" smtClean="0">
                <a:solidFill>
                  <a:schemeClr val="tx1"/>
                </a:solidFill>
              </a:rPr>
              <a:t>deformation)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433762"/>
            <a:ext cx="4695825" cy="3190875"/>
          </a:xfrm>
          <a:prstGeom prst="rect">
            <a:avLst/>
          </a:prstGeom>
        </p:spPr>
      </p:pic>
      <p:sp>
        <p:nvSpPr>
          <p:cNvPr id="5" name="TextBox 4"/>
          <p:cNvSpPr txBox="1"/>
          <p:nvPr/>
        </p:nvSpPr>
        <p:spPr>
          <a:xfrm>
            <a:off x="11076940" y="6278517"/>
            <a:ext cx="957943" cy="369332"/>
          </a:xfrm>
          <a:prstGeom prst="rect">
            <a:avLst/>
          </a:prstGeom>
          <a:noFill/>
        </p:spPr>
        <p:txBody>
          <a:bodyPr wrap="square" rtlCol="0">
            <a:spAutoFit/>
          </a:bodyPr>
          <a:lstStyle/>
          <a:p>
            <a:pPr algn="r"/>
            <a:r>
              <a:rPr lang="en-US" i="1" dirty="0">
                <a:solidFill>
                  <a:schemeClr val="accent2"/>
                </a:solidFill>
              </a:rPr>
              <a:t>3</a:t>
            </a:r>
          </a:p>
        </p:txBody>
      </p:sp>
    </p:spTree>
    <p:extLst>
      <p:ext uri="{BB962C8B-B14F-4D97-AF65-F5344CB8AC3E}">
        <p14:creationId xmlns:p14="http://schemas.microsoft.com/office/powerpoint/2010/main" val="1794143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endParaRPr lang="en-US" dirty="0">
              <a:solidFill>
                <a:schemeClr val="tx1"/>
              </a:solidFill>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143000" y="1540745"/>
            <a:ext cx="9962147" cy="2244952"/>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1326963" y="4076700"/>
            <a:ext cx="9733546" cy="2177254"/>
          </a:xfrm>
          <a:prstGeom prst="rect">
            <a:avLst/>
          </a:prstGeom>
        </p:spPr>
      </p:pic>
      <p:sp>
        <p:nvSpPr>
          <p:cNvPr id="7" name="TextBox 6"/>
          <p:cNvSpPr txBox="1"/>
          <p:nvPr/>
        </p:nvSpPr>
        <p:spPr>
          <a:xfrm>
            <a:off x="11076940" y="6278517"/>
            <a:ext cx="957943" cy="369332"/>
          </a:xfrm>
          <a:prstGeom prst="rect">
            <a:avLst/>
          </a:prstGeom>
          <a:noFill/>
        </p:spPr>
        <p:txBody>
          <a:bodyPr wrap="square" rtlCol="0">
            <a:spAutoFit/>
          </a:bodyPr>
          <a:lstStyle/>
          <a:p>
            <a:pPr algn="r"/>
            <a:r>
              <a:rPr lang="en-US" i="1" dirty="0">
                <a:solidFill>
                  <a:schemeClr val="accent2"/>
                </a:solidFill>
              </a:rPr>
              <a:t>4</a:t>
            </a:r>
          </a:p>
        </p:txBody>
      </p:sp>
    </p:spTree>
    <p:extLst>
      <p:ext uri="{BB962C8B-B14F-4D97-AF65-F5344CB8AC3E}">
        <p14:creationId xmlns:p14="http://schemas.microsoft.com/office/powerpoint/2010/main" val="2022105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 Recipe1M</a:t>
            </a:r>
            <a:endParaRPr lang="en-US" dirty="0"/>
          </a:p>
        </p:txBody>
      </p:sp>
      <p:sp>
        <p:nvSpPr>
          <p:cNvPr id="3" name="Content Placeholder 2"/>
          <p:cNvSpPr>
            <a:spLocks noGrp="1"/>
          </p:cNvSpPr>
          <p:nvPr>
            <p:ph idx="1"/>
          </p:nvPr>
        </p:nvSpPr>
        <p:spPr>
          <a:xfrm>
            <a:off x="1010653" y="1965960"/>
            <a:ext cx="9872871" cy="4038600"/>
          </a:xfrm>
        </p:spPr>
        <p:txBody>
          <a:bodyPr/>
          <a:lstStyle/>
          <a:p>
            <a:r>
              <a:rPr lang="en-US" dirty="0" smtClean="0">
                <a:solidFill>
                  <a:schemeClr val="tx1"/>
                </a:solidFill>
              </a:rPr>
              <a:t>Collection from Recipe Website</a:t>
            </a:r>
          </a:p>
          <a:p>
            <a:r>
              <a:rPr lang="en-US" dirty="0" smtClean="0">
                <a:solidFill>
                  <a:schemeClr val="tx1"/>
                </a:solidFill>
              </a:rPr>
              <a:t>Data Extension using Image Search Engine (ISE)</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791205" y="3115511"/>
            <a:ext cx="6311766" cy="3104949"/>
          </a:xfrm>
          <a:prstGeom prst="rect">
            <a:avLst/>
          </a:prstGeom>
        </p:spPr>
      </p:pic>
      <p:sp>
        <p:nvSpPr>
          <p:cNvPr id="4" name="TextBox 3"/>
          <p:cNvSpPr txBox="1"/>
          <p:nvPr/>
        </p:nvSpPr>
        <p:spPr>
          <a:xfrm>
            <a:off x="333829" y="6220460"/>
            <a:ext cx="957943" cy="369332"/>
          </a:xfrm>
          <a:prstGeom prst="rect">
            <a:avLst/>
          </a:prstGeom>
          <a:noFill/>
        </p:spPr>
        <p:txBody>
          <a:bodyPr wrap="square" rtlCol="0">
            <a:spAutoFit/>
          </a:bodyPr>
          <a:lstStyle/>
          <a:p>
            <a:r>
              <a:rPr lang="en-US" i="1" dirty="0">
                <a:solidFill>
                  <a:schemeClr val="accent2"/>
                </a:solidFill>
              </a:rPr>
              <a:t>Dataset</a:t>
            </a:r>
          </a:p>
        </p:txBody>
      </p:sp>
      <p:sp>
        <p:nvSpPr>
          <p:cNvPr id="6" name="TextBox 5"/>
          <p:cNvSpPr txBox="1"/>
          <p:nvPr/>
        </p:nvSpPr>
        <p:spPr>
          <a:xfrm>
            <a:off x="11076940" y="6278517"/>
            <a:ext cx="957943" cy="369332"/>
          </a:xfrm>
          <a:prstGeom prst="rect">
            <a:avLst/>
          </a:prstGeom>
          <a:noFill/>
        </p:spPr>
        <p:txBody>
          <a:bodyPr wrap="square" rtlCol="0">
            <a:spAutoFit/>
          </a:bodyPr>
          <a:lstStyle/>
          <a:p>
            <a:pPr algn="r"/>
            <a:r>
              <a:rPr lang="en-US" i="1" dirty="0">
                <a:solidFill>
                  <a:schemeClr val="accent2"/>
                </a:solidFill>
              </a:rPr>
              <a:t>5</a:t>
            </a:r>
          </a:p>
        </p:txBody>
      </p:sp>
    </p:spTree>
    <p:extLst>
      <p:ext uri="{BB962C8B-B14F-4D97-AF65-F5344CB8AC3E}">
        <p14:creationId xmlns:p14="http://schemas.microsoft.com/office/powerpoint/2010/main" val="1450566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from </a:t>
            </a:r>
            <a:r>
              <a:rPr lang="en-US" dirty="0" err="1" smtClean="0"/>
              <a:t>RecWebsite</a:t>
            </a:r>
            <a:endParaRPr lang="en-US" dirty="0"/>
          </a:p>
        </p:txBody>
      </p:sp>
      <p:sp>
        <p:nvSpPr>
          <p:cNvPr id="3" name="Content Placeholder 2"/>
          <p:cNvSpPr>
            <a:spLocks noGrp="1"/>
          </p:cNvSpPr>
          <p:nvPr>
            <p:ph idx="1"/>
          </p:nvPr>
        </p:nvSpPr>
        <p:spPr>
          <a:xfrm>
            <a:off x="901700" y="1727200"/>
            <a:ext cx="10604500" cy="4724400"/>
          </a:xfrm>
        </p:spPr>
        <p:txBody>
          <a:bodyPr>
            <a:noAutofit/>
          </a:bodyPr>
          <a:lstStyle/>
          <a:p>
            <a:r>
              <a:rPr lang="en-US" sz="2000" b="1" dirty="0">
                <a:solidFill>
                  <a:schemeClr val="tx1"/>
                </a:solidFill>
              </a:rPr>
              <a:t>Scrap the recipes from over 2 dozen popular cooking websites:</a:t>
            </a:r>
            <a:endParaRPr lang="en-US" sz="2000" dirty="0">
              <a:solidFill>
                <a:schemeClr val="tx1"/>
              </a:solidFill>
            </a:endParaRPr>
          </a:p>
          <a:p>
            <a:pPr lvl="1"/>
            <a:r>
              <a:rPr lang="en-US" dirty="0" smtClean="0">
                <a:solidFill>
                  <a:schemeClr val="tx1"/>
                </a:solidFill>
              </a:rPr>
              <a:t>Exact </a:t>
            </a:r>
            <a:r>
              <a:rPr lang="en-US" dirty="0">
                <a:solidFill>
                  <a:schemeClr val="tx1"/>
                </a:solidFill>
              </a:rPr>
              <a:t>relevant text from the raw </a:t>
            </a:r>
            <a:r>
              <a:rPr lang="en-US" dirty="0" smtClean="0">
                <a:solidFill>
                  <a:schemeClr val="tx1"/>
                </a:solidFill>
              </a:rPr>
              <a:t>HTML</a:t>
            </a:r>
            <a:endParaRPr lang="en-US" dirty="0">
              <a:solidFill>
                <a:schemeClr val="tx1"/>
              </a:solidFill>
            </a:endParaRPr>
          </a:p>
          <a:p>
            <a:pPr lvl="1"/>
            <a:r>
              <a:rPr lang="en-US" dirty="0" smtClean="0">
                <a:solidFill>
                  <a:schemeClr val="tx1"/>
                </a:solidFill>
              </a:rPr>
              <a:t>Download </a:t>
            </a:r>
            <a:r>
              <a:rPr lang="en-US" dirty="0">
                <a:solidFill>
                  <a:schemeClr val="tx1"/>
                </a:solidFill>
              </a:rPr>
              <a:t>linked images</a:t>
            </a:r>
          </a:p>
          <a:p>
            <a:pPr lvl="1"/>
            <a:r>
              <a:rPr lang="en-US" dirty="0" smtClean="0">
                <a:solidFill>
                  <a:schemeClr val="tx1"/>
                </a:solidFill>
              </a:rPr>
              <a:t>Assemble </a:t>
            </a:r>
            <a:r>
              <a:rPr lang="en-US" dirty="0">
                <a:solidFill>
                  <a:schemeClr val="tx1"/>
                </a:solidFill>
              </a:rPr>
              <a:t>the data to compact JSON schema </a:t>
            </a:r>
            <a:endParaRPr lang="en-US" dirty="0" smtClean="0">
              <a:solidFill>
                <a:schemeClr val="tx1"/>
              </a:solidFill>
            </a:endParaRPr>
          </a:p>
          <a:p>
            <a:pPr lvl="1"/>
            <a:r>
              <a:rPr lang="en-US" dirty="0" smtClean="0">
                <a:solidFill>
                  <a:schemeClr val="tx1"/>
                </a:solidFill>
              </a:rPr>
              <a:t>Remove </a:t>
            </a:r>
            <a:r>
              <a:rPr lang="en-US" dirty="0">
                <a:solidFill>
                  <a:schemeClr val="tx1"/>
                </a:solidFill>
              </a:rPr>
              <a:t>duplicates and near-matches (roughly 2% of the original data)</a:t>
            </a:r>
          </a:p>
          <a:p>
            <a:pPr marL="45720" indent="0">
              <a:buNone/>
            </a:pPr>
            <a:r>
              <a:rPr lang="en-US" sz="2000" dirty="0">
                <a:solidFill>
                  <a:schemeClr val="tx1"/>
                </a:solidFill>
                <a:sym typeface="Wingdings" panose="05000000000000000000" pitchFamily="2" charset="2"/>
              </a:rPr>
              <a:t></a:t>
            </a:r>
            <a:r>
              <a:rPr lang="en-US" sz="2000" dirty="0">
                <a:solidFill>
                  <a:schemeClr val="tx1"/>
                </a:solidFill>
              </a:rPr>
              <a:t> </a:t>
            </a:r>
            <a:r>
              <a:rPr lang="en-US" sz="2000" b="1" dirty="0">
                <a:solidFill>
                  <a:schemeClr val="tx1"/>
                </a:solidFill>
              </a:rPr>
              <a:t>the retained dataset contained over 1M cooking recipes and 800K food </a:t>
            </a:r>
            <a:r>
              <a:rPr lang="en-US" sz="2000" b="1" dirty="0" smtClean="0">
                <a:solidFill>
                  <a:schemeClr val="tx1"/>
                </a:solidFill>
              </a:rPr>
              <a:t>images</a:t>
            </a:r>
          </a:p>
          <a:p>
            <a:r>
              <a:rPr lang="en-US" sz="2000" b="1" dirty="0" smtClean="0">
                <a:solidFill>
                  <a:schemeClr val="tx1"/>
                </a:solidFill>
              </a:rPr>
              <a:t>Conclusion</a:t>
            </a:r>
            <a:r>
              <a:rPr lang="en-US" sz="2000" dirty="0">
                <a:solidFill>
                  <a:schemeClr val="tx1"/>
                </a:solidFill>
              </a:rPr>
              <a:t>: </a:t>
            </a:r>
          </a:p>
          <a:p>
            <a:pPr lvl="1"/>
            <a:r>
              <a:rPr lang="en-US" dirty="0" smtClean="0">
                <a:solidFill>
                  <a:schemeClr val="tx1"/>
                </a:solidFill>
              </a:rPr>
              <a:t>The </a:t>
            </a:r>
            <a:r>
              <a:rPr lang="en-US" dirty="0">
                <a:solidFill>
                  <a:schemeClr val="tx1"/>
                </a:solidFill>
              </a:rPr>
              <a:t>resulting dataset is larger than any other dataset in this particular domain</a:t>
            </a:r>
          </a:p>
          <a:p>
            <a:pPr lvl="1"/>
            <a:r>
              <a:rPr lang="en-US" dirty="0" smtClean="0">
                <a:solidFill>
                  <a:schemeClr val="tx1"/>
                </a:solidFill>
              </a:rPr>
              <a:t>The </a:t>
            </a:r>
            <a:r>
              <a:rPr lang="en-US" dirty="0">
                <a:solidFill>
                  <a:schemeClr val="tx1"/>
                </a:solidFill>
              </a:rPr>
              <a:t>total number of images is not the same scale as the largest publicly available datasets such as ImageNet and </a:t>
            </a:r>
            <a:r>
              <a:rPr lang="en-US" dirty="0" smtClean="0">
                <a:solidFill>
                  <a:schemeClr val="tx1"/>
                </a:solidFill>
              </a:rPr>
              <a:t>Places</a:t>
            </a:r>
          </a:p>
          <a:p>
            <a:pPr marL="45720" indent="0">
              <a:buNone/>
            </a:pPr>
            <a:r>
              <a:rPr lang="en-US" sz="2000" dirty="0" smtClean="0">
                <a:solidFill>
                  <a:schemeClr val="tx1"/>
                </a:solidFill>
                <a:sym typeface="Wingdings" panose="05000000000000000000" pitchFamily="2" charset="2"/>
              </a:rPr>
              <a:t></a:t>
            </a:r>
            <a:r>
              <a:rPr lang="en-US" sz="2000" dirty="0" smtClean="0">
                <a:solidFill>
                  <a:schemeClr val="tx1"/>
                </a:solidFill>
              </a:rPr>
              <a:t> Aim to extend the initial collection of images by querying for food images through an image search engine.</a:t>
            </a:r>
          </a:p>
          <a:p>
            <a:endParaRPr lang="en-US" sz="2000" dirty="0">
              <a:solidFill>
                <a:schemeClr val="tx1"/>
              </a:solidFill>
            </a:endParaRPr>
          </a:p>
        </p:txBody>
      </p:sp>
      <p:sp>
        <p:nvSpPr>
          <p:cNvPr id="4" name="TextBox 3"/>
          <p:cNvSpPr txBox="1"/>
          <p:nvPr/>
        </p:nvSpPr>
        <p:spPr>
          <a:xfrm>
            <a:off x="333829" y="6220460"/>
            <a:ext cx="957943" cy="369332"/>
          </a:xfrm>
          <a:prstGeom prst="rect">
            <a:avLst/>
          </a:prstGeom>
          <a:noFill/>
        </p:spPr>
        <p:txBody>
          <a:bodyPr wrap="square" rtlCol="0">
            <a:spAutoFit/>
          </a:bodyPr>
          <a:lstStyle/>
          <a:p>
            <a:r>
              <a:rPr lang="en-US" i="1" dirty="0">
                <a:solidFill>
                  <a:schemeClr val="accent2"/>
                </a:solidFill>
              </a:rPr>
              <a:t>Dataset</a:t>
            </a:r>
          </a:p>
        </p:txBody>
      </p:sp>
      <p:sp>
        <p:nvSpPr>
          <p:cNvPr id="5" name="TextBox 4"/>
          <p:cNvSpPr txBox="1"/>
          <p:nvPr/>
        </p:nvSpPr>
        <p:spPr>
          <a:xfrm>
            <a:off x="11076940" y="6278517"/>
            <a:ext cx="957943" cy="369332"/>
          </a:xfrm>
          <a:prstGeom prst="rect">
            <a:avLst/>
          </a:prstGeom>
          <a:noFill/>
        </p:spPr>
        <p:txBody>
          <a:bodyPr wrap="square" rtlCol="0">
            <a:spAutoFit/>
          </a:bodyPr>
          <a:lstStyle/>
          <a:p>
            <a:pPr algn="r"/>
            <a:r>
              <a:rPr lang="en-US" i="1" dirty="0">
                <a:solidFill>
                  <a:schemeClr val="accent2"/>
                </a:solidFill>
              </a:rPr>
              <a:t>6</a:t>
            </a:r>
          </a:p>
        </p:txBody>
      </p:sp>
    </p:spTree>
    <p:extLst>
      <p:ext uri="{BB962C8B-B14F-4D97-AF65-F5344CB8AC3E}">
        <p14:creationId xmlns:p14="http://schemas.microsoft.com/office/powerpoint/2010/main" val="3828855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Extension through ISE</a:t>
            </a:r>
            <a:endParaRPr lang="en-US" dirty="0"/>
          </a:p>
        </p:txBody>
      </p:sp>
      <p:sp>
        <p:nvSpPr>
          <p:cNvPr id="3" name="Content Placeholder 2"/>
          <p:cNvSpPr>
            <a:spLocks noGrp="1"/>
          </p:cNvSpPr>
          <p:nvPr>
            <p:ph idx="1"/>
          </p:nvPr>
        </p:nvSpPr>
        <p:spPr/>
        <p:txBody>
          <a:bodyPr>
            <a:normAutofit/>
          </a:bodyPr>
          <a:lstStyle/>
          <a:p>
            <a:pPr marL="45720" indent="0">
              <a:buNone/>
            </a:pPr>
            <a:r>
              <a:rPr lang="en-US" sz="2400" b="1" dirty="0">
                <a:solidFill>
                  <a:schemeClr val="tx1"/>
                </a:solidFill>
              </a:rPr>
              <a:t>Data download:</a:t>
            </a:r>
          </a:p>
          <a:p>
            <a:r>
              <a:rPr lang="en-US" sz="2400" dirty="0">
                <a:solidFill>
                  <a:schemeClr val="tx1"/>
                </a:solidFill>
              </a:rPr>
              <a:t>Collecting 50M image (50 images per recipe) use title of recipe as queries on </a:t>
            </a:r>
            <a:r>
              <a:rPr lang="en-US" sz="2400" i="1" u="sng" dirty="0">
                <a:solidFill>
                  <a:schemeClr val="tx1"/>
                </a:solidFill>
              </a:rPr>
              <a:t>Google</a:t>
            </a:r>
            <a:r>
              <a:rPr lang="en-US" sz="2400" dirty="0">
                <a:solidFill>
                  <a:schemeClr val="tx1"/>
                </a:solidFill>
              </a:rPr>
              <a:t>. </a:t>
            </a:r>
            <a:r>
              <a:rPr lang="en-US" sz="2400" dirty="0" smtClean="0">
                <a:solidFill>
                  <a:schemeClr val="tx1"/>
                </a:solidFill>
              </a:rPr>
              <a:t>Store </a:t>
            </a:r>
            <a:r>
              <a:rPr lang="en-US" sz="2400" dirty="0">
                <a:solidFill>
                  <a:schemeClr val="tx1"/>
                </a:solidFill>
              </a:rPr>
              <a:t>image URL locally. Download images use </a:t>
            </a:r>
            <a:r>
              <a:rPr lang="en-US" sz="2400" dirty="0" smtClean="0">
                <a:solidFill>
                  <a:schemeClr val="tx1"/>
                </a:solidFill>
              </a:rPr>
              <a:t>Aria2 </a:t>
            </a:r>
          </a:p>
          <a:p>
            <a:endParaRPr lang="en-US" sz="2400" dirty="0" smtClean="0">
              <a:solidFill>
                <a:schemeClr val="tx1"/>
              </a:solidFill>
            </a:endParaRPr>
          </a:p>
          <a:p>
            <a:pPr marL="45720" indent="0">
              <a:buNone/>
            </a:pPr>
            <a:r>
              <a:rPr lang="en-US" sz="2400" b="1" dirty="0" smtClean="0">
                <a:solidFill>
                  <a:schemeClr val="tx1"/>
                </a:solidFill>
              </a:rPr>
              <a:t>Data </a:t>
            </a:r>
            <a:r>
              <a:rPr lang="en-US" sz="2400" b="1" dirty="0">
                <a:solidFill>
                  <a:schemeClr val="tx1"/>
                </a:solidFill>
              </a:rPr>
              <a:t>consolidation:</a:t>
            </a:r>
          </a:p>
          <a:p>
            <a:r>
              <a:rPr lang="en-US" sz="2400" dirty="0" smtClean="0">
                <a:solidFill>
                  <a:schemeClr val="tx1"/>
                </a:solidFill>
              </a:rPr>
              <a:t>Using </a:t>
            </a:r>
            <a:r>
              <a:rPr lang="en-US" sz="2400" dirty="0">
                <a:solidFill>
                  <a:schemeClr val="tx1"/>
                </a:solidFill>
              </a:rPr>
              <a:t>a </a:t>
            </a:r>
            <a:r>
              <a:rPr lang="en-US" sz="2400" i="1" u="sng" dirty="0">
                <a:solidFill>
                  <a:schemeClr val="tx1"/>
                </a:solidFill>
              </a:rPr>
              <a:t>pre-trained ResNet18 </a:t>
            </a:r>
            <a:r>
              <a:rPr lang="en-US" sz="2400" dirty="0">
                <a:solidFill>
                  <a:schemeClr val="tx1"/>
                </a:solidFill>
              </a:rPr>
              <a:t>as a feature extractor </a:t>
            </a:r>
            <a:r>
              <a:rPr lang="en-US" sz="2400" dirty="0" smtClean="0">
                <a:solidFill>
                  <a:schemeClr val="tx1"/>
                </a:solidFill>
              </a:rPr>
              <a:t>and </a:t>
            </a:r>
            <a:r>
              <a:rPr lang="en-US" sz="2400" dirty="0">
                <a:solidFill>
                  <a:schemeClr val="tx1"/>
                </a:solidFill>
              </a:rPr>
              <a:t>computed </a:t>
            </a:r>
            <a:r>
              <a:rPr lang="en-US" sz="2400" i="1" dirty="0">
                <a:solidFill>
                  <a:schemeClr val="tx1"/>
                </a:solidFill>
              </a:rPr>
              <a:t>pairwise </a:t>
            </a:r>
            <a:r>
              <a:rPr lang="en-US" sz="2400" i="1" u="sng" dirty="0" err="1">
                <a:solidFill>
                  <a:schemeClr val="tx1"/>
                </a:solidFill>
              </a:rPr>
              <a:t>euclidean</a:t>
            </a:r>
            <a:r>
              <a:rPr lang="en-US" sz="2400" i="1" u="sng" dirty="0">
                <a:solidFill>
                  <a:schemeClr val="tx1"/>
                </a:solidFill>
              </a:rPr>
              <a:t> distances</a:t>
            </a:r>
            <a:r>
              <a:rPr lang="en-US" sz="2400" dirty="0">
                <a:solidFill>
                  <a:schemeClr val="tx1"/>
                </a:solidFill>
              </a:rPr>
              <a:t> between the collected </a:t>
            </a:r>
            <a:r>
              <a:rPr lang="en-US" sz="2400" dirty="0" smtClean="0">
                <a:solidFill>
                  <a:schemeClr val="tx1"/>
                </a:solidFill>
              </a:rPr>
              <a:t>images to </a:t>
            </a:r>
            <a:r>
              <a:rPr lang="en-US" sz="2400" dirty="0">
                <a:solidFill>
                  <a:schemeClr val="tx1"/>
                </a:solidFill>
              </a:rPr>
              <a:t>remove duplicates</a:t>
            </a:r>
            <a:r>
              <a:rPr lang="en-US" sz="2400" dirty="0" smtClean="0">
                <a:solidFill>
                  <a:schemeClr val="tx1"/>
                </a:solidFill>
              </a:rPr>
              <a:t>.</a:t>
            </a:r>
          </a:p>
          <a:p>
            <a:endParaRPr lang="en-US" sz="2400" dirty="0">
              <a:solidFill>
                <a:schemeClr val="tx1"/>
              </a:solidFill>
            </a:endParaRPr>
          </a:p>
        </p:txBody>
      </p:sp>
      <p:sp>
        <p:nvSpPr>
          <p:cNvPr id="4" name="TextBox 3"/>
          <p:cNvSpPr txBox="1"/>
          <p:nvPr/>
        </p:nvSpPr>
        <p:spPr>
          <a:xfrm>
            <a:off x="333829" y="6220460"/>
            <a:ext cx="957943" cy="369332"/>
          </a:xfrm>
          <a:prstGeom prst="rect">
            <a:avLst/>
          </a:prstGeom>
          <a:noFill/>
        </p:spPr>
        <p:txBody>
          <a:bodyPr wrap="square" rtlCol="0">
            <a:spAutoFit/>
          </a:bodyPr>
          <a:lstStyle/>
          <a:p>
            <a:r>
              <a:rPr lang="en-US" i="1" dirty="0">
                <a:solidFill>
                  <a:schemeClr val="accent2"/>
                </a:solidFill>
              </a:rPr>
              <a:t>Dataset</a:t>
            </a:r>
          </a:p>
        </p:txBody>
      </p:sp>
      <p:sp>
        <p:nvSpPr>
          <p:cNvPr id="5" name="TextBox 4"/>
          <p:cNvSpPr txBox="1"/>
          <p:nvPr/>
        </p:nvSpPr>
        <p:spPr>
          <a:xfrm>
            <a:off x="11076940" y="6278517"/>
            <a:ext cx="957943" cy="369332"/>
          </a:xfrm>
          <a:prstGeom prst="rect">
            <a:avLst/>
          </a:prstGeom>
          <a:noFill/>
        </p:spPr>
        <p:txBody>
          <a:bodyPr wrap="square" rtlCol="0">
            <a:spAutoFit/>
          </a:bodyPr>
          <a:lstStyle/>
          <a:p>
            <a:pPr algn="r"/>
            <a:r>
              <a:rPr lang="en-US" i="1" dirty="0">
                <a:solidFill>
                  <a:schemeClr val="accent2"/>
                </a:solidFill>
              </a:rPr>
              <a:t>7</a:t>
            </a:r>
          </a:p>
        </p:txBody>
      </p:sp>
    </p:spTree>
    <p:extLst>
      <p:ext uri="{BB962C8B-B14F-4D97-AF65-F5344CB8AC3E}">
        <p14:creationId xmlns:p14="http://schemas.microsoft.com/office/powerpoint/2010/main" val="323638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89685" y="1965960"/>
            <a:ext cx="9582150" cy="4000500"/>
          </a:xfrm>
          <a:prstGeom prst="rect">
            <a:avLst/>
          </a:prstGeom>
        </p:spPr>
      </p:pic>
      <p:sp>
        <p:nvSpPr>
          <p:cNvPr id="4" name="TextBox 3"/>
          <p:cNvSpPr txBox="1"/>
          <p:nvPr/>
        </p:nvSpPr>
        <p:spPr>
          <a:xfrm>
            <a:off x="333829" y="6220460"/>
            <a:ext cx="957943" cy="369332"/>
          </a:xfrm>
          <a:prstGeom prst="rect">
            <a:avLst/>
          </a:prstGeom>
          <a:noFill/>
        </p:spPr>
        <p:txBody>
          <a:bodyPr wrap="square" rtlCol="0">
            <a:spAutoFit/>
          </a:bodyPr>
          <a:lstStyle/>
          <a:p>
            <a:r>
              <a:rPr lang="en-US" i="1" dirty="0" smtClean="0">
                <a:solidFill>
                  <a:schemeClr val="accent2"/>
                </a:solidFill>
              </a:rPr>
              <a:t>Method</a:t>
            </a:r>
            <a:endParaRPr lang="en-US" i="1" dirty="0">
              <a:solidFill>
                <a:schemeClr val="accent2"/>
              </a:solidFill>
            </a:endParaRPr>
          </a:p>
        </p:txBody>
      </p:sp>
      <p:sp>
        <p:nvSpPr>
          <p:cNvPr id="5" name="TextBox 4"/>
          <p:cNvSpPr txBox="1"/>
          <p:nvPr/>
        </p:nvSpPr>
        <p:spPr>
          <a:xfrm>
            <a:off x="11076940" y="6278517"/>
            <a:ext cx="957943" cy="369332"/>
          </a:xfrm>
          <a:prstGeom prst="rect">
            <a:avLst/>
          </a:prstGeom>
          <a:noFill/>
        </p:spPr>
        <p:txBody>
          <a:bodyPr wrap="square" rtlCol="0">
            <a:spAutoFit/>
          </a:bodyPr>
          <a:lstStyle/>
          <a:p>
            <a:pPr algn="r"/>
            <a:r>
              <a:rPr lang="en-US" i="1" dirty="0">
                <a:solidFill>
                  <a:schemeClr val="accent2"/>
                </a:solidFill>
              </a:rPr>
              <a:t>8</a:t>
            </a:r>
          </a:p>
        </p:txBody>
      </p:sp>
    </p:spTree>
    <p:extLst>
      <p:ext uri="{BB962C8B-B14F-4D97-AF65-F5344CB8AC3E}">
        <p14:creationId xmlns:p14="http://schemas.microsoft.com/office/powerpoint/2010/main" val="2668408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Cosine similarity loss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0619" y="2452915"/>
            <a:ext cx="4884370" cy="1318986"/>
          </a:xfrm>
        </p:spPr>
      </p:pic>
      <p:sp>
        <p:nvSpPr>
          <p:cNvPr id="5" name="TextBox 4"/>
          <p:cNvSpPr txBox="1"/>
          <p:nvPr/>
        </p:nvSpPr>
        <p:spPr>
          <a:xfrm>
            <a:off x="2410619" y="3962400"/>
            <a:ext cx="6850743" cy="1015663"/>
          </a:xfrm>
          <a:prstGeom prst="rect">
            <a:avLst/>
          </a:prstGeom>
          <a:noFill/>
        </p:spPr>
        <p:txBody>
          <a:bodyPr wrap="square" rtlCol="0">
            <a:spAutoFit/>
          </a:bodyPr>
          <a:lstStyle/>
          <a:p>
            <a:r>
              <a:rPr lang="en-US" sz="2000" i="1" dirty="0" smtClean="0"/>
              <a:t>With :</a:t>
            </a:r>
          </a:p>
          <a:p>
            <a:r>
              <a:rPr lang="en-US" sz="2000" dirty="0"/>
              <a:t>	</a:t>
            </a:r>
            <a:r>
              <a:rPr lang="en-US" sz="2000" dirty="0" smtClean="0"/>
              <a:t>A is recipe vector</a:t>
            </a:r>
          </a:p>
          <a:p>
            <a:r>
              <a:rPr lang="en-US" sz="2000" dirty="0"/>
              <a:t>	</a:t>
            </a:r>
            <a:r>
              <a:rPr lang="en-US" sz="2000" dirty="0" smtClean="0"/>
              <a:t>B is image vector</a:t>
            </a:r>
            <a:endParaRPr lang="en-US" sz="2000" dirty="0"/>
          </a:p>
        </p:txBody>
      </p:sp>
      <p:sp>
        <p:nvSpPr>
          <p:cNvPr id="6" name="TextBox 5"/>
          <p:cNvSpPr txBox="1"/>
          <p:nvPr/>
        </p:nvSpPr>
        <p:spPr>
          <a:xfrm>
            <a:off x="333829" y="6220460"/>
            <a:ext cx="957943" cy="369332"/>
          </a:xfrm>
          <a:prstGeom prst="rect">
            <a:avLst/>
          </a:prstGeom>
          <a:noFill/>
        </p:spPr>
        <p:txBody>
          <a:bodyPr wrap="square" rtlCol="0">
            <a:spAutoFit/>
          </a:bodyPr>
          <a:lstStyle/>
          <a:p>
            <a:r>
              <a:rPr lang="en-US" i="1" dirty="0" smtClean="0">
                <a:solidFill>
                  <a:schemeClr val="accent2"/>
                </a:solidFill>
              </a:rPr>
              <a:t>Method</a:t>
            </a:r>
            <a:endParaRPr lang="en-US" i="1" dirty="0">
              <a:solidFill>
                <a:schemeClr val="accent2"/>
              </a:solidFill>
            </a:endParaRPr>
          </a:p>
        </p:txBody>
      </p:sp>
      <p:sp>
        <p:nvSpPr>
          <p:cNvPr id="7" name="TextBox 6"/>
          <p:cNvSpPr txBox="1"/>
          <p:nvPr/>
        </p:nvSpPr>
        <p:spPr>
          <a:xfrm>
            <a:off x="11076940" y="6278517"/>
            <a:ext cx="957943" cy="369332"/>
          </a:xfrm>
          <a:prstGeom prst="rect">
            <a:avLst/>
          </a:prstGeom>
          <a:noFill/>
        </p:spPr>
        <p:txBody>
          <a:bodyPr wrap="square" rtlCol="0">
            <a:spAutoFit/>
          </a:bodyPr>
          <a:lstStyle/>
          <a:p>
            <a:pPr algn="r"/>
            <a:r>
              <a:rPr lang="en-US" i="1" dirty="0">
                <a:solidFill>
                  <a:schemeClr val="accent2"/>
                </a:solidFill>
              </a:rPr>
              <a:t>9</a:t>
            </a:r>
          </a:p>
        </p:txBody>
      </p:sp>
    </p:spTree>
    <p:extLst>
      <p:ext uri="{BB962C8B-B14F-4D97-AF65-F5344CB8AC3E}">
        <p14:creationId xmlns:p14="http://schemas.microsoft.com/office/powerpoint/2010/main" val="679121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799</TotalTime>
  <Words>1013</Words>
  <Application>Microsoft Office PowerPoint</Application>
  <PresentationFormat>Widescreen</PresentationFormat>
  <Paragraphs>167</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Wingdings</vt:lpstr>
      <vt:lpstr>Basis</vt:lpstr>
      <vt:lpstr>Image to recipe </vt:lpstr>
      <vt:lpstr>CONTENT </vt:lpstr>
      <vt:lpstr>Motivation </vt:lpstr>
      <vt:lpstr>Objective</vt:lpstr>
      <vt:lpstr>Dataset : Recipe1M</vt:lpstr>
      <vt:lpstr>Collection from RecWebsite</vt:lpstr>
      <vt:lpstr>Data Extension through ISE</vt:lpstr>
      <vt:lpstr>Method</vt:lpstr>
      <vt:lpstr>Cosine similarity loss</vt:lpstr>
      <vt:lpstr>LSTM : Long Short Term Memory networks</vt:lpstr>
      <vt:lpstr>Method: image encoder </vt:lpstr>
      <vt:lpstr>Recipe encoder: ingredients encoder </vt:lpstr>
      <vt:lpstr>Recipe encoder: instructions encoder</vt:lpstr>
      <vt:lpstr>Recipe encoder: instructions encoder</vt:lpstr>
      <vt:lpstr>Result</vt:lpstr>
      <vt:lpstr>Result : Comparision</vt:lpstr>
      <vt:lpstr>Open problem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recipe </dc:title>
  <dc:creator>Minh Nguyễn</dc:creator>
  <cp:lastModifiedBy>Minh Nguyễn</cp:lastModifiedBy>
  <cp:revision>37</cp:revision>
  <dcterms:created xsi:type="dcterms:W3CDTF">2019-01-09T09:08:10Z</dcterms:created>
  <dcterms:modified xsi:type="dcterms:W3CDTF">2019-01-15T04:55:05Z</dcterms:modified>
</cp:coreProperties>
</file>