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329" r:id="rId5"/>
    <p:sldId id="276" r:id="rId6"/>
    <p:sldId id="287" r:id="rId7"/>
    <p:sldId id="306" r:id="rId8"/>
    <p:sldId id="307" r:id="rId9"/>
    <p:sldId id="309" r:id="rId10"/>
    <p:sldId id="310" r:id="rId11"/>
    <p:sldId id="311" r:id="rId12"/>
    <p:sldId id="312" r:id="rId13"/>
    <p:sldId id="316" r:id="rId14"/>
    <p:sldId id="284" r:id="rId15"/>
    <p:sldId id="319" r:id="rId16"/>
    <p:sldId id="323" r:id="rId17"/>
    <p:sldId id="326" r:id="rId18"/>
    <p:sldId id="327" r:id="rId19"/>
    <p:sldId id="328" r:id="rId2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E6E6E"/>
    <a:srgbClr val="6E8080"/>
    <a:srgbClr val="6E7069"/>
    <a:srgbClr val="C6E8B4"/>
    <a:srgbClr val="FFCC00"/>
    <a:srgbClr val="FF9900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9BCC3E-6188-4D15-873D-EA49D1B2336C}" v="6" dt="2021-08-12T12:58:49.534"/>
    <p1510:client id="{7AEB1AF2-429D-4C29-8626-2BA26A93B930}" v="55" dt="2021-01-21T13:46:52.926"/>
    <p1510:client id="{EAF55692-F2ED-4369-8DBB-6D52C66B479C}" v="23" dt="2021-08-12T13:58:36.818"/>
    <p1510:client id="{F4CB863F-17AA-4456-B549-CEC5F9F2C1B6}" v="16" dt="2021-08-12T12:25:09.0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velyn R. Brannock" userId="S::ebrannoc@ggc.edu::b0338d67-39be-4b66-9a31-6f1b08db17ed" providerId="AD" clId="Web-{F4CB863F-17AA-4456-B549-CEC5F9F2C1B6}"/>
    <pc:docChg chg="modSld">
      <pc:chgData name="Evelyn R. Brannock" userId="S::ebrannoc@ggc.edu::b0338d67-39be-4b66-9a31-6f1b08db17ed" providerId="AD" clId="Web-{F4CB863F-17AA-4456-B549-CEC5F9F2C1B6}" dt="2021-08-12T12:25:09.042" v="7" actId="20577"/>
      <pc:docMkLst>
        <pc:docMk/>
      </pc:docMkLst>
      <pc:sldChg chg="modSp">
        <pc:chgData name="Evelyn R. Brannock" userId="S::ebrannoc@ggc.edu::b0338d67-39be-4b66-9a31-6f1b08db17ed" providerId="AD" clId="Web-{F4CB863F-17AA-4456-B549-CEC5F9F2C1B6}" dt="2021-08-12T12:25:09.042" v="7" actId="20577"/>
        <pc:sldMkLst>
          <pc:docMk/>
          <pc:sldMk cId="0" sldId="306"/>
        </pc:sldMkLst>
        <pc:spChg chg="mod">
          <ac:chgData name="Evelyn R. Brannock" userId="S::ebrannoc@ggc.edu::b0338d67-39be-4b66-9a31-6f1b08db17ed" providerId="AD" clId="Web-{F4CB863F-17AA-4456-B549-CEC5F9F2C1B6}" dt="2021-08-12T12:25:09.042" v="7" actId="20577"/>
          <ac:spMkLst>
            <pc:docMk/>
            <pc:sldMk cId="0" sldId="306"/>
            <ac:spMk id="32771" creationId="{CC74F19D-4DC3-465B-BEB5-851037FC9519}"/>
          </ac:spMkLst>
        </pc:spChg>
      </pc:sldChg>
    </pc:docChg>
  </pc:docChgLst>
  <pc:docChgLst>
    <pc:chgData name="Evelyn R. Brannock" userId="S::ebrannoc@ggc.edu::b0338d67-39be-4b66-9a31-6f1b08db17ed" providerId="AD" clId="Web-{7AEB1AF2-429D-4C29-8626-2BA26A93B930}"/>
    <pc:docChg chg="modSld">
      <pc:chgData name="Evelyn R. Brannock" userId="S::ebrannoc@ggc.edu::b0338d67-39be-4b66-9a31-6f1b08db17ed" providerId="AD" clId="Web-{7AEB1AF2-429D-4C29-8626-2BA26A93B930}" dt="2021-01-21T13:46:52.926" v="26" actId="20577"/>
      <pc:docMkLst>
        <pc:docMk/>
      </pc:docMkLst>
      <pc:sldChg chg="modSp">
        <pc:chgData name="Evelyn R. Brannock" userId="S::ebrannoc@ggc.edu::b0338d67-39be-4b66-9a31-6f1b08db17ed" providerId="AD" clId="Web-{7AEB1AF2-429D-4C29-8626-2BA26A93B930}" dt="2021-01-21T13:46:52.926" v="26" actId="20577"/>
        <pc:sldMkLst>
          <pc:docMk/>
          <pc:sldMk cId="0" sldId="306"/>
        </pc:sldMkLst>
        <pc:spChg chg="mod">
          <ac:chgData name="Evelyn R. Brannock" userId="S::ebrannoc@ggc.edu::b0338d67-39be-4b66-9a31-6f1b08db17ed" providerId="AD" clId="Web-{7AEB1AF2-429D-4C29-8626-2BA26A93B930}" dt="2021-01-21T13:46:52.926" v="26" actId="20577"/>
          <ac:spMkLst>
            <pc:docMk/>
            <pc:sldMk cId="0" sldId="306"/>
            <ac:spMk id="32771" creationId="{CC74F19D-4DC3-465B-BEB5-851037FC9519}"/>
          </ac:spMkLst>
        </pc:spChg>
      </pc:sldChg>
    </pc:docChg>
  </pc:docChgLst>
  <pc:docChgLst>
    <pc:chgData name="William Stein" userId="S::wstein@ggc.edu::70b51fa8-1834-4af3-9055-3a1797b2647e" providerId="AD" clId="Web-{1A9BCC3E-6188-4D15-873D-EA49D1B2336C}"/>
    <pc:docChg chg="modSld">
      <pc:chgData name="William Stein" userId="S::wstein@ggc.edu::70b51fa8-1834-4af3-9055-3a1797b2647e" providerId="AD" clId="Web-{1A9BCC3E-6188-4D15-873D-EA49D1B2336C}" dt="2021-08-12T12:58:47.737" v="1" actId="20577"/>
      <pc:docMkLst>
        <pc:docMk/>
      </pc:docMkLst>
      <pc:sldChg chg="modSp">
        <pc:chgData name="William Stein" userId="S::wstein@ggc.edu::70b51fa8-1834-4af3-9055-3a1797b2647e" providerId="AD" clId="Web-{1A9BCC3E-6188-4D15-873D-EA49D1B2336C}" dt="2021-08-12T12:58:47.737" v="1" actId="20577"/>
        <pc:sldMkLst>
          <pc:docMk/>
          <pc:sldMk cId="0" sldId="319"/>
        </pc:sldMkLst>
        <pc:spChg chg="mod">
          <ac:chgData name="William Stein" userId="S::wstein@ggc.edu::70b51fa8-1834-4af3-9055-3a1797b2647e" providerId="AD" clId="Web-{1A9BCC3E-6188-4D15-873D-EA49D1B2336C}" dt="2021-08-12T12:58:47.737" v="1" actId="20577"/>
          <ac:spMkLst>
            <pc:docMk/>
            <pc:sldMk cId="0" sldId="319"/>
            <ac:spMk id="32771" creationId="{7E2B686D-9DD1-44CB-9016-E8C4A45B9644}"/>
          </ac:spMkLst>
        </pc:spChg>
      </pc:sldChg>
    </pc:docChg>
  </pc:docChgLst>
  <pc:docChgLst>
    <pc:chgData name="Evelyn R. Brannock" userId="S::ebrannoc@ggc.edu::b0338d67-39be-4b66-9a31-6f1b08db17ed" providerId="AD" clId="Web-{EAF55692-F2ED-4369-8DBB-6D52C66B479C}"/>
    <pc:docChg chg="addSld modSld sldOrd">
      <pc:chgData name="Evelyn R. Brannock" userId="S::ebrannoc@ggc.edu::b0338d67-39be-4b66-9a31-6f1b08db17ed" providerId="AD" clId="Web-{EAF55692-F2ED-4369-8DBB-6D52C66B479C}" dt="2021-08-12T13:58:36.818" v="20" actId="20577"/>
      <pc:docMkLst>
        <pc:docMk/>
      </pc:docMkLst>
      <pc:sldChg chg="addSp modSp new ord">
        <pc:chgData name="Evelyn R. Brannock" userId="S::ebrannoc@ggc.edu::b0338d67-39be-4b66-9a31-6f1b08db17ed" providerId="AD" clId="Web-{EAF55692-F2ED-4369-8DBB-6D52C66B479C}" dt="2021-08-12T13:58:36.818" v="20" actId="20577"/>
        <pc:sldMkLst>
          <pc:docMk/>
          <pc:sldMk cId="4185002060" sldId="329"/>
        </pc:sldMkLst>
        <pc:spChg chg="mod">
          <ac:chgData name="Evelyn R. Brannock" userId="S::ebrannoc@ggc.edu::b0338d67-39be-4b66-9a31-6f1b08db17ed" providerId="AD" clId="Web-{EAF55692-F2ED-4369-8DBB-6D52C66B479C}" dt="2021-08-12T13:57:46.254" v="9" actId="20577"/>
          <ac:spMkLst>
            <pc:docMk/>
            <pc:sldMk cId="4185002060" sldId="329"/>
            <ac:spMk id="2" creationId="{3016C337-A139-44B9-ADA6-C908A0528700}"/>
          </ac:spMkLst>
        </pc:spChg>
        <pc:spChg chg="mod">
          <ac:chgData name="Evelyn R. Brannock" userId="S::ebrannoc@ggc.edu::b0338d67-39be-4b66-9a31-6f1b08db17ed" providerId="AD" clId="Web-{EAF55692-F2ED-4369-8DBB-6D52C66B479C}" dt="2021-08-12T13:58:36.818" v="20" actId="20577"/>
          <ac:spMkLst>
            <pc:docMk/>
            <pc:sldMk cId="4185002060" sldId="329"/>
            <ac:spMk id="3" creationId="{8D16E2F5-E3A1-44DC-8259-F1C8E2207336}"/>
          </ac:spMkLst>
        </pc:spChg>
        <pc:spChg chg="add mod">
          <ac:chgData name="Evelyn R. Brannock" userId="S::ebrannoc@ggc.edu::b0338d67-39be-4b66-9a31-6f1b08db17ed" providerId="AD" clId="Web-{EAF55692-F2ED-4369-8DBB-6D52C66B479C}" dt="2021-08-12T13:57:57.098" v="12" actId="20577"/>
          <ac:spMkLst>
            <pc:docMk/>
            <pc:sldMk cId="4185002060" sldId="329"/>
            <ac:spMk id="5" creationId="{A5C2392B-6117-41A3-8924-6ED021BF3AD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992F60-A334-4374-B744-1E73F22450B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i="0"/>
            </a:lvl1pPr>
          </a:lstStyle>
          <a:p>
            <a:pPr>
              <a:defRPr/>
            </a:pPr>
            <a:r>
              <a:rPr lang="en-US"/>
              <a:t>Big Java by Cay Horstmann</a:t>
            </a:r>
          </a:p>
          <a:p>
            <a:pPr>
              <a:defRPr/>
            </a:pPr>
            <a:r>
              <a:rPr lang="en-US"/>
              <a:t>Copyright © 2009 by John Wiley &amp; Sons.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169524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26C172-D423-44A5-8EEC-BA1D394E3BF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i="0"/>
            </a:lvl1pPr>
          </a:lstStyle>
          <a:p>
            <a:pPr>
              <a:defRPr/>
            </a:pPr>
            <a:r>
              <a:rPr lang="en-US"/>
              <a:t>Big Java by Cay Horstmann</a:t>
            </a:r>
          </a:p>
          <a:p>
            <a:pPr>
              <a:defRPr/>
            </a:pPr>
            <a:r>
              <a:rPr lang="en-US"/>
              <a:t>Copyright © 2009 by John Wiley &amp; Sons.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578323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ABEAD6-096C-45C0-A731-2481C73F53D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i="0"/>
            </a:lvl1pPr>
          </a:lstStyle>
          <a:p>
            <a:pPr>
              <a:defRPr/>
            </a:pPr>
            <a:r>
              <a:rPr lang="en-US"/>
              <a:t>Big Java by Cay Horstmann</a:t>
            </a:r>
          </a:p>
          <a:p>
            <a:pPr>
              <a:defRPr/>
            </a:pPr>
            <a:r>
              <a:rPr lang="en-US"/>
              <a:t>Copyright © 2009 by John Wiley &amp; Sons.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33467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CEB10B-B4A9-46D7-9212-73AAC2055AE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i="0"/>
            </a:lvl1pPr>
          </a:lstStyle>
          <a:p>
            <a:pPr>
              <a:defRPr/>
            </a:pPr>
            <a:r>
              <a:rPr lang="en-US"/>
              <a:t>Big Java by Cay Horstmann</a:t>
            </a:r>
          </a:p>
          <a:p>
            <a:pPr>
              <a:defRPr/>
            </a:pPr>
            <a:r>
              <a:rPr lang="en-US"/>
              <a:t>Copyright © 2009 by John Wiley &amp; Sons.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68218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FE03B6-3D59-4607-BA06-D55574630EE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i="0"/>
            </a:lvl1pPr>
          </a:lstStyle>
          <a:p>
            <a:pPr>
              <a:defRPr/>
            </a:pPr>
            <a:r>
              <a:rPr lang="en-US"/>
              <a:t>Big Java by Cay Horstmann</a:t>
            </a:r>
          </a:p>
          <a:p>
            <a:pPr>
              <a:defRPr/>
            </a:pPr>
            <a:r>
              <a:rPr lang="en-US"/>
              <a:t>Copyright © 2009 by John Wiley &amp; Sons.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716878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74A675-A128-40A3-89C1-A06323A58F5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i="0"/>
            </a:lvl1pPr>
          </a:lstStyle>
          <a:p>
            <a:pPr>
              <a:defRPr/>
            </a:pPr>
            <a:r>
              <a:rPr lang="en-US"/>
              <a:t>Big Java by Cay Horstmann</a:t>
            </a:r>
          </a:p>
          <a:p>
            <a:pPr>
              <a:defRPr/>
            </a:pPr>
            <a:r>
              <a:rPr lang="en-US"/>
              <a:t>Copyright © 2009 by John Wiley &amp; Sons.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450159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01337C0-33B1-4B0F-93E5-F1F103CF13E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i="0"/>
            </a:lvl1pPr>
          </a:lstStyle>
          <a:p>
            <a:pPr>
              <a:defRPr/>
            </a:pPr>
            <a:r>
              <a:rPr lang="en-US"/>
              <a:t>Big Java by Cay Horstmann</a:t>
            </a:r>
          </a:p>
          <a:p>
            <a:pPr>
              <a:defRPr/>
            </a:pPr>
            <a:r>
              <a:rPr lang="en-US"/>
              <a:t>Copyright © 2009 by John Wiley &amp; Sons.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631753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A65FA9-A294-48AC-9EAD-D73490F0407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i="0"/>
            </a:lvl1pPr>
          </a:lstStyle>
          <a:p>
            <a:pPr>
              <a:defRPr/>
            </a:pPr>
            <a:r>
              <a:rPr lang="en-US"/>
              <a:t>Big Java by Cay Horstmann</a:t>
            </a:r>
          </a:p>
          <a:p>
            <a:pPr>
              <a:defRPr/>
            </a:pPr>
            <a:r>
              <a:rPr lang="en-US"/>
              <a:t>Copyright © 2009 by John Wiley &amp; Sons.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967625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059C2FC-672A-448B-84A6-7E5CA08795D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i="0"/>
            </a:lvl1pPr>
          </a:lstStyle>
          <a:p>
            <a:pPr>
              <a:defRPr/>
            </a:pPr>
            <a:r>
              <a:rPr lang="en-US"/>
              <a:t>Big Java by Cay Horstmann</a:t>
            </a:r>
          </a:p>
          <a:p>
            <a:pPr>
              <a:defRPr/>
            </a:pPr>
            <a:r>
              <a:rPr lang="en-US"/>
              <a:t>Copyright © 2009 by John Wiley &amp; Sons.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444656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23F742-C59D-42D6-90A7-C83C7EFF804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i="0"/>
            </a:lvl1pPr>
          </a:lstStyle>
          <a:p>
            <a:pPr>
              <a:defRPr/>
            </a:pPr>
            <a:r>
              <a:rPr lang="en-US"/>
              <a:t>Big Java by Cay Horstmann</a:t>
            </a:r>
          </a:p>
          <a:p>
            <a:pPr>
              <a:defRPr/>
            </a:pPr>
            <a:r>
              <a:rPr lang="en-US"/>
              <a:t>Copyright © 2009 by John Wiley &amp; Sons.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486637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82AE56-FECB-4965-BF23-7519AA8D382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i="0"/>
            </a:lvl1pPr>
          </a:lstStyle>
          <a:p>
            <a:pPr>
              <a:defRPr/>
            </a:pPr>
            <a:r>
              <a:rPr lang="en-US"/>
              <a:t>Big Java by Cay Horstmann</a:t>
            </a:r>
          </a:p>
          <a:p>
            <a:pPr>
              <a:defRPr/>
            </a:pPr>
            <a:r>
              <a:rPr lang="en-US"/>
              <a:t>Copyright © 2009 by John Wiley &amp; Sons.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48613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31EF6761-B816-49B1-9AF5-EB0D706840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7695E76C-31C9-4A55-9FAD-172CA503FC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BA68C191-B3F4-4E65-8929-BC298782C5B1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800600" y="6305550"/>
            <a:ext cx="4343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i="1">
                <a:latin typeface="Arial" charset="0"/>
                <a:ea typeface="ＭＳ Ｐゴシック" pitchFamily="-107" charset="-128"/>
              </a:defRPr>
            </a:lvl1pPr>
          </a:lstStyle>
          <a:p>
            <a:pPr>
              <a:defRPr/>
            </a:pPr>
            <a:r>
              <a:rPr lang="en-US"/>
              <a:t>Big Java by Cay Horstmann</a:t>
            </a:r>
          </a:p>
          <a:p>
            <a:pPr>
              <a:defRPr/>
            </a:pPr>
            <a:r>
              <a:rPr lang="en-US"/>
              <a:t>Copyright © 2009 by John Wiley &amp; Sons.  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Sans"/>
          <a:ea typeface="ＭＳ Ｐゴシック" pitchFamily="-107" charset="-128"/>
          <a:cs typeface="Lucida San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Sans" pitchFamily="-107" charset="0"/>
          <a:ea typeface="ＭＳ Ｐゴシック" pitchFamily="-107" charset="-128"/>
          <a:cs typeface="Lucida Sans" panose="020B0602030504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Sans" pitchFamily="-107" charset="0"/>
          <a:ea typeface="ＭＳ Ｐゴシック" pitchFamily="-107" charset="-128"/>
          <a:cs typeface="Lucida Sans" panose="020B0602030504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Sans" pitchFamily="-107" charset="0"/>
          <a:ea typeface="ＭＳ Ｐゴシック" pitchFamily="-107" charset="-128"/>
          <a:cs typeface="Lucida Sans" panose="020B0602030504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Sans" pitchFamily="-107" charset="0"/>
          <a:ea typeface="ＭＳ Ｐゴシック" pitchFamily="-107" charset="-128"/>
          <a:cs typeface="Lucida Sans" panose="020B0602030504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pitchFamily="-107" charset="-128"/>
          <a:cs typeface="ＭＳ Ｐゴシック" pitchFamily="-107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pitchFamily="-107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pitchFamily="-107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pitchFamily="-107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07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6C337-A139-44B9-ADA6-C908A0528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/>
              </a:rPr>
              <a:t>ITEC 2140 - Brannock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16E2F5-E3A1-44DC-8259-F1C8E22073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ct val="0"/>
              </a:spcBef>
              <a:buNone/>
            </a:pPr>
            <a:r>
              <a:rPr lang="en-US" dirty="0">
                <a:ea typeface="ＭＳ Ｐゴシック"/>
                <a:cs typeface="Arial"/>
              </a:rPr>
              <a:t>I HEAR AND I FORGET </a:t>
            </a:r>
            <a:endParaRPr lang="en-US" dirty="0">
              <a:ea typeface="ＭＳ Ｐゴシック"/>
              <a:cs typeface="+mn-lt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dirty="0">
                <a:ea typeface="ＭＳ Ｐゴシック"/>
                <a:cs typeface="Arial"/>
              </a:rPr>
              <a:t>I SEE AND I REMEMBER </a:t>
            </a:r>
            <a:endParaRPr lang="en-US" dirty="0">
              <a:ea typeface="ＭＳ Ｐゴシック"/>
              <a:cs typeface="+mn-lt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dirty="0">
                <a:ea typeface="ＭＳ Ｐゴシック"/>
                <a:cs typeface="Arial"/>
              </a:rPr>
              <a:t>I </a:t>
            </a:r>
            <a:r>
              <a:rPr lang="en-US" dirty="0">
                <a:solidFill>
                  <a:srgbClr val="FF0000"/>
                </a:solidFill>
                <a:ea typeface="ＭＳ Ｐゴシック"/>
                <a:cs typeface="Arial"/>
              </a:rPr>
              <a:t>DO</a:t>
            </a:r>
            <a:r>
              <a:rPr lang="en-US" dirty="0">
                <a:ea typeface="ＭＳ Ｐゴシック"/>
                <a:cs typeface="Arial"/>
              </a:rPr>
              <a:t> AND I </a:t>
            </a:r>
            <a:r>
              <a:rPr lang="en-US" dirty="0">
                <a:solidFill>
                  <a:srgbClr val="FF0000"/>
                </a:solidFill>
                <a:ea typeface="ＭＳ Ｐゴシック"/>
                <a:cs typeface="Arial"/>
              </a:rPr>
              <a:t>UNDERSTAND </a:t>
            </a:r>
            <a:endParaRPr lang="en-US" dirty="0">
              <a:solidFill>
                <a:srgbClr val="FF0000"/>
              </a:solidFill>
              <a:ea typeface="ＭＳ Ｐゴシック"/>
              <a:cs typeface="+mn-lt"/>
            </a:endParaRPr>
          </a:p>
          <a:p>
            <a:pPr>
              <a:spcBef>
                <a:spcPct val="0"/>
              </a:spcBef>
            </a:pPr>
            <a:r>
              <a:rPr lang="en-US" dirty="0">
                <a:ea typeface="ＭＳ Ｐゴシック"/>
                <a:cs typeface="Arial"/>
              </a:rPr>
              <a:t>Confucius</a:t>
            </a:r>
            <a:endParaRPr lang="en-US" dirty="0">
              <a:ea typeface="ＭＳ Ｐゴシック"/>
              <a:cs typeface="+mn-lt"/>
            </a:endParaRP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DE681A-2B43-417E-807B-E9477DA0280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Big Java by Cay Horstmann</a:t>
            </a:r>
          </a:p>
          <a:p>
            <a:pPr>
              <a:defRPr/>
            </a:pPr>
            <a:r>
              <a:rPr lang="en-US"/>
              <a:t>Copyright © 2009 by John Wiley &amp; Sons.  All rights reserved.</a:t>
            </a:r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A5C2392B-6117-41A3-8924-6ED021BF3AD4}"/>
              </a:ext>
            </a:extLst>
          </p:cNvPr>
          <p:cNvSpPr txBox="1"/>
          <p:nvPr/>
        </p:nvSpPr>
        <p:spPr>
          <a:xfrm>
            <a:off x="1182832" y="706582"/>
            <a:ext cx="2743199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0020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3">
            <a:extLst>
              <a:ext uri="{FF2B5EF4-FFF2-40B4-BE49-F238E27FC236}">
                <a16:creationId xmlns:a16="http://schemas.microsoft.com/office/drawing/2014/main" id="{8D53AA99-6CE6-4B18-8BDC-0700AFC2F95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i="1"/>
              <a:t>Big Java</a:t>
            </a:r>
            <a:r>
              <a:rPr lang="en-US" altLang="en-US" sz="1200"/>
              <a:t> by Cay Horstmann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/>
              <a:t>Copyright © 2009 by John Wiley &amp; Sons.  All rights reserved.</a:t>
            </a:r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ACD0F472-E164-4362-87C0-368BEACBD2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71563"/>
            <a:ext cx="9144000" cy="563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269875" indent="-2698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628650" indent="-26987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200"/>
              <a:t>Use an IDE (Integrated Development Environment) that contains an editor to enter and modify the program text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200"/>
              <a:t>Java is case-sensitive</a:t>
            </a:r>
          </a:p>
          <a:p>
            <a:pPr lvl="1" eaLnBrk="1" hangingPunct="1">
              <a:spcBef>
                <a:spcPts val="1200"/>
              </a:spcBef>
              <a:buFontTx/>
              <a:buChar char="•"/>
            </a:pPr>
            <a:r>
              <a:rPr lang="en-US" altLang="en-US" sz="2000" i="1"/>
              <a:t>Be careful to distinguish between upper- and lowercase letters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200"/>
              <a:t>Lay out your programs so that they are easy to read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200"/>
              <a:t>The Java compiler translates source code into class files that contain instructions for the Java virtual machine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200"/>
              <a:t>A class file has extension </a:t>
            </a:r>
            <a:r>
              <a:rPr lang="en-US" altLang="en-US" sz="2200">
                <a:solidFill>
                  <a:srgbClr val="6E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.class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200">
                <a:cs typeface="Courier New" panose="02070309020205020404" pitchFamily="49" charset="0"/>
              </a:rPr>
              <a:t>The compiler does not produce a class file if it has found errors in your program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200">
                <a:cs typeface="Courier New" panose="02070309020205020404" pitchFamily="49" charset="0"/>
              </a:rPr>
              <a:t>The Java virtual machine loads instructions from the program's class file, starts the program, and loads the necessary library files as they are required</a:t>
            </a:r>
          </a:p>
        </p:txBody>
      </p:sp>
      <p:sp>
        <p:nvSpPr>
          <p:cNvPr id="21508" name="Text Box 4">
            <a:extLst>
              <a:ext uri="{FF2B5EF4-FFF2-40B4-BE49-F238E27FC236}">
                <a16:creationId xmlns:a16="http://schemas.microsoft.com/office/drawing/2014/main" id="{20659208-BE9D-43A8-9AE0-8B769821D5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04800"/>
            <a:ext cx="9144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/>
              <a:t>Typing (Editing), Compiling and Running a Java Program</a:t>
            </a:r>
          </a:p>
        </p:txBody>
      </p:sp>
      <p:sp>
        <p:nvSpPr>
          <p:cNvPr id="21509" name="Line 3">
            <a:extLst>
              <a:ext uri="{FF2B5EF4-FFF2-40B4-BE49-F238E27FC236}">
                <a16:creationId xmlns:a16="http://schemas.microsoft.com/office/drawing/2014/main" id="{451CFFD7-271B-4F98-8534-CF7C268ADE91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762000"/>
            <a:ext cx="9144000" cy="0"/>
          </a:xfrm>
          <a:prstGeom prst="line">
            <a:avLst/>
          </a:prstGeom>
          <a:noFill/>
          <a:ln w="50800">
            <a:solidFill>
              <a:srgbClr val="C6E8B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 build="allAtOnce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>
            <a:extLst>
              <a:ext uri="{FF2B5EF4-FFF2-40B4-BE49-F238E27FC236}">
                <a16:creationId xmlns:a16="http://schemas.microsoft.com/office/drawing/2014/main" id="{8B760C7C-1B3F-4430-B7E3-073099C5874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i="1"/>
              <a:t>Big Java</a:t>
            </a:r>
            <a:r>
              <a:rPr lang="en-US" altLang="en-US" sz="1200"/>
              <a:t> by Cay Horstmann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/>
              <a:t>Copyright © 2009 by John Wiley &amp; Sons.  All rights reserved.</a:t>
            </a:r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0D6D180F-E381-4F05-B1C2-6664BF8194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258763"/>
            <a:ext cx="247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 </a:t>
            </a:r>
          </a:p>
        </p:txBody>
      </p:sp>
      <p:sp>
        <p:nvSpPr>
          <p:cNvPr id="22532" name="Line 4">
            <a:extLst>
              <a:ext uri="{FF2B5EF4-FFF2-40B4-BE49-F238E27FC236}">
                <a16:creationId xmlns:a16="http://schemas.microsoft.com/office/drawing/2014/main" id="{2EFB0661-D0E6-4E8C-9548-57251EAA0899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762000"/>
            <a:ext cx="9144000" cy="0"/>
          </a:xfrm>
          <a:prstGeom prst="line">
            <a:avLst/>
          </a:prstGeom>
          <a:noFill/>
          <a:ln w="50800">
            <a:solidFill>
              <a:srgbClr val="C6E8B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3" name="Text Box 6">
            <a:extLst>
              <a:ext uri="{FF2B5EF4-FFF2-40B4-BE49-F238E27FC236}">
                <a16:creationId xmlns:a16="http://schemas.microsoft.com/office/drawing/2014/main" id="{41756A57-289E-4B1A-ACA5-A3B1A3D740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04800"/>
            <a:ext cx="70104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b="1">
                <a:latin typeface="Lucida Sans" panose="020B0602030504020204" pitchFamily="34" charset="0"/>
              </a:rPr>
              <a:t>From</a:t>
            </a:r>
            <a:r>
              <a:rPr lang="en-US" altLang="en-US" sz="2400" b="1"/>
              <a:t> </a:t>
            </a:r>
            <a:r>
              <a:rPr lang="en-US" altLang="en-US" sz="2400" b="1">
                <a:latin typeface="Lucida Sans" panose="020B0602030504020204" pitchFamily="34" charset="0"/>
              </a:rPr>
              <a:t>Source</a:t>
            </a:r>
            <a:r>
              <a:rPr lang="en-US" altLang="en-US" sz="2400" b="1"/>
              <a:t> </a:t>
            </a:r>
            <a:r>
              <a:rPr lang="en-US" altLang="en-US" sz="2400" b="1">
                <a:latin typeface="Lucida Sans" panose="020B0602030504020204" pitchFamily="34" charset="0"/>
              </a:rPr>
              <a:t>Code</a:t>
            </a:r>
            <a:r>
              <a:rPr lang="en-US" altLang="en-US" sz="2400" b="1"/>
              <a:t> </a:t>
            </a:r>
            <a:r>
              <a:rPr lang="en-US" altLang="en-US" sz="2400" b="1">
                <a:latin typeface="Lucida Sans" panose="020B0602030504020204" pitchFamily="34" charset="0"/>
              </a:rPr>
              <a:t>to</a:t>
            </a:r>
            <a:r>
              <a:rPr lang="en-US" altLang="en-US" sz="2400" b="1"/>
              <a:t> </a:t>
            </a:r>
            <a:r>
              <a:rPr lang="en-US" altLang="en-US" sz="2400" b="1">
                <a:latin typeface="Lucida Sans" panose="020B0602030504020204" pitchFamily="34" charset="0"/>
              </a:rPr>
              <a:t>Running</a:t>
            </a:r>
            <a:r>
              <a:rPr lang="en-US" altLang="en-US" sz="2400" b="1"/>
              <a:t> </a:t>
            </a:r>
            <a:r>
              <a:rPr lang="en-US" altLang="en-US" sz="2400" b="1">
                <a:latin typeface="Lucida Sans" panose="020B0602030504020204" pitchFamily="34" charset="0"/>
              </a:rPr>
              <a:t>Program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>
                <a:solidFill>
                  <a:srgbClr val="0033CC"/>
                </a:solidFill>
              </a:rPr>
              <a:t> </a:t>
            </a:r>
          </a:p>
        </p:txBody>
      </p:sp>
      <p:pic>
        <p:nvPicPr>
          <p:cNvPr id="22534" name="Picture 6" descr="compiler.png">
            <a:extLst>
              <a:ext uri="{FF2B5EF4-FFF2-40B4-BE49-F238E27FC236}">
                <a16:creationId xmlns:a16="http://schemas.microsoft.com/office/drawing/2014/main" id="{7F6AC7B8-54FB-48C6-9051-2E8B728E19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990600"/>
            <a:ext cx="8458200" cy="304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3">
            <a:extLst>
              <a:ext uri="{FF2B5EF4-FFF2-40B4-BE49-F238E27FC236}">
                <a16:creationId xmlns:a16="http://schemas.microsoft.com/office/drawing/2014/main" id="{6B656BF0-34C6-4963-87DF-0CCC7F84731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i="1"/>
              <a:t>Big Java</a:t>
            </a:r>
            <a:r>
              <a:rPr lang="en-US" altLang="en-US" sz="1200"/>
              <a:t> by Cay Horstmann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/>
              <a:t>Copyright © 2009 by John Wiley &amp; Sons.  All rights reserved.</a:t>
            </a:r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7E2B686D-9DD1-44CB-9016-E8C4A45B96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77925"/>
            <a:ext cx="9144000" cy="608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>
            <a:spAutoFit/>
          </a:bodyPr>
          <a:lstStyle/>
          <a:p>
            <a:pPr marL="269875" indent="-269875" eaLnBrk="1" hangingPunct="1">
              <a:spcBef>
                <a:spcPct val="50000"/>
              </a:spcBef>
              <a:buFontTx/>
              <a:buChar char="•"/>
              <a:defRPr/>
            </a:pPr>
            <a:r>
              <a:rPr lang="en-US" sz="2400" b="1">
                <a:latin typeface="Arial" charset="0"/>
                <a:ea typeface="ＭＳ Ｐゴシック" pitchFamily="-107" charset="-128"/>
              </a:rPr>
              <a:t>Compile-time error: </a:t>
            </a:r>
            <a:r>
              <a:rPr lang="en-US" sz="2400">
                <a:latin typeface="Arial" charset="0"/>
                <a:ea typeface="ＭＳ Ｐゴシック" pitchFamily="-107" charset="-128"/>
              </a:rPr>
              <a:t>A violation of the programming language rules that is detected by the compiler (</a:t>
            </a:r>
            <a:r>
              <a:rPr lang="en-US" sz="2400" i="1">
                <a:latin typeface="Arial" charset="0"/>
                <a:ea typeface="ＭＳ Ｐゴシック" pitchFamily="-107" charset="-128"/>
              </a:rPr>
              <a:t>syntax error</a:t>
            </a:r>
            <a:r>
              <a:rPr lang="en-US" sz="2400">
                <a:latin typeface="Arial" charset="0"/>
                <a:ea typeface="ＭＳ Ｐゴシック" pitchFamily="-107" charset="-128"/>
              </a:rPr>
              <a:t>)</a:t>
            </a:r>
          </a:p>
          <a:p>
            <a:pPr marL="1146175" lvl="2" indent="-231775" eaLnBrk="1" hangingPunct="1">
              <a:spcBef>
                <a:spcPts val="1438"/>
              </a:spcBef>
              <a:defRPr/>
            </a:pPr>
            <a:r>
              <a:rPr lang="en-US" sz="2000" err="1">
                <a:solidFill>
                  <a:srgbClr val="6E7069"/>
                </a:solidFill>
                <a:latin typeface="Courier New" pitchFamily="-107" charset="0"/>
                <a:ea typeface="ＭＳ Ｐゴシック" pitchFamily="-107" charset="-128"/>
              </a:rPr>
              <a:t>System.ou.println</a:t>
            </a:r>
            <a:r>
              <a:rPr lang="en-US" sz="2000">
                <a:solidFill>
                  <a:srgbClr val="6E7069"/>
                </a:solidFill>
                <a:latin typeface="Courier New" pitchFamily="-107" charset="0"/>
                <a:ea typeface="ＭＳ Ｐゴシック" pitchFamily="-107" charset="-128"/>
              </a:rPr>
              <a:t>("Hello, World!);</a:t>
            </a:r>
            <a:r>
              <a:rPr lang="en-US" sz="2400">
                <a:solidFill>
                  <a:srgbClr val="6E7069"/>
                </a:solidFill>
                <a:latin typeface="Courier New" pitchFamily="-107" charset="0"/>
                <a:ea typeface="ＭＳ Ｐゴシック" pitchFamily="-107" charset="-128"/>
              </a:rPr>
              <a:t> </a:t>
            </a:r>
            <a:r>
              <a:rPr lang="en-US" sz="2000" i="1">
                <a:latin typeface="Arial" charset="0"/>
                <a:ea typeface="ＭＳ Ｐゴシック" pitchFamily="-107" charset="-128"/>
              </a:rPr>
              <a:t> </a:t>
            </a:r>
          </a:p>
          <a:p>
            <a:pPr marL="269875" indent="-269875" eaLnBrk="1" hangingPunct="1">
              <a:spcBef>
                <a:spcPct val="50000"/>
              </a:spcBef>
              <a:buFontTx/>
              <a:buChar char="•"/>
              <a:defRPr/>
            </a:pPr>
            <a:r>
              <a:rPr lang="en-US" sz="2400" b="1">
                <a:latin typeface="Arial" charset="0"/>
                <a:ea typeface="ＭＳ Ｐゴシック" pitchFamily="-107" charset="-128"/>
              </a:rPr>
              <a:t>Run-time error: </a:t>
            </a:r>
            <a:r>
              <a:rPr lang="en-US" sz="2400">
                <a:latin typeface="Arial" charset="0"/>
                <a:ea typeface="ＭＳ Ｐゴシック" pitchFamily="-107" charset="-128"/>
              </a:rPr>
              <a:t>Causes the program to take an action that the programmer did not intend (</a:t>
            </a:r>
            <a:r>
              <a:rPr lang="en-US" sz="2400" i="1">
                <a:latin typeface="Arial" charset="0"/>
                <a:ea typeface="ＭＳ Ｐゴシック" pitchFamily="-107" charset="-128"/>
              </a:rPr>
              <a:t>logic error</a:t>
            </a:r>
            <a:r>
              <a:rPr lang="en-US" sz="2400">
                <a:latin typeface="Arial" charset="0"/>
                <a:ea typeface="ＭＳ Ｐゴシック" pitchFamily="-107" charset="-128"/>
              </a:rPr>
              <a:t>)</a:t>
            </a:r>
          </a:p>
          <a:p>
            <a:pPr marL="539750" lvl="1" indent="-269875" eaLnBrk="1" hangingPunct="1">
              <a:spcBef>
                <a:spcPts val="1438"/>
              </a:spcBef>
              <a:defRPr/>
            </a:pPr>
            <a:r>
              <a:rPr lang="en-US" sz="2000">
                <a:solidFill>
                  <a:srgbClr val="6E7069"/>
                </a:solidFill>
                <a:latin typeface="Courier New"/>
                <a:ea typeface="ＭＳ Ｐゴシック"/>
                <a:cs typeface="Courier New"/>
              </a:rPr>
              <a:t>	   </a:t>
            </a:r>
            <a:r>
              <a:rPr lang="en-US" sz="2000" err="1">
                <a:solidFill>
                  <a:srgbClr val="6E7069"/>
                </a:solidFill>
                <a:latin typeface="Courier New"/>
                <a:ea typeface="ＭＳ Ｐゴシック"/>
                <a:cs typeface="Courier New"/>
              </a:rPr>
              <a:t>System.out.println</a:t>
            </a:r>
            <a:r>
              <a:rPr lang="en-US" sz="2000">
                <a:solidFill>
                  <a:srgbClr val="6E7069"/>
                </a:solidFill>
                <a:latin typeface="Courier New"/>
                <a:ea typeface="ＭＳ Ｐゴシック"/>
                <a:cs typeface="Courier New"/>
              </a:rPr>
              <a:t>("Hello, Word!"); </a:t>
            </a:r>
            <a:r>
              <a:rPr lang="en-US" sz="2000" err="1">
                <a:solidFill>
                  <a:srgbClr val="6E7069"/>
                </a:solidFill>
                <a:latin typeface="Courier New"/>
                <a:ea typeface="ＭＳ Ｐゴシック"/>
                <a:cs typeface="Courier New"/>
              </a:rPr>
              <a:t>System.out.println</a:t>
            </a:r>
            <a:r>
              <a:rPr lang="en-US" sz="2000">
                <a:solidFill>
                  <a:srgbClr val="6E7069"/>
                </a:solidFill>
                <a:latin typeface="Courier New"/>
                <a:ea typeface="ＭＳ Ｐゴシック"/>
                <a:cs typeface="Courier New"/>
              </a:rPr>
              <a:t>(1/0); </a:t>
            </a:r>
            <a:endParaRPr lang="en-US" sz="2000" i="1">
              <a:latin typeface="Arial" charset="0"/>
              <a:ea typeface="ＭＳ Ｐゴシック" pitchFamily="-107" charset="-128"/>
            </a:endParaRPr>
          </a:p>
          <a:p>
            <a:pPr marL="82550" indent="-269875" eaLnBrk="1" hangingPunct="1">
              <a:spcBef>
                <a:spcPts val="1200"/>
              </a:spcBef>
              <a:buFontTx/>
              <a:buChar char="•"/>
              <a:defRPr/>
            </a:pPr>
            <a:r>
              <a:rPr lang="en-US" sz="2400" b="1">
                <a:latin typeface="Arial" charset="0"/>
                <a:ea typeface="ＭＳ Ｐゴシック" pitchFamily="-107" charset="-128"/>
              </a:rPr>
              <a:t>Error Management</a:t>
            </a:r>
          </a:p>
          <a:p>
            <a:pPr marL="727075" lvl="1" indent="-269875" eaLnBrk="1" hangingPunct="1">
              <a:spcBef>
                <a:spcPct val="50000"/>
              </a:spcBef>
              <a:buFontTx/>
              <a:buChar char="•"/>
              <a:defRPr/>
            </a:pPr>
            <a:r>
              <a:rPr lang="en-US" sz="2000">
                <a:latin typeface="Arial" charset="0"/>
                <a:ea typeface="ＭＳ Ｐゴシック" pitchFamily="-107" charset="-128"/>
              </a:rPr>
              <a:t>Learn about common errors and how to avoid them</a:t>
            </a:r>
          </a:p>
          <a:p>
            <a:pPr marL="727075" lvl="1" indent="-269875" eaLnBrk="1" hangingPunct="1">
              <a:spcBef>
                <a:spcPct val="50000"/>
              </a:spcBef>
              <a:buFontTx/>
              <a:buChar char="•"/>
              <a:defRPr/>
            </a:pPr>
            <a:r>
              <a:rPr lang="en-US" sz="2000">
                <a:latin typeface="Arial" charset="0"/>
                <a:ea typeface="ＭＳ Ｐゴシック" pitchFamily="-107" charset="-128"/>
              </a:rPr>
              <a:t>Use defensive programming strategies to minimize the likelihood and impact of errors </a:t>
            </a:r>
          </a:p>
          <a:p>
            <a:pPr marL="727075" lvl="1" indent="-269875" eaLnBrk="1" hangingPunct="1">
              <a:spcBef>
                <a:spcPct val="50000"/>
              </a:spcBef>
              <a:buFontTx/>
              <a:buChar char="•"/>
              <a:defRPr/>
            </a:pPr>
            <a:r>
              <a:rPr lang="en-US" sz="2000">
                <a:latin typeface="Arial" charset="0"/>
                <a:ea typeface="ＭＳ Ｐゴシック" pitchFamily="-107" charset="-128"/>
              </a:rPr>
              <a:t>Apply testing and debugging strategies to flush out those errors that remain</a:t>
            </a:r>
          </a:p>
          <a:p>
            <a:pPr marL="539750" lvl="1" indent="-269875" eaLnBrk="1" hangingPunct="1">
              <a:spcBef>
                <a:spcPts val="1200"/>
              </a:spcBef>
              <a:buFontTx/>
              <a:buChar char="•"/>
              <a:defRPr/>
            </a:pPr>
            <a:endParaRPr lang="en-US" sz="2000" i="1">
              <a:latin typeface="Arial" charset="0"/>
              <a:ea typeface="ＭＳ Ｐゴシック" pitchFamily="-107" charset="-128"/>
            </a:endParaRPr>
          </a:p>
        </p:txBody>
      </p:sp>
      <p:sp>
        <p:nvSpPr>
          <p:cNvPr id="23556" name="Text Box 4">
            <a:extLst>
              <a:ext uri="{FF2B5EF4-FFF2-40B4-BE49-F238E27FC236}">
                <a16:creationId xmlns:a16="http://schemas.microsoft.com/office/drawing/2014/main" id="{E2BD86C9-C2E2-45FA-BDBF-E4296C3C0B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04800"/>
            <a:ext cx="9144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Lucida Sans" panose="020B0602030504020204" pitchFamily="34" charset="0"/>
              </a:rPr>
              <a:t>Errors</a:t>
            </a:r>
          </a:p>
        </p:txBody>
      </p:sp>
      <p:sp>
        <p:nvSpPr>
          <p:cNvPr id="23557" name="Line 3">
            <a:extLst>
              <a:ext uri="{FF2B5EF4-FFF2-40B4-BE49-F238E27FC236}">
                <a16:creationId xmlns:a16="http://schemas.microsoft.com/office/drawing/2014/main" id="{BA6B752C-08E4-46A6-A7F7-24F319524ADE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762000"/>
            <a:ext cx="9144000" cy="0"/>
          </a:xfrm>
          <a:prstGeom prst="line">
            <a:avLst/>
          </a:prstGeom>
          <a:noFill/>
          <a:ln w="50800">
            <a:solidFill>
              <a:srgbClr val="C6E8B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 build="allAtOnce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oter Placeholder 3">
            <a:extLst>
              <a:ext uri="{FF2B5EF4-FFF2-40B4-BE49-F238E27FC236}">
                <a16:creationId xmlns:a16="http://schemas.microsoft.com/office/drawing/2014/main" id="{B653822C-A043-499B-84A6-8B48E586C0E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i="1"/>
              <a:t>Big Java</a:t>
            </a:r>
            <a:r>
              <a:rPr lang="en-US" altLang="en-US" sz="1200"/>
              <a:t> by Cay Horstmann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/>
              <a:t>Copyright © 2009 by John Wiley &amp; Sons.  All rights reserved.</a:t>
            </a:r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36E76190-B812-41BE-8F29-EABE0D73C5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206500"/>
            <a:ext cx="9144000" cy="486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269875" indent="-2698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628650" indent="-26987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 b="1"/>
              <a:t>Algorithm:</a:t>
            </a:r>
            <a:r>
              <a:rPr lang="en-US" altLang="en-US" sz="2400"/>
              <a:t> A sequence of steps 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400"/>
              <a:t>Algorithm for deciding which car to buy, based on total costs: </a:t>
            </a:r>
          </a:p>
          <a:p>
            <a:pPr lvl="1"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latin typeface="Marker Felt" pitchFamily="-107" charset="0"/>
              </a:rPr>
              <a:t>For each car, compute the total cost as follows: 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Marker Felt" pitchFamily="-107" charset="0"/>
              </a:rPr>
              <a:t>   annual fuel consumed = annual miles driven / fuel efficiency 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Marker Felt" pitchFamily="-107" charset="0"/>
              </a:rPr>
              <a:t>   annual fuel cost = price per gallon x annual fuel consumed 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Marker Felt" pitchFamily="-107" charset="0"/>
              </a:rPr>
              <a:t>   operating cost = 10 x annual fuel cost 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Marker Felt" pitchFamily="-107" charset="0"/>
              </a:rPr>
              <a:t>   total cost = purchase price + operating cost 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Marker Felt" pitchFamily="-107" charset="0"/>
              </a:rPr>
              <a:t>If total cost1 &lt; total cost2 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Marker Felt" pitchFamily="-107" charset="0"/>
              </a:rPr>
              <a:t>   Choose car1 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Marker Felt" pitchFamily="-107" charset="0"/>
              </a:rPr>
              <a:t>Else 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Marker Felt" pitchFamily="-107" charset="0"/>
              </a:rPr>
              <a:t>   Choose car2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endParaRPr lang="en-US" altLang="en-US" sz="2000">
              <a:latin typeface="Marker Felt" pitchFamily="-107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en-US" sz="2000" b="1"/>
              <a:t>Pseudocode: </a:t>
            </a:r>
            <a:r>
              <a:rPr lang="en-US" altLang="en-US" sz="2000"/>
              <a:t>An informal description of an algorithm: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endParaRPr lang="en-US" altLang="en-US" sz="2000">
              <a:latin typeface="Marker Felt" pitchFamily="-107" charset="0"/>
            </a:endParaRPr>
          </a:p>
        </p:txBody>
      </p:sp>
      <p:sp>
        <p:nvSpPr>
          <p:cNvPr id="24580" name="Text Box 4">
            <a:extLst>
              <a:ext uri="{FF2B5EF4-FFF2-40B4-BE49-F238E27FC236}">
                <a16:creationId xmlns:a16="http://schemas.microsoft.com/office/drawing/2014/main" id="{8C8B1E22-233B-43C6-BF9E-E1B63C6B2A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60338"/>
            <a:ext cx="9144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Lucida Sans" panose="020B0602030504020204" pitchFamily="34" charset="0"/>
              </a:rPr>
              <a:t>Algorithms</a:t>
            </a:r>
          </a:p>
        </p:txBody>
      </p:sp>
      <p:sp>
        <p:nvSpPr>
          <p:cNvPr id="24581" name="Line 3">
            <a:extLst>
              <a:ext uri="{FF2B5EF4-FFF2-40B4-BE49-F238E27FC236}">
                <a16:creationId xmlns:a16="http://schemas.microsoft.com/office/drawing/2014/main" id="{D15585AF-9C3A-42EB-A097-87F99F4028A8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762000"/>
            <a:ext cx="9144000" cy="0"/>
          </a:xfrm>
          <a:prstGeom prst="line">
            <a:avLst/>
          </a:prstGeom>
          <a:noFill/>
          <a:ln w="50800">
            <a:solidFill>
              <a:srgbClr val="C6E8B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 build="allAtOnce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3">
            <a:extLst>
              <a:ext uri="{FF2B5EF4-FFF2-40B4-BE49-F238E27FC236}">
                <a16:creationId xmlns:a16="http://schemas.microsoft.com/office/drawing/2014/main" id="{741D5C26-CD25-4ED1-BCD2-5681A07254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i="1"/>
              <a:t>Big Java</a:t>
            </a:r>
            <a:r>
              <a:rPr lang="en-US" altLang="en-US" sz="1200"/>
              <a:t> by Cay Horstmann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/>
              <a:t>Copyright © 2009 by John Wiley &amp; Sons.  All rights reserved.</a:t>
            </a:r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7A2DA9B1-EDC8-4075-BF6E-9AA5B94DAA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258763"/>
            <a:ext cx="247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 </a:t>
            </a:r>
          </a:p>
        </p:txBody>
      </p:sp>
      <p:sp>
        <p:nvSpPr>
          <p:cNvPr id="25604" name="Line 4">
            <a:extLst>
              <a:ext uri="{FF2B5EF4-FFF2-40B4-BE49-F238E27FC236}">
                <a16:creationId xmlns:a16="http://schemas.microsoft.com/office/drawing/2014/main" id="{19D6FFCE-BA41-40FD-BE69-D61932739530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762000"/>
            <a:ext cx="9144000" cy="0"/>
          </a:xfrm>
          <a:prstGeom prst="line">
            <a:avLst/>
          </a:prstGeom>
          <a:noFill/>
          <a:ln w="50800">
            <a:solidFill>
              <a:srgbClr val="C6E8B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05" name="Text Box 6">
            <a:extLst>
              <a:ext uri="{FF2B5EF4-FFF2-40B4-BE49-F238E27FC236}">
                <a16:creationId xmlns:a16="http://schemas.microsoft.com/office/drawing/2014/main" id="{881209E1-3586-449B-B0E9-AA8166B6CB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04800"/>
            <a:ext cx="70104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b="1">
                <a:latin typeface="Lucida Sans" panose="020B0602030504020204" pitchFamily="34" charset="0"/>
              </a:rPr>
              <a:t>Program Development Process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>
                <a:solidFill>
                  <a:srgbClr val="0033CC"/>
                </a:solidFill>
              </a:rPr>
              <a:t> </a:t>
            </a:r>
          </a:p>
        </p:txBody>
      </p:sp>
      <p:pic>
        <p:nvPicPr>
          <p:cNvPr id="25606" name="Picture 7" descr="development.png">
            <a:extLst>
              <a:ext uri="{FF2B5EF4-FFF2-40B4-BE49-F238E27FC236}">
                <a16:creationId xmlns:a16="http://schemas.microsoft.com/office/drawing/2014/main" id="{7C7E202E-A9AA-4AE1-A4D3-F0342513DE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990600"/>
            <a:ext cx="4800600" cy="544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oter Placeholder 3">
            <a:extLst>
              <a:ext uri="{FF2B5EF4-FFF2-40B4-BE49-F238E27FC236}">
                <a16:creationId xmlns:a16="http://schemas.microsoft.com/office/drawing/2014/main" id="{04B7AD74-C1FA-450C-A376-823D1186FFE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i="1"/>
              <a:t>Big Java</a:t>
            </a:r>
            <a:r>
              <a:rPr lang="en-US" altLang="en-US" sz="1200"/>
              <a:t> by Cay Horstmann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/>
              <a:t>Copyright © 2009 by John Wiley &amp; Sons.  All rights reserved.</a:t>
            </a:r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D00A710C-85B7-4C96-B985-38044EE419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30275"/>
            <a:ext cx="9144000" cy="591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/>
              <a:t>Investment Problem: You put $10,000 into a bank account that earns 5 percent interest per year. How many years does it take for the account balance to be double the original?</a:t>
            </a:r>
          </a:p>
          <a:p>
            <a:pPr eaLnBrk="1" hangingPunct="1">
              <a:spcBef>
                <a:spcPts val="1200"/>
              </a:spcBef>
              <a:buFontTx/>
              <a:buNone/>
            </a:pPr>
            <a:r>
              <a:rPr lang="en-US" altLang="en-US" sz="2400"/>
              <a:t>Algorithm: </a:t>
            </a:r>
          </a:p>
          <a:p>
            <a:pPr eaLnBrk="1" hangingPunct="1">
              <a:spcBef>
                <a:spcPts val="1200"/>
              </a:spcBef>
              <a:buFontTx/>
              <a:buNone/>
            </a:pPr>
            <a:r>
              <a:rPr lang="en-US" altLang="en-US" sz="2000">
                <a:latin typeface="Marker Felt" pitchFamily="-107" charset="0"/>
              </a:rPr>
              <a:t>Start with a year value of 0 and a balance of $10,000.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Marker Felt" pitchFamily="-107" charset="0"/>
              </a:rPr>
              <a:t>Repeat the following steps while the balance is less than $20,000.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Marker Felt" pitchFamily="-107" charset="0"/>
              </a:rPr>
              <a:t>   Add 1 to the year value.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Marker Felt" pitchFamily="-107" charset="0"/>
              </a:rPr>
              <a:t>   Multiply the balance value by 1.05 (a 5 percent increase). </a:t>
            </a:r>
          </a:p>
          <a:p>
            <a:pPr eaLnBrk="1" hangingPunct="1">
              <a:spcBef>
                <a:spcPts val="1200"/>
              </a:spcBef>
              <a:buFontTx/>
              <a:buNone/>
            </a:pPr>
            <a:r>
              <a:rPr lang="en-US" altLang="en-US" sz="2400"/>
              <a:t>Suppose the interest rate was 20 percent. How long would it take for the investment to double?</a:t>
            </a:r>
          </a:p>
          <a:p>
            <a:pPr lvl="1" eaLnBrk="1" hangingPunct="1">
              <a:spcBef>
                <a:spcPct val="50000"/>
              </a:spcBef>
              <a:buFontTx/>
              <a:buNone/>
            </a:pPr>
            <a:r>
              <a:rPr lang="en-US" altLang="en-US" sz="2400" b="1"/>
              <a:t>Answer:</a:t>
            </a:r>
            <a:r>
              <a:rPr lang="en-US" altLang="en-US" sz="2400"/>
              <a:t> 4 years:</a:t>
            </a:r>
          </a:p>
          <a:p>
            <a:pPr lvl="1" eaLnBrk="1" hangingPunct="1">
              <a:spcBef>
                <a:spcPct val="50000"/>
              </a:spcBef>
              <a:buFontTx/>
              <a:buNone/>
            </a:pPr>
            <a:r>
              <a:rPr lang="en-US" altLang="en-US" sz="1600">
                <a:solidFill>
                  <a:srgbClr val="6E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0 10,000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6E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1 12,000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6E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2 14,400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6E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3 17,280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6E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4 20,736 </a:t>
            </a:r>
          </a:p>
        </p:txBody>
      </p:sp>
      <p:sp>
        <p:nvSpPr>
          <p:cNvPr id="26628" name="Line 3">
            <a:extLst>
              <a:ext uri="{FF2B5EF4-FFF2-40B4-BE49-F238E27FC236}">
                <a16:creationId xmlns:a16="http://schemas.microsoft.com/office/drawing/2014/main" id="{97994F56-AE36-482C-9E4A-1D01EFC29FF9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762000"/>
            <a:ext cx="9144000" cy="0"/>
          </a:xfrm>
          <a:prstGeom prst="line">
            <a:avLst/>
          </a:prstGeom>
          <a:noFill/>
          <a:ln w="50800">
            <a:solidFill>
              <a:srgbClr val="DDF1F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29" name="Text Box 4">
            <a:extLst>
              <a:ext uri="{FF2B5EF4-FFF2-40B4-BE49-F238E27FC236}">
                <a16:creationId xmlns:a16="http://schemas.microsoft.com/office/drawing/2014/main" id="{04CDBCBF-8475-4C98-B47B-B989ECAE8D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04800"/>
            <a:ext cx="7010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b="1">
                <a:latin typeface="Lucida Sans" panose="020B0602030504020204" pitchFamily="34" charset="0"/>
              </a:rPr>
              <a:t>Self</a:t>
            </a:r>
            <a:r>
              <a:rPr lang="en-US" altLang="en-US" sz="2400" b="1">
                <a:solidFill>
                  <a:srgbClr val="0033CC"/>
                </a:solidFill>
              </a:rPr>
              <a:t> </a:t>
            </a:r>
            <a:r>
              <a:rPr lang="en-US" altLang="en-US" sz="2400" b="1">
                <a:latin typeface="Lucida Sans" panose="020B0602030504020204" pitchFamily="34" charset="0"/>
              </a:rPr>
              <a:t>Check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1" grpId="0" build="p" bldLvl="2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oter Placeholder 3">
            <a:extLst>
              <a:ext uri="{FF2B5EF4-FFF2-40B4-BE49-F238E27FC236}">
                <a16:creationId xmlns:a16="http://schemas.microsoft.com/office/drawing/2014/main" id="{DDCA76FC-FFB3-4728-A3A7-0B0552EB1FD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i="1"/>
              <a:t>Big Java</a:t>
            </a:r>
            <a:r>
              <a:rPr lang="en-US" altLang="en-US" sz="1200"/>
              <a:t> by Cay Horstmann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/>
              <a:t>Copyright © 2009 by John Wiley &amp; Sons.  All rights reserved.</a:t>
            </a:r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C6EFBC56-1ADD-4CAC-B04B-29EDEA9DB4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60438"/>
            <a:ext cx="91440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371600" indent="-4572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/>
              <a:t>Suppose your cell phone carrier charges you $29.95 for up to 300 minutes of calls, and $0.45 for each additional minute, plus 12.5 percent taxes and fees. Give an algorithm to compute the monthly charge for a given number of minutes.</a:t>
            </a:r>
          </a:p>
          <a:p>
            <a:pPr lvl="1" eaLnBrk="1" hangingPunct="1">
              <a:spcBef>
                <a:spcPct val="50000"/>
              </a:spcBef>
              <a:buFontTx/>
              <a:buNone/>
            </a:pPr>
            <a:r>
              <a:rPr lang="en-US" altLang="en-US" sz="2400" b="1"/>
              <a:t>Answer:</a:t>
            </a:r>
            <a:endParaRPr lang="en-US" altLang="en-US" sz="2400"/>
          </a:p>
          <a:p>
            <a:pPr lvl="1"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latin typeface="Marker Felt" pitchFamily="-107" charset="0"/>
              </a:rPr>
              <a:t>Is the number of minutes at most 300?</a:t>
            </a:r>
          </a:p>
          <a:p>
            <a:pPr lvl="1" eaLnBrk="1" hangingPunct="1">
              <a:spcBef>
                <a:spcPct val="0"/>
              </a:spcBef>
              <a:buFontTx/>
              <a:buAutoNum type="alphaLcPeriod"/>
            </a:pPr>
            <a:r>
              <a:rPr lang="en-US" altLang="en-US" sz="2000">
                <a:latin typeface="Marker Felt" pitchFamily="-107" charset="0"/>
              </a:rPr>
              <a:t>If so, the answer is $29.95 × 1.125 = $33.70.</a:t>
            </a:r>
          </a:p>
          <a:p>
            <a:pPr lvl="1" eaLnBrk="1" hangingPunct="1">
              <a:spcBef>
                <a:spcPct val="0"/>
              </a:spcBef>
              <a:buFontTx/>
              <a:buAutoNum type="alphaLcPeriod"/>
            </a:pPr>
            <a:r>
              <a:rPr lang="en-US" altLang="en-US" sz="2000">
                <a:latin typeface="Marker Felt" pitchFamily="-107" charset="0"/>
              </a:rPr>
              <a:t>If not,</a:t>
            </a:r>
          </a:p>
          <a:p>
            <a:pPr lvl="2" eaLnBrk="1" hangingPunct="1">
              <a:spcBef>
                <a:spcPct val="0"/>
              </a:spcBef>
              <a:buFontTx/>
              <a:buAutoNum type="arabicPeriod"/>
            </a:pPr>
            <a:r>
              <a:rPr lang="en-US" altLang="en-US" sz="2000">
                <a:latin typeface="Marker Felt" pitchFamily="-107" charset="0"/>
              </a:rPr>
              <a:t>Compute the difference: (number of minutes) – 300.</a:t>
            </a:r>
          </a:p>
          <a:p>
            <a:pPr lvl="2" eaLnBrk="1" hangingPunct="1">
              <a:spcBef>
                <a:spcPct val="0"/>
              </a:spcBef>
              <a:buFontTx/>
              <a:buAutoNum type="arabicPeriod"/>
            </a:pPr>
            <a:r>
              <a:rPr lang="en-US" altLang="en-US" sz="2000">
                <a:latin typeface="Marker Felt" pitchFamily="-107" charset="0"/>
              </a:rPr>
              <a:t>Multiply that difference by 0.45.</a:t>
            </a:r>
          </a:p>
          <a:p>
            <a:pPr lvl="2" eaLnBrk="1" hangingPunct="1">
              <a:spcBef>
                <a:spcPct val="0"/>
              </a:spcBef>
              <a:buFontTx/>
              <a:buAutoNum type="arabicPeriod"/>
            </a:pPr>
            <a:r>
              <a:rPr lang="en-US" altLang="en-US" sz="2000">
                <a:latin typeface="Marker Felt" pitchFamily="-107" charset="0"/>
              </a:rPr>
              <a:t>Add $29.95.</a:t>
            </a:r>
          </a:p>
          <a:p>
            <a:pPr lvl="2" eaLnBrk="1" hangingPunct="1">
              <a:spcBef>
                <a:spcPct val="0"/>
              </a:spcBef>
              <a:buFontTx/>
              <a:buAutoNum type="arabicPeriod"/>
            </a:pPr>
            <a:r>
              <a:rPr lang="en-US" altLang="en-US" sz="2000">
                <a:latin typeface="Marker Felt" pitchFamily="-107" charset="0"/>
              </a:rPr>
              <a:t>Multiply the total by 1.125. That is the answer.</a:t>
            </a:r>
          </a:p>
        </p:txBody>
      </p:sp>
      <p:sp>
        <p:nvSpPr>
          <p:cNvPr id="27652" name="Line 3">
            <a:extLst>
              <a:ext uri="{FF2B5EF4-FFF2-40B4-BE49-F238E27FC236}">
                <a16:creationId xmlns:a16="http://schemas.microsoft.com/office/drawing/2014/main" id="{01C6757D-69AE-4464-8727-009FBB0A44C2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762000"/>
            <a:ext cx="9144000" cy="0"/>
          </a:xfrm>
          <a:prstGeom prst="line">
            <a:avLst/>
          </a:prstGeom>
          <a:noFill/>
          <a:ln w="50800">
            <a:solidFill>
              <a:srgbClr val="DDF1F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53" name="Text Box 4">
            <a:extLst>
              <a:ext uri="{FF2B5EF4-FFF2-40B4-BE49-F238E27FC236}">
                <a16:creationId xmlns:a16="http://schemas.microsoft.com/office/drawing/2014/main" id="{DE2CBD0A-1F7E-4B33-8AE2-04A4546D28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04800"/>
            <a:ext cx="7010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b="1">
                <a:latin typeface="Lucida Sans" panose="020B0602030504020204" pitchFamily="34" charset="0"/>
              </a:rPr>
              <a:t>Self</a:t>
            </a:r>
            <a:r>
              <a:rPr lang="en-US" altLang="en-US" sz="2400" b="1">
                <a:solidFill>
                  <a:srgbClr val="0033CC"/>
                </a:solidFill>
              </a:rPr>
              <a:t> </a:t>
            </a:r>
            <a:r>
              <a:rPr lang="en-US" altLang="en-US" sz="2400" b="1">
                <a:latin typeface="Lucida Sans" panose="020B0602030504020204" pitchFamily="34" charset="0"/>
              </a:rPr>
              <a:t>Check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1" grpId="0" build="allAtOnce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3">
            <a:extLst>
              <a:ext uri="{FF2B5EF4-FFF2-40B4-BE49-F238E27FC236}">
                <a16:creationId xmlns:a16="http://schemas.microsoft.com/office/drawing/2014/main" id="{1F1C882E-EE28-42E3-A8D2-0928462F3EE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i="1"/>
              <a:t>Big Java</a:t>
            </a:r>
            <a:r>
              <a:rPr lang="en-US" altLang="en-US" sz="1200"/>
              <a:t> by Cay Horstmann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/>
              <a:t>Copyright © 2009 by John Wiley &amp; Sons.  All rights reserved.</a:t>
            </a:r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1B553EC0-4F06-4800-BD6A-94066F273A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75" y="1339850"/>
            <a:ext cx="9144000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231775" indent="-2317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/>
              <a:t>Simple 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400"/>
              <a:t>Safe 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400"/>
              <a:t>Platform-independent (“write once, run anywhere”)  - java compiles to byte code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400"/>
              <a:t>JVM – Java Virtual Machine – one for each platform -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400"/>
              <a:t>Rich library - API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400"/>
              <a:t>English “like” (Human readable) – Compiler converts this to something the CPU will understand</a:t>
            </a:r>
          </a:p>
          <a:p>
            <a:pPr eaLnBrk="1" hangingPunct="1">
              <a:spcBef>
                <a:spcPct val="50000"/>
              </a:spcBef>
            </a:pPr>
            <a:endParaRPr lang="en-US" altLang="en-US" sz="2400"/>
          </a:p>
        </p:txBody>
      </p:sp>
      <p:sp>
        <p:nvSpPr>
          <p:cNvPr id="13316" name="Text Box 4">
            <a:extLst>
              <a:ext uri="{FF2B5EF4-FFF2-40B4-BE49-F238E27FC236}">
                <a16:creationId xmlns:a16="http://schemas.microsoft.com/office/drawing/2014/main" id="{A9085A85-951A-4EDF-91BF-06D4DF8714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04800"/>
            <a:ext cx="7010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Lucida Sans" panose="020B0602030504020204" pitchFamily="34" charset="0"/>
              </a:rPr>
              <a:t>The</a:t>
            </a:r>
            <a:r>
              <a:rPr lang="en-US" altLang="en-US" sz="2400" b="1">
                <a:solidFill>
                  <a:srgbClr val="0033CC"/>
                </a:solidFill>
              </a:rPr>
              <a:t> </a:t>
            </a:r>
            <a:r>
              <a:rPr lang="en-US" altLang="en-US" sz="2400" b="1">
                <a:latin typeface="Lucida Sans" panose="020B0602030504020204" pitchFamily="34" charset="0"/>
              </a:rPr>
              <a:t>Java</a:t>
            </a:r>
            <a:r>
              <a:rPr lang="en-US" altLang="en-US" sz="2400" b="1">
                <a:solidFill>
                  <a:srgbClr val="0033CC"/>
                </a:solidFill>
              </a:rPr>
              <a:t> </a:t>
            </a:r>
            <a:r>
              <a:rPr lang="en-US" altLang="en-US" sz="2400" b="1">
                <a:latin typeface="Lucida Sans" panose="020B0602030504020204" pitchFamily="34" charset="0"/>
              </a:rPr>
              <a:t>Programming</a:t>
            </a:r>
            <a:r>
              <a:rPr lang="en-US" altLang="en-US" sz="2400" b="1">
                <a:solidFill>
                  <a:srgbClr val="0033CC"/>
                </a:solidFill>
              </a:rPr>
              <a:t> </a:t>
            </a:r>
            <a:r>
              <a:rPr lang="en-US" altLang="en-US" sz="2400" b="1">
                <a:latin typeface="Lucida Sans" panose="020B0602030504020204" pitchFamily="34" charset="0"/>
              </a:rPr>
              <a:t>Language</a:t>
            </a:r>
          </a:p>
        </p:txBody>
      </p:sp>
      <p:sp>
        <p:nvSpPr>
          <p:cNvPr id="13317" name="Line 3">
            <a:extLst>
              <a:ext uri="{FF2B5EF4-FFF2-40B4-BE49-F238E27FC236}">
                <a16:creationId xmlns:a16="http://schemas.microsoft.com/office/drawing/2014/main" id="{5B28F843-4C03-44C6-9EEB-45FDC603E189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762000"/>
            <a:ext cx="9144000" cy="0"/>
          </a:xfrm>
          <a:prstGeom prst="line">
            <a:avLst/>
          </a:prstGeom>
          <a:noFill/>
          <a:ln w="50800">
            <a:solidFill>
              <a:srgbClr val="C6E8B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 build="p" bldLvl="2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3">
            <a:extLst>
              <a:ext uri="{FF2B5EF4-FFF2-40B4-BE49-F238E27FC236}">
                <a16:creationId xmlns:a16="http://schemas.microsoft.com/office/drawing/2014/main" id="{F6794ECB-8D4C-4F23-8510-95D13AA94A4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i="1"/>
              <a:t>Big Java</a:t>
            </a:r>
            <a:r>
              <a:rPr lang="en-US" altLang="en-US" sz="1200"/>
              <a:t> by Cay Horstmann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/>
              <a:t>Copyright © 2009 by John Wiley &amp; Sons.  All rights reserved.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AF9AB34E-FE99-44D1-8F8A-693A3DD295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46163"/>
            <a:ext cx="91440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006CB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1  </a:t>
            </a:r>
            <a:r>
              <a:rPr lang="en-US" altLang="en-US" sz="1600">
                <a:solidFill>
                  <a:srgbClr val="D05B7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>
                <a:solidFill>
                  <a:srgbClr val="D05B7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HelloPrinter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006CB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2  </a:t>
            </a: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006CB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3  </a:t>
            </a: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600">
                <a:solidFill>
                  <a:srgbClr val="D05B7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>
                <a:solidFill>
                  <a:srgbClr val="D05B7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>
                <a:solidFill>
                  <a:srgbClr val="D05B7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main(String[] args)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006CB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4  </a:t>
            </a: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006CB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5  </a:t>
            </a: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//</a:t>
            </a:r>
            <a:r>
              <a:rPr lang="en-US" altLang="en-US" sz="1600">
                <a:solidFill>
                  <a:srgbClr val="7A9EC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Display a greeting in the console window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006CB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6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006CB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7  </a:t>
            </a: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System.out.println(</a:t>
            </a:r>
            <a:r>
              <a:rPr lang="en-US" altLang="en-US" sz="1600">
                <a:solidFill>
                  <a:srgbClr val="00A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"Hello, World!"</a:t>
            </a: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006CB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8  </a:t>
            </a: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006CB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9  </a:t>
            </a: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4036" name="Text Box 5">
            <a:extLst>
              <a:ext uri="{FF2B5EF4-FFF2-40B4-BE49-F238E27FC236}">
                <a16:creationId xmlns:a16="http://schemas.microsoft.com/office/drawing/2014/main" id="{3A6868DD-B60E-4617-8415-E0F714FEF6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733800"/>
            <a:ext cx="2667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/>
              <a:t>Program Run:</a:t>
            </a:r>
            <a:r>
              <a:rPr lang="en-US" altLang="en-US" sz="2400"/>
              <a:t> 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6E8080"/>
                </a:solidFill>
                <a:latin typeface="Courier New" panose="02070309020205020404" pitchFamily="49" charset="0"/>
              </a:rPr>
              <a:t>Hello, World!</a:t>
            </a:r>
          </a:p>
        </p:txBody>
      </p:sp>
      <p:sp>
        <p:nvSpPr>
          <p:cNvPr id="14341" name="Line 6">
            <a:extLst>
              <a:ext uri="{FF2B5EF4-FFF2-40B4-BE49-F238E27FC236}">
                <a16:creationId xmlns:a16="http://schemas.microsoft.com/office/drawing/2014/main" id="{FB9DF992-B064-4D7F-9711-00EC1A5D439F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762000"/>
            <a:ext cx="9144000" cy="0"/>
          </a:xfrm>
          <a:prstGeom prst="line">
            <a:avLst/>
          </a:prstGeom>
          <a:noFill/>
          <a:ln w="50800">
            <a:solidFill>
              <a:srgbClr val="C6E8B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2" name="Text Box 7">
            <a:extLst>
              <a:ext uri="{FF2B5EF4-FFF2-40B4-BE49-F238E27FC236}">
                <a16:creationId xmlns:a16="http://schemas.microsoft.com/office/drawing/2014/main" id="{BCF29078-2F32-4A4F-A75C-114AC6D967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0480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b="1">
                <a:latin typeface="Lucida Sans" panose="020B0602030504020204" pitchFamily="34" charset="0"/>
              </a:rPr>
              <a:t>ch01/hello/HelloPrinter.java – Our first program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6" grpId="0" build="p" bldLvl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3">
            <a:extLst>
              <a:ext uri="{FF2B5EF4-FFF2-40B4-BE49-F238E27FC236}">
                <a16:creationId xmlns:a16="http://schemas.microsoft.com/office/drawing/2014/main" id="{80CB50CA-27A7-44DD-A1DB-82E3799B21B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i="1"/>
              <a:t>Big Java</a:t>
            </a:r>
            <a:r>
              <a:rPr lang="en-US" altLang="en-US" sz="1200"/>
              <a:t> by Cay Horstmann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/>
              <a:t>Copyright © 2009 by John Wiley &amp; Sons.  All rights reserved.</a:t>
            </a:r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CC74F19D-4DC3-465B-BEB5-851037FC95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0113"/>
            <a:ext cx="9144000" cy="372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>
            <a:spAutoFit/>
          </a:bodyPr>
          <a:lstStyle>
            <a:lvl1pPr marL="269875" indent="-2698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27075" indent="-26987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>
                <a:latin typeface="Arial"/>
                <a:ea typeface="ＭＳ Ｐゴシック"/>
                <a:cs typeface="Arial"/>
              </a:rPr>
              <a:t>Classes are the fundamental building blocks of Java programs: </a:t>
            </a:r>
            <a:endParaRPr lang="en-US" altLang="en-US" sz="2400"/>
          </a:p>
          <a:p>
            <a:pPr lvl="1"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solidFill>
                  <a:srgbClr val="6E8080"/>
                </a:solidFill>
                <a:latin typeface="Courier New"/>
                <a:ea typeface="ＭＳ Ｐゴシック"/>
                <a:cs typeface="Courier New"/>
              </a:rPr>
              <a:t>public class </a:t>
            </a:r>
            <a:r>
              <a:rPr lang="en-US" altLang="en-US" sz="2000" err="1">
                <a:solidFill>
                  <a:srgbClr val="6E8080"/>
                </a:solidFill>
                <a:latin typeface="Courier New"/>
                <a:ea typeface="ＭＳ Ｐゴシック"/>
                <a:cs typeface="Courier New"/>
              </a:rPr>
              <a:t>HelloPrinter</a:t>
            </a:r>
            <a:endParaRPr lang="en-US" altLang="en-US" sz="2000" err="1">
              <a:solidFill>
                <a:srgbClr val="6E8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1" hangingPunct="1">
              <a:spcBef>
                <a:spcPct val="50000"/>
              </a:spcBef>
              <a:buNone/>
            </a:pPr>
            <a:r>
              <a:rPr lang="en-US" altLang="en-US" sz="2400">
                <a:latin typeface="Arial"/>
                <a:ea typeface="ＭＳ Ｐゴシック"/>
                <a:cs typeface="Courier New"/>
              </a:rPr>
              <a:t>starts a new </a:t>
            </a:r>
            <a:r>
              <a:rPr lang="en-US" altLang="en-US" sz="2400" b="1">
                <a:latin typeface="Arial"/>
                <a:ea typeface="ＭＳ Ｐゴシック"/>
                <a:cs typeface="Courier New"/>
              </a:rPr>
              <a:t>class</a:t>
            </a:r>
            <a:r>
              <a:rPr lang="en-US" altLang="en-US" sz="2400">
                <a:latin typeface="Arial"/>
                <a:ea typeface="ＭＳ Ｐゴシック"/>
                <a:cs typeface="Courier New"/>
              </a:rPr>
              <a:t>  </a:t>
            </a:r>
            <a:endParaRPr lang="en-US" altLang="en-US" sz="2400">
              <a:cs typeface="Courier New" panose="02070309020205020404" pitchFamily="49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en-US" sz="2400">
                <a:latin typeface="Arial"/>
                <a:ea typeface="ＭＳ Ｐゴシック"/>
                <a:cs typeface="Courier New"/>
              </a:rPr>
              <a:t>Every source file can contain at most one public class </a:t>
            </a:r>
            <a:endParaRPr lang="en-US" altLang="en-US" sz="2400">
              <a:cs typeface="Courier New" panose="02070309020205020404" pitchFamily="49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en-US" sz="2400">
                <a:latin typeface="Arial"/>
                <a:ea typeface="ＭＳ Ｐゴシック"/>
                <a:cs typeface="Courier New"/>
              </a:rPr>
              <a:t>The name of the public class must match the name of the file containing the class:</a:t>
            </a:r>
          </a:p>
          <a:p>
            <a:pPr lvl="1" eaLnBrk="1" hangingPunct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en-US" sz="2000" i="1">
                <a:latin typeface="Arial"/>
                <a:ea typeface="ＭＳ Ｐゴシック"/>
                <a:cs typeface="Courier New"/>
              </a:rPr>
              <a:t>Class </a:t>
            </a:r>
            <a:r>
              <a:rPr lang="en-US" altLang="en-US" sz="2000" i="1" err="1">
                <a:solidFill>
                  <a:srgbClr val="6E8080"/>
                </a:solidFill>
                <a:latin typeface="Courier New"/>
                <a:ea typeface="ＭＳ Ｐゴシック"/>
                <a:cs typeface="Courier New"/>
              </a:rPr>
              <a:t>HelloPrinter</a:t>
            </a:r>
            <a:r>
              <a:rPr lang="en-US" altLang="en-US" sz="2000" i="1">
                <a:solidFill>
                  <a:srgbClr val="6E8080"/>
                </a:solidFill>
                <a:latin typeface="Courier New"/>
                <a:ea typeface="ＭＳ Ｐゴシック"/>
                <a:cs typeface="Courier New"/>
              </a:rPr>
              <a:t> </a:t>
            </a:r>
            <a:r>
              <a:rPr lang="en-US" altLang="en-US" sz="2000" i="1">
                <a:latin typeface="Arial"/>
                <a:ea typeface="ＭＳ Ｐゴシック"/>
                <a:cs typeface="Courier New"/>
              </a:rPr>
              <a:t>must be contained in a file named </a:t>
            </a:r>
            <a:r>
              <a:rPr lang="en-US" altLang="en-US" sz="2000" i="1">
                <a:solidFill>
                  <a:srgbClr val="6E8080"/>
                </a:solidFill>
                <a:latin typeface="Courier New"/>
                <a:ea typeface="ＭＳ Ｐゴシック"/>
                <a:cs typeface="Courier New"/>
              </a:rPr>
              <a:t>HelloPrinter.java</a:t>
            </a:r>
            <a:r>
              <a:rPr lang="en-US" altLang="en-US" sz="2000" i="1">
                <a:solidFill>
                  <a:srgbClr val="6E8080"/>
                </a:solidFill>
                <a:latin typeface="Arial"/>
                <a:ea typeface="ＭＳ Ｐゴシック"/>
                <a:cs typeface="Courier New"/>
              </a:rPr>
              <a:t> </a:t>
            </a:r>
            <a:endParaRPr lang="en-US" altLang="en-US" sz="2000" i="1">
              <a:solidFill>
                <a:srgbClr val="6E8080"/>
              </a:solidFill>
              <a:cs typeface="Courier New" panose="02070309020205020404" pitchFamily="49" charset="0"/>
            </a:endParaRPr>
          </a:p>
        </p:txBody>
      </p:sp>
      <p:sp>
        <p:nvSpPr>
          <p:cNvPr id="15364" name="Text Box 4">
            <a:extLst>
              <a:ext uri="{FF2B5EF4-FFF2-40B4-BE49-F238E27FC236}">
                <a16:creationId xmlns:a16="http://schemas.microsoft.com/office/drawing/2014/main" id="{DD094C27-583B-4EA1-A73D-1D81E8A582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04800"/>
            <a:ext cx="9144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Lucida Sans" panose="020B0602030504020204" pitchFamily="34" charset="0"/>
              </a:rPr>
              <a:t>The Structure of a Simple Program: Class Declaration</a:t>
            </a:r>
          </a:p>
        </p:txBody>
      </p:sp>
      <p:sp>
        <p:nvSpPr>
          <p:cNvPr id="15365" name="Line 3">
            <a:extLst>
              <a:ext uri="{FF2B5EF4-FFF2-40B4-BE49-F238E27FC236}">
                <a16:creationId xmlns:a16="http://schemas.microsoft.com/office/drawing/2014/main" id="{9C7BFF96-8356-4DA3-82D9-DD244E39A13C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762000"/>
            <a:ext cx="9144000" cy="0"/>
          </a:xfrm>
          <a:prstGeom prst="line">
            <a:avLst/>
          </a:prstGeom>
          <a:noFill/>
          <a:ln w="50800">
            <a:solidFill>
              <a:srgbClr val="C6E8B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 build="p" bldLvl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3">
            <a:extLst>
              <a:ext uri="{FF2B5EF4-FFF2-40B4-BE49-F238E27FC236}">
                <a16:creationId xmlns:a16="http://schemas.microsoft.com/office/drawing/2014/main" id="{2499B3BD-9680-46D9-A7B3-3C27FB0629A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i="1"/>
              <a:t>Big Java</a:t>
            </a:r>
            <a:r>
              <a:rPr lang="en-US" altLang="en-US" sz="1200"/>
              <a:t> by Cay Horstmann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/>
              <a:t>Copyright © 2009 by John Wiley &amp; Sons.  All rights reserved.</a:t>
            </a:r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521C7750-21E8-4B35-ACA1-524D6FCFA8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43000"/>
            <a:ext cx="9144000" cy="474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269875" indent="-2698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628650" indent="-26987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/>
              <a:t>Every Java application contains a class with a main method</a:t>
            </a:r>
          </a:p>
          <a:p>
            <a:pPr lvl="1" eaLnBrk="1" hangingPunct="1">
              <a:spcBef>
                <a:spcPts val="1200"/>
              </a:spcBef>
              <a:buFontTx/>
              <a:buChar char="•"/>
            </a:pPr>
            <a:r>
              <a:rPr lang="en-US" altLang="en-US" sz="2000" i="1"/>
              <a:t>When the application starts, the instructions in the main method are executed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000">
                <a:solidFill>
                  <a:srgbClr val="6E8080"/>
                </a:solidFill>
                <a:latin typeface="Courier New" panose="02070309020205020404" pitchFamily="49" charset="0"/>
              </a:rPr>
              <a:t>public</a:t>
            </a:r>
            <a:r>
              <a:rPr lang="en-US" altLang="en-US" sz="2400">
                <a:solidFill>
                  <a:srgbClr val="6E8080"/>
                </a:solidFill>
              </a:rPr>
              <a:t> </a:t>
            </a:r>
            <a:r>
              <a:rPr lang="en-US" altLang="en-US" sz="2000">
                <a:solidFill>
                  <a:srgbClr val="6E8080"/>
                </a:solidFill>
                <a:latin typeface="Courier New" panose="02070309020205020404" pitchFamily="49" charset="0"/>
              </a:rPr>
              <a:t>static</a:t>
            </a:r>
            <a:r>
              <a:rPr lang="en-US" altLang="en-US" sz="2400">
                <a:solidFill>
                  <a:srgbClr val="6E8080"/>
                </a:solidFill>
              </a:rPr>
              <a:t> </a:t>
            </a:r>
            <a:r>
              <a:rPr lang="en-US" altLang="en-US" sz="2000">
                <a:solidFill>
                  <a:srgbClr val="6E8080"/>
                </a:solidFill>
                <a:latin typeface="Courier New" panose="02070309020205020404" pitchFamily="49" charset="0"/>
              </a:rPr>
              <a:t>void</a:t>
            </a:r>
            <a:r>
              <a:rPr lang="en-US" altLang="en-US" sz="2400">
                <a:solidFill>
                  <a:srgbClr val="6E8080"/>
                </a:solidFill>
              </a:rPr>
              <a:t> </a:t>
            </a:r>
            <a:r>
              <a:rPr lang="en-US" altLang="en-US" sz="2000">
                <a:solidFill>
                  <a:srgbClr val="6E8080"/>
                </a:solidFill>
                <a:latin typeface="Courier New" panose="02070309020205020404" pitchFamily="49" charset="0"/>
              </a:rPr>
              <a:t>main(String[] args)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6E8080"/>
                </a:solidFill>
              </a:rPr>
              <a:t>   </a:t>
            </a:r>
            <a:r>
              <a:rPr lang="en-US" altLang="en-US" sz="2000">
                <a:solidFill>
                  <a:srgbClr val="6E8080"/>
                </a:solidFill>
                <a:latin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6E8080"/>
                </a:solidFill>
              </a:rPr>
              <a:t>      </a:t>
            </a:r>
            <a:r>
              <a:rPr lang="en-US" altLang="en-US" sz="2000">
                <a:solidFill>
                  <a:srgbClr val="6E8080"/>
                </a:solidFill>
                <a:latin typeface="Courier New" panose="02070309020205020404" pitchFamily="49" charset="0"/>
              </a:rPr>
              <a:t>. . 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6E8080"/>
                </a:solidFill>
              </a:rPr>
              <a:t>   </a:t>
            </a:r>
            <a:r>
              <a:rPr lang="en-US" altLang="en-US" sz="2000">
                <a:solidFill>
                  <a:srgbClr val="6E8080"/>
                </a:solidFill>
                <a:latin typeface="Courier New" panose="02070309020205020404" pitchFamily="49" charset="0"/>
              </a:rPr>
              <a:t>}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/>
              <a:t>   declares a </a:t>
            </a:r>
            <a:r>
              <a:rPr lang="en-US" altLang="en-US" sz="2400">
                <a:solidFill>
                  <a:srgbClr val="6E8080"/>
                </a:solidFill>
                <a:latin typeface="Courier New" panose="02070309020205020404" pitchFamily="49" charset="0"/>
              </a:rPr>
              <a:t>main </a:t>
            </a:r>
            <a:r>
              <a:rPr lang="en-US" altLang="en-US" sz="2400"/>
              <a:t>method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400"/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>
                <a:solidFill>
                  <a:srgbClr val="FF0000"/>
                </a:solidFill>
              </a:rPr>
              <a:t>Memorize this!!!!!</a:t>
            </a:r>
          </a:p>
        </p:txBody>
      </p:sp>
      <p:sp>
        <p:nvSpPr>
          <p:cNvPr id="16388" name="Text Box 4">
            <a:extLst>
              <a:ext uri="{FF2B5EF4-FFF2-40B4-BE49-F238E27FC236}">
                <a16:creationId xmlns:a16="http://schemas.microsoft.com/office/drawing/2014/main" id="{059A6BF5-BC61-4BBB-B128-59FAEB472A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04800"/>
            <a:ext cx="9144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Lucida Sans" panose="020B0602030504020204" pitchFamily="34" charset="0"/>
              </a:rPr>
              <a:t>The Structure of a Simple Program: </a:t>
            </a:r>
            <a:r>
              <a:rPr lang="en-US" altLang="en-US" sz="2400" b="1">
                <a:solidFill>
                  <a:srgbClr val="6E8080"/>
                </a:solidFill>
                <a:latin typeface="Courier New" panose="02070309020205020404" pitchFamily="49" charset="0"/>
              </a:rPr>
              <a:t>main </a:t>
            </a:r>
            <a:r>
              <a:rPr lang="en-US" altLang="en-US" sz="2400" b="1">
                <a:latin typeface="Lucida Sans" panose="020B0602030504020204" pitchFamily="34" charset="0"/>
              </a:rPr>
              <a:t>Method</a:t>
            </a:r>
          </a:p>
        </p:txBody>
      </p:sp>
      <p:sp>
        <p:nvSpPr>
          <p:cNvPr id="16389" name="Line 3">
            <a:extLst>
              <a:ext uri="{FF2B5EF4-FFF2-40B4-BE49-F238E27FC236}">
                <a16:creationId xmlns:a16="http://schemas.microsoft.com/office/drawing/2014/main" id="{3D4B3F90-02DE-454A-B274-7DD2F94CB717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762000"/>
            <a:ext cx="9144000" cy="0"/>
          </a:xfrm>
          <a:prstGeom prst="line">
            <a:avLst/>
          </a:prstGeom>
          <a:noFill/>
          <a:ln w="50800">
            <a:solidFill>
              <a:srgbClr val="C6E8B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 build="allAtOnce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3">
            <a:extLst>
              <a:ext uri="{FF2B5EF4-FFF2-40B4-BE49-F238E27FC236}">
                <a16:creationId xmlns:a16="http://schemas.microsoft.com/office/drawing/2014/main" id="{C7AECE4B-74C3-42BF-8501-6A0447ACE28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i="1"/>
              <a:t>Big Java</a:t>
            </a:r>
            <a:r>
              <a:rPr lang="en-US" altLang="en-US" sz="1200"/>
              <a:t> by Cay Horstmann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/>
              <a:t>Copyright © 2009 by John Wiley &amp; Sons.  All rights reserved.</a:t>
            </a:r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6C0F6F05-3806-463D-9330-BBF1581E74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149350"/>
            <a:ext cx="9144000" cy="5170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269875" indent="-2698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688975" indent="-2317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r>
              <a:rPr lang="en-US" altLang="en-US" sz="2400"/>
              <a:t>The first line inside the main method is a comment:</a:t>
            </a:r>
          </a:p>
          <a:p>
            <a:pPr lvl="1" eaLnBrk="1" hangingPunct="1">
              <a:spcBef>
                <a:spcPct val="50000"/>
              </a:spcBef>
              <a:defRPr/>
            </a:pPr>
            <a:r>
              <a:rPr lang="en-US" altLang="en-US" sz="2000">
                <a:solidFill>
                  <a:srgbClr val="6E8080"/>
                </a:solidFill>
                <a:latin typeface="Courier New" panose="02070309020205020404" pitchFamily="49" charset="0"/>
              </a:rPr>
              <a:t>// Display a greeting in the console window</a:t>
            </a:r>
          </a:p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r>
              <a:rPr lang="en-US" altLang="en-US" sz="2400"/>
              <a:t>Compiler ignores any text enclosed between </a:t>
            </a:r>
            <a:r>
              <a:rPr lang="en-US" altLang="en-US" sz="2400">
                <a:solidFill>
                  <a:srgbClr val="6E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altLang="en-US" sz="2400">
                <a:cs typeface="Courier New" panose="02070309020205020404" pitchFamily="49" charset="0"/>
              </a:rPr>
              <a:t> and end of the line</a:t>
            </a:r>
          </a:p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r>
              <a:rPr lang="en-US" altLang="en-US" sz="2400">
                <a:cs typeface="Courier New" panose="02070309020205020404" pitchFamily="49" charset="0"/>
              </a:rPr>
              <a:t>Use comments to help human readers understand your program</a:t>
            </a:r>
          </a:p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r>
              <a:rPr lang="en-US" altLang="en-US" sz="2400">
                <a:cs typeface="Courier New" panose="02070309020205020404" pitchFamily="49" charset="0"/>
              </a:rPr>
              <a:t>What if we remove the </a:t>
            </a:r>
            <a:r>
              <a:rPr lang="en-US" altLang="en-US" sz="2400">
                <a:solidFill>
                  <a:srgbClr val="6E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altLang="en-US" sz="2400">
                <a:cs typeface="Courier New" panose="02070309020205020404" pitchFamily="49" charset="0"/>
              </a:rPr>
              <a:t> at the beginning of a line?</a:t>
            </a:r>
          </a:p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r>
              <a:rPr lang="en-US" altLang="en-US" sz="2400">
                <a:cs typeface="Courier New" panose="02070309020205020404" pitchFamily="49" charset="0"/>
              </a:rPr>
              <a:t>Another way to comment</a:t>
            </a:r>
          </a:p>
          <a:p>
            <a:pPr marL="0" indent="0" eaLnBrk="1" hangingPunct="1">
              <a:spcBef>
                <a:spcPct val="50000"/>
              </a:spcBef>
              <a:defRPr/>
            </a:pPr>
            <a:r>
              <a:rPr lang="en-US" altLang="en-US" sz="2400">
                <a:solidFill>
                  <a:srgbClr val="6E8080"/>
                </a:solidFill>
                <a:latin typeface="Courier New" panose="02070309020205020404" pitchFamily="49" charset="0"/>
              </a:rPr>
              <a:t>/* Display a greeting in the console window </a:t>
            </a:r>
          </a:p>
          <a:p>
            <a:pPr marL="0" indent="0" eaLnBrk="1" hangingPunct="1">
              <a:spcBef>
                <a:spcPct val="50000"/>
              </a:spcBef>
              <a:defRPr/>
            </a:pPr>
            <a:r>
              <a:rPr lang="en-US" altLang="en-US" sz="2400">
                <a:solidFill>
                  <a:srgbClr val="6E8080"/>
                </a:solidFill>
                <a:latin typeface="Courier New" panose="02070309020205020404" pitchFamily="49" charset="0"/>
              </a:rPr>
              <a:t>This is a multiline comment */</a:t>
            </a:r>
          </a:p>
          <a:p>
            <a:pPr marL="0" indent="0" eaLnBrk="1" hangingPunct="1">
              <a:spcBef>
                <a:spcPct val="50000"/>
              </a:spcBef>
              <a:defRPr/>
            </a:pPr>
            <a:endParaRPr lang="en-US" altLang="en-US" sz="2400">
              <a:cs typeface="Courier New" panose="02070309020205020404" pitchFamily="49" charset="0"/>
            </a:endParaRPr>
          </a:p>
        </p:txBody>
      </p:sp>
      <p:sp>
        <p:nvSpPr>
          <p:cNvPr id="17412" name="Text Box 4">
            <a:extLst>
              <a:ext uri="{FF2B5EF4-FFF2-40B4-BE49-F238E27FC236}">
                <a16:creationId xmlns:a16="http://schemas.microsoft.com/office/drawing/2014/main" id="{115160EE-E576-4171-86CF-3D007AFEC9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04800"/>
            <a:ext cx="9144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Lucida Sans" panose="020B0602030504020204" pitchFamily="34" charset="0"/>
              </a:rPr>
              <a:t>The Structure of a Simple Program: Comments</a:t>
            </a:r>
          </a:p>
        </p:txBody>
      </p:sp>
      <p:sp>
        <p:nvSpPr>
          <p:cNvPr id="17413" name="Line 3">
            <a:extLst>
              <a:ext uri="{FF2B5EF4-FFF2-40B4-BE49-F238E27FC236}">
                <a16:creationId xmlns:a16="http://schemas.microsoft.com/office/drawing/2014/main" id="{E33365FC-2C02-4BCD-9961-081F500688E5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762000"/>
            <a:ext cx="9144000" cy="0"/>
          </a:xfrm>
          <a:prstGeom prst="line">
            <a:avLst/>
          </a:prstGeom>
          <a:noFill/>
          <a:ln w="50800">
            <a:solidFill>
              <a:srgbClr val="C6E8B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 build="allAtOnce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3">
            <a:extLst>
              <a:ext uri="{FF2B5EF4-FFF2-40B4-BE49-F238E27FC236}">
                <a16:creationId xmlns:a16="http://schemas.microsoft.com/office/drawing/2014/main" id="{76D4014E-452B-4719-BAB3-562A2FBB6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i="1"/>
              <a:t>Big Java</a:t>
            </a:r>
            <a:r>
              <a:rPr lang="en-US" altLang="en-US" sz="1200"/>
              <a:t> by Cay Horstmann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/>
              <a:t>Copyright © 2009 by John Wiley &amp; Sons.  All rights reserved.</a:t>
            </a:r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01227059-1D39-4E15-A7F7-BC2915E6B8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85838"/>
            <a:ext cx="9144000" cy="443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269875" indent="-2698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688975" indent="-23177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/>
              <a:t>The body of the main method contains statements inside the curly brackets (</a:t>
            </a:r>
            <a:r>
              <a:rPr lang="en-US" altLang="en-US" sz="2400">
                <a:solidFill>
                  <a:srgbClr val="6E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  <a:r>
              <a:rPr lang="en-US" altLang="en-US" sz="2400">
                <a:cs typeface="Courier New" panose="02070309020205020404" pitchFamily="49" charset="0"/>
              </a:rPr>
              <a:t>)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400">
                <a:cs typeface="Courier New" panose="02070309020205020404" pitchFamily="49" charset="0"/>
              </a:rPr>
              <a:t>Each statement ends in a semicolon (</a:t>
            </a:r>
            <a:r>
              <a:rPr lang="en-US" altLang="en-US" sz="2400">
                <a:solidFill>
                  <a:srgbClr val="6E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altLang="en-US" sz="2400">
                <a:cs typeface="Courier New" panose="02070309020205020404" pitchFamily="49" charset="0"/>
              </a:rPr>
              <a:t>)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400">
                <a:cs typeface="Courier New" panose="02070309020205020404" pitchFamily="49" charset="0"/>
              </a:rPr>
              <a:t>Statements are executed one by one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400">
                <a:cs typeface="Courier New" panose="02070309020205020404" pitchFamily="49" charset="0"/>
              </a:rPr>
              <a:t>Our method has a single statement:</a:t>
            </a:r>
          </a:p>
          <a:p>
            <a:pPr lvl="1"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solidFill>
                  <a:srgbClr val="6E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System.out.println("Hello, World!");</a:t>
            </a:r>
          </a:p>
          <a:p>
            <a:pPr lvl="1" eaLnBrk="1" hangingPunct="1">
              <a:spcBef>
                <a:spcPct val="50000"/>
              </a:spcBef>
              <a:buFontTx/>
              <a:buNone/>
            </a:pPr>
            <a:r>
              <a:rPr lang="en-US" altLang="en-US" sz="2400">
                <a:cs typeface="Courier New" panose="02070309020205020404" pitchFamily="49" charset="0"/>
              </a:rPr>
              <a:t> which prints a line of text:</a:t>
            </a:r>
          </a:p>
          <a:p>
            <a:pPr lvl="1"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solidFill>
                  <a:srgbClr val="6E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Hello, World</a:t>
            </a:r>
          </a:p>
          <a:p>
            <a:pPr eaLnBrk="1" hangingPunct="1">
              <a:spcBef>
                <a:spcPct val="50000"/>
              </a:spcBef>
            </a:pPr>
            <a:endParaRPr lang="en-US" altLang="en-US" sz="2000">
              <a:cs typeface="Courier New" panose="02070309020205020404" pitchFamily="49" charset="0"/>
            </a:endParaRPr>
          </a:p>
        </p:txBody>
      </p:sp>
      <p:sp>
        <p:nvSpPr>
          <p:cNvPr id="18436" name="Text Box 4">
            <a:extLst>
              <a:ext uri="{FF2B5EF4-FFF2-40B4-BE49-F238E27FC236}">
                <a16:creationId xmlns:a16="http://schemas.microsoft.com/office/drawing/2014/main" id="{CA5841DA-BC72-4393-8A51-B2B977A7EF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04800"/>
            <a:ext cx="9144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Lucida Sans" panose="020B0602030504020204" pitchFamily="34" charset="0"/>
              </a:rPr>
              <a:t>The Structure of a Simple Program: Statements</a:t>
            </a:r>
          </a:p>
        </p:txBody>
      </p:sp>
      <p:sp>
        <p:nvSpPr>
          <p:cNvPr id="18437" name="Line 3">
            <a:extLst>
              <a:ext uri="{FF2B5EF4-FFF2-40B4-BE49-F238E27FC236}">
                <a16:creationId xmlns:a16="http://schemas.microsoft.com/office/drawing/2014/main" id="{7708D379-6065-412C-8059-1443BF892F82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762000"/>
            <a:ext cx="9144000" cy="0"/>
          </a:xfrm>
          <a:prstGeom prst="line">
            <a:avLst/>
          </a:prstGeom>
          <a:noFill/>
          <a:ln w="50800">
            <a:solidFill>
              <a:srgbClr val="C6E8B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 build="allAtOnce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3">
            <a:extLst>
              <a:ext uri="{FF2B5EF4-FFF2-40B4-BE49-F238E27FC236}">
                <a16:creationId xmlns:a16="http://schemas.microsoft.com/office/drawing/2014/main" id="{81F0518C-64B6-48BC-9F42-5141BC64145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i="1"/>
              <a:t>Big Java</a:t>
            </a:r>
            <a:r>
              <a:rPr lang="en-US" altLang="en-US" sz="1200"/>
              <a:t> by Cay Horstmann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/>
              <a:t>Copyright © 2009 by John Wiley &amp; Sons.  All rights reserved.</a:t>
            </a:r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8DFD3D3F-8E88-403F-B1D2-4FA95C99E6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77900"/>
            <a:ext cx="9144000" cy="3262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marL="270000" indent="-270000" eaLnBrk="1" hangingPunct="1">
              <a:spcBef>
                <a:spcPct val="50000"/>
              </a:spcBef>
              <a:buFontTx/>
              <a:buChar char="•"/>
              <a:defRPr/>
            </a:pPr>
            <a:r>
              <a:rPr lang="en-US" sz="2400" err="1">
                <a:solidFill>
                  <a:srgbClr val="6E8080"/>
                </a:solidFill>
                <a:latin typeface="Courier New" pitchFamily="-107" charset="0"/>
                <a:ea typeface="+mn-ea"/>
              </a:rPr>
              <a:t>System.out.println("Hello</a:t>
            </a:r>
            <a:r>
              <a:rPr lang="en-US" sz="2400">
                <a:solidFill>
                  <a:srgbClr val="6E8080"/>
                </a:solidFill>
                <a:latin typeface="Courier New" pitchFamily="-107" charset="0"/>
                <a:ea typeface="+mn-ea"/>
              </a:rPr>
              <a:t>, World!");</a:t>
            </a:r>
          </a:p>
          <a:p>
            <a:pPr marL="688975" lvl="1" indent="-231775" eaLnBrk="1" hangingPunct="1">
              <a:spcBef>
                <a:spcPct val="50000"/>
              </a:spcBef>
              <a:defRPr/>
            </a:pPr>
            <a:r>
              <a:rPr lang="en-US" sz="2400">
                <a:latin typeface="+mn-lt"/>
                <a:ea typeface="+mn-ea"/>
                <a:cs typeface="Courier New"/>
              </a:rPr>
              <a:t>is</a:t>
            </a:r>
            <a:r>
              <a:rPr lang="en-US" sz="2400">
                <a:solidFill>
                  <a:srgbClr val="6E7069"/>
                </a:solidFill>
                <a:latin typeface="+mn-lt"/>
                <a:ea typeface="+mn-ea"/>
                <a:cs typeface="Courier New"/>
              </a:rPr>
              <a:t> </a:t>
            </a:r>
            <a:r>
              <a:rPr lang="en-US" sz="2400">
                <a:latin typeface="+mn-lt"/>
                <a:ea typeface="+mn-ea"/>
                <a:cs typeface="Courier New"/>
              </a:rPr>
              <a:t>a </a:t>
            </a:r>
            <a:r>
              <a:rPr lang="en-US" sz="2400" i="1">
                <a:latin typeface="+mn-lt"/>
                <a:ea typeface="+mn-ea"/>
              </a:rPr>
              <a:t>method</a:t>
            </a:r>
            <a:r>
              <a:rPr lang="en-US" sz="2400" i="1">
                <a:solidFill>
                  <a:srgbClr val="6E7069"/>
                </a:solidFill>
                <a:latin typeface="+mn-lt"/>
                <a:ea typeface="+mn-ea"/>
              </a:rPr>
              <a:t> </a:t>
            </a:r>
            <a:r>
              <a:rPr lang="en-US" sz="2400" i="1">
                <a:latin typeface="+mn-lt"/>
                <a:ea typeface="+mn-ea"/>
              </a:rPr>
              <a:t>call</a:t>
            </a:r>
          </a:p>
          <a:p>
            <a:pPr marL="270000" indent="-270000" eaLnBrk="1" hangingPunct="1">
              <a:spcBef>
                <a:spcPct val="50000"/>
              </a:spcBef>
              <a:buFontTx/>
              <a:buChar char="•"/>
              <a:defRPr/>
            </a:pPr>
            <a:r>
              <a:rPr lang="en-US" sz="2400">
                <a:latin typeface="Arial" pitchFamily="-107" charset="0"/>
                <a:ea typeface="+mn-ea"/>
              </a:rPr>
              <a:t>A method call requires:</a:t>
            </a:r>
          </a:p>
          <a:p>
            <a:pPr marL="914400" lvl="1" indent="-457200" eaLnBrk="1" hangingPunct="1">
              <a:spcBef>
                <a:spcPct val="50000"/>
              </a:spcBef>
              <a:buFont typeface="+mj-lt"/>
              <a:buAutoNum type="arabicPeriod"/>
              <a:defRPr/>
            </a:pPr>
            <a:r>
              <a:rPr lang="en-US" sz="2000" i="1">
                <a:latin typeface="Arial" pitchFamily="-107" charset="0"/>
                <a:ea typeface="+mn-ea"/>
              </a:rPr>
              <a:t>The object that you want to use (in this case, </a:t>
            </a:r>
            <a:r>
              <a:rPr lang="en-US" sz="2000" i="1" err="1">
                <a:solidFill>
                  <a:srgbClr val="6E8080"/>
                </a:solidFill>
                <a:latin typeface="Courier New" pitchFamily="-107" charset="0"/>
                <a:ea typeface="+mn-ea"/>
              </a:rPr>
              <a:t>System.out</a:t>
            </a:r>
            <a:r>
              <a:rPr lang="en-US" sz="2000" i="1">
                <a:latin typeface="Arial" pitchFamily="-107" charset="0"/>
                <a:ea typeface="+mn-ea"/>
              </a:rPr>
              <a:t>)</a:t>
            </a:r>
          </a:p>
          <a:p>
            <a:pPr marL="914400" lvl="1" indent="-457200" eaLnBrk="1" hangingPunct="1">
              <a:spcBef>
                <a:spcPct val="50000"/>
              </a:spcBef>
              <a:buFont typeface="+mj-lt"/>
              <a:buAutoNum type="arabicPeriod"/>
              <a:defRPr/>
            </a:pPr>
            <a:r>
              <a:rPr lang="en-US" sz="2000" i="1">
                <a:latin typeface="Arial" pitchFamily="-107" charset="0"/>
                <a:ea typeface="+mn-ea"/>
              </a:rPr>
              <a:t>The name of the method you want to use (in this case, </a:t>
            </a:r>
            <a:r>
              <a:rPr lang="en-US" sz="2000" i="1" err="1">
                <a:solidFill>
                  <a:srgbClr val="6E8080"/>
                </a:solidFill>
                <a:latin typeface="Courier New" pitchFamily="-107" charset="0"/>
                <a:ea typeface="+mn-ea"/>
              </a:rPr>
              <a:t>println</a:t>
            </a:r>
            <a:r>
              <a:rPr lang="en-US" sz="2000" i="1">
                <a:latin typeface="Arial" pitchFamily="-107" charset="0"/>
                <a:ea typeface="+mn-ea"/>
              </a:rPr>
              <a:t>)</a:t>
            </a:r>
          </a:p>
          <a:p>
            <a:pPr marL="914400" lvl="1" indent="-457200" eaLnBrk="1" hangingPunct="1">
              <a:spcBef>
                <a:spcPct val="50000"/>
              </a:spcBef>
              <a:buFont typeface="+mj-lt"/>
              <a:buAutoNum type="arabicPeriod"/>
              <a:defRPr/>
            </a:pPr>
            <a:r>
              <a:rPr lang="en-US" sz="2000" b="1" i="1">
                <a:latin typeface="Arial" pitchFamily="-107" charset="0"/>
                <a:ea typeface="+mn-ea"/>
              </a:rPr>
              <a:t>Parameters</a:t>
            </a:r>
            <a:r>
              <a:rPr lang="en-US" sz="2000" i="1">
                <a:latin typeface="Arial" pitchFamily="-107" charset="0"/>
                <a:ea typeface="+mn-ea"/>
              </a:rPr>
              <a:t> enclosed in parentheses (</a:t>
            </a:r>
            <a:r>
              <a:rPr lang="en-US" sz="2000" i="1">
                <a:solidFill>
                  <a:srgbClr val="6E8080"/>
                </a:solidFill>
                <a:latin typeface="Courier New" pitchFamily="-107" charset="0"/>
                <a:ea typeface="+mn-ea"/>
              </a:rPr>
              <a:t>()</a:t>
            </a:r>
            <a:r>
              <a:rPr lang="en-US" sz="2000" i="1">
                <a:latin typeface="Arial" pitchFamily="-107" charset="0"/>
                <a:ea typeface="+mn-ea"/>
              </a:rPr>
              <a:t>) containing any other information the method needs (in this case, </a:t>
            </a:r>
            <a:r>
              <a:rPr lang="en-US" sz="2000" i="1">
                <a:solidFill>
                  <a:srgbClr val="6E8080"/>
                </a:solidFill>
                <a:latin typeface="Courier New" pitchFamily="-107" charset="0"/>
                <a:ea typeface="+mn-ea"/>
              </a:rPr>
              <a:t>"Hello, World!"</a:t>
            </a:r>
            <a:r>
              <a:rPr lang="en-US" sz="2000" i="1">
                <a:latin typeface="Arial" pitchFamily="-107" charset="0"/>
                <a:ea typeface="+mn-ea"/>
              </a:rPr>
              <a:t>) </a:t>
            </a:r>
          </a:p>
        </p:txBody>
      </p:sp>
      <p:sp>
        <p:nvSpPr>
          <p:cNvPr id="19460" name="Text Box 4">
            <a:extLst>
              <a:ext uri="{FF2B5EF4-FFF2-40B4-BE49-F238E27FC236}">
                <a16:creationId xmlns:a16="http://schemas.microsoft.com/office/drawing/2014/main" id="{60A413D0-7867-41EA-9F26-E531533CE9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04800"/>
            <a:ext cx="9144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Lucida Sans" panose="020B0602030504020204" pitchFamily="34" charset="0"/>
              </a:rPr>
              <a:t>The Structure of a Simple Program: Method Call</a:t>
            </a:r>
          </a:p>
        </p:txBody>
      </p:sp>
      <p:sp>
        <p:nvSpPr>
          <p:cNvPr id="19461" name="Line 3">
            <a:extLst>
              <a:ext uri="{FF2B5EF4-FFF2-40B4-BE49-F238E27FC236}">
                <a16:creationId xmlns:a16="http://schemas.microsoft.com/office/drawing/2014/main" id="{FB716149-74DB-40AA-A746-E0C2F8EE9407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762000"/>
            <a:ext cx="9144000" cy="0"/>
          </a:xfrm>
          <a:prstGeom prst="line">
            <a:avLst/>
          </a:prstGeom>
          <a:noFill/>
          <a:ln w="50800">
            <a:solidFill>
              <a:srgbClr val="C6E8B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6" name="Picture 5" descr="calling.png">
            <a:extLst>
              <a:ext uri="{FF2B5EF4-FFF2-40B4-BE49-F238E27FC236}">
                <a16:creationId xmlns:a16="http://schemas.microsoft.com/office/drawing/2014/main" id="{8721627C-74B4-46EF-AD34-43EDFDA1CC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419600"/>
            <a:ext cx="8382000" cy="134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 build="allAtOnce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Line 2">
            <a:extLst>
              <a:ext uri="{FF2B5EF4-FFF2-40B4-BE49-F238E27FC236}">
                <a16:creationId xmlns:a16="http://schemas.microsoft.com/office/drawing/2014/main" id="{01BD1133-DE02-4A5B-A640-B132D1BE29E1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762000"/>
            <a:ext cx="9144000" cy="0"/>
          </a:xfrm>
          <a:prstGeom prst="line">
            <a:avLst/>
          </a:prstGeom>
          <a:noFill/>
          <a:ln w="50800">
            <a:solidFill>
              <a:srgbClr val="004B95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83" name="Text Box 5">
            <a:extLst>
              <a:ext uri="{FF2B5EF4-FFF2-40B4-BE49-F238E27FC236}">
                <a16:creationId xmlns:a16="http://schemas.microsoft.com/office/drawing/2014/main" id="{565DE244-6FE1-4153-B427-19117A6195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04800"/>
            <a:ext cx="7010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b="1">
                <a:solidFill>
                  <a:srgbClr val="004B95"/>
                </a:solidFill>
              </a:rPr>
              <a:t>Syntax</a:t>
            </a:r>
            <a:r>
              <a:rPr lang="en-US" altLang="en-US" sz="2400" b="1">
                <a:solidFill>
                  <a:srgbClr val="0033CC"/>
                </a:solidFill>
              </a:rPr>
              <a:t> </a:t>
            </a:r>
            <a:r>
              <a:rPr lang="en-US" altLang="en-US" sz="2400" b="1">
                <a:solidFill>
                  <a:srgbClr val="004B95"/>
                </a:solidFill>
              </a:rPr>
              <a:t>1.1 </a:t>
            </a:r>
            <a:r>
              <a:rPr lang="en-US" altLang="en-US" sz="2400" b="1">
                <a:latin typeface="Lucida Sans" panose="020B0602030504020204" pitchFamily="34" charset="0"/>
              </a:rPr>
              <a:t>Method Call</a:t>
            </a:r>
          </a:p>
        </p:txBody>
      </p:sp>
      <p:sp>
        <p:nvSpPr>
          <p:cNvPr id="20484" name="Footer Placeholder 3">
            <a:extLst>
              <a:ext uri="{FF2B5EF4-FFF2-40B4-BE49-F238E27FC236}">
                <a16:creationId xmlns:a16="http://schemas.microsoft.com/office/drawing/2014/main" id="{6CCC58AB-B851-4607-8949-50BBE7B7BF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i="1"/>
              <a:t>Big Java</a:t>
            </a:r>
            <a:r>
              <a:rPr lang="en-US" altLang="en-US" sz="1200"/>
              <a:t> by Cay Horstmann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/>
              <a:t>Copyright © 2009 by John Wiley &amp; Sons.  All rights reserved.</a:t>
            </a:r>
          </a:p>
        </p:txBody>
      </p:sp>
      <p:pic>
        <p:nvPicPr>
          <p:cNvPr id="20485" name="Picture 6" descr="syntax_method_call.png">
            <a:extLst>
              <a:ext uri="{FF2B5EF4-FFF2-40B4-BE49-F238E27FC236}">
                <a16:creationId xmlns:a16="http://schemas.microsoft.com/office/drawing/2014/main" id="{ED605243-EE0B-4C90-A705-6A54A5A097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914400"/>
            <a:ext cx="8686800" cy="307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D190F648606524B8E6E6FD25E90978F" ma:contentTypeVersion="6" ma:contentTypeDescription="Create a new document." ma:contentTypeScope="" ma:versionID="f2a436e5933ea3d408d5f653632de9e4">
  <xsd:schema xmlns:xsd="http://www.w3.org/2001/XMLSchema" xmlns:xs="http://www.w3.org/2001/XMLSchema" xmlns:p="http://schemas.microsoft.com/office/2006/metadata/properties" xmlns:ns2="c09042a3-6d35-45c8-a3f4-0b3673d7a430" targetNamespace="http://schemas.microsoft.com/office/2006/metadata/properties" ma:root="true" ma:fieldsID="5f543bf15cadef6bf039e3893630f965" ns2:_="">
    <xsd:import namespace="c09042a3-6d35-45c8-a3f4-0b3673d7a43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9042a3-6d35-45c8-a3f4-0b3673d7a43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15D5759-D5AA-417A-BFE7-4685780803BB}"/>
</file>

<file path=customXml/itemProps2.xml><?xml version="1.0" encoding="utf-8"?>
<ds:datastoreItem xmlns:ds="http://schemas.openxmlformats.org/officeDocument/2006/customXml" ds:itemID="{8DC6FFE2-A04F-43DC-8B2A-E980ED23232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0788E77-D601-457D-9314-21435A49007D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(4:3)</PresentationFormat>
  <Slides>16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Default Design</vt:lpstr>
      <vt:lpstr>ITEC 2140 - Brannock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Bill</dc:creator>
  <cp:revision>9</cp:revision>
  <dcterms:created xsi:type="dcterms:W3CDTF">2009-10-25T14:20:06Z</dcterms:created>
  <dcterms:modified xsi:type="dcterms:W3CDTF">2021-08-12T13:58:38Z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0x0101007D190F648606524B8E6E6FD25E90978F</vt:lpwstr>
  </property>
</Properties>
</file>