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4" r:id="rId4"/>
  </p:sldMasterIdLst>
  <p:notesMasterIdLst>
    <p:notesMasterId r:id="rId11"/>
  </p:notesMasterIdLst>
  <p:sldIdLst>
    <p:sldId id="256" r:id="rId5"/>
    <p:sldId id="271" r:id="rId6"/>
    <p:sldId id="274" r:id="rId7"/>
    <p:sldId id="275" r:id="rId8"/>
    <p:sldId id="263"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6D67A7-13E4-D1B4-834A-34693958FBDE}" v="6" dt="2020-08-11T12:19:01.652"/>
    <p1510:client id="{20A3EF17-9AF2-169F-2562-B0C0733D96D1}" v="2" dt="2020-08-07T16:04:02.818"/>
    <p1510:client id="{61F4C987-F6EF-5B99-E95E-E6174423D7D4}" v="1" dt="2020-08-11T12:19:25.001"/>
    <p1510:client id="{AB16BA52-E216-4755-9986-0D6DB3E9B363}" v="14" dt="2021-01-21T12:40:56.5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elyn R. Brannock" userId="S::ebrannoc@ggc.edu::b0338d67-39be-4b66-9a31-6f1b08db17ed" providerId="AD" clId="Web-{0E6D67A7-13E4-D1B4-834A-34693958FBDE}"/>
    <pc:docChg chg="modSld">
      <pc:chgData name="Evelyn R. Brannock" userId="S::ebrannoc@ggc.edu::b0338d67-39be-4b66-9a31-6f1b08db17ed" providerId="AD" clId="Web-{0E6D67A7-13E4-D1B4-834A-34693958FBDE}" dt="2020-08-11T12:19:01.652" v="5" actId="20577"/>
      <pc:docMkLst>
        <pc:docMk/>
      </pc:docMkLst>
      <pc:sldChg chg="modSp">
        <pc:chgData name="Evelyn R. Brannock" userId="S::ebrannoc@ggc.edu::b0338d67-39be-4b66-9a31-6f1b08db17ed" providerId="AD" clId="Web-{0E6D67A7-13E4-D1B4-834A-34693958FBDE}" dt="2020-08-11T12:19:01.637" v="4" actId="20577"/>
        <pc:sldMkLst>
          <pc:docMk/>
          <pc:sldMk cId="3346403896" sldId="257"/>
        </pc:sldMkLst>
        <pc:spChg chg="mod">
          <ac:chgData name="Evelyn R. Brannock" userId="S::ebrannoc@ggc.edu::b0338d67-39be-4b66-9a31-6f1b08db17ed" providerId="AD" clId="Web-{0E6D67A7-13E4-D1B4-834A-34693958FBDE}" dt="2020-08-11T12:19:01.637" v="4" actId="20577"/>
          <ac:spMkLst>
            <pc:docMk/>
            <pc:sldMk cId="3346403896" sldId="257"/>
            <ac:spMk id="3" creationId="{00000000-0000-0000-0000-000000000000}"/>
          </ac:spMkLst>
        </pc:spChg>
      </pc:sldChg>
    </pc:docChg>
  </pc:docChgLst>
  <pc:docChgLst>
    <pc:chgData name="Guest User" userId="S::urn:spo:anon#6f3c32d77f04714275cefd02f44ef46d84cb209d77e0971de7c97b26793d1288::" providerId="AD" clId="Web-{61F4C987-F6EF-5B99-E95E-E6174423D7D4}"/>
    <pc:docChg chg="sldOrd">
      <pc:chgData name="Guest User" userId="S::urn:spo:anon#6f3c32d77f04714275cefd02f44ef46d84cb209d77e0971de7c97b26793d1288::" providerId="AD" clId="Web-{61F4C987-F6EF-5B99-E95E-E6174423D7D4}" dt="2020-08-11T12:19:25.001" v="0"/>
      <pc:docMkLst>
        <pc:docMk/>
      </pc:docMkLst>
      <pc:sldChg chg="ord">
        <pc:chgData name="Guest User" userId="S::urn:spo:anon#6f3c32d77f04714275cefd02f44ef46d84cb209d77e0971de7c97b26793d1288::" providerId="AD" clId="Web-{61F4C987-F6EF-5B99-E95E-E6174423D7D4}" dt="2020-08-11T12:19:25.001" v="0"/>
        <pc:sldMkLst>
          <pc:docMk/>
          <pc:sldMk cId="3339460902" sldId="263"/>
        </pc:sldMkLst>
      </pc:sldChg>
    </pc:docChg>
  </pc:docChgLst>
  <pc:docChgLst>
    <pc:chgData name="Karen Benson" userId="S::kbenson4@ggc.edu::c154acaf-4dd1-440d-8ae5-ad69fa52de51" providerId="AD" clId="Web-{20A3EF17-9AF2-169F-2562-B0C0733D96D1}"/>
    <pc:docChg chg="modSld">
      <pc:chgData name="Karen Benson" userId="S::kbenson4@ggc.edu::c154acaf-4dd1-440d-8ae5-ad69fa52de51" providerId="AD" clId="Web-{20A3EF17-9AF2-169F-2562-B0C0733D96D1}" dt="2020-08-07T16:04:02.786" v="1"/>
      <pc:docMkLst>
        <pc:docMk/>
      </pc:docMkLst>
      <pc:sldChg chg="addSp delSp">
        <pc:chgData name="Karen Benson" userId="S::kbenson4@ggc.edu::c154acaf-4dd1-440d-8ae5-ad69fa52de51" providerId="AD" clId="Web-{20A3EF17-9AF2-169F-2562-B0C0733D96D1}" dt="2020-08-07T16:04:02.786" v="1"/>
        <pc:sldMkLst>
          <pc:docMk/>
          <pc:sldMk cId="860421419" sldId="258"/>
        </pc:sldMkLst>
        <pc:spChg chg="add del">
          <ac:chgData name="Karen Benson" userId="S::kbenson4@ggc.edu::c154acaf-4dd1-440d-8ae5-ad69fa52de51" providerId="AD" clId="Web-{20A3EF17-9AF2-169F-2562-B0C0733D96D1}" dt="2020-08-07T16:04:02.786" v="1"/>
          <ac:spMkLst>
            <pc:docMk/>
            <pc:sldMk cId="860421419" sldId="258"/>
            <ac:spMk id="7" creationId="{00000000-0000-0000-0000-000000000000}"/>
          </ac:spMkLst>
        </pc:spChg>
      </pc:sldChg>
    </pc:docChg>
  </pc:docChgLst>
  <pc:docChgLst>
    <pc:chgData name="Evelyn R. Brannock" userId="S::ebrannoc@ggc.edu::b0338d67-39be-4b66-9a31-6f1b08db17ed" providerId="AD" clId="Web-{AB16BA52-E216-4755-9986-0D6DB3E9B363}"/>
    <pc:docChg chg="modSld">
      <pc:chgData name="Evelyn R. Brannock" userId="S::ebrannoc@ggc.edu::b0338d67-39be-4b66-9a31-6f1b08db17ed" providerId="AD" clId="Web-{AB16BA52-E216-4755-9986-0D6DB3E9B363}" dt="2021-01-21T12:40:52.422" v="5" actId="20577"/>
      <pc:docMkLst>
        <pc:docMk/>
      </pc:docMkLst>
      <pc:sldChg chg="modSp">
        <pc:chgData name="Evelyn R. Brannock" userId="S::ebrannoc@ggc.edu::b0338d67-39be-4b66-9a31-6f1b08db17ed" providerId="AD" clId="Web-{AB16BA52-E216-4755-9986-0D6DB3E9B363}" dt="2021-01-21T12:40:52.422" v="5" actId="20577"/>
        <pc:sldMkLst>
          <pc:docMk/>
          <pc:sldMk cId="3226607013" sldId="256"/>
        </pc:sldMkLst>
        <pc:spChg chg="mod">
          <ac:chgData name="Evelyn R. Brannock" userId="S::ebrannoc@ggc.edu::b0338d67-39be-4b66-9a31-6f1b08db17ed" providerId="AD" clId="Web-{AB16BA52-E216-4755-9986-0D6DB3E9B363}" dt="2021-01-21T12:40:52.422" v="5" actId="20577"/>
          <ac:spMkLst>
            <pc:docMk/>
            <pc:sldMk cId="3226607013" sldId="256"/>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6C35F6-D19E-4F3A-828F-5D71B8B15B2F}"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D34BB2-357E-4DD9-9CE0-9A0BC837F386}" type="slidenum">
              <a:rPr lang="en-US" smtClean="0"/>
              <a:t>‹#›</a:t>
            </a:fld>
            <a:endParaRPr lang="en-US"/>
          </a:p>
        </p:txBody>
      </p:sp>
    </p:spTree>
    <p:extLst>
      <p:ext uri="{BB962C8B-B14F-4D97-AF65-F5344CB8AC3E}">
        <p14:creationId xmlns:p14="http://schemas.microsoft.com/office/powerpoint/2010/main" val="2397692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Hello and welcome to ITEC 1001 – Introduction to computing.  This video will introduce you to the main components of the course and will show you how to get started.  </a:t>
            </a:r>
          </a:p>
        </p:txBody>
      </p:sp>
      <p:sp>
        <p:nvSpPr>
          <p:cNvPr id="4" name="Slide Number Placeholder 3"/>
          <p:cNvSpPr>
            <a:spLocks noGrp="1"/>
          </p:cNvSpPr>
          <p:nvPr>
            <p:ph type="sldNum" sz="quarter" idx="10"/>
          </p:nvPr>
        </p:nvSpPr>
        <p:spPr/>
        <p:txBody>
          <a:bodyPr/>
          <a:lstStyle/>
          <a:p>
            <a:fld id="{30D34BB2-357E-4DD9-9CE0-9A0BC837F386}" type="slidenum">
              <a:rPr lang="en-US" smtClean="0"/>
              <a:t>1</a:t>
            </a:fld>
            <a:endParaRPr lang="en-US"/>
          </a:p>
        </p:txBody>
      </p:sp>
    </p:spTree>
    <p:extLst>
      <p:ext uri="{BB962C8B-B14F-4D97-AF65-F5344CB8AC3E}">
        <p14:creationId xmlns:p14="http://schemas.microsoft.com/office/powerpoint/2010/main" val="1582318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WELCOME to the class!  This is a primarily online class, which means your assignments, quizzes, and class activities are to be done online at your own time and place.  </a:t>
            </a:r>
          </a:p>
          <a:p>
            <a:br>
              <a:rPr lang="en-US"/>
            </a:br>
            <a:r>
              <a:rPr lang="en-US"/>
              <a:t>There is one exception to the online protocol and that is the FINAL EXAM, which is a proctored exam.  You must take this exam in person at the GGC campus, at the announced time and date for the final exam.</a:t>
            </a:r>
          </a:p>
          <a:p>
            <a:r>
              <a:rPr lang="en-US"/>
              <a:t>If, for some valid reason you cannot be present at GGC for the Final Exam, then you will have to go through the proctor approval process.   Please contact your instructor right away to get the process started.  </a:t>
            </a:r>
          </a:p>
        </p:txBody>
      </p:sp>
      <p:sp>
        <p:nvSpPr>
          <p:cNvPr id="4" name="Slide Number Placeholder 3"/>
          <p:cNvSpPr>
            <a:spLocks noGrp="1"/>
          </p:cNvSpPr>
          <p:nvPr>
            <p:ph type="sldNum" sz="quarter" idx="10"/>
          </p:nvPr>
        </p:nvSpPr>
        <p:spPr/>
        <p:txBody>
          <a:bodyPr/>
          <a:lstStyle/>
          <a:p>
            <a:fld id="{30D34BB2-357E-4DD9-9CE0-9A0BC837F386}" type="slidenum">
              <a:rPr lang="en-US" smtClean="0"/>
              <a:t>2</a:t>
            </a:fld>
            <a:endParaRPr lang="en-US"/>
          </a:p>
        </p:txBody>
      </p:sp>
    </p:spTree>
    <p:extLst>
      <p:ext uri="{BB962C8B-B14F-4D97-AF65-F5344CB8AC3E}">
        <p14:creationId xmlns:p14="http://schemas.microsoft.com/office/powerpoint/2010/main" val="458089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WELCOME to the class!  This is a primarily online class, which means your assignments, quizzes, and class activities are to be done online at your own time and place.  </a:t>
            </a:r>
          </a:p>
          <a:p>
            <a:br>
              <a:rPr lang="en-US"/>
            </a:br>
            <a:r>
              <a:rPr lang="en-US"/>
              <a:t>There is one exception to the online protocol and that is the FINAL EXAM, which is a proctored exam.  You must take this exam in person at the GGC campus, at the announced time and date for the final exam.</a:t>
            </a:r>
          </a:p>
          <a:p>
            <a:r>
              <a:rPr lang="en-US"/>
              <a:t>If, for some valid reason you cannot be present at GGC for the Final Exam, then you will have to go through the proctor approval process.   Please contact your instructor right away to get the process started.  </a:t>
            </a:r>
          </a:p>
        </p:txBody>
      </p:sp>
      <p:sp>
        <p:nvSpPr>
          <p:cNvPr id="4" name="Slide Number Placeholder 3"/>
          <p:cNvSpPr>
            <a:spLocks noGrp="1"/>
          </p:cNvSpPr>
          <p:nvPr>
            <p:ph type="sldNum" sz="quarter" idx="10"/>
          </p:nvPr>
        </p:nvSpPr>
        <p:spPr/>
        <p:txBody>
          <a:bodyPr/>
          <a:lstStyle/>
          <a:p>
            <a:fld id="{30D34BB2-357E-4DD9-9CE0-9A0BC837F386}" type="slidenum">
              <a:rPr lang="en-US" smtClean="0"/>
              <a:t>6</a:t>
            </a:fld>
            <a:endParaRPr lang="en-US"/>
          </a:p>
        </p:txBody>
      </p:sp>
    </p:spTree>
    <p:extLst>
      <p:ext uri="{BB962C8B-B14F-4D97-AF65-F5344CB8AC3E}">
        <p14:creationId xmlns:p14="http://schemas.microsoft.com/office/powerpoint/2010/main" val="3027010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762513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720462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850543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943496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7031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281865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295026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096767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522186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052573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2758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280983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048581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507246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199884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240827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1/21/2021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1334422111"/>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brannoc@gg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656705"/>
            <a:ext cx="8791575" cy="2877803"/>
          </a:xfrm>
        </p:spPr>
        <p:txBody>
          <a:bodyPr>
            <a:normAutofit/>
          </a:bodyPr>
          <a:lstStyle/>
          <a:p>
            <a:pPr algn="ctr"/>
            <a:r>
              <a:rPr lang="en-US" dirty="0"/>
              <a:t>ITEC 2140- Programming Fundamentals</a:t>
            </a:r>
            <a:br>
              <a:rPr lang="en-US" dirty="0"/>
            </a:br>
            <a:r>
              <a:rPr lang="en-US" dirty="0"/>
              <a:t>Spring 2021 </a:t>
            </a:r>
          </a:p>
        </p:txBody>
      </p:sp>
      <p:sp>
        <p:nvSpPr>
          <p:cNvPr id="3" name="Subtitle 2"/>
          <p:cNvSpPr>
            <a:spLocks noGrp="1"/>
          </p:cNvSpPr>
          <p:nvPr>
            <p:ph type="subTitle" idx="1"/>
          </p:nvPr>
        </p:nvSpPr>
        <p:spPr>
          <a:xfrm>
            <a:off x="1934614" y="3956858"/>
            <a:ext cx="9082148" cy="1133888"/>
          </a:xfrm>
          <a:solidFill>
            <a:srgbClr val="FFFF00"/>
          </a:solidFill>
          <a:effectLst>
            <a:glow rad="139700">
              <a:schemeClr val="accent1">
                <a:satMod val="175000"/>
                <a:alpha val="40000"/>
              </a:schemeClr>
            </a:glow>
          </a:effectLst>
          <a:scene3d>
            <a:camera prst="orthographicFront"/>
            <a:lightRig rig="threePt" dir="t"/>
          </a:scene3d>
          <a:sp3d>
            <a:bevelT/>
          </a:sp3d>
        </p:spPr>
        <p:txBody>
          <a:bodyPr>
            <a:noAutofit/>
          </a:bodyPr>
          <a:lstStyle/>
          <a:p>
            <a:pPr algn="ctr"/>
            <a:r>
              <a:rPr lang="en-US" sz="5400">
                <a:solidFill>
                  <a:srgbClr val="0070C0"/>
                </a:solidFill>
                <a:effectLst>
                  <a:outerShdw blurRad="38100" dist="38100" dir="2700000" algn="tl">
                    <a:srgbClr val="000000">
                      <a:alpha val="43137"/>
                    </a:srgbClr>
                  </a:outerShdw>
                </a:effectLst>
              </a:rPr>
              <a:t>First Things to Know</a:t>
            </a:r>
          </a:p>
        </p:txBody>
      </p:sp>
      <p:sp>
        <p:nvSpPr>
          <p:cNvPr id="6" name="TextBox 5"/>
          <p:cNvSpPr txBox="1"/>
          <p:nvPr/>
        </p:nvSpPr>
        <p:spPr>
          <a:xfrm>
            <a:off x="5416062" y="5534763"/>
            <a:ext cx="3252809" cy="1015663"/>
          </a:xfrm>
          <a:prstGeom prst="rect">
            <a:avLst/>
          </a:prstGeom>
          <a:noFill/>
        </p:spPr>
        <p:txBody>
          <a:bodyPr wrap="square" rtlCol="0">
            <a:spAutoFit/>
          </a:bodyPr>
          <a:lstStyle/>
          <a:p>
            <a:pPr algn="ctr"/>
            <a:r>
              <a:rPr lang="en-US" sz="2000"/>
              <a:t>Dr. Evelyn Brannock</a:t>
            </a:r>
          </a:p>
          <a:p>
            <a:pPr algn="ctr"/>
            <a:r>
              <a:rPr lang="en-US" sz="2000">
                <a:hlinkClick r:id="rId3"/>
              </a:rPr>
              <a:t>ebrannoc@ggc.edu</a:t>
            </a:r>
            <a:endParaRPr lang="en-US" sz="2000"/>
          </a:p>
          <a:p>
            <a:pPr algn="ctr"/>
            <a:r>
              <a:rPr lang="en-US" sz="2000"/>
              <a:t>678-939-9007</a:t>
            </a:r>
          </a:p>
        </p:txBody>
      </p:sp>
    </p:spTree>
    <p:extLst>
      <p:ext uri="{BB962C8B-B14F-4D97-AF65-F5344CB8AC3E}">
        <p14:creationId xmlns:p14="http://schemas.microsoft.com/office/powerpoint/2010/main" val="3226607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4839" y="237248"/>
            <a:ext cx="9376874" cy="1280890"/>
          </a:xfrm>
        </p:spPr>
        <p:txBody>
          <a:bodyPr>
            <a:normAutofit/>
          </a:bodyPr>
          <a:lstStyle/>
          <a:p>
            <a:pPr algn="ctr"/>
            <a:r>
              <a:rPr lang="en-US"/>
              <a:t>What Class </a:t>
            </a:r>
            <a:r>
              <a:rPr lang="en-US">
                <a:solidFill>
                  <a:srgbClr val="FF0000"/>
                </a:solidFill>
              </a:rPr>
              <a:t>Model</a:t>
            </a:r>
            <a:r>
              <a:rPr lang="en-US"/>
              <a:t> Works Best For You?</a:t>
            </a:r>
            <a:br>
              <a:rPr lang="en-US"/>
            </a:br>
            <a:r>
              <a:rPr lang="en-US"/>
              <a:t>F2F, Online Virtual, Online Asynchronous</a:t>
            </a:r>
          </a:p>
        </p:txBody>
      </p:sp>
      <p:sp>
        <p:nvSpPr>
          <p:cNvPr id="3" name="Content Placeholder 2"/>
          <p:cNvSpPr>
            <a:spLocks noGrp="1"/>
          </p:cNvSpPr>
          <p:nvPr>
            <p:ph idx="1"/>
          </p:nvPr>
        </p:nvSpPr>
        <p:spPr>
          <a:xfrm>
            <a:off x="1132620" y="1820152"/>
            <a:ext cx="10100329" cy="4800600"/>
          </a:xfrm>
        </p:spPr>
        <p:txBody>
          <a:bodyPr>
            <a:normAutofit lnSpcReduction="10000"/>
          </a:bodyPr>
          <a:lstStyle/>
          <a:p>
            <a:r>
              <a:rPr lang="en-US" b="1"/>
              <a:t>What sort of class best fits your learning needs and style? </a:t>
            </a:r>
            <a:r>
              <a:rPr lang="en-US"/>
              <a:t>In Fall 2020, GGC is offering ITEC1001 in 3 formats: </a:t>
            </a:r>
          </a:p>
          <a:p>
            <a:pPr marL="800100" lvl="1" indent="-342900">
              <a:buFont typeface="+mj-lt"/>
              <a:buAutoNum type="arabicPeriod"/>
            </a:pPr>
            <a:r>
              <a:rPr lang="en-US"/>
              <a:t>Face-to-Face Hybrid – You attend class part of the time and work online part of the time.</a:t>
            </a:r>
          </a:p>
          <a:p>
            <a:pPr marL="800100" lvl="1" indent="-342900">
              <a:buFont typeface="+mj-lt"/>
              <a:buAutoNum type="arabicPeriod"/>
            </a:pPr>
            <a:r>
              <a:rPr lang="en-US"/>
              <a:t>Online Virtual – You don’t come to campus but attend the class sessions virtually online in </a:t>
            </a:r>
            <a:r>
              <a:rPr lang="en-US">
                <a:solidFill>
                  <a:srgbClr val="FF0000"/>
                </a:solidFill>
              </a:rPr>
              <a:t>real</a:t>
            </a:r>
            <a:r>
              <a:rPr lang="en-US"/>
              <a:t> </a:t>
            </a:r>
            <a:r>
              <a:rPr lang="en-US">
                <a:solidFill>
                  <a:srgbClr val="FF0000"/>
                </a:solidFill>
              </a:rPr>
              <a:t>time</a:t>
            </a:r>
            <a:r>
              <a:rPr lang="en-US"/>
              <a:t> during the assigned class time.</a:t>
            </a:r>
          </a:p>
          <a:p>
            <a:pPr marL="800100" lvl="1" indent="-342900">
              <a:buFont typeface="+mj-lt"/>
              <a:buAutoNum type="arabicPeriod"/>
            </a:pPr>
            <a:r>
              <a:rPr lang="en-US"/>
              <a:t>Online Asynchronous – Similar to Online Virtual but without real time interaction, and you complete the work on your own time but according to the schedule. No class meeting except for the final exam. </a:t>
            </a:r>
          </a:p>
          <a:p>
            <a:r>
              <a:rPr lang="en-US" b="1"/>
              <a:t>What does Asynchronous ONLINE Class Mean? Asynchronous learning</a:t>
            </a:r>
            <a:r>
              <a:rPr lang="en-US"/>
              <a:t> is a type of </a:t>
            </a:r>
            <a:r>
              <a:rPr lang="en-US" b="1"/>
              <a:t>learning</a:t>
            </a:r>
            <a:r>
              <a:rPr lang="en-US"/>
              <a:t> in which the student and teacher are </a:t>
            </a:r>
            <a:r>
              <a:rPr lang="en-US" b="1">
                <a:solidFill>
                  <a:srgbClr val="FF0000"/>
                </a:solidFill>
              </a:rPr>
              <a:t>not</a:t>
            </a:r>
            <a:r>
              <a:rPr lang="en-US"/>
              <a:t> directly communicating in real-time. In the world of online </a:t>
            </a:r>
            <a:r>
              <a:rPr lang="en-US" b="1"/>
              <a:t>learning</a:t>
            </a:r>
            <a:r>
              <a:rPr lang="en-US"/>
              <a:t>, this allows you to </a:t>
            </a:r>
            <a:r>
              <a:rPr lang="en-US" b="1"/>
              <a:t>learn</a:t>
            </a:r>
            <a:r>
              <a:rPr lang="en-US"/>
              <a:t> at your own pace regardless of time zone, location, or class schedule.</a:t>
            </a:r>
          </a:p>
          <a:p>
            <a:r>
              <a:rPr lang="en-US"/>
              <a:t>What's the </a:t>
            </a:r>
            <a:r>
              <a:rPr lang="en-US" b="1"/>
              <a:t>difference between synchronous learning</a:t>
            </a:r>
            <a:r>
              <a:rPr lang="en-US"/>
              <a:t> and </a:t>
            </a:r>
            <a:r>
              <a:rPr lang="en-US" b="1"/>
              <a:t>asynchronous learning</a:t>
            </a:r>
            <a:r>
              <a:rPr lang="en-US"/>
              <a:t>? </a:t>
            </a:r>
            <a:r>
              <a:rPr lang="en-US" b="1"/>
              <a:t>Synchronous learning</a:t>
            </a:r>
            <a:r>
              <a:rPr lang="en-US"/>
              <a:t> is online or distance </a:t>
            </a:r>
            <a:r>
              <a:rPr lang="en-US" b="1"/>
              <a:t>education</a:t>
            </a:r>
            <a:r>
              <a:rPr lang="en-US"/>
              <a:t> that happens in </a:t>
            </a:r>
            <a:r>
              <a:rPr lang="en-US" b="1">
                <a:solidFill>
                  <a:srgbClr val="FF0000"/>
                </a:solidFill>
              </a:rPr>
              <a:t>real time</a:t>
            </a:r>
            <a:r>
              <a:rPr lang="en-US"/>
              <a:t>, whereas </a:t>
            </a:r>
            <a:r>
              <a:rPr lang="en-US" b="1"/>
              <a:t>asynchronous learning</a:t>
            </a:r>
            <a:r>
              <a:rPr lang="en-US"/>
              <a:t> occurs through online channels </a:t>
            </a:r>
            <a:r>
              <a:rPr lang="en-US" b="1">
                <a:solidFill>
                  <a:srgbClr val="FF0000"/>
                </a:solidFill>
              </a:rPr>
              <a:t>without real-time </a:t>
            </a:r>
            <a:r>
              <a:rPr lang="en-US"/>
              <a:t>interaction.</a:t>
            </a:r>
          </a:p>
        </p:txBody>
      </p:sp>
    </p:spTree>
    <p:extLst>
      <p:ext uri="{BB962C8B-B14F-4D97-AF65-F5344CB8AC3E}">
        <p14:creationId xmlns:p14="http://schemas.microsoft.com/office/powerpoint/2010/main" val="194237162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5803" y="403292"/>
            <a:ext cx="10047072" cy="1280890"/>
          </a:xfrm>
        </p:spPr>
        <p:txBody>
          <a:bodyPr>
            <a:normAutofit/>
          </a:bodyPr>
          <a:lstStyle/>
          <a:p>
            <a:pPr algn="ctr"/>
            <a:r>
              <a:rPr lang="en-US"/>
              <a:t>Are You </a:t>
            </a:r>
            <a:r>
              <a:rPr lang="en-US">
                <a:solidFill>
                  <a:srgbClr val="FF0000"/>
                </a:solidFill>
              </a:rPr>
              <a:t>Ready</a:t>
            </a:r>
            <a:r>
              <a:rPr lang="en-US"/>
              <a:t> To Take An Online Class?  Answer The Following Questions To See:</a:t>
            </a:r>
          </a:p>
        </p:txBody>
      </p:sp>
      <p:sp>
        <p:nvSpPr>
          <p:cNvPr id="3" name="Content Placeholder 2"/>
          <p:cNvSpPr>
            <a:spLocks noGrp="1"/>
          </p:cNvSpPr>
          <p:nvPr>
            <p:ph idx="1"/>
          </p:nvPr>
        </p:nvSpPr>
        <p:spPr>
          <a:xfrm>
            <a:off x="962526" y="1722979"/>
            <a:ext cx="10404582" cy="3622744"/>
          </a:xfrm>
        </p:spPr>
        <p:txBody>
          <a:bodyPr>
            <a:normAutofit lnSpcReduction="10000"/>
          </a:bodyPr>
          <a:lstStyle/>
          <a:p>
            <a:pPr>
              <a:buFont typeface="+mj-lt"/>
              <a:buAutoNum type="arabicPeriod"/>
            </a:pPr>
            <a:r>
              <a:rPr lang="en-US"/>
              <a:t>Do you have reliable access to a high-speed Internet connection? </a:t>
            </a:r>
          </a:p>
          <a:p>
            <a:pPr>
              <a:buFont typeface="+mj-lt"/>
              <a:buAutoNum type="arabicPeriod"/>
            </a:pPr>
            <a:r>
              <a:rPr lang="en-US"/>
              <a:t>Do you have a functional computer onto which you can install the software necessary for the course (other than a Chromebook)?</a:t>
            </a:r>
          </a:p>
          <a:p>
            <a:pPr>
              <a:buFont typeface="+mj-lt"/>
              <a:buAutoNum type="arabicPeriod"/>
            </a:pPr>
            <a:r>
              <a:rPr lang="en-US"/>
              <a:t>Are you good at managing your time so that your work is on time and complete? </a:t>
            </a:r>
          </a:p>
          <a:p>
            <a:pPr>
              <a:buFont typeface="+mj-lt"/>
              <a:buAutoNum type="arabicPeriod"/>
            </a:pPr>
            <a:r>
              <a:rPr lang="en-US"/>
              <a:t>Are you able to set aside a regular 10-12 hours per week to devote to this class?</a:t>
            </a:r>
          </a:p>
          <a:p>
            <a:pPr>
              <a:buFont typeface="+mj-lt"/>
              <a:buAutoNum type="arabicPeriod"/>
            </a:pPr>
            <a:r>
              <a:rPr lang="en-US"/>
              <a:t>Do you know how to login and access your official GGC email and D2L?</a:t>
            </a:r>
          </a:p>
          <a:p>
            <a:pPr>
              <a:buFont typeface="+mj-lt"/>
              <a:buAutoNum type="arabicPeriod"/>
            </a:pPr>
            <a:r>
              <a:rPr lang="en-US"/>
              <a:t>Are you able to learn from a variety of formats, and work well in figuring some things out on your own?</a:t>
            </a:r>
          </a:p>
          <a:p>
            <a:pPr>
              <a:buFont typeface="+mj-lt"/>
              <a:buAutoNum type="arabicPeriod"/>
            </a:pPr>
            <a:r>
              <a:rPr lang="en-US"/>
              <a:t>Are you comfortable using online methods to communicate with other people? </a:t>
            </a:r>
          </a:p>
          <a:p>
            <a:pPr>
              <a:buFont typeface="+mj-lt"/>
              <a:buAutoNum type="arabicPeriod"/>
            </a:pPr>
            <a:r>
              <a:rPr lang="en-US"/>
              <a:t>Do you have a webcam and a mic</a:t>
            </a:r>
          </a:p>
        </p:txBody>
      </p:sp>
      <p:sp>
        <p:nvSpPr>
          <p:cNvPr id="4" name="Rectangle 3"/>
          <p:cNvSpPr/>
          <p:nvPr/>
        </p:nvSpPr>
        <p:spPr>
          <a:xfrm>
            <a:off x="2881684" y="5500601"/>
            <a:ext cx="7327970" cy="954107"/>
          </a:xfrm>
          <a:prstGeom prst="rect">
            <a:avLst/>
          </a:prstGeom>
        </p:spPr>
        <p:txBody>
          <a:bodyPr wrap="square">
            <a:spAutoFit/>
          </a:bodyPr>
          <a:lstStyle/>
          <a:p>
            <a:pPr algn="ctr"/>
            <a:r>
              <a:rPr lang="en-US" sz="2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You should be able to answer “yes”, to some degree, to all of these</a:t>
            </a:r>
          </a:p>
        </p:txBody>
      </p:sp>
    </p:spTree>
    <p:extLst>
      <p:ext uri="{BB962C8B-B14F-4D97-AF65-F5344CB8AC3E}">
        <p14:creationId xmlns:p14="http://schemas.microsoft.com/office/powerpoint/2010/main" val="1657222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2762" y="328477"/>
            <a:ext cx="9313169" cy="702801"/>
          </a:xfrm>
        </p:spPr>
        <p:txBody>
          <a:bodyPr/>
          <a:lstStyle/>
          <a:p>
            <a:pPr algn="ctr"/>
            <a:r>
              <a:rPr lang="en-US"/>
              <a:t>Do These Statements Describe You?  </a:t>
            </a:r>
          </a:p>
        </p:txBody>
      </p:sp>
      <p:sp>
        <p:nvSpPr>
          <p:cNvPr id="3" name="Content Placeholder 2"/>
          <p:cNvSpPr>
            <a:spLocks noGrp="1"/>
          </p:cNvSpPr>
          <p:nvPr>
            <p:ph idx="1"/>
          </p:nvPr>
        </p:nvSpPr>
        <p:spPr>
          <a:xfrm>
            <a:off x="1116623" y="1510140"/>
            <a:ext cx="10400495" cy="3228913"/>
          </a:xfrm>
        </p:spPr>
        <p:txBody>
          <a:bodyPr>
            <a:normAutofit/>
          </a:bodyPr>
          <a:lstStyle/>
          <a:p>
            <a:pPr>
              <a:buFont typeface="+mj-lt"/>
              <a:buAutoNum type="arabicPeriod"/>
            </a:pPr>
            <a:r>
              <a:rPr lang="en-US"/>
              <a:t>I am not comfortable or proficient at working with files on a computer.</a:t>
            </a:r>
          </a:p>
          <a:p>
            <a:pPr>
              <a:buFont typeface="+mj-lt"/>
              <a:buAutoNum type="arabicPeriod"/>
            </a:pPr>
            <a:r>
              <a:rPr lang="en-US"/>
              <a:t>I don’t have regular access to the Internet and my computer is fairly old and very slow.</a:t>
            </a:r>
          </a:p>
          <a:p>
            <a:pPr>
              <a:buFont typeface="+mj-lt"/>
              <a:buAutoNum type="arabicPeriod"/>
            </a:pPr>
            <a:r>
              <a:rPr lang="en-US"/>
              <a:t>I get distracted easily while studying and can take a lot of time to accomplish my work.</a:t>
            </a:r>
          </a:p>
          <a:p>
            <a:pPr>
              <a:buFont typeface="+mj-lt"/>
              <a:buAutoNum type="arabicPeriod"/>
            </a:pPr>
            <a:r>
              <a:rPr lang="en-US"/>
              <a:t>I’m not good at time management and have had to ask professors for extensions in the past.</a:t>
            </a:r>
          </a:p>
          <a:p>
            <a:pPr>
              <a:buFont typeface="+mj-lt"/>
              <a:buAutoNum type="arabicPeriod"/>
            </a:pPr>
            <a:r>
              <a:rPr lang="en-US"/>
              <a:t>It’s hard for me to predict how many hours I can devote to this class, due to work or other responsibilities.</a:t>
            </a:r>
          </a:p>
          <a:p>
            <a:pPr>
              <a:buFont typeface="+mj-lt"/>
              <a:buAutoNum type="arabicPeriod"/>
            </a:pPr>
            <a:r>
              <a:rPr lang="en-US"/>
              <a:t>I have never posted to an online forum, accessed D2L or GGC email and don’t feel comfortable doing so.</a:t>
            </a:r>
          </a:p>
        </p:txBody>
      </p:sp>
      <p:sp>
        <p:nvSpPr>
          <p:cNvPr id="4" name="Rectangle 3"/>
          <p:cNvSpPr/>
          <p:nvPr/>
        </p:nvSpPr>
        <p:spPr>
          <a:xfrm>
            <a:off x="1978269" y="4739053"/>
            <a:ext cx="9097108" cy="1815882"/>
          </a:xfrm>
          <a:prstGeom prst="rect">
            <a:avLst/>
          </a:prstGeom>
          <a:solidFill>
            <a:schemeClr val="accent2">
              <a:lumMod val="20000"/>
              <a:lumOff val="80000"/>
            </a:schemeClr>
          </a:solidFill>
          <a:effectLst>
            <a:glow rad="101600">
              <a:schemeClr val="accent2">
                <a:satMod val="175000"/>
                <a:alpha val="40000"/>
              </a:schemeClr>
            </a:glow>
          </a:effectLst>
        </p:spPr>
        <p:txBody>
          <a:bodyPr wrap="square">
            <a:spAutoFit/>
          </a:bodyPr>
          <a:lstStyle/>
          <a:p>
            <a:pPr algn="ctr"/>
            <a:r>
              <a:rPr lang="en-US" sz="2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If you answered “yes”, to some degree, to most of these, you may not be ready for an online asynchronous class and should talk to your instructor right away</a:t>
            </a:r>
          </a:p>
        </p:txBody>
      </p:sp>
    </p:spTree>
    <p:extLst>
      <p:ext uri="{BB962C8B-B14F-4D97-AF65-F5344CB8AC3E}">
        <p14:creationId xmlns:p14="http://schemas.microsoft.com/office/powerpoint/2010/main" val="249412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8434" y="3056381"/>
            <a:ext cx="3501743" cy="880494"/>
          </a:xfrm>
        </p:spPr>
        <p:txBody>
          <a:bodyPr/>
          <a:lstStyle/>
          <a:p>
            <a:pPr algn="ctr"/>
            <a:r>
              <a:rPr lang="en-US"/>
              <a:t>Questions?</a:t>
            </a:r>
          </a:p>
        </p:txBody>
      </p:sp>
    </p:spTree>
    <p:extLst>
      <p:ext uri="{BB962C8B-B14F-4D97-AF65-F5344CB8AC3E}">
        <p14:creationId xmlns:p14="http://schemas.microsoft.com/office/powerpoint/2010/main" val="3339460902"/>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6385" y="237248"/>
            <a:ext cx="9315327" cy="1280890"/>
          </a:xfrm>
        </p:spPr>
        <p:txBody>
          <a:bodyPr>
            <a:normAutofit/>
          </a:bodyPr>
          <a:lstStyle/>
          <a:p>
            <a:pPr algn="ctr"/>
            <a:r>
              <a:rPr lang="en-US"/>
              <a:t>If You’re All In This (F2F or V or A)Class, Then Let’s Cover Some Basics:</a:t>
            </a:r>
          </a:p>
        </p:txBody>
      </p:sp>
      <p:sp>
        <p:nvSpPr>
          <p:cNvPr id="3" name="Content Placeholder 2"/>
          <p:cNvSpPr>
            <a:spLocks noGrp="1"/>
          </p:cNvSpPr>
          <p:nvPr>
            <p:ph idx="1"/>
          </p:nvPr>
        </p:nvSpPr>
        <p:spPr>
          <a:xfrm>
            <a:off x="703385" y="1600199"/>
            <a:ext cx="11227777" cy="5169877"/>
          </a:xfrm>
        </p:spPr>
        <p:txBody>
          <a:bodyPr vert="horz" lIns="91440" tIns="45720" rIns="91440" bIns="45720" rtlCol="0" anchor="t">
            <a:normAutofit/>
          </a:bodyPr>
          <a:lstStyle/>
          <a:p>
            <a:r>
              <a:rPr lang="en-US"/>
              <a:t>All assignments and class activities are online</a:t>
            </a:r>
          </a:p>
          <a:p>
            <a:pPr lvl="1"/>
            <a:r>
              <a:rPr lang="en-US"/>
              <a:t>You must have access to the Internet</a:t>
            </a:r>
          </a:p>
          <a:p>
            <a:pPr lvl="1"/>
            <a:r>
              <a:rPr lang="en-US"/>
              <a:t>You must use the Teams app and D2L</a:t>
            </a:r>
          </a:p>
          <a:p>
            <a:pPr lvl="1"/>
            <a:r>
              <a:rPr lang="en-US"/>
              <a:t>No Chromebooks. Call the </a:t>
            </a:r>
            <a:r>
              <a:rPr lang="en-US" b="1" u="sng">
                <a:solidFill>
                  <a:srgbClr val="C00000"/>
                </a:solidFill>
              </a:rPr>
              <a:t>GGC Help Desk (678) 407-5611</a:t>
            </a:r>
            <a:r>
              <a:rPr lang="en-US">
                <a:solidFill>
                  <a:schemeClr val="tx1"/>
                </a:solidFill>
              </a:rPr>
              <a:t> if you need to borrow a laptop temporarily</a:t>
            </a:r>
            <a:endParaRPr lang="en-US" b="1" u="sng">
              <a:solidFill>
                <a:srgbClr val="C00000"/>
              </a:solidFill>
            </a:endParaRPr>
          </a:p>
          <a:p>
            <a:r>
              <a:rPr lang="en-US"/>
              <a:t>FINAL EXAM must be taken with a </a:t>
            </a:r>
            <a:r>
              <a:rPr lang="en-US" b="1">
                <a:solidFill>
                  <a:srgbClr val="FF0000"/>
                </a:solidFill>
              </a:rPr>
              <a:t>Webcam</a:t>
            </a:r>
            <a:r>
              <a:rPr lang="en-US"/>
              <a:t> and a </a:t>
            </a:r>
            <a:r>
              <a:rPr lang="en-US" b="1">
                <a:solidFill>
                  <a:srgbClr val="FF0000"/>
                </a:solidFill>
              </a:rPr>
              <a:t>microphone </a:t>
            </a:r>
            <a:r>
              <a:rPr lang="en-US"/>
              <a:t>Must be taken at the exact assigned time</a:t>
            </a:r>
          </a:p>
          <a:p>
            <a:pPr lvl="1"/>
            <a:r>
              <a:rPr lang="en-US"/>
              <a:t>Final Exam has 2 components: </a:t>
            </a:r>
          </a:p>
          <a:p>
            <a:pPr marL="1200150" lvl="2" indent="-342900">
              <a:buFont typeface="+mj-lt"/>
              <a:buAutoNum type="arabicPeriod"/>
            </a:pPr>
            <a:r>
              <a:rPr lang="en-US"/>
              <a:t>Code and </a:t>
            </a:r>
          </a:p>
          <a:p>
            <a:pPr marL="1200150" lvl="2" indent="-342900">
              <a:buFont typeface="+mj-lt"/>
              <a:buAutoNum type="arabicPeriod"/>
            </a:pPr>
            <a:r>
              <a:rPr lang="en-US"/>
              <a:t>Concept </a:t>
            </a:r>
          </a:p>
          <a:p>
            <a:pPr lvl="1"/>
            <a:r>
              <a:rPr lang="en-US"/>
              <a:t>If final exam is taken online, you must email instructor with Integrity Policy Compliance Statement</a:t>
            </a:r>
          </a:p>
          <a:p>
            <a:pPr lvl="1"/>
            <a:r>
              <a:rPr lang="en-US"/>
              <a:t>You must show your ID (DL or Claw card) prior to starting exam.</a:t>
            </a:r>
          </a:p>
          <a:p>
            <a:pPr lvl="1"/>
            <a:r>
              <a:rPr lang="en-US"/>
              <a:t>Any exceptions must be approved by me in writing beforehand. Make-ups must be approved before the time of the Exam</a:t>
            </a:r>
          </a:p>
        </p:txBody>
      </p:sp>
    </p:spTree>
    <p:extLst>
      <p:ext uri="{BB962C8B-B14F-4D97-AF65-F5344CB8AC3E}">
        <p14:creationId xmlns:p14="http://schemas.microsoft.com/office/powerpoint/2010/main" val="334640389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D190F648606524B8E6E6FD25E90978F" ma:contentTypeVersion="6" ma:contentTypeDescription="Create a new document." ma:contentTypeScope="" ma:versionID="f2a436e5933ea3d408d5f653632de9e4">
  <xsd:schema xmlns:xsd="http://www.w3.org/2001/XMLSchema" xmlns:xs="http://www.w3.org/2001/XMLSchema" xmlns:p="http://schemas.microsoft.com/office/2006/metadata/properties" xmlns:ns2="c09042a3-6d35-45c8-a3f4-0b3673d7a430" targetNamespace="http://schemas.microsoft.com/office/2006/metadata/properties" ma:root="true" ma:fieldsID="5f543bf15cadef6bf039e3893630f965" ns2:_="">
    <xsd:import namespace="c09042a3-6d35-45c8-a3f4-0b3673d7a43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9042a3-6d35-45c8-a3f4-0b3673d7a4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7CAE10F-7CE2-41F9-B99C-DBBC770480FE}">
  <ds:schemaRefs>
    <ds:schemaRef ds:uri="http://schemas.microsoft.com/sharepoint/v3/contenttype/forms"/>
  </ds:schemaRefs>
</ds:datastoreItem>
</file>

<file path=customXml/itemProps2.xml><?xml version="1.0" encoding="utf-8"?>
<ds:datastoreItem xmlns:ds="http://schemas.openxmlformats.org/officeDocument/2006/customXml" ds:itemID="{5AFD6F7D-9BD7-42C9-B39A-B933992950F6}"/>
</file>

<file path=customXml/itemProps3.xml><?xml version="1.0" encoding="utf-8"?>
<ds:datastoreItem xmlns:ds="http://schemas.openxmlformats.org/officeDocument/2006/customXml" ds:itemID="{CFD7F822-63FC-4037-AD8F-03796228B02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6</Slides>
  <Notes>3</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Facet</vt:lpstr>
      <vt:lpstr>ITEC 2140- Programming Fundamentals Spring 2021 </vt:lpstr>
      <vt:lpstr>What Class Model Works Best For You? F2F, Online Virtual, Online Asynchronous</vt:lpstr>
      <vt:lpstr>Are You Ready To Take An Online Class?  Answer The Following Questions To See:</vt:lpstr>
      <vt:lpstr>Do These Statements Describe You?  </vt:lpstr>
      <vt:lpstr>Questions?</vt:lpstr>
      <vt:lpstr>If You’re All In This (F2F or V or A)Class, Then Let’s Cover Some Basics:</vt:lpstr>
    </vt:vector>
  </TitlesOfParts>
  <Company>Georgia Gwinnett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ITEC 1001 Introduction to computing</dc:title>
  <dc:creator>Lissa Pollacia</dc:creator>
  <cp:revision>3</cp:revision>
  <dcterms:created xsi:type="dcterms:W3CDTF">2016-04-25T13:36:24Z</dcterms:created>
  <dcterms:modified xsi:type="dcterms:W3CDTF">2021-01-21T12:40:56Z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0x0101007D190F648606524B8E6E6FD25E90978F</vt:lpwstr>
  </property>
</Properties>
</file>